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7" r:id="rId2"/>
    <p:sldId id="258" r:id="rId3"/>
    <p:sldId id="259" r:id="rId4"/>
    <p:sldId id="282" r:id="rId5"/>
    <p:sldId id="283" r:id="rId6"/>
    <p:sldId id="272" r:id="rId7"/>
    <p:sldId id="273" r:id="rId8"/>
    <p:sldId id="284" r:id="rId9"/>
    <p:sldId id="279" r:id="rId10"/>
    <p:sldId id="285" r:id="rId11"/>
    <p:sldId id="274" r:id="rId12"/>
    <p:sldId id="270" r:id="rId13"/>
    <p:sldId id="286" r:id="rId14"/>
    <p:sldId id="287" r:id="rId15"/>
    <p:sldId id="288" r:id="rId16"/>
    <p:sldId id="280" r:id="rId17"/>
    <p:sldId id="289" r:id="rId18"/>
    <p:sldId id="290" r:id="rId19"/>
    <p:sldId id="291" r:id="rId20"/>
    <p:sldId id="292" r:id="rId21"/>
    <p:sldId id="265" r:id="rId22"/>
    <p:sldId id="293" r:id="rId23"/>
    <p:sldId id="294" r:id="rId24"/>
    <p:sldId id="295" r:id="rId25"/>
    <p:sldId id="296" r:id="rId26"/>
    <p:sldId id="297" r:id="rId27"/>
    <p:sldId id="298" r:id="rId28"/>
    <p:sldId id="299" r:id="rId29"/>
    <p:sldId id="271" r:id="rId30"/>
    <p:sldId id="28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CC"/>
    <a:srgbClr val="E2E2E2"/>
    <a:srgbClr val="D7D7D7"/>
    <a:srgbClr val="C9C9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3333" autoAdjust="0"/>
  </p:normalViewPr>
  <p:slideViewPr>
    <p:cSldViewPr snapToGrid="0" showGuides="1">
      <p:cViewPr varScale="1">
        <p:scale>
          <a:sx n="83" d="100"/>
          <a:sy n="83" d="100"/>
        </p:scale>
        <p:origin x="744"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ipen\Documents\A%20Saloni\Psyliq%20DA%20Internship\DATA-ANALYST-INTERNSHIP\DATA%20ANALYST%20-%20INTERNSHIP\DA-%20HR_Data_Analysis\HR%20Data%20Analysi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[HR Data Analysis.xlsx]Q.4!PivotTable2</c:name>
    <c:fmtId val="9"/>
  </c:pivotSource>
  <c:chart>
    <c:title>
      <c:tx>
        <c:rich>
          <a:bodyPr rot="0" spcFirstLastPara="1" vertOverflow="ellipsis" vert="horz" wrap="square" anchor="ctr" anchorCtr="1"/>
          <a:lstStyle/>
          <a:p>
            <a:pPr algn="ctr">
              <a:defRPr lang="en-US" sz="1200" b="0" i="0" u="none" strike="noStrike" kern="1200" cap="none" spc="120" normalizeH="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r>
              <a:rPr lang="en-US" sz="1200" b="0" i="0" u="none" strike="noStrike" kern="1200" cap="none" spc="120" normalizeH="0" baseline="0" dirty="0">
                <a:solidFill>
                  <a:schemeClr val="tx1"/>
                </a:solidFill>
                <a:latin typeface="Open Sans" panose="020B0606030504020204" pitchFamily="34" charset="0"/>
                <a:ea typeface="Open Sans" panose="020B0606030504020204" pitchFamily="34" charset="0"/>
                <a:cs typeface="Open Sans" panose="020B0606030504020204" pitchFamily="34" charset="0"/>
              </a:rPr>
              <a:t>Distribution of Employee Ages</a:t>
            </a:r>
          </a:p>
        </c:rich>
      </c:tx>
      <c:overlay val="0"/>
      <c:spPr>
        <a:noFill/>
        <a:ln>
          <a:noFill/>
        </a:ln>
        <a:effectLst/>
      </c:spPr>
      <c:txPr>
        <a:bodyPr rot="0" spcFirstLastPara="1" vertOverflow="ellipsis" vert="horz" wrap="square" anchor="ctr" anchorCtr="1"/>
        <a:lstStyle/>
        <a:p>
          <a:pPr algn="ctr">
            <a:defRPr lang="en-US" sz="1200" b="0" i="0" u="none" strike="noStrike" kern="1200" cap="none" spc="120" normalizeH="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Q.4!$B$3</c:f>
              <c:strCache>
                <c:ptCount val="1"/>
                <c:pt idx="0">
                  <c:v>Total</c:v>
                </c:pt>
              </c:strCache>
            </c:strRef>
          </c:tx>
          <c:spPr>
            <a:solidFill>
              <a:schemeClr val="tx2">
                <a:lumMod val="50000"/>
              </a:schemeClr>
            </a:solidFill>
            <a:ln>
              <a:noFill/>
            </a:ln>
            <a:effectLst/>
          </c:spPr>
          <c:invertIfNegative val="0"/>
          <c:dLbls>
            <c:spPr>
              <a:noFill/>
              <a:ln>
                <a:noFill/>
              </a:ln>
              <a:effectLst/>
            </c:spPr>
            <c:txPr>
              <a:bodyPr rot="0" spcFirstLastPara="1" vertOverflow="ellipsis" vert="horz" wrap="square" lIns="38100" tIns="19050" rIns="38100" bIns="19050" anchor="ctr" anchorCtr="0">
                <a:spAutoFit/>
              </a:bodyPr>
              <a:lstStyle/>
              <a:p>
                <a:pPr algn="ctr">
                  <a:defRPr lang="en-US" sz="900" b="1" i="0" u="none" strike="noStrike" kern="1200" baseline="0">
                    <a:solidFill>
                      <a:schemeClr val="bg2"/>
                    </a:solidFill>
                    <a:latin typeface="Open Sans" panose="020B0606030504020204" pitchFamily="34" charset="0"/>
                    <a:ea typeface="Open Sans" panose="020B0606030504020204" pitchFamily="34" charset="0"/>
                    <a:cs typeface="Open Sans" panose="020B0606030504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Q.4!$A$4:$A$47</c:f>
              <c:strCache>
                <c:ptCount val="43"/>
                <c:pt idx="0">
                  <c:v>18</c:v>
                </c:pt>
                <c:pt idx="1">
                  <c:v>19</c:v>
                </c:pt>
                <c:pt idx="2">
                  <c:v>20</c:v>
                </c:pt>
                <c:pt idx="3">
                  <c:v>21</c:v>
                </c:pt>
                <c:pt idx="4">
                  <c:v>22</c:v>
                </c:pt>
                <c:pt idx="5">
                  <c:v>23</c:v>
                </c:pt>
                <c:pt idx="6">
                  <c:v>24</c:v>
                </c:pt>
                <c:pt idx="7">
                  <c:v>25</c:v>
                </c:pt>
                <c:pt idx="8">
                  <c:v>26</c:v>
                </c:pt>
                <c:pt idx="9">
                  <c:v>27</c:v>
                </c:pt>
                <c:pt idx="10">
                  <c:v>28</c:v>
                </c:pt>
                <c:pt idx="11">
                  <c:v>29</c:v>
                </c:pt>
                <c:pt idx="12">
                  <c:v>30</c:v>
                </c:pt>
                <c:pt idx="13">
                  <c:v>31</c:v>
                </c:pt>
                <c:pt idx="14">
                  <c:v>32</c:v>
                </c:pt>
                <c:pt idx="15">
                  <c:v>33</c:v>
                </c:pt>
                <c:pt idx="16">
                  <c:v>34</c:v>
                </c:pt>
                <c:pt idx="17">
                  <c:v>35</c:v>
                </c:pt>
                <c:pt idx="18">
                  <c:v>36</c:v>
                </c:pt>
                <c:pt idx="19">
                  <c:v>37</c:v>
                </c:pt>
                <c:pt idx="20">
                  <c:v>38</c:v>
                </c:pt>
                <c:pt idx="21">
                  <c:v>39</c:v>
                </c:pt>
                <c:pt idx="22">
                  <c:v>40</c:v>
                </c:pt>
                <c:pt idx="23">
                  <c:v>41</c:v>
                </c:pt>
                <c:pt idx="24">
                  <c:v>42</c:v>
                </c:pt>
                <c:pt idx="25">
                  <c:v>43</c:v>
                </c:pt>
                <c:pt idx="26">
                  <c:v>44</c:v>
                </c:pt>
                <c:pt idx="27">
                  <c:v>45</c:v>
                </c:pt>
                <c:pt idx="28">
                  <c:v>46</c:v>
                </c:pt>
                <c:pt idx="29">
                  <c:v>47</c:v>
                </c:pt>
                <c:pt idx="30">
                  <c:v>48</c:v>
                </c:pt>
                <c:pt idx="31">
                  <c:v>49</c:v>
                </c:pt>
                <c:pt idx="32">
                  <c:v>50</c:v>
                </c:pt>
                <c:pt idx="33">
                  <c:v>51</c:v>
                </c:pt>
                <c:pt idx="34">
                  <c:v>52</c:v>
                </c:pt>
                <c:pt idx="35">
                  <c:v>53</c:v>
                </c:pt>
                <c:pt idx="36">
                  <c:v>54</c:v>
                </c:pt>
                <c:pt idx="37">
                  <c:v>55</c:v>
                </c:pt>
                <c:pt idx="38">
                  <c:v>56</c:v>
                </c:pt>
                <c:pt idx="39">
                  <c:v>57</c:v>
                </c:pt>
                <c:pt idx="40">
                  <c:v>58</c:v>
                </c:pt>
                <c:pt idx="41">
                  <c:v>59</c:v>
                </c:pt>
                <c:pt idx="42">
                  <c:v>60</c:v>
                </c:pt>
              </c:strCache>
            </c:strRef>
          </c:cat>
          <c:val>
            <c:numRef>
              <c:f>Q.4!$B$4:$B$47</c:f>
              <c:numCache>
                <c:formatCode>General</c:formatCode>
                <c:ptCount val="43"/>
                <c:pt idx="0">
                  <c:v>24</c:v>
                </c:pt>
                <c:pt idx="1">
                  <c:v>27</c:v>
                </c:pt>
                <c:pt idx="2">
                  <c:v>33</c:v>
                </c:pt>
                <c:pt idx="3">
                  <c:v>39</c:v>
                </c:pt>
                <c:pt idx="4">
                  <c:v>48</c:v>
                </c:pt>
                <c:pt idx="5">
                  <c:v>42</c:v>
                </c:pt>
                <c:pt idx="6">
                  <c:v>78</c:v>
                </c:pt>
                <c:pt idx="7">
                  <c:v>78</c:v>
                </c:pt>
                <c:pt idx="8">
                  <c:v>117</c:v>
                </c:pt>
                <c:pt idx="9">
                  <c:v>144</c:v>
                </c:pt>
                <c:pt idx="10">
                  <c:v>144</c:v>
                </c:pt>
                <c:pt idx="11">
                  <c:v>204</c:v>
                </c:pt>
                <c:pt idx="12">
                  <c:v>180</c:v>
                </c:pt>
                <c:pt idx="13">
                  <c:v>207</c:v>
                </c:pt>
                <c:pt idx="14">
                  <c:v>183</c:v>
                </c:pt>
                <c:pt idx="15">
                  <c:v>174</c:v>
                </c:pt>
                <c:pt idx="16">
                  <c:v>231</c:v>
                </c:pt>
                <c:pt idx="17">
                  <c:v>234</c:v>
                </c:pt>
                <c:pt idx="18">
                  <c:v>207</c:v>
                </c:pt>
                <c:pt idx="19">
                  <c:v>150</c:v>
                </c:pt>
                <c:pt idx="20">
                  <c:v>174</c:v>
                </c:pt>
                <c:pt idx="21">
                  <c:v>126</c:v>
                </c:pt>
                <c:pt idx="22">
                  <c:v>171</c:v>
                </c:pt>
                <c:pt idx="23">
                  <c:v>120</c:v>
                </c:pt>
                <c:pt idx="24">
                  <c:v>138</c:v>
                </c:pt>
                <c:pt idx="25">
                  <c:v>96</c:v>
                </c:pt>
                <c:pt idx="26">
                  <c:v>99</c:v>
                </c:pt>
                <c:pt idx="27">
                  <c:v>123</c:v>
                </c:pt>
                <c:pt idx="28">
                  <c:v>99</c:v>
                </c:pt>
                <c:pt idx="29">
                  <c:v>72</c:v>
                </c:pt>
                <c:pt idx="30">
                  <c:v>57</c:v>
                </c:pt>
                <c:pt idx="31">
                  <c:v>72</c:v>
                </c:pt>
                <c:pt idx="32">
                  <c:v>90</c:v>
                </c:pt>
                <c:pt idx="33">
                  <c:v>57</c:v>
                </c:pt>
                <c:pt idx="34">
                  <c:v>54</c:v>
                </c:pt>
                <c:pt idx="35">
                  <c:v>57</c:v>
                </c:pt>
                <c:pt idx="36">
                  <c:v>54</c:v>
                </c:pt>
                <c:pt idx="37">
                  <c:v>66</c:v>
                </c:pt>
                <c:pt idx="38">
                  <c:v>42</c:v>
                </c:pt>
                <c:pt idx="39">
                  <c:v>12</c:v>
                </c:pt>
                <c:pt idx="40">
                  <c:v>42</c:v>
                </c:pt>
                <c:pt idx="41">
                  <c:v>30</c:v>
                </c:pt>
                <c:pt idx="42">
                  <c:v>15</c:v>
                </c:pt>
              </c:numCache>
            </c:numRef>
          </c:val>
          <c:extLst>
            <c:ext xmlns:c16="http://schemas.microsoft.com/office/drawing/2014/chart" uri="{C3380CC4-5D6E-409C-BE32-E72D297353CC}">
              <c16:uniqueId val="{00000000-2985-4B74-9A3D-BE811F725941}"/>
            </c:ext>
          </c:extLst>
        </c:ser>
        <c:dLbls>
          <c:dLblPos val="outEnd"/>
          <c:showLegendKey val="0"/>
          <c:showVal val="1"/>
          <c:showCatName val="0"/>
          <c:showSerName val="0"/>
          <c:showPercent val="0"/>
          <c:showBubbleSize val="0"/>
        </c:dLbls>
        <c:gapWidth val="121"/>
        <c:axId val="1656313935"/>
        <c:axId val="1656310095"/>
      </c:barChart>
      <c:catAx>
        <c:axId val="1656313935"/>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lgn="ctr">
              <a:defRPr lang="en-US" sz="1050" b="1" i="0" u="none" strike="noStrike" kern="1200" cap="none" spc="120" normalizeH="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US"/>
          </a:p>
        </c:txPr>
        <c:crossAx val="1656310095"/>
        <c:crosses val="autoZero"/>
        <c:auto val="1"/>
        <c:lblAlgn val="ctr"/>
        <c:lblOffset val="100"/>
        <c:tickMarkSkip val="3"/>
        <c:noMultiLvlLbl val="0"/>
      </c:catAx>
      <c:valAx>
        <c:axId val="1656310095"/>
        <c:scaling>
          <c:orientation val="minMax"/>
        </c:scaling>
        <c:delete val="1"/>
        <c:axPos val="b"/>
        <c:majorGridlines>
          <c:spPr>
            <a:ln w="9525" cap="flat" cmpd="sng" algn="ctr">
              <a:solidFill>
                <a:schemeClr val="accent2"/>
              </a:solidFill>
              <a:round/>
            </a:ln>
            <a:effectLst/>
          </c:spPr>
        </c:majorGridlines>
        <c:numFmt formatCode="General" sourceLinked="1"/>
        <c:majorTickMark val="out"/>
        <c:minorTickMark val="none"/>
        <c:tickLblPos val="nextTo"/>
        <c:crossAx val="1656313935"/>
        <c:crosses val="autoZero"/>
        <c:crossBetween val="between"/>
      </c:valAx>
      <c:spPr>
        <a:solidFill>
          <a:schemeClr val="accent3">
            <a:lumMod val="75000"/>
          </a:schemeClr>
        </a:solidFill>
        <a:ln>
          <a:noFill/>
        </a:ln>
        <a:effectLst/>
        <a:scene3d>
          <a:camera prst="orthographicFront"/>
          <a:lightRig rig="threePt" dir="t"/>
        </a:scene3d>
        <a:sp3d>
          <a:bevelT w="190500" h="38100"/>
        </a:sp3d>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7A138F-49A7-4F18-A5B8-3A2513B24A2C}" type="datetimeFigureOut">
              <a:rPr lang="en-US" smtClean="0"/>
              <a:t>5/9/2024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9F6393-E911-4189-BDA8-8371B1133C99}" type="slidenum">
              <a:rPr lang="en-US" smtClean="0"/>
              <a:t>‹#›</a:t>
            </a:fld>
            <a:endParaRPr lang="en-US"/>
          </a:p>
        </p:txBody>
      </p:sp>
    </p:spTree>
    <p:extLst>
      <p:ext uri="{BB962C8B-B14F-4D97-AF65-F5344CB8AC3E}">
        <p14:creationId xmlns:p14="http://schemas.microsoft.com/office/powerpoint/2010/main" val="26228874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pexels.com/photo/photo-of-two-people-shakehands-2058130/"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pexels.com/photo/close-up-of-human-hand-327540/"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pexels.com/photo/group-of-people-standing-infront-of-blackboard-3184432/"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free-power-point-templates.com/"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s://www.pexels.com/photo/photo-of-two-people-shakehands-2058130/"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pexels.com/photo/man-in-black-suit-jacket-standing-near-railings-3778876/"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pexels.com/photo/man-in-black-suit-jacket-standing-near-railings-3778876/"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pexels.com/photo/man-in-black-suit-jacket-standing-near-railings-3778876/"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pexels.com/photo/architectural-design-architecture-buildings-city-373893/"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s://www.pexels.com/photo/architecture-buildings-business-city-358502/" TargetMode="External"/><Relationship Id="rId4" Type="http://schemas.openxmlformats.org/officeDocument/2006/relationships/hyperlink" Target="https://www.pexels.com/photo/high-rise-building-746411/"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pexels.com/photo/group-of-people-standing-infront-of-blackboard-3184432/"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pexels.com/photo/person-holding-barbell-841130/"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www.pexels.com/photo/human-fist-163431/"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pexels.com/photo/photo-of-people-doing-handshakes-3183197/"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www.pexels.com/photo/photo-of-two-people-shakehands-2058130/"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pexels.com/photo/person-holding-barbell-841130/"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www.pexels.com/photo/human-fist-163431/"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https://www.pexels.com/photo/photo-of-two-people-shakehands-2058130/</a:t>
            </a:r>
            <a:endParaRPr lang="en-US" dirty="0"/>
          </a:p>
        </p:txBody>
      </p:sp>
      <p:sp>
        <p:nvSpPr>
          <p:cNvPr id="4" name="Slide Number Placeholder 3"/>
          <p:cNvSpPr>
            <a:spLocks noGrp="1"/>
          </p:cNvSpPr>
          <p:nvPr>
            <p:ph type="sldNum" sz="quarter" idx="5"/>
          </p:nvPr>
        </p:nvSpPr>
        <p:spPr/>
        <p:txBody>
          <a:bodyPr/>
          <a:lstStyle/>
          <a:p>
            <a:fld id="{DE9F6393-E911-4189-BDA8-8371B1133C99}" type="slidenum">
              <a:rPr lang="en-US" smtClean="0"/>
              <a:t>1</a:t>
            </a:fld>
            <a:endParaRPr lang="en-US"/>
          </a:p>
        </p:txBody>
      </p:sp>
    </p:spTree>
    <p:extLst>
      <p:ext uri="{BB962C8B-B14F-4D97-AF65-F5344CB8AC3E}">
        <p14:creationId xmlns:p14="http://schemas.microsoft.com/office/powerpoint/2010/main" val="25265036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https://www.pexels.com/photo/close-up-of-human-hand-327540/</a:t>
            </a:r>
            <a:endParaRPr lang="en-US" dirty="0"/>
          </a:p>
        </p:txBody>
      </p:sp>
      <p:sp>
        <p:nvSpPr>
          <p:cNvPr id="4" name="Slide Number Placeholder 3"/>
          <p:cNvSpPr>
            <a:spLocks noGrp="1"/>
          </p:cNvSpPr>
          <p:nvPr>
            <p:ph type="sldNum" sz="quarter" idx="5"/>
          </p:nvPr>
        </p:nvSpPr>
        <p:spPr/>
        <p:txBody>
          <a:bodyPr/>
          <a:lstStyle/>
          <a:p>
            <a:fld id="{DE9F6393-E911-4189-BDA8-8371B1133C99}" type="slidenum">
              <a:rPr lang="en-US" smtClean="0"/>
              <a:t>21</a:t>
            </a:fld>
            <a:endParaRPr lang="en-US"/>
          </a:p>
        </p:txBody>
      </p:sp>
    </p:spTree>
    <p:extLst>
      <p:ext uri="{BB962C8B-B14F-4D97-AF65-F5344CB8AC3E}">
        <p14:creationId xmlns:p14="http://schemas.microsoft.com/office/powerpoint/2010/main" val="34418597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https://www.pexels.com/photo/group-of-people-standing-infront-of-blackboard-3184432/</a:t>
            </a:r>
            <a:endParaRPr lang="en-US" dirty="0"/>
          </a:p>
        </p:txBody>
      </p:sp>
      <p:sp>
        <p:nvSpPr>
          <p:cNvPr id="4" name="Slide Number Placeholder 3"/>
          <p:cNvSpPr>
            <a:spLocks noGrp="1"/>
          </p:cNvSpPr>
          <p:nvPr>
            <p:ph type="sldNum" sz="quarter" idx="5"/>
          </p:nvPr>
        </p:nvSpPr>
        <p:spPr/>
        <p:txBody>
          <a:bodyPr/>
          <a:lstStyle/>
          <a:p>
            <a:fld id="{DE9F6393-E911-4189-BDA8-8371B1133C99}" type="slidenum">
              <a:rPr lang="en-US" smtClean="0"/>
              <a:t>24</a:t>
            </a:fld>
            <a:endParaRPr lang="en-US"/>
          </a:p>
        </p:txBody>
      </p:sp>
    </p:spTree>
    <p:extLst>
      <p:ext uri="{BB962C8B-B14F-4D97-AF65-F5344CB8AC3E}">
        <p14:creationId xmlns:p14="http://schemas.microsoft.com/office/powerpoint/2010/main" val="41764965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9F6393-E911-4189-BDA8-8371B1133C99}" type="slidenum">
              <a:rPr lang="en-US" smtClean="0"/>
              <a:t>29</a:t>
            </a:fld>
            <a:endParaRPr lang="en-US"/>
          </a:p>
        </p:txBody>
      </p:sp>
    </p:spTree>
    <p:extLst>
      <p:ext uri="{BB962C8B-B14F-4D97-AF65-F5344CB8AC3E}">
        <p14:creationId xmlns:p14="http://schemas.microsoft.com/office/powerpoint/2010/main" val="42521391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template is provided by </a:t>
            </a:r>
            <a:r>
              <a:rPr lang="en-US">
                <a:hlinkClick r:id="rId3"/>
              </a:rPr>
              <a:t>https://www.free-power-point-templates.com/</a:t>
            </a:r>
            <a:endParaRPr lang="en-US"/>
          </a:p>
          <a:p>
            <a:endParaRPr lang="en-US"/>
          </a:p>
          <a:p>
            <a:endParaRPr lang="en-US"/>
          </a:p>
          <a:p>
            <a:r>
              <a:rPr lang="en-US"/>
              <a:t>Links</a:t>
            </a:r>
            <a:r>
              <a:rPr lang="en-US" dirty="0"/>
              <a:t>:</a:t>
            </a:r>
          </a:p>
          <a:p>
            <a:r>
              <a:rPr lang="en-US">
                <a:hlinkClick r:id="rId4"/>
              </a:rPr>
              <a:t>https</a:t>
            </a:r>
            <a:r>
              <a:rPr lang="en-US" dirty="0">
                <a:hlinkClick r:id="rId4"/>
              </a:rPr>
              <a:t>://www.pexels.com/photo/photo-of-two-people-shakehands-2058130/</a:t>
            </a:r>
            <a:endParaRPr lang="en-US" dirty="0"/>
          </a:p>
        </p:txBody>
      </p:sp>
      <p:sp>
        <p:nvSpPr>
          <p:cNvPr id="4" name="Slide Number Placeholder 3"/>
          <p:cNvSpPr>
            <a:spLocks noGrp="1"/>
          </p:cNvSpPr>
          <p:nvPr>
            <p:ph type="sldNum" sz="quarter" idx="5"/>
          </p:nvPr>
        </p:nvSpPr>
        <p:spPr/>
        <p:txBody>
          <a:bodyPr/>
          <a:lstStyle/>
          <a:p>
            <a:fld id="{DE9F6393-E911-4189-BDA8-8371B1133C99}" type="slidenum">
              <a:rPr lang="en-US" smtClean="0"/>
              <a:t>30</a:t>
            </a:fld>
            <a:endParaRPr lang="en-US"/>
          </a:p>
        </p:txBody>
      </p:sp>
    </p:spTree>
    <p:extLst>
      <p:ext uri="{BB962C8B-B14F-4D97-AF65-F5344CB8AC3E}">
        <p14:creationId xmlns:p14="http://schemas.microsoft.com/office/powerpoint/2010/main" val="1105765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https://www.pexels.com/photo/man-in-black-suit-jacket-standing-near-railings-3778876/</a:t>
            </a:r>
            <a:endParaRPr lang="en-US" dirty="0"/>
          </a:p>
        </p:txBody>
      </p:sp>
      <p:sp>
        <p:nvSpPr>
          <p:cNvPr id="4" name="Slide Number Placeholder 3"/>
          <p:cNvSpPr>
            <a:spLocks noGrp="1"/>
          </p:cNvSpPr>
          <p:nvPr>
            <p:ph type="sldNum" sz="quarter" idx="5"/>
          </p:nvPr>
        </p:nvSpPr>
        <p:spPr/>
        <p:txBody>
          <a:bodyPr/>
          <a:lstStyle/>
          <a:p>
            <a:fld id="{DE9F6393-E911-4189-BDA8-8371B1133C99}" type="slidenum">
              <a:rPr lang="en-US" smtClean="0"/>
              <a:t>3</a:t>
            </a:fld>
            <a:endParaRPr lang="en-US"/>
          </a:p>
        </p:txBody>
      </p:sp>
    </p:spTree>
    <p:extLst>
      <p:ext uri="{BB962C8B-B14F-4D97-AF65-F5344CB8AC3E}">
        <p14:creationId xmlns:p14="http://schemas.microsoft.com/office/powerpoint/2010/main" val="1592408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https://www.pexels.com/photo/man-in-black-suit-jacket-standing-near-railings-3778876/</a:t>
            </a:r>
            <a:endParaRPr lang="en-US" dirty="0"/>
          </a:p>
        </p:txBody>
      </p:sp>
      <p:sp>
        <p:nvSpPr>
          <p:cNvPr id="4" name="Slide Number Placeholder 3"/>
          <p:cNvSpPr>
            <a:spLocks noGrp="1"/>
          </p:cNvSpPr>
          <p:nvPr>
            <p:ph type="sldNum" sz="quarter" idx="5"/>
          </p:nvPr>
        </p:nvSpPr>
        <p:spPr/>
        <p:txBody>
          <a:bodyPr/>
          <a:lstStyle/>
          <a:p>
            <a:fld id="{DE9F6393-E911-4189-BDA8-8371B1133C99}" type="slidenum">
              <a:rPr lang="en-US" smtClean="0"/>
              <a:t>4</a:t>
            </a:fld>
            <a:endParaRPr lang="en-US"/>
          </a:p>
        </p:txBody>
      </p:sp>
    </p:spTree>
    <p:extLst>
      <p:ext uri="{BB962C8B-B14F-4D97-AF65-F5344CB8AC3E}">
        <p14:creationId xmlns:p14="http://schemas.microsoft.com/office/powerpoint/2010/main" val="3674347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https://www.pexels.com/photo/man-in-black-suit-jacket-standing-near-railings-3778876/</a:t>
            </a:r>
            <a:endParaRPr lang="en-US" dirty="0"/>
          </a:p>
        </p:txBody>
      </p:sp>
      <p:sp>
        <p:nvSpPr>
          <p:cNvPr id="4" name="Slide Number Placeholder 3"/>
          <p:cNvSpPr>
            <a:spLocks noGrp="1"/>
          </p:cNvSpPr>
          <p:nvPr>
            <p:ph type="sldNum" sz="quarter" idx="5"/>
          </p:nvPr>
        </p:nvSpPr>
        <p:spPr/>
        <p:txBody>
          <a:bodyPr/>
          <a:lstStyle/>
          <a:p>
            <a:fld id="{DE9F6393-E911-4189-BDA8-8371B1133C99}" type="slidenum">
              <a:rPr lang="en-US" smtClean="0"/>
              <a:t>5</a:t>
            </a:fld>
            <a:endParaRPr lang="en-US"/>
          </a:p>
        </p:txBody>
      </p:sp>
    </p:spTree>
    <p:extLst>
      <p:ext uri="{BB962C8B-B14F-4D97-AF65-F5344CB8AC3E}">
        <p14:creationId xmlns:p14="http://schemas.microsoft.com/office/powerpoint/2010/main" val="427577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https://www.pexels.com/photo/architectural-design-architecture-buildings-city-373893/</a:t>
            </a:r>
            <a:endParaRPr lang="en-US" dirty="0"/>
          </a:p>
          <a:p>
            <a:r>
              <a:rPr lang="en-US" dirty="0">
                <a:hlinkClick r:id="rId4"/>
              </a:rPr>
              <a:t>https://www.pexels.com/photo/high-rise-building-746411/</a:t>
            </a:r>
            <a:endParaRPr lang="en-US" dirty="0"/>
          </a:p>
          <a:p>
            <a:r>
              <a:rPr lang="en-US" dirty="0">
                <a:hlinkClick r:id="rId5"/>
              </a:rPr>
              <a:t>https://www.pexels.com/photo/architecture-buildings-business-city-358502/</a:t>
            </a:r>
            <a:endParaRPr lang="en-US" dirty="0"/>
          </a:p>
        </p:txBody>
      </p:sp>
      <p:sp>
        <p:nvSpPr>
          <p:cNvPr id="4" name="Slide Number Placeholder 3"/>
          <p:cNvSpPr>
            <a:spLocks noGrp="1"/>
          </p:cNvSpPr>
          <p:nvPr>
            <p:ph type="sldNum" sz="quarter" idx="5"/>
          </p:nvPr>
        </p:nvSpPr>
        <p:spPr/>
        <p:txBody>
          <a:bodyPr/>
          <a:lstStyle/>
          <a:p>
            <a:fld id="{DE9F6393-E911-4189-BDA8-8371B1133C99}" type="slidenum">
              <a:rPr lang="en-US" smtClean="0"/>
              <a:t>7</a:t>
            </a:fld>
            <a:endParaRPr lang="en-US"/>
          </a:p>
        </p:txBody>
      </p:sp>
    </p:spTree>
    <p:extLst>
      <p:ext uri="{BB962C8B-B14F-4D97-AF65-F5344CB8AC3E}">
        <p14:creationId xmlns:p14="http://schemas.microsoft.com/office/powerpoint/2010/main" val="3369009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https://www.pexels.com/photo/group-of-people-standing-infront-of-blackboard-3184432/</a:t>
            </a:r>
            <a:endParaRPr lang="en-US" dirty="0"/>
          </a:p>
        </p:txBody>
      </p:sp>
      <p:sp>
        <p:nvSpPr>
          <p:cNvPr id="4" name="Slide Number Placeholder 3"/>
          <p:cNvSpPr>
            <a:spLocks noGrp="1"/>
          </p:cNvSpPr>
          <p:nvPr>
            <p:ph type="sldNum" sz="quarter" idx="5"/>
          </p:nvPr>
        </p:nvSpPr>
        <p:spPr/>
        <p:txBody>
          <a:bodyPr/>
          <a:lstStyle/>
          <a:p>
            <a:fld id="{DE9F6393-E911-4189-BDA8-8371B1133C99}" type="slidenum">
              <a:rPr lang="en-US" smtClean="0"/>
              <a:t>11</a:t>
            </a:fld>
            <a:endParaRPr lang="en-US"/>
          </a:p>
        </p:txBody>
      </p:sp>
    </p:spTree>
    <p:extLst>
      <p:ext uri="{BB962C8B-B14F-4D97-AF65-F5344CB8AC3E}">
        <p14:creationId xmlns:p14="http://schemas.microsoft.com/office/powerpoint/2010/main" val="6984223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https://www.pexels.com/photo/person-holding-barbell-841130/</a:t>
            </a:r>
            <a:endParaRPr lang="en-US" dirty="0"/>
          </a:p>
          <a:p>
            <a:r>
              <a:rPr lang="en-US" dirty="0">
                <a:hlinkClick r:id="rId4"/>
              </a:rPr>
              <a:t>https://www.pexels.com/photo/human-fist-163431/</a:t>
            </a:r>
            <a:endParaRPr lang="en-US" dirty="0"/>
          </a:p>
        </p:txBody>
      </p:sp>
      <p:sp>
        <p:nvSpPr>
          <p:cNvPr id="4" name="Slide Number Placeholder 3"/>
          <p:cNvSpPr>
            <a:spLocks noGrp="1"/>
          </p:cNvSpPr>
          <p:nvPr>
            <p:ph type="sldNum" sz="quarter" idx="5"/>
          </p:nvPr>
        </p:nvSpPr>
        <p:spPr/>
        <p:txBody>
          <a:bodyPr/>
          <a:lstStyle/>
          <a:p>
            <a:fld id="{DE9F6393-E911-4189-BDA8-8371B1133C99}" type="slidenum">
              <a:rPr lang="en-US" smtClean="0"/>
              <a:t>12</a:t>
            </a:fld>
            <a:endParaRPr lang="en-US"/>
          </a:p>
        </p:txBody>
      </p:sp>
    </p:spTree>
    <p:extLst>
      <p:ext uri="{BB962C8B-B14F-4D97-AF65-F5344CB8AC3E}">
        <p14:creationId xmlns:p14="http://schemas.microsoft.com/office/powerpoint/2010/main" val="548747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https://www.pexels.com/photo/photo-of-people-doing-handshakes-3183197/</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4"/>
              </a:rPr>
              <a:t>https://www.pexels.com/photo/photo-of-two-people-shakehands-2058130/</a:t>
            </a:r>
            <a:endParaRPr lang="en-US" dirty="0"/>
          </a:p>
          <a:p>
            <a:endParaRPr lang="en-US" dirty="0"/>
          </a:p>
        </p:txBody>
      </p:sp>
      <p:sp>
        <p:nvSpPr>
          <p:cNvPr id="4" name="Slide Number Placeholder 3"/>
          <p:cNvSpPr>
            <a:spLocks noGrp="1"/>
          </p:cNvSpPr>
          <p:nvPr>
            <p:ph type="sldNum" sz="quarter" idx="5"/>
          </p:nvPr>
        </p:nvSpPr>
        <p:spPr/>
        <p:txBody>
          <a:bodyPr/>
          <a:lstStyle/>
          <a:p>
            <a:fld id="{DE9F6393-E911-4189-BDA8-8371B1133C99}" type="slidenum">
              <a:rPr lang="en-US" smtClean="0"/>
              <a:t>16</a:t>
            </a:fld>
            <a:endParaRPr lang="en-US"/>
          </a:p>
        </p:txBody>
      </p:sp>
    </p:spTree>
    <p:extLst>
      <p:ext uri="{BB962C8B-B14F-4D97-AF65-F5344CB8AC3E}">
        <p14:creationId xmlns:p14="http://schemas.microsoft.com/office/powerpoint/2010/main" val="32600620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https://www.pexels.com/photo/person-holding-barbell-841130/</a:t>
            </a:r>
            <a:endParaRPr lang="en-US" dirty="0"/>
          </a:p>
          <a:p>
            <a:r>
              <a:rPr lang="en-US" dirty="0">
                <a:hlinkClick r:id="rId4"/>
              </a:rPr>
              <a:t>https://www.pexels.com/photo/human-fist-163431/</a:t>
            </a:r>
            <a:endParaRPr lang="en-US" dirty="0"/>
          </a:p>
        </p:txBody>
      </p:sp>
      <p:sp>
        <p:nvSpPr>
          <p:cNvPr id="4" name="Slide Number Placeholder 3"/>
          <p:cNvSpPr>
            <a:spLocks noGrp="1"/>
          </p:cNvSpPr>
          <p:nvPr>
            <p:ph type="sldNum" sz="quarter" idx="5"/>
          </p:nvPr>
        </p:nvSpPr>
        <p:spPr/>
        <p:txBody>
          <a:bodyPr/>
          <a:lstStyle/>
          <a:p>
            <a:fld id="{DE9F6393-E911-4189-BDA8-8371B1133C99}" type="slidenum">
              <a:rPr lang="en-US" smtClean="0"/>
              <a:t>20</a:t>
            </a:fld>
            <a:endParaRPr lang="en-US"/>
          </a:p>
        </p:txBody>
      </p:sp>
    </p:spTree>
    <p:extLst>
      <p:ext uri="{BB962C8B-B14F-4D97-AF65-F5344CB8AC3E}">
        <p14:creationId xmlns:p14="http://schemas.microsoft.com/office/powerpoint/2010/main" val="4240156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6858000"/>
          </a:xfrm>
          <a:prstGeom prst="rect">
            <a:avLst/>
          </a:prstGeom>
          <a:solidFill>
            <a:schemeClr val="bg1">
              <a:lumMod val="85000"/>
            </a:schemeClr>
          </a:solidFill>
        </p:spPr>
        <p:txBody>
          <a:bodyPr/>
          <a:lstStyle/>
          <a:p>
            <a:endParaRPr lang="en-GB"/>
          </a:p>
        </p:txBody>
      </p:sp>
    </p:spTree>
    <p:extLst>
      <p:ext uri="{BB962C8B-B14F-4D97-AF65-F5344CB8AC3E}">
        <p14:creationId xmlns:p14="http://schemas.microsoft.com/office/powerpoint/2010/main" val="141952444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34784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C6958ABB-54B7-467D-9B14-DB7664E440F3}"/>
              </a:ext>
            </a:extLst>
          </p:cNvPr>
          <p:cNvSpPr>
            <a:spLocks noGrp="1"/>
          </p:cNvSpPr>
          <p:nvPr>
            <p:ph type="pic" sz="quarter" idx="10"/>
          </p:nvPr>
        </p:nvSpPr>
        <p:spPr>
          <a:xfrm>
            <a:off x="1409701" y="904875"/>
            <a:ext cx="3200400" cy="4391025"/>
          </a:xfrm>
          <a:prstGeom prst="rect">
            <a:avLst/>
          </a:prstGeom>
          <a:solidFill>
            <a:schemeClr val="bg1">
              <a:lumMod val="85000"/>
            </a:schemeClr>
          </a:solidFill>
        </p:spPr>
        <p:txBody>
          <a:bodyPr/>
          <a:lstStyle/>
          <a:p>
            <a:endParaRPr lang="en-GB"/>
          </a:p>
        </p:txBody>
      </p:sp>
    </p:spTree>
    <p:extLst>
      <p:ext uri="{BB962C8B-B14F-4D97-AF65-F5344CB8AC3E}">
        <p14:creationId xmlns:p14="http://schemas.microsoft.com/office/powerpoint/2010/main" val="4175284125"/>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4">
    <p:spTree>
      <p:nvGrpSpPr>
        <p:cNvPr id="1" name=""/>
        <p:cNvGrpSpPr/>
        <p:nvPr/>
      </p:nvGrpSpPr>
      <p:grpSpPr>
        <a:xfrm>
          <a:off x="0" y="0"/>
          <a:ext cx="0" cy="0"/>
          <a:chOff x="0" y="0"/>
          <a:chExt cx="0" cy="0"/>
        </a:xfrm>
      </p:grpSpPr>
      <p:sp>
        <p:nvSpPr>
          <p:cNvPr id="13" name="Picture Placeholder 12"/>
          <p:cNvSpPr>
            <a:spLocks noGrp="1"/>
          </p:cNvSpPr>
          <p:nvPr>
            <p:ph type="pic" sz="quarter" idx="14"/>
          </p:nvPr>
        </p:nvSpPr>
        <p:spPr>
          <a:xfrm>
            <a:off x="390425" y="3716323"/>
            <a:ext cx="5339256" cy="2622565"/>
          </a:xfrm>
          <a:prstGeom prst="rect">
            <a:avLst/>
          </a:prstGeom>
          <a:solidFill>
            <a:schemeClr val="bg1">
              <a:lumMod val="85000"/>
            </a:schemeClr>
          </a:solidFill>
        </p:spPr>
        <p:txBody>
          <a:bodyPr/>
          <a:lstStyle>
            <a:lvl1pPr>
              <a:defRPr lang="en-GB"/>
            </a:lvl1pPr>
          </a:lstStyle>
          <a:p>
            <a:endParaRPr lang="en-GB"/>
          </a:p>
        </p:txBody>
      </p:sp>
      <p:sp>
        <p:nvSpPr>
          <p:cNvPr id="7" name="Picture Placeholder 12">
            <a:extLst>
              <a:ext uri="{FF2B5EF4-FFF2-40B4-BE49-F238E27FC236}">
                <a16:creationId xmlns:a16="http://schemas.microsoft.com/office/drawing/2014/main" id="{F6941202-0B24-427F-8E11-13A423FCFE77}"/>
              </a:ext>
            </a:extLst>
          </p:cNvPr>
          <p:cNvSpPr>
            <a:spLocks noGrp="1"/>
          </p:cNvSpPr>
          <p:nvPr>
            <p:ph type="pic" sz="quarter" idx="15"/>
          </p:nvPr>
        </p:nvSpPr>
        <p:spPr>
          <a:xfrm>
            <a:off x="6462321" y="3716322"/>
            <a:ext cx="5339256" cy="2622565"/>
          </a:xfrm>
          <a:prstGeom prst="rect">
            <a:avLst/>
          </a:prstGeom>
          <a:solidFill>
            <a:schemeClr val="bg1">
              <a:lumMod val="85000"/>
            </a:schemeClr>
          </a:solidFill>
        </p:spPr>
        <p:txBody>
          <a:bodyPr/>
          <a:lstStyle>
            <a:lvl1pPr>
              <a:defRPr lang="en-GB"/>
            </a:lvl1pPr>
          </a:lstStyle>
          <a:p>
            <a:endParaRPr lang="en-GB"/>
          </a:p>
        </p:txBody>
      </p:sp>
    </p:spTree>
    <p:extLst>
      <p:ext uri="{BB962C8B-B14F-4D97-AF65-F5344CB8AC3E}">
        <p14:creationId xmlns:p14="http://schemas.microsoft.com/office/powerpoint/2010/main" val="318044363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5">
    <p:spTree>
      <p:nvGrpSpPr>
        <p:cNvPr id="1" name=""/>
        <p:cNvGrpSpPr/>
        <p:nvPr/>
      </p:nvGrpSpPr>
      <p:grpSpPr>
        <a:xfrm>
          <a:off x="0" y="0"/>
          <a:ext cx="0" cy="0"/>
          <a:chOff x="0" y="0"/>
          <a:chExt cx="0" cy="0"/>
        </a:xfrm>
      </p:grpSpPr>
      <p:sp>
        <p:nvSpPr>
          <p:cNvPr id="8" name="Picture Placeholder 2">
            <a:extLst>
              <a:ext uri="{FF2B5EF4-FFF2-40B4-BE49-F238E27FC236}">
                <a16:creationId xmlns:a16="http://schemas.microsoft.com/office/drawing/2014/main" id="{4EB7A287-4360-4909-80EB-299337F12550}"/>
              </a:ext>
            </a:extLst>
          </p:cNvPr>
          <p:cNvSpPr>
            <a:spLocks noGrp="1"/>
          </p:cNvSpPr>
          <p:nvPr>
            <p:ph type="pic" sz="quarter" idx="10"/>
          </p:nvPr>
        </p:nvSpPr>
        <p:spPr>
          <a:xfrm>
            <a:off x="7562850" y="674688"/>
            <a:ext cx="3333749" cy="1619252"/>
          </a:xfrm>
          <a:prstGeom prst="rect">
            <a:avLst/>
          </a:prstGeom>
          <a:solidFill>
            <a:schemeClr val="bg1">
              <a:lumMod val="85000"/>
            </a:schemeClr>
          </a:solidFill>
        </p:spPr>
        <p:txBody>
          <a:bodyPr/>
          <a:lstStyle>
            <a:lvl1pPr marL="285750" indent="-285750">
              <a:buFont typeface="Arial" panose="020B0604020202020204" pitchFamily="34" charset="0"/>
              <a:buChar char="•"/>
              <a:defRPr sz="18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endParaRPr lang="en-ID" dirty="0"/>
          </a:p>
        </p:txBody>
      </p:sp>
      <p:sp>
        <p:nvSpPr>
          <p:cNvPr id="9" name="Picture Placeholder 2">
            <a:extLst>
              <a:ext uri="{FF2B5EF4-FFF2-40B4-BE49-F238E27FC236}">
                <a16:creationId xmlns:a16="http://schemas.microsoft.com/office/drawing/2014/main" id="{A33FE3B6-B100-4C38-BDAD-FE2937AE1804}"/>
              </a:ext>
            </a:extLst>
          </p:cNvPr>
          <p:cNvSpPr>
            <a:spLocks noGrp="1"/>
          </p:cNvSpPr>
          <p:nvPr>
            <p:ph type="pic" sz="quarter" idx="11"/>
          </p:nvPr>
        </p:nvSpPr>
        <p:spPr>
          <a:xfrm>
            <a:off x="7562850" y="2619374"/>
            <a:ext cx="3333749" cy="1619252"/>
          </a:xfrm>
          <a:prstGeom prst="rect">
            <a:avLst/>
          </a:prstGeom>
          <a:solidFill>
            <a:schemeClr val="bg1">
              <a:lumMod val="85000"/>
            </a:schemeClr>
          </a:solidFill>
        </p:spPr>
        <p:txBody>
          <a:bodyPr/>
          <a:lstStyle>
            <a:lvl1pPr marL="285750" indent="-285750">
              <a:buFont typeface="Arial" panose="020B0604020202020204" pitchFamily="34" charset="0"/>
              <a:buChar char="•"/>
              <a:defRPr sz="18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endParaRPr lang="en-ID" dirty="0"/>
          </a:p>
        </p:txBody>
      </p:sp>
      <p:sp>
        <p:nvSpPr>
          <p:cNvPr id="10" name="Picture Placeholder 2">
            <a:extLst>
              <a:ext uri="{FF2B5EF4-FFF2-40B4-BE49-F238E27FC236}">
                <a16:creationId xmlns:a16="http://schemas.microsoft.com/office/drawing/2014/main" id="{AE3C4418-EC4F-4FCD-A0DC-17C48B505999}"/>
              </a:ext>
            </a:extLst>
          </p:cNvPr>
          <p:cNvSpPr>
            <a:spLocks noGrp="1"/>
          </p:cNvSpPr>
          <p:nvPr>
            <p:ph type="pic" sz="quarter" idx="12"/>
          </p:nvPr>
        </p:nvSpPr>
        <p:spPr>
          <a:xfrm>
            <a:off x="7562850" y="4564061"/>
            <a:ext cx="3333749" cy="1619252"/>
          </a:xfrm>
          <a:prstGeom prst="rect">
            <a:avLst/>
          </a:prstGeom>
          <a:solidFill>
            <a:schemeClr val="bg1">
              <a:lumMod val="85000"/>
            </a:schemeClr>
          </a:solidFill>
        </p:spPr>
        <p:txBody>
          <a:bodyPr/>
          <a:lstStyle>
            <a:lvl1pPr marL="285750" indent="-285750">
              <a:buFont typeface="Arial" panose="020B0604020202020204" pitchFamily="34" charset="0"/>
              <a:buChar char="•"/>
              <a:defRPr sz="18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endParaRPr lang="en-ID" dirty="0"/>
          </a:p>
        </p:txBody>
      </p:sp>
    </p:spTree>
    <p:extLst>
      <p:ext uri="{BB962C8B-B14F-4D97-AF65-F5344CB8AC3E}">
        <p14:creationId xmlns:p14="http://schemas.microsoft.com/office/powerpoint/2010/main" val="2962067787"/>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
    <p:spTree>
      <p:nvGrpSpPr>
        <p:cNvPr id="1" name=""/>
        <p:cNvGrpSpPr/>
        <p:nvPr/>
      </p:nvGrpSpPr>
      <p:grpSpPr>
        <a:xfrm>
          <a:off x="0" y="0"/>
          <a:ext cx="0" cy="0"/>
          <a:chOff x="0" y="0"/>
          <a:chExt cx="0" cy="0"/>
        </a:xfrm>
      </p:grpSpPr>
      <p:sp>
        <p:nvSpPr>
          <p:cNvPr id="9" name="Picture Placeholder 2">
            <a:extLst>
              <a:ext uri="{FF2B5EF4-FFF2-40B4-BE49-F238E27FC236}">
                <a16:creationId xmlns:a16="http://schemas.microsoft.com/office/drawing/2014/main" id="{A33FE3B6-B100-4C38-BDAD-FE2937AE1804}"/>
              </a:ext>
            </a:extLst>
          </p:cNvPr>
          <p:cNvSpPr>
            <a:spLocks noGrp="1"/>
          </p:cNvSpPr>
          <p:nvPr>
            <p:ph type="pic" sz="quarter" idx="11"/>
          </p:nvPr>
        </p:nvSpPr>
        <p:spPr>
          <a:xfrm>
            <a:off x="0" y="704848"/>
            <a:ext cx="12192000" cy="3467101"/>
          </a:xfrm>
          <a:prstGeom prst="rect">
            <a:avLst/>
          </a:prstGeom>
          <a:solidFill>
            <a:schemeClr val="bg1">
              <a:lumMod val="85000"/>
            </a:schemeClr>
          </a:solidFill>
        </p:spPr>
        <p:txBody>
          <a:bodyPr/>
          <a:lstStyle>
            <a:lvl1pPr marL="285750" indent="-285750">
              <a:buFont typeface="Arial" panose="020B0604020202020204" pitchFamily="34" charset="0"/>
              <a:buChar char="•"/>
              <a:defRPr sz="18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endParaRPr lang="en-ID" dirty="0"/>
          </a:p>
        </p:txBody>
      </p:sp>
    </p:spTree>
    <p:extLst>
      <p:ext uri="{BB962C8B-B14F-4D97-AF65-F5344CB8AC3E}">
        <p14:creationId xmlns:p14="http://schemas.microsoft.com/office/powerpoint/2010/main" val="1950677296"/>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7">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6FC4CB4E-7812-4896-8E9B-CBB96DDDE7ED}"/>
              </a:ext>
            </a:extLst>
          </p:cNvPr>
          <p:cNvSpPr>
            <a:spLocks noGrp="1"/>
          </p:cNvSpPr>
          <p:nvPr>
            <p:ph type="pic" sz="quarter" idx="10"/>
          </p:nvPr>
        </p:nvSpPr>
        <p:spPr>
          <a:xfrm>
            <a:off x="1136650" y="0"/>
            <a:ext cx="6645275" cy="6858000"/>
          </a:xfrm>
          <a:prstGeom prst="parallelogram">
            <a:avLst>
              <a:gd name="adj" fmla="val 36776"/>
            </a:avLst>
          </a:prstGeom>
          <a:solidFill>
            <a:schemeClr val="bg1">
              <a:lumMod val="85000"/>
            </a:schemeClr>
          </a:solidFill>
        </p:spPr>
        <p:txBody>
          <a:bodyPr>
            <a:normAutofit/>
          </a:bodyPr>
          <a:lstStyle>
            <a:lvl1pPr marL="285750" indent="-285750">
              <a:buFont typeface="Arial" panose="020B0604020202020204" pitchFamily="34" charset="0"/>
              <a:buChar char="•"/>
              <a:defRPr sz="28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endParaRPr lang="en-ID" dirty="0"/>
          </a:p>
        </p:txBody>
      </p:sp>
    </p:spTree>
    <p:extLst>
      <p:ext uri="{BB962C8B-B14F-4D97-AF65-F5344CB8AC3E}">
        <p14:creationId xmlns:p14="http://schemas.microsoft.com/office/powerpoint/2010/main" val="2944329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8">
    <p:spTree>
      <p:nvGrpSpPr>
        <p:cNvPr id="1" name=""/>
        <p:cNvGrpSpPr/>
        <p:nvPr/>
      </p:nvGrpSpPr>
      <p:grpSpPr>
        <a:xfrm>
          <a:off x="0" y="0"/>
          <a:ext cx="0" cy="0"/>
          <a:chOff x="0" y="0"/>
          <a:chExt cx="0" cy="0"/>
        </a:xfrm>
      </p:grpSpPr>
      <p:sp>
        <p:nvSpPr>
          <p:cNvPr id="3" name="Picture Placeholder 12"/>
          <p:cNvSpPr>
            <a:spLocks noGrp="1"/>
          </p:cNvSpPr>
          <p:nvPr>
            <p:ph type="pic" sz="quarter" idx="13"/>
          </p:nvPr>
        </p:nvSpPr>
        <p:spPr>
          <a:xfrm>
            <a:off x="6096000" y="685800"/>
            <a:ext cx="5346700" cy="5448214"/>
          </a:xfrm>
          <a:prstGeom prst="rect">
            <a:avLst/>
          </a:prstGeom>
          <a:solidFill>
            <a:schemeClr val="bg1">
              <a:lumMod val="85000"/>
            </a:schemeClr>
          </a:solidFill>
        </p:spPr>
        <p:txBody>
          <a:bodyPr/>
          <a:lstStyle>
            <a:lvl1pPr rtl="0">
              <a:defRPr lang="en-GB"/>
            </a:lvl1pPr>
          </a:lstStyle>
          <a:p>
            <a:endParaRPr lang="en-GB"/>
          </a:p>
        </p:txBody>
      </p:sp>
      <p:sp>
        <p:nvSpPr>
          <p:cNvPr id="11" name="Picture Placeholder 12"/>
          <p:cNvSpPr>
            <a:spLocks noGrp="1"/>
          </p:cNvSpPr>
          <p:nvPr>
            <p:ph type="pic" sz="quarter" idx="14"/>
          </p:nvPr>
        </p:nvSpPr>
        <p:spPr>
          <a:xfrm>
            <a:off x="0" y="0"/>
            <a:ext cx="6096000" cy="6858000"/>
          </a:xfrm>
          <a:prstGeom prst="rect">
            <a:avLst/>
          </a:prstGeom>
          <a:solidFill>
            <a:schemeClr val="bg1">
              <a:lumMod val="85000"/>
            </a:schemeClr>
          </a:solidFill>
        </p:spPr>
        <p:txBody>
          <a:bodyPr/>
          <a:lstStyle>
            <a:lvl1pPr rtl="0">
              <a:defRPr lang="en-GB"/>
            </a:lvl1pPr>
          </a:lstStyle>
          <a:p>
            <a:endParaRPr lang="en-GB"/>
          </a:p>
        </p:txBody>
      </p:sp>
    </p:spTree>
    <p:extLst>
      <p:ext uri="{BB962C8B-B14F-4D97-AF65-F5344CB8AC3E}">
        <p14:creationId xmlns:p14="http://schemas.microsoft.com/office/powerpoint/2010/main" val="142370534"/>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hyperlink" Target="https://www.free-power-point-templates.com/" TargetMode="Externa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B56D97-44CF-4676-B615-30100F158D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90C77D6-BD26-4F2F-9760-C833E915F5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32BFB3-D77A-4F66-B808-EB858FA87F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3968D9-90B7-4881-978C-17F1F235234A}" type="datetimeFigureOut">
              <a:rPr lang="en-US" smtClean="0"/>
              <a:t>5/9/2024</a:t>
            </a:fld>
            <a:endParaRPr lang="en-US"/>
          </a:p>
        </p:txBody>
      </p:sp>
      <p:sp>
        <p:nvSpPr>
          <p:cNvPr id="5" name="Footer Placeholder 4">
            <a:extLst>
              <a:ext uri="{FF2B5EF4-FFF2-40B4-BE49-F238E27FC236}">
                <a16:creationId xmlns:a16="http://schemas.microsoft.com/office/drawing/2014/main" id="{15B32995-9A2C-416B-A2AB-0896AB3796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7B90BA-CBB9-4F95-B2E4-B47AB35523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88AA7C-9855-4DF6-A874-C9D17EF233E4}" type="slidenum">
              <a:rPr lang="en-US" smtClean="0"/>
              <a:t>‹#›</a:t>
            </a:fld>
            <a:endParaRPr lang="en-US"/>
          </a:p>
        </p:txBody>
      </p:sp>
      <p:sp>
        <p:nvSpPr>
          <p:cNvPr id="8" name="TextBox 7">
            <a:extLst>
              <a:ext uri="{FF2B5EF4-FFF2-40B4-BE49-F238E27FC236}">
                <a16:creationId xmlns:a16="http://schemas.microsoft.com/office/drawing/2014/main" id="{AF7DC35E-807C-424F-B310-BFD5C260A4EA}"/>
              </a:ext>
            </a:extLst>
          </p:cNvPr>
          <p:cNvSpPr txBox="1"/>
          <p:nvPr userDrawn="1"/>
        </p:nvSpPr>
        <p:spPr>
          <a:xfrm>
            <a:off x="-46180" y="6889888"/>
            <a:ext cx="6096000" cy="276999"/>
          </a:xfrm>
          <a:prstGeom prst="rect">
            <a:avLst/>
          </a:prstGeom>
          <a:noFill/>
        </p:spPr>
        <p:txBody>
          <a:bodyPr wrap="square">
            <a:spAutoFit/>
          </a:bodyPr>
          <a:lstStyle/>
          <a:p>
            <a:r>
              <a:rPr lang="en-US" sz="1200">
                <a:solidFill>
                  <a:schemeClr val="bg1">
                    <a:lumMod val="65000"/>
                  </a:schemeClr>
                </a:solidFill>
                <a:hlinkClick r:id="rId10">
                  <a:extLst>
                    <a:ext uri="{A12FA001-AC4F-418D-AE19-62706E023703}">
                      <ahyp:hlinkClr xmlns:ahyp="http://schemas.microsoft.com/office/drawing/2018/hyperlinkcolor" val="tx"/>
                    </a:ext>
                  </a:extLst>
                </a:hlinkClick>
              </a:rPr>
              <a:t>https://www.free-power-point-templates.com/</a:t>
            </a:r>
            <a:endParaRPr lang="en-US" sz="1200">
              <a:solidFill>
                <a:schemeClr val="bg1">
                  <a:lumMod val="65000"/>
                </a:schemeClr>
              </a:solidFill>
            </a:endParaRPr>
          </a:p>
        </p:txBody>
      </p:sp>
      <p:sp>
        <p:nvSpPr>
          <p:cNvPr id="9" name="TextBox 8">
            <a:extLst>
              <a:ext uri="{FF2B5EF4-FFF2-40B4-BE49-F238E27FC236}">
                <a16:creationId xmlns:a16="http://schemas.microsoft.com/office/drawing/2014/main" id="{5A5EBB0C-8A03-4940-9BE4-61BC87B95248}"/>
              </a:ext>
            </a:extLst>
          </p:cNvPr>
          <p:cNvSpPr txBox="1"/>
          <p:nvPr userDrawn="1"/>
        </p:nvSpPr>
        <p:spPr>
          <a:xfrm>
            <a:off x="11042213" y="6889887"/>
            <a:ext cx="1206062" cy="276999"/>
          </a:xfrm>
          <a:prstGeom prst="rect">
            <a:avLst/>
          </a:prstGeom>
          <a:noFill/>
        </p:spPr>
        <p:txBody>
          <a:bodyPr wrap="square">
            <a:spAutoFit/>
          </a:bodyPr>
          <a:lstStyle/>
          <a:p>
            <a:pPr algn="r"/>
            <a:r>
              <a:rPr lang="en-US" sz="1200">
                <a:solidFill>
                  <a:schemeClr val="bg1">
                    <a:lumMod val="65000"/>
                  </a:schemeClr>
                </a:solidFill>
              </a:rPr>
              <a:t>FPPT.com</a:t>
            </a:r>
          </a:p>
        </p:txBody>
      </p:sp>
    </p:spTree>
    <p:extLst>
      <p:ext uri="{BB962C8B-B14F-4D97-AF65-F5344CB8AC3E}">
        <p14:creationId xmlns:p14="http://schemas.microsoft.com/office/powerpoint/2010/main" val="995843606"/>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image" Target="../media/image25.jpg"/></Relationships>
</file>

<file path=ppt/slides/_rels/slide13.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29.png"/></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32.png"/><Relationship Id="rId4" Type="http://schemas.openxmlformats.org/officeDocument/2006/relationships/image" Target="../media/image31.jpg"/></Relationships>
</file>

<file path=ppt/slides/_rels/slide17.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33.png"/><Relationship Id="rId4" Type="http://schemas.openxmlformats.org/officeDocument/2006/relationships/image" Target="../media/image25.jpg"/></Relationships>
</file>

<file path=ppt/slides/_rels/slide21.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4.png"/><Relationship Id="rId3" Type="http://schemas.openxmlformats.org/officeDocument/2006/relationships/image" Target="../media/image34.jpg"/><Relationship Id="rId7" Type="http://schemas.openxmlformats.org/officeDocument/2006/relationships/image" Target="../media/image38.svg"/><Relationship Id="rId12" Type="http://schemas.openxmlformats.org/officeDocument/2006/relationships/image" Target="../media/image43.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6.sv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svg"/></Relationships>
</file>

<file path=ppt/slides/_rels/slide22.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46.png"/><Relationship Id="rId4" Type="http://schemas.openxmlformats.org/officeDocument/2006/relationships/image" Target="../media/image45.png"/></Relationships>
</file>

<file path=ppt/slides/_rels/slide25.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16.png"/><Relationship Id="rId5" Type="http://schemas.openxmlformats.org/officeDocument/2006/relationships/image" Target="../media/image15.jpg"/><Relationship Id="rId4" Type="http://schemas.openxmlformats.org/officeDocument/2006/relationships/image" Target="../media/image14.jpg"/></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E077D9D6-5E9E-4604-8E24-E7C0D3ABA9B7}"/>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t="7813" b="7813"/>
          <a:stretch/>
        </p:blipFill>
        <p:spPr/>
      </p:pic>
      <p:sp>
        <p:nvSpPr>
          <p:cNvPr id="11" name="Rectangle 10">
            <a:extLst>
              <a:ext uri="{FF2B5EF4-FFF2-40B4-BE49-F238E27FC236}">
                <a16:creationId xmlns:a16="http://schemas.microsoft.com/office/drawing/2014/main" id="{A5F097F7-C7A7-49EF-98FC-941D7845B430}"/>
              </a:ext>
            </a:extLst>
          </p:cNvPr>
          <p:cNvSpPr/>
          <p:nvPr/>
        </p:nvSpPr>
        <p:spPr>
          <a:xfrm>
            <a:off x="0" y="0"/>
            <a:ext cx="12192000" cy="6858000"/>
          </a:xfrm>
          <a:prstGeom prst="rect">
            <a:avLst/>
          </a:prstGeom>
          <a:solidFill>
            <a:schemeClr val="tx2">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655063A3-7953-459D-BDA7-FCD830638044}"/>
              </a:ext>
            </a:extLst>
          </p:cNvPr>
          <p:cNvGrpSpPr/>
          <p:nvPr/>
        </p:nvGrpSpPr>
        <p:grpSpPr>
          <a:xfrm>
            <a:off x="8745886" y="-1456716"/>
            <a:ext cx="4844326" cy="4288302"/>
            <a:chOff x="8745886" y="-1456716"/>
            <a:chExt cx="4844326" cy="4288302"/>
          </a:xfrm>
        </p:grpSpPr>
        <p:sp>
          <p:nvSpPr>
            <p:cNvPr id="22" name="Freeform 4">
              <a:extLst>
                <a:ext uri="{FF2B5EF4-FFF2-40B4-BE49-F238E27FC236}">
                  <a16:creationId xmlns:a16="http://schemas.microsoft.com/office/drawing/2014/main" id="{275FE54D-9227-4E6F-98BF-016499CA0475}"/>
                </a:ext>
              </a:extLst>
            </p:cNvPr>
            <p:cNvSpPr/>
            <p:nvPr/>
          </p:nvSpPr>
          <p:spPr>
            <a:xfrm rot="18900000">
              <a:off x="8745886" y="-1456716"/>
              <a:ext cx="4286250" cy="4288302"/>
            </a:xfrm>
            <a:custGeom>
              <a:avLst/>
              <a:gdLst/>
              <a:ahLst/>
              <a:cxnLst/>
              <a:rect l="l" t="t" r="r" b="b"/>
              <a:pathLst>
                <a:path w="2653030" h="2654300">
                  <a:moveTo>
                    <a:pt x="0" y="1535430"/>
                  </a:moveTo>
                  <a:lnTo>
                    <a:pt x="0" y="1463040"/>
                  </a:lnTo>
                  <a:lnTo>
                    <a:pt x="1463040" y="0"/>
                  </a:lnTo>
                  <a:lnTo>
                    <a:pt x="1535430" y="0"/>
                  </a:lnTo>
                  <a:lnTo>
                    <a:pt x="0" y="1535430"/>
                  </a:lnTo>
                  <a:close/>
                  <a:moveTo>
                    <a:pt x="1681480" y="0"/>
                  </a:moveTo>
                  <a:lnTo>
                    <a:pt x="1609090" y="0"/>
                  </a:lnTo>
                  <a:lnTo>
                    <a:pt x="0" y="1607820"/>
                  </a:lnTo>
                  <a:lnTo>
                    <a:pt x="0" y="1680210"/>
                  </a:lnTo>
                  <a:lnTo>
                    <a:pt x="1681480" y="0"/>
                  </a:lnTo>
                  <a:close/>
                  <a:moveTo>
                    <a:pt x="1390650" y="0"/>
                  </a:moveTo>
                  <a:lnTo>
                    <a:pt x="1318260" y="0"/>
                  </a:lnTo>
                  <a:lnTo>
                    <a:pt x="0" y="1318260"/>
                  </a:lnTo>
                  <a:lnTo>
                    <a:pt x="0" y="1390650"/>
                  </a:lnTo>
                  <a:lnTo>
                    <a:pt x="1390650" y="0"/>
                  </a:lnTo>
                  <a:close/>
                  <a:moveTo>
                    <a:pt x="1245870" y="0"/>
                  </a:moveTo>
                  <a:lnTo>
                    <a:pt x="1173480" y="0"/>
                  </a:lnTo>
                  <a:lnTo>
                    <a:pt x="0" y="1173480"/>
                  </a:lnTo>
                  <a:lnTo>
                    <a:pt x="0" y="1245870"/>
                  </a:lnTo>
                  <a:lnTo>
                    <a:pt x="1245870" y="0"/>
                  </a:lnTo>
                  <a:close/>
                  <a:moveTo>
                    <a:pt x="1826260" y="0"/>
                  </a:moveTo>
                  <a:lnTo>
                    <a:pt x="1753870" y="0"/>
                  </a:lnTo>
                  <a:lnTo>
                    <a:pt x="0" y="1753870"/>
                  </a:lnTo>
                  <a:lnTo>
                    <a:pt x="0" y="1826260"/>
                  </a:lnTo>
                  <a:lnTo>
                    <a:pt x="1826260" y="0"/>
                  </a:lnTo>
                  <a:close/>
                  <a:moveTo>
                    <a:pt x="2260600" y="0"/>
                  </a:moveTo>
                  <a:lnTo>
                    <a:pt x="2188210" y="0"/>
                  </a:lnTo>
                  <a:lnTo>
                    <a:pt x="0" y="2188210"/>
                  </a:lnTo>
                  <a:lnTo>
                    <a:pt x="0" y="2260600"/>
                  </a:lnTo>
                  <a:lnTo>
                    <a:pt x="2260600" y="0"/>
                  </a:lnTo>
                  <a:close/>
                  <a:moveTo>
                    <a:pt x="2551430" y="0"/>
                  </a:moveTo>
                  <a:lnTo>
                    <a:pt x="2479040" y="0"/>
                  </a:lnTo>
                  <a:lnTo>
                    <a:pt x="0" y="2479040"/>
                  </a:lnTo>
                  <a:lnTo>
                    <a:pt x="0" y="2551430"/>
                  </a:lnTo>
                  <a:lnTo>
                    <a:pt x="2551430" y="0"/>
                  </a:lnTo>
                  <a:close/>
                  <a:moveTo>
                    <a:pt x="2405380" y="0"/>
                  </a:moveTo>
                  <a:lnTo>
                    <a:pt x="2332990" y="0"/>
                  </a:lnTo>
                  <a:lnTo>
                    <a:pt x="0" y="2332990"/>
                  </a:lnTo>
                  <a:lnTo>
                    <a:pt x="0" y="2405380"/>
                  </a:lnTo>
                  <a:lnTo>
                    <a:pt x="2405380" y="0"/>
                  </a:lnTo>
                  <a:close/>
                  <a:moveTo>
                    <a:pt x="2115820" y="0"/>
                  </a:moveTo>
                  <a:lnTo>
                    <a:pt x="2043430" y="0"/>
                  </a:lnTo>
                  <a:lnTo>
                    <a:pt x="0" y="2043430"/>
                  </a:lnTo>
                  <a:lnTo>
                    <a:pt x="0" y="2115820"/>
                  </a:lnTo>
                  <a:lnTo>
                    <a:pt x="2115820" y="0"/>
                  </a:lnTo>
                  <a:close/>
                  <a:moveTo>
                    <a:pt x="375920" y="0"/>
                  </a:moveTo>
                  <a:lnTo>
                    <a:pt x="303530" y="0"/>
                  </a:lnTo>
                  <a:lnTo>
                    <a:pt x="0" y="303530"/>
                  </a:lnTo>
                  <a:lnTo>
                    <a:pt x="0" y="375920"/>
                  </a:lnTo>
                  <a:lnTo>
                    <a:pt x="375920" y="0"/>
                  </a:lnTo>
                  <a:close/>
                  <a:moveTo>
                    <a:pt x="1101090" y="0"/>
                  </a:moveTo>
                  <a:lnTo>
                    <a:pt x="1028700" y="0"/>
                  </a:lnTo>
                  <a:lnTo>
                    <a:pt x="0" y="1028700"/>
                  </a:lnTo>
                  <a:lnTo>
                    <a:pt x="0" y="1101090"/>
                  </a:lnTo>
                  <a:lnTo>
                    <a:pt x="1101090" y="0"/>
                  </a:lnTo>
                  <a:close/>
                  <a:moveTo>
                    <a:pt x="2653030" y="0"/>
                  </a:moveTo>
                  <a:lnTo>
                    <a:pt x="2623820" y="0"/>
                  </a:lnTo>
                  <a:lnTo>
                    <a:pt x="0" y="2623820"/>
                  </a:lnTo>
                  <a:lnTo>
                    <a:pt x="0" y="2653030"/>
                  </a:lnTo>
                  <a:lnTo>
                    <a:pt x="43180" y="2653030"/>
                  </a:lnTo>
                  <a:lnTo>
                    <a:pt x="2653030" y="43180"/>
                  </a:lnTo>
                  <a:lnTo>
                    <a:pt x="2653030" y="0"/>
                  </a:lnTo>
                  <a:close/>
                  <a:moveTo>
                    <a:pt x="520700" y="0"/>
                  </a:moveTo>
                  <a:lnTo>
                    <a:pt x="448310" y="0"/>
                  </a:lnTo>
                  <a:lnTo>
                    <a:pt x="0" y="448310"/>
                  </a:lnTo>
                  <a:lnTo>
                    <a:pt x="0" y="520700"/>
                  </a:lnTo>
                  <a:lnTo>
                    <a:pt x="520700" y="0"/>
                  </a:lnTo>
                  <a:close/>
                  <a:moveTo>
                    <a:pt x="85090" y="0"/>
                  </a:moveTo>
                  <a:lnTo>
                    <a:pt x="12700" y="0"/>
                  </a:lnTo>
                  <a:lnTo>
                    <a:pt x="0" y="12700"/>
                  </a:lnTo>
                  <a:lnTo>
                    <a:pt x="0" y="85090"/>
                  </a:lnTo>
                  <a:lnTo>
                    <a:pt x="85090" y="0"/>
                  </a:lnTo>
                  <a:close/>
                  <a:moveTo>
                    <a:pt x="231140" y="0"/>
                  </a:moveTo>
                  <a:lnTo>
                    <a:pt x="158750" y="0"/>
                  </a:lnTo>
                  <a:lnTo>
                    <a:pt x="0" y="157480"/>
                  </a:lnTo>
                  <a:lnTo>
                    <a:pt x="0" y="229870"/>
                  </a:lnTo>
                  <a:lnTo>
                    <a:pt x="231140" y="0"/>
                  </a:lnTo>
                  <a:close/>
                  <a:moveTo>
                    <a:pt x="0" y="956310"/>
                  </a:moveTo>
                  <a:lnTo>
                    <a:pt x="956310" y="0"/>
                  </a:lnTo>
                  <a:lnTo>
                    <a:pt x="883920" y="0"/>
                  </a:lnTo>
                  <a:lnTo>
                    <a:pt x="0" y="882650"/>
                  </a:lnTo>
                  <a:lnTo>
                    <a:pt x="0" y="956310"/>
                  </a:lnTo>
                  <a:close/>
                  <a:moveTo>
                    <a:pt x="665480" y="0"/>
                  </a:moveTo>
                  <a:lnTo>
                    <a:pt x="593090" y="0"/>
                  </a:lnTo>
                  <a:lnTo>
                    <a:pt x="0" y="593090"/>
                  </a:lnTo>
                  <a:lnTo>
                    <a:pt x="0" y="665480"/>
                  </a:lnTo>
                  <a:lnTo>
                    <a:pt x="665480" y="0"/>
                  </a:lnTo>
                  <a:close/>
                  <a:moveTo>
                    <a:pt x="810260" y="0"/>
                  </a:moveTo>
                  <a:lnTo>
                    <a:pt x="737870" y="0"/>
                  </a:lnTo>
                  <a:lnTo>
                    <a:pt x="0" y="737870"/>
                  </a:lnTo>
                  <a:lnTo>
                    <a:pt x="0" y="810260"/>
                  </a:lnTo>
                  <a:lnTo>
                    <a:pt x="810260" y="0"/>
                  </a:lnTo>
                  <a:close/>
                  <a:moveTo>
                    <a:pt x="1971040" y="0"/>
                  </a:moveTo>
                  <a:lnTo>
                    <a:pt x="1898650" y="0"/>
                  </a:lnTo>
                  <a:lnTo>
                    <a:pt x="0" y="1898650"/>
                  </a:lnTo>
                  <a:lnTo>
                    <a:pt x="0" y="1971040"/>
                  </a:lnTo>
                  <a:lnTo>
                    <a:pt x="1971040" y="0"/>
                  </a:lnTo>
                  <a:close/>
                  <a:moveTo>
                    <a:pt x="2653030" y="1783080"/>
                  </a:moveTo>
                  <a:lnTo>
                    <a:pt x="2653030" y="1710690"/>
                  </a:lnTo>
                  <a:lnTo>
                    <a:pt x="1710690" y="2653030"/>
                  </a:lnTo>
                  <a:lnTo>
                    <a:pt x="1783080" y="2653030"/>
                  </a:lnTo>
                  <a:lnTo>
                    <a:pt x="2653030" y="1783080"/>
                  </a:lnTo>
                  <a:close/>
                  <a:moveTo>
                    <a:pt x="2653030" y="1927860"/>
                  </a:moveTo>
                  <a:lnTo>
                    <a:pt x="2653030" y="1855470"/>
                  </a:lnTo>
                  <a:lnTo>
                    <a:pt x="1855470" y="2653030"/>
                  </a:lnTo>
                  <a:lnTo>
                    <a:pt x="1927860" y="2653030"/>
                  </a:lnTo>
                  <a:lnTo>
                    <a:pt x="2653030" y="1927860"/>
                  </a:lnTo>
                  <a:close/>
                  <a:moveTo>
                    <a:pt x="2653030" y="2072640"/>
                  </a:moveTo>
                  <a:lnTo>
                    <a:pt x="2653030" y="2000250"/>
                  </a:lnTo>
                  <a:lnTo>
                    <a:pt x="2000250" y="2653030"/>
                  </a:lnTo>
                  <a:lnTo>
                    <a:pt x="2072640" y="2653030"/>
                  </a:lnTo>
                  <a:lnTo>
                    <a:pt x="2653030" y="2072640"/>
                  </a:lnTo>
                  <a:close/>
                  <a:moveTo>
                    <a:pt x="2653030" y="1638300"/>
                  </a:moveTo>
                  <a:lnTo>
                    <a:pt x="2653030" y="1565910"/>
                  </a:lnTo>
                  <a:lnTo>
                    <a:pt x="1564640" y="2654300"/>
                  </a:lnTo>
                  <a:lnTo>
                    <a:pt x="1637030" y="2654300"/>
                  </a:lnTo>
                  <a:lnTo>
                    <a:pt x="2653030" y="1638300"/>
                  </a:lnTo>
                  <a:close/>
                  <a:moveTo>
                    <a:pt x="2217420" y="2653030"/>
                  </a:moveTo>
                  <a:lnTo>
                    <a:pt x="2653030" y="2217420"/>
                  </a:lnTo>
                  <a:lnTo>
                    <a:pt x="2653030" y="2145030"/>
                  </a:lnTo>
                  <a:lnTo>
                    <a:pt x="2145030" y="2653030"/>
                  </a:lnTo>
                  <a:lnTo>
                    <a:pt x="2217420" y="2653030"/>
                  </a:lnTo>
                  <a:close/>
                  <a:moveTo>
                    <a:pt x="2653030" y="2580640"/>
                  </a:moveTo>
                  <a:lnTo>
                    <a:pt x="2580640" y="2653030"/>
                  </a:lnTo>
                  <a:lnTo>
                    <a:pt x="2653030" y="2653030"/>
                  </a:lnTo>
                  <a:lnTo>
                    <a:pt x="2653030" y="2580640"/>
                  </a:lnTo>
                  <a:close/>
                  <a:moveTo>
                    <a:pt x="2653030" y="2508250"/>
                  </a:moveTo>
                  <a:lnTo>
                    <a:pt x="2653030" y="2435860"/>
                  </a:lnTo>
                  <a:lnTo>
                    <a:pt x="2435860" y="2653030"/>
                  </a:lnTo>
                  <a:lnTo>
                    <a:pt x="2508250" y="2653030"/>
                  </a:lnTo>
                  <a:lnTo>
                    <a:pt x="2653030" y="2508250"/>
                  </a:lnTo>
                  <a:close/>
                  <a:moveTo>
                    <a:pt x="2653030" y="2363470"/>
                  </a:moveTo>
                  <a:lnTo>
                    <a:pt x="2653030" y="2291080"/>
                  </a:lnTo>
                  <a:lnTo>
                    <a:pt x="2291080" y="2653030"/>
                  </a:lnTo>
                  <a:lnTo>
                    <a:pt x="2363470" y="2653030"/>
                  </a:lnTo>
                  <a:lnTo>
                    <a:pt x="2653030" y="2363470"/>
                  </a:lnTo>
                  <a:close/>
                  <a:moveTo>
                    <a:pt x="2653030" y="1492250"/>
                  </a:moveTo>
                  <a:lnTo>
                    <a:pt x="2653030" y="1419860"/>
                  </a:lnTo>
                  <a:lnTo>
                    <a:pt x="1419860" y="2653030"/>
                  </a:lnTo>
                  <a:lnTo>
                    <a:pt x="1492250" y="2653030"/>
                  </a:lnTo>
                  <a:lnTo>
                    <a:pt x="2653030" y="1492250"/>
                  </a:lnTo>
                  <a:close/>
                  <a:moveTo>
                    <a:pt x="2653030" y="187960"/>
                  </a:moveTo>
                  <a:lnTo>
                    <a:pt x="2653030" y="115570"/>
                  </a:lnTo>
                  <a:lnTo>
                    <a:pt x="115570" y="2653030"/>
                  </a:lnTo>
                  <a:lnTo>
                    <a:pt x="187960" y="2653030"/>
                  </a:lnTo>
                  <a:lnTo>
                    <a:pt x="2653030" y="187960"/>
                  </a:lnTo>
                  <a:close/>
                  <a:moveTo>
                    <a:pt x="2653030" y="622300"/>
                  </a:moveTo>
                  <a:lnTo>
                    <a:pt x="2653030" y="549910"/>
                  </a:lnTo>
                  <a:lnTo>
                    <a:pt x="549910" y="2653030"/>
                  </a:lnTo>
                  <a:lnTo>
                    <a:pt x="622300" y="2653030"/>
                  </a:lnTo>
                  <a:lnTo>
                    <a:pt x="2653030" y="622300"/>
                  </a:lnTo>
                  <a:close/>
                  <a:moveTo>
                    <a:pt x="2653030" y="477520"/>
                  </a:moveTo>
                  <a:lnTo>
                    <a:pt x="2653030" y="405130"/>
                  </a:lnTo>
                  <a:lnTo>
                    <a:pt x="405130" y="2653030"/>
                  </a:lnTo>
                  <a:lnTo>
                    <a:pt x="477520" y="2653030"/>
                  </a:lnTo>
                  <a:lnTo>
                    <a:pt x="2653030" y="477520"/>
                  </a:lnTo>
                  <a:close/>
                  <a:moveTo>
                    <a:pt x="2653030" y="1347470"/>
                  </a:moveTo>
                  <a:lnTo>
                    <a:pt x="2653030" y="1275080"/>
                  </a:lnTo>
                  <a:lnTo>
                    <a:pt x="1275080" y="2653030"/>
                  </a:lnTo>
                  <a:lnTo>
                    <a:pt x="1347470" y="2653030"/>
                  </a:lnTo>
                  <a:lnTo>
                    <a:pt x="2653030" y="1347470"/>
                  </a:lnTo>
                  <a:close/>
                  <a:moveTo>
                    <a:pt x="2653030" y="767080"/>
                  </a:moveTo>
                  <a:lnTo>
                    <a:pt x="2653030" y="694690"/>
                  </a:lnTo>
                  <a:lnTo>
                    <a:pt x="694690" y="2653030"/>
                  </a:lnTo>
                  <a:lnTo>
                    <a:pt x="767080" y="2653030"/>
                  </a:lnTo>
                  <a:lnTo>
                    <a:pt x="2653030" y="767080"/>
                  </a:lnTo>
                  <a:close/>
                  <a:moveTo>
                    <a:pt x="2653030" y="332740"/>
                  </a:moveTo>
                  <a:lnTo>
                    <a:pt x="2653030" y="260350"/>
                  </a:lnTo>
                  <a:lnTo>
                    <a:pt x="260350" y="2653030"/>
                  </a:lnTo>
                  <a:lnTo>
                    <a:pt x="332740" y="2653030"/>
                  </a:lnTo>
                  <a:lnTo>
                    <a:pt x="2653030" y="332740"/>
                  </a:lnTo>
                  <a:close/>
                  <a:moveTo>
                    <a:pt x="2653030" y="1202690"/>
                  </a:moveTo>
                  <a:lnTo>
                    <a:pt x="2653030" y="1130300"/>
                  </a:lnTo>
                  <a:lnTo>
                    <a:pt x="1130300" y="2653030"/>
                  </a:lnTo>
                  <a:lnTo>
                    <a:pt x="1202690" y="2653030"/>
                  </a:lnTo>
                  <a:lnTo>
                    <a:pt x="2653030" y="1202690"/>
                  </a:lnTo>
                  <a:close/>
                  <a:moveTo>
                    <a:pt x="2653030" y="913130"/>
                  </a:moveTo>
                  <a:lnTo>
                    <a:pt x="2653030" y="840740"/>
                  </a:lnTo>
                  <a:lnTo>
                    <a:pt x="840740" y="2653030"/>
                  </a:lnTo>
                  <a:lnTo>
                    <a:pt x="913130" y="2653030"/>
                  </a:lnTo>
                  <a:lnTo>
                    <a:pt x="2653030" y="913130"/>
                  </a:lnTo>
                  <a:close/>
                  <a:moveTo>
                    <a:pt x="2653030" y="1057910"/>
                  </a:moveTo>
                  <a:lnTo>
                    <a:pt x="2653030" y="985520"/>
                  </a:lnTo>
                  <a:lnTo>
                    <a:pt x="985520" y="2653030"/>
                  </a:lnTo>
                  <a:lnTo>
                    <a:pt x="1057910" y="2653030"/>
                  </a:lnTo>
                  <a:lnTo>
                    <a:pt x="2653030" y="1057910"/>
                  </a:lnTo>
                  <a:close/>
                </a:path>
              </a:pathLst>
            </a:custGeom>
            <a:solidFill>
              <a:schemeClr val="accent3">
                <a:lumMod val="75000"/>
              </a:schemeClr>
            </a:solidFill>
          </p:spPr>
        </p:sp>
        <p:sp>
          <p:nvSpPr>
            <p:cNvPr id="21" name="Freeform 6">
              <a:extLst>
                <a:ext uri="{FF2B5EF4-FFF2-40B4-BE49-F238E27FC236}">
                  <a16:creationId xmlns:a16="http://schemas.microsoft.com/office/drawing/2014/main" id="{6DD2BFFA-1368-4D64-95DD-1D1A8E695824}"/>
                </a:ext>
              </a:extLst>
            </p:cNvPr>
            <p:cNvSpPr/>
            <p:nvPr/>
          </p:nvSpPr>
          <p:spPr>
            <a:xfrm rot="18900000">
              <a:off x="9303962" y="-1456415"/>
              <a:ext cx="4286250" cy="428625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chemeClr val="accent5">
                <a:lumMod val="60000"/>
                <a:lumOff val="40000"/>
              </a:schemeClr>
            </a:solidFill>
          </p:spPr>
        </p:sp>
      </p:grpSp>
      <p:grpSp>
        <p:nvGrpSpPr>
          <p:cNvPr id="2" name="Group 1">
            <a:extLst>
              <a:ext uri="{FF2B5EF4-FFF2-40B4-BE49-F238E27FC236}">
                <a16:creationId xmlns:a16="http://schemas.microsoft.com/office/drawing/2014/main" id="{DC7CAE7B-1523-41B2-A818-716727C167F0}"/>
              </a:ext>
            </a:extLst>
          </p:cNvPr>
          <p:cNvGrpSpPr/>
          <p:nvPr/>
        </p:nvGrpSpPr>
        <p:grpSpPr>
          <a:xfrm>
            <a:off x="-895685" y="4317701"/>
            <a:ext cx="3094030" cy="2738902"/>
            <a:chOff x="-895685" y="4317701"/>
            <a:chExt cx="3094030" cy="2738902"/>
          </a:xfrm>
        </p:grpSpPr>
        <p:sp>
          <p:nvSpPr>
            <p:cNvPr id="24" name="Freeform 4">
              <a:extLst>
                <a:ext uri="{FF2B5EF4-FFF2-40B4-BE49-F238E27FC236}">
                  <a16:creationId xmlns:a16="http://schemas.microsoft.com/office/drawing/2014/main" id="{18EFDD67-E965-447C-8267-51DE35B70048}"/>
                </a:ext>
              </a:extLst>
            </p:cNvPr>
            <p:cNvSpPr/>
            <p:nvPr/>
          </p:nvSpPr>
          <p:spPr>
            <a:xfrm rot="18900000">
              <a:off x="-895685" y="4317701"/>
              <a:ext cx="2737592" cy="2738902"/>
            </a:xfrm>
            <a:custGeom>
              <a:avLst/>
              <a:gdLst/>
              <a:ahLst/>
              <a:cxnLst/>
              <a:rect l="l" t="t" r="r" b="b"/>
              <a:pathLst>
                <a:path w="2653030" h="2654300">
                  <a:moveTo>
                    <a:pt x="0" y="1535430"/>
                  </a:moveTo>
                  <a:lnTo>
                    <a:pt x="0" y="1463040"/>
                  </a:lnTo>
                  <a:lnTo>
                    <a:pt x="1463040" y="0"/>
                  </a:lnTo>
                  <a:lnTo>
                    <a:pt x="1535430" y="0"/>
                  </a:lnTo>
                  <a:lnTo>
                    <a:pt x="0" y="1535430"/>
                  </a:lnTo>
                  <a:close/>
                  <a:moveTo>
                    <a:pt x="1681480" y="0"/>
                  </a:moveTo>
                  <a:lnTo>
                    <a:pt x="1609090" y="0"/>
                  </a:lnTo>
                  <a:lnTo>
                    <a:pt x="0" y="1607820"/>
                  </a:lnTo>
                  <a:lnTo>
                    <a:pt x="0" y="1680210"/>
                  </a:lnTo>
                  <a:lnTo>
                    <a:pt x="1681480" y="0"/>
                  </a:lnTo>
                  <a:close/>
                  <a:moveTo>
                    <a:pt x="1390650" y="0"/>
                  </a:moveTo>
                  <a:lnTo>
                    <a:pt x="1318260" y="0"/>
                  </a:lnTo>
                  <a:lnTo>
                    <a:pt x="0" y="1318260"/>
                  </a:lnTo>
                  <a:lnTo>
                    <a:pt x="0" y="1390650"/>
                  </a:lnTo>
                  <a:lnTo>
                    <a:pt x="1390650" y="0"/>
                  </a:lnTo>
                  <a:close/>
                  <a:moveTo>
                    <a:pt x="1245870" y="0"/>
                  </a:moveTo>
                  <a:lnTo>
                    <a:pt x="1173480" y="0"/>
                  </a:lnTo>
                  <a:lnTo>
                    <a:pt x="0" y="1173480"/>
                  </a:lnTo>
                  <a:lnTo>
                    <a:pt x="0" y="1245870"/>
                  </a:lnTo>
                  <a:lnTo>
                    <a:pt x="1245870" y="0"/>
                  </a:lnTo>
                  <a:close/>
                  <a:moveTo>
                    <a:pt x="1826260" y="0"/>
                  </a:moveTo>
                  <a:lnTo>
                    <a:pt x="1753870" y="0"/>
                  </a:lnTo>
                  <a:lnTo>
                    <a:pt x="0" y="1753870"/>
                  </a:lnTo>
                  <a:lnTo>
                    <a:pt x="0" y="1826260"/>
                  </a:lnTo>
                  <a:lnTo>
                    <a:pt x="1826260" y="0"/>
                  </a:lnTo>
                  <a:close/>
                  <a:moveTo>
                    <a:pt x="2260600" y="0"/>
                  </a:moveTo>
                  <a:lnTo>
                    <a:pt x="2188210" y="0"/>
                  </a:lnTo>
                  <a:lnTo>
                    <a:pt x="0" y="2188210"/>
                  </a:lnTo>
                  <a:lnTo>
                    <a:pt x="0" y="2260600"/>
                  </a:lnTo>
                  <a:lnTo>
                    <a:pt x="2260600" y="0"/>
                  </a:lnTo>
                  <a:close/>
                  <a:moveTo>
                    <a:pt x="2551430" y="0"/>
                  </a:moveTo>
                  <a:lnTo>
                    <a:pt x="2479040" y="0"/>
                  </a:lnTo>
                  <a:lnTo>
                    <a:pt x="0" y="2479040"/>
                  </a:lnTo>
                  <a:lnTo>
                    <a:pt x="0" y="2551430"/>
                  </a:lnTo>
                  <a:lnTo>
                    <a:pt x="2551430" y="0"/>
                  </a:lnTo>
                  <a:close/>
                  <a:moveTo>
                    <a:pt x="2405380" y="0"/>
                  </a:moveTo>
                  <a:lnTo>
                    <a:pt x="2332990" y="0"/>
                  </a:lnTo>
                  <a:lnTo>
                    <a:pt x="0" y="2332990"/>
                  </a:lnTo>
                  <a:lnTo>
                    <a:pt x="0" y="2405380"/>
                  </a:lnTo>
                  <a:lnTo>
                    <a:pt x="2405380" y="0"/>
                  </a:lnTo>
                  <a:close/>
                  <a:moveTo>
                    <a:pt x="2115820" y="0"/>
                  </a:moveTo>
                  <a:lnTo>
                    <a:pt x="2043430" y="0"/>
                  </a:lnTo>
                  <a:lnTo>
                    <a:pt x="0" y="2043430"/>
                  </a:lnTo>
                  <a:lnTo>
                    <a:pt x="0" y="2115820"/>
                  </a:lnTo>
                  <a:lnTo>
                    <a:pt x="2115820" y="0"/>
                  </a:lnTo>
                  <a:close/>
                  <a:moveTo>
                    <a:pt x="375920" y="0"/>
                  </a:moveTo>
                  <a:lnTo>
                    <a:pt x="303530" y="0"/>
                  </a:lnTo>
                  <a:lnTo>
                    <a:pt x="0" y="303530"/>
                  </a:lnTo>
                  <a:lnTo>
                    <a:pt x="0" y="375920"/>
                  </a:lnTo>
                  <a:lnTo>
                    <a:pt x="375920" y="0"/>
                  </a:lnTo>
                  <a:close/>
                  <a:moveTo>
                    <a:pt x="1101090" y="0"/>
                  </a:moveTo>
                  <a:lnTo>
                    <a:pt x="1028700" y="0"/>
                  </a:lnTo>
                  <a:lnTo>
                    <a:pt x="0" y="1028700"/>
                  </a:lnTo>
                  <a:lnTo>
                    <a:pt x="0" y="1101090"/>
                  </a:lnTo>
                  <a:lnTo>
                    <a:pt x="1101090" y="0"/>
                  </a:lnTo>
                  <a:close/>
                  <a:moveTo>
                    <a:pt x="2653030" y="0"/>
                  </a:moveTo>
                  <a:lnTo>
                    <a:pt x="2623820" y="0"/>
                  </a:lnTo>
                  <a:lnTo>
                    <a:pt x="0" y="2623820"/>
                  </a:lnTo>
                  <a:lnTo>
                    <a:pt x="0" y="2653030"/>
                  </a:lnTo>
                  <a:lnTo>
                    <a:pt x="43180" y="2653030"/>
                  </a:lnTo>
                  <a:lnTo>
                    <a:pt x="2653030" y="43180"/>
                  </a:lnTo>
                  <a:lnTo>
                    <a:pt x="2653030" y="0"/>
                  </a:lnTo>
                  <a:close/>
                  <a:moveTo>
                    <a:pt x="520700" y="0"/>
                  </a:moveTo>
                  <a:lnTo>
                    <a:pt x="448310" y="0"/>
                  </a:lnTo>
                  <a:lnTo>
                    <a:pt x="0" y="448310"/>
                  </a:lnTo>
                  <a:lnTo>
                    <a:pt x="0" y="520700"/>
                  </a:lnTo>
                  <a:lnTo>
                    <a:pt x="520700" y="0"/>
                  </a:lnTo>
                  <a:close/>
                  <a:moveTo>
                    <a:pt x="85090" y="0"/>
                  </a:moveTo>
                  <a:lnTo>
                    <a:pt x="12700" y="0"/>
                  </a:lnTo>
                  <a:lnTo>
                    <a:pt x="0" y="12700"/>
                  </a:lnTo>
                  <a:lnTo>
                    <a:pt x="0" y="85090"/>
                  </a:lnTo>
                  <a:lnTo>
                    <a:pt x="85090" y="0"/>
                  </a:lnTo>
                  <a:close/>
                  <a:moveTo>
                    <a:pt x="231140" y="0"/>
                  </a:moveTo>
                  <a:lnTo>
                    <a:pt x="158750" y="0"/>
                  </a:lnTo>
                  <a:lnTo>
                    <a:pt x="0" y="157480"/>
                  </a:lnTo>
                  <a:lnTo>
                    <a:pt x="0" y="229870"/>
                  </a:lnTo>
                  <a:lnTo>
                    <a:pt x="231140" y="0"/>
                  </a:lnTo>
                  <a:close/>
                  <a:moveTo>
                    <a:pt x="0" y="956310"/>
                  </a:moveTo>
                  <a:lnTo>
                    <a:pt x="956310" y="0"/>
                  </a:lnTo>
                  <a:lnTo>
                    <a:pt x="883920" y="0"/>
                  </a:lnTo>
                  <a:lnTo>
                    <a:pt x="0" y="882650"/>
                  </a:lnTo>
                  <a:lnTo>
                    <a:pt x="0" y="956310"/>
                  </a:lnTo>
                  <a:close/>
                  <a:moveTo>
                    <a:pt x="665480" y="0"/>
                  </a:moveTo>
                  <a:lnTo>
                    <a:pt x="593090" y="0"/>
                  </a:lnTo>
                  <a:lnTo>
                    <a:pt x="0" y="593090"/>
                  </a:lnTo>
                  <a:lnTo>
                    <a:pt x="0" y="665480"/>
                  </a:lnTo>
                  <a:lnTo>
                    <a:pt x="665480" y="0"/>
                  </a:lnTo>
                  <a:close/>
                  <a:moveTo>
                    <a:pt x="810260" y="0"/>
                  </a:moveTo>
                  <a:lnTo>
                    <a:pt x="737870" y="0"/>
                  </a:lnTo>
                  <a:lnTo>
                    <a:pt x="0" y="737870"/>
                  </a:lnTo>
                  <a:lnTo>
                    <a:pt x="0" y="810260"/>
                  </a:lnTo>
                  <a:lnTo>
                    <a:pt x="810260" y="0"/>
                  </a:lnTo>
                  <a:close/>
                  <a:moveTo>
                    <a:pt x="1971040" y="0"/>
                  </a:moveTo>
                  <a:lnTo>
                    <a:pt x="1898650" y="0"/>
                  </a:lnTo>
                  <a:lnTo>
                    <a:pt x="0" y="1898650"/>
                  </a:lnTo>
                  <a:lnTo>
                    <a:pt x="0" y="1971040"/>
                  </a:lnTo>
                  <a:lnTo>
                    <a:pt x="1971040" y="0"/>
                  </a:lnTo>
                  <a:close/>
                  <a:moveTo>
                    <a:pt x="2653030" y="1783080"/>
                  </a:moveTo>
                  <a:lnTo>
                    <a:pt x="2653030" y="1710690"/>
                  </a:lnTo>
                  <a:lnTo>
                    <a:pt x="1710690" y="2653030"/>
                  </a:lnTo>
                  <a:lnTo>
                    <a:pt x="1783080" y="2653030"/>
                  </a:lnTo>
                  <a:lnTo>
                    <a:pt x="2653030" y="1783080"/>
                  </a:lnTo>
                  <a:close/>
                  <a:moveTo>
                    <a:pt x="2653030" y="1927860"/>
                  </a:moveTo>
                  <a:lnTo>
                    <a:pt x="2653030" y="1855470"/>
                  </a:lnTo>
                  <a:lnTo>
                    <a:pt x="1855470" y="2653030"/>
                  </a:lnTo>
                  <a:lnTo>
                    <a:pt x="1927860" y="2653030"/>
                  </a:lnTo>
                  <a:lnTo>
                    <a:pt x="2653030" y="1927860"/>
                  </a:lnTo>
                  <a:close/>
                  <a:moveTo>
                    <a:pt x="2653030" y="2072640"/>
                  </a:moveTo>
                  <a:lnTo>
                    <a:pt x="2653030" y="2000250"/>
                  </a:lnTo>
                  <a:lnTo>
                    <a:pt x="2000250" y="2653030"/>
                  </a:lnTo>
                  <a:lnTo>
                    <a:pt x="2072640" y="2653030"/>
                  </a:lnTo>
                  <a:lnTo>
                    <a:pt x="2653030" y="2072640"/>
                  </a:lnTo>
                  <a:close/>
                  <a:moveTo>
                    <a:pt x="2653030" y="1638300"/>
                  </a:moveTo>
                  <a:lnTo>
                    <a:pt x="2653030" y="1565910"/>
                  </a:lnTo>
                  <a:lnTo>
                    <a:pt x="1564640" y="2654300"/>
                  </a:lnTo>
                  <a:lnTo>
                    <a:pt x="1637030" y="2654300"/>
                  </a:lnTo>
                  <a:lnTo>
                    <a:pt x="2653030" y="1638300"/>
                  </a:lnTo>
                  <a:close/>
                  <a:moveTo>
                    <a:pt x="2217420" y="2653030"/>
                  </a:moveTo>
                  <a:lnTo>
                    <a:pt x="2653030" y="2217420"/>
                  </a:lnTo>
                  <a:lnTo>
                    <a:pt x="2653030" y="2145030"/>
                  </a:lnTo>
                  <a:lnTo>
                    <a:pt x="2145030" y="2653030"/>
                  </a:lnTo>
                  <a:lnTo>
                    <a:pt x="2217420" y="2653030"/>
                  </a:lnTo>
                  <a:close/>
                  <a:moveTo>
                    <a:pt x="2653030" y="2580640"/>
                  </a:moveTo>
                  <a:lnTo>
                    <a:pt x="2580640" y="2653030"/>
                  </a:lnTo>
                  <a:lnTo>
                    <a:pt x="2653030" y="2653030"/>
                  </a:lnTo>
                  <a:lnTo>
                    <a:pt x="2653030" y="2580640"/>
                  </a:lnTo>
                  <a:close/>
                  <a:moveTo>
                    <a:pt x="2653030" y="2508250"/>
                  </a:moveTo>
                  <a:lnTo>
                    <a:pt x="2653030" y="2435860"/>
                  </a:lnTo>
                  <a:lnTo>
                    <a:pt x="2435860" y="2653030"/>
                  </a:lnTo>
                  <a:lnTo>
                    <a:pt x="2508250" y="2653030"/>
                  </a:lnTo>
                  <a:lnTo>
                    <a:pt x="2653030" y="2508250"/>
                  </a:lnTo>
                  <a:close/>
                  <a:moveTo>
                    <a:pt x="2653030" y="2363470"/>
                  </a:moveTo>
                  <a:lnTo>
                    <a:pt x="2653030" y="2291080"/>
                  </a:lnTo>
                  <a:lnTo>
                    <a:pt x="2291080" y="2653030"/>
                  </a:lnTo>
                  <a:lnTo>
                    <a:pt x="2363470" y="2653030"/>
                  </a:lnTo>
                  <a:lnTo>
                    <a:pt x="2653030" y="2363470"/>
                  </a:lnTo>
                  <a:close/>
                  <a:moveTo>
                    <a:pt x="2653030" y="1492250"/>
                  </a:moveTo>
                  <a:lnTo>
                    <a:pt x="2653030" y="1419860"/>
                  </a:lnTo>
                  <a:lnTo>
                    <a:pt x="1419860" y="2653030"/>
                  </a:lnTo>
                  <a:lnTo>
                    <a:pt x="1492250" y="2653030"/>
                  </a:lnTo>
                  <a:lnTo>
                    <a:pt x="2653030" y="1492250"/>
                  </a:lnTo>
                  <a:close/>
                  <a:moveTo>
                    <a:pt x="2653030" y="187960"/>
                  </a:moveTo>
                  <a:lnTo>
                    <a:pt x="2653030" y="115570"/>
                  </a:lnTo>
                  <a:lnTo>
                    <a:pt x="115570" y="2653030"/>
                  </a:lnTo>
                  <a:lnTo>
                    <a:pt x="187960" y="2653030"/>
                  </a:lnTo>
                  <a:lnTo>
                    <a:pt x="2653030" y="187960"/>
                  </a:lnTo>
                  <a:close/>
                  <a:moveTo>
                    <a:pt x="2653030" y="622300"/>
                  </a:moveTo>
                  <a:lnTo>
                    <a:pt x="2653030" y="549910"/>
                  </a:lnTo>
                  <a:lnTo>
                    <a:pt x="549910" y="2653030"/>
                  </a:lnTo>
                  <a:lnTo>
                    <a:pt x="622300" y="2653030"/>
                  </a:lnTo>
                  <a:lnTo>
                    <a:pt x="2653030" y="622300"/>
                  </a:lnTo>
                  <a:close/>
                  <a:moveTo>
                    <a:pt x="2653030" y="477520"/>
                  </a:moveTo>
                  <a:lnTo>
                    <a:pt x="2653030" y="405130"/>
                  </a:lnTo>
                  <a:lnTo>
                    <a:pt x="405130" y="2653030"/>
                  </a:lnTo>
                  <a:lnTo>
                    <a:pt x="477520" y="2653030"/>
                  </a:lnTo>
                  <a:lnTo>
                    <a:pt x="2653030" y="477520"/>
                  </a:lnTo>
                  <a:close/>
                  <a:moveTo>
                    <a:pt x="2653030" y="1347470"/>
                  </a:moveTo>
                  <a:lnTo>
                    <a:pt x="2653030" y="1275080"/>
                  </a:lnTo>
                  <a:lnTo>
                    <a:pt x="1275080" y="2653030"/>
                  </a:lnTo>
                  <a:lnTo>
                    <a:pt x="1347470" y="2653030"/>
                  </a:lnTo>
                  <a:lnTo>
                    <a:pt x="2653030" y="1347470"/>
                  </a:lnTo>
                  <a:close/>
                  <a:moveTo>
                    <a:pt x="2653030" y="767080"/>
                  </a:moveTo>
                  <a:lnTo>
                    <a:pt x="2653030" y="694690"/>
                  </a:lnTo>
                  <a:lnTo>
                    <a:pt x="694690" y="2653030"/>
                  </a:lnTo>
                  <a:lnTo>
                    <a:pt x="767080" y="2653030"/>
                  </a:lnTo>
                  <a:lnTo>
                    <a:pt x="2653030" y="767080"/>
                  </a:lnTo>
                  <a:close/>
                  <a:moveTo>
                    <a:pt x="2653030" y="332740"/>
                  </a:moveTo>
                  <a:lnTo>
                    <a:pt x="2653030" y="260350"/>
                  </a:lnTo>
                  <a:lnTo>
                    <a:pt x="260350" y="2653030"/>
                  </a:lnTo>
                  <a:lnTo>
                    <a:pt x="332740" y="2653030"/>
                  </a:lnTo>
                  <a:lnTo>
                    <a:pt x="2653030" y="332740"/>
                  </a:lnTo>
                  <a:close/>
                  <a:moveTo>
                    <a:pt x="2653030" y="1202690"/>
                  </a:moveTo>
                  <a:lnTo>
                    <a:pt x="2653030" y="1130300"/>
                  </a:lnTo>
                  <a:lnTo>
                    <a:pt x="1130300" y="2653030"/>
                  </a:lnTo>
                  <a:lnTo>
                    <a:pt x="1202690" y="2653030"/>
                  </a:lnTo>
                  <a:lnTo>
                    <a:pt x="2653030" y="1202690"/>
                  </a:lnTo>
                  <a:close/>
                  <a:moveTo>
                    <a:pt x="2653030" y="913130"/>
                  </a:moveTo>
                  <a:lnTo>
                    <a:pt x="2653030" y="840740"/>
                  </a:lnTo>
                  <a:lnTo>
                    <a:pt x="840740" y="2653030"/>
                  </a:lnTo>
                  <a:lnTo>
                    <a:pt x="913130" y="2653030"/>
                  </a:lnTo>
                  <a:lnTo>
                    <a:pt x="2653030" y="913130"/>
                  </a:lnTo>
                  <a:close/>
                  <a:moveTo>
                    <a:pt x="2653030" y="1057910"/>
                  </a:moveTo>
                  <a:lnTo>
                    <a:pt x="2653030" y="985520"/>
                  </a:lnTo>
                  <a:lnTo>
                    <a:pt x="985520" y="2653030"/>
                  </a:lnTo>
                  <a:lnTo>
                    <a:pt x="1057910" y="2653030"/>
                  </a:lnTo>
                  <a:lnTo>
                    <a:pt x="2653030" y="1057910"/>
                  </a:lnTo>
                  <a:close/>
                </a:path>
              </a:pathLst>
            </a:custGeom>
            <a:solidFill>
              <a:schemeClr val="accent3">
                <a:lumMod val="75000"/>
              </a:schemeClr>
            </a:solidFill>
          </p:spPr>
        </p:sp>
        <p:sp>
          <p:nvSpPr>
            <p:cNvPr id="25" name="Freeform 6">
              <a:extLst>
                <a:ext uri="{FF2B5EF4-FFF2-40B4-BE49-F238E27FC236}">
                  <a16:creationId xmlns:a16="http://schemas.microsoft.com/office/drawing/2014/main" id="{E383D590-528A-4B5A-9C0C-4F9B442EDB9C}"/>
                </a:ext>
              </a:extLst>
            </p:cNvPr>
            <p:cNvSpPr/>
            <p:nvPr/>
          </p:nvSpPr>
          <p:spPr>
            <a:xfrm rot="18900000">
              <a:off x="-539247" y="4317893"/>
              <a:ext cx="2737592" cy="2737591"/>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chemeClr val="accent5">
                <a:lumMod val="60000"/>
                <a:lumOff val="40000"/>
              </a:schemeClr>
            </a:solidFill>
          </p:spPr>
        </p:sp>
      </p:grpSp>
      <p:sp>
        <p:nvSpPr>
          <p:cNvPr id="29" name="TextBox 28">
            <a:extLst>
              <a:ext uri="{FF2B5EF4-FFF2-40B4-BE49-F238E27FC236}">
                <a16:creationId xmlns:a16="http://schemas.microsoft.com/office/drawing/2014/main" id="{1E443B1B-7872-4790-91CB-6DDA8725B1F9}"/>
              </a:ext>
            </a:extLst>
          </p:cNvPr>
          <p:cNvSpPr txBox="1"/>
          <p:nvPr/>
        </p:nvSpPr>
        <p:spPr>
          <a:xfrm>
            <a:off x="1586076" y="3437445"/>
            <a:ext cx="9045938" cy="1200329"/>
          </a:xfrm>
          <a:prstGeom prst="rect">
            <a:avLst/>
          </a:prstGeom>
          <a:noFill/>
        </p:spPr>
        <p:txBody>
          <a:bodyPr wrap="none" rtlCol="0">
            <a:spAutoFit/>
          </a:bodyPr>
          <a:lstStyle/>
          <a:p>
            <a:pPr algn="ctr"/>
            <a:r>
              <a:rPr lang="en-US" sz="7200" b="1" dirty="0">
                <a:solidFill>
                  <a:schemeClr val="accent5">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HR DATA ANALYSIS</a:t>
            </a:r>
          </a:p>
        </p:txBody>
      </p:sp>
      <p:sp>
        <p:nvSpPr>
          <p:cNvPr id="30" name="TextBox 29">
            <a:extLst>
              <a:ext uri="{FF2B5EF4-FFF2-40B4-BE49-F238E27FC236}">
                <a16:creationId xmlns:a16="http://schemas.microsoft.com/office/drawing/2014/main" id="{DCCD7E67-91EC-4AD0-AF07-D60EDF9612D0}"/>
              </a:ext>
            </a:extLst>
          </p:cNvPr>
          <p:cNvSpPr txBox="1"/>
          <p:nvPr/>
        </p:nvSpPr>
        <p:spPr>
          <a:xfrm>
            <a:off x="3808722" y="4619893"/>
            <a:ext cx="4615366" cy="1138773"/>
          </a:xfrm>
          <a:prstGeom prst="rect">
            <a:avLst/>
          </a:prstGeom>
          <a:noFill/>
        </p:spPr>
        <p:txBody>
          <a:bodyPr wrap="none" rtlCol="0">
            <a:spAutoFit/>
          </a:bodyPr>
          <a:lstStyle/>
          <a:p>
            <a:pPr algn="ctr"/>
            <a:r>
              <a:rPr lang="en-US" sz="2000" spc="1000" dirty="0">
                <a:solidFill>
                  <a:schemeClr val="bg1"/>
                </a:solidFill>
                <a:latin typeface="Open Sans" panose="020B0606030504020204" pitchFamily="34" charset="0"/>
                <a:ea typeface="Open Sans" panose="020B0606030504020204" pitchFamily="34" charset="0"/>
                <a:cs typeface="Open Sans" panose="020B0606030504020204" pitchFamily="34" charset="0"/>
              </a:rPr>
              <a:t>PRESENTATED BY:</a:t>
            </a:r>
          </a:p>
          <a:p>
            <a:pPr algn="ctr"/>
            <a:endParaRPr lang="en-US" sz="2000" spc="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gn="ctr"/>
            <a:r>
              <a:rPr lang="en-US" sz="2800" b="1" spc="1000" dirty="0">
                <a:solidFill>
                  <a:schemeClr val="bg1"/>
                </a:solidFill>
                <a:latin typeface="Open Sans" panose="020B0606030504020204" pitchFamily="34" charset="0"/>
                <a:ea typeface="Open Sans" panose="020B0606030504020204" pitchFamily="34" charset="0"/>
                <a:cs typeface="Open Sans" panose="020B0606030504020204" pitchFamily="34" charset="0"/>
              </a:rPr>
              <a:t>Saloni Malpani</a:t>
            </a:r>
          </a:p>
        </p:txBody>
      </p:sp>
    </p:spTree>
    <p:extLst>
      <p:ext uri="{BB962C8B-B14F-4D97-AF65-F5344CB8AC3E}">
        <p14:creationId xmlns:p14="http://schemas.microsoft.com/office/powerpoint/2010/main" val="514643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anim calcmode="lin" valueType="num">
                                      <p:cBhvr>
                                        <p:cTn id="13" dur="500" fill="hold"/>
                                        <p:tgtEl>
                                          <p:spTgt spid="3"/>
                                        </p:tgtEl>
                                        <p:attrNameLst>
                                          <p:attrName>ppt_x</p:attrName>
                                        </p:attrNameLst>
                                      </p:cBhvr>
                                      <p:tavLst>
                                        <p:tav tm="0">
                                          <p:val>
                                            <p:strVal val="#ppt_x"/>
                                          </p:val>
                                        </p:tav>
                                        <p:tav tm="100000">
                                          <p:val>
                                            <p:strVal val="#ppt_x"/>
                                          </p:val>
                                        </p:tav>
                                      </p:tavLst>
                                    </p:anim>
                                    <p:anim calcmode="lin" valueType="num">
                                      <p:cBhvr>
                                        <p:cTn id="14" dur="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0">
                                            <p:txEl>
                                              <p:pRg st="2" end="2"/>
                                            </p:txEl>
                                          </p:spTgt>
                                        </p:tgtEl>
                                        <p:attrNameLst>
                                          <p:attrName>style.visibility</p:attrName>
                                        </p:attrNameLst>
                                      </p:cBhvr>
                                      <p:to>
                                        <p:strVal val="visible"/>
                                      </p:to>
                                    </p:set>
                                    <p:animEffect transition="in" filter="fade">
                                      <p:cBhvr>
                                        <p:cTn id="19" dur="1000"/>
                                        <p:tgtEl>
                                          <p:spTgt spid="30">
                                            <p:txEl>
                                              <p:pRg st="2" end="2"/>
                                            </p:txEl>
                                          </p:spTgt>
                                        </p:tgtEl>
                                      </p:cBhvr>
                                    </p:animEffect>
                                    <p:anim calcmode="lin" valueType="num">
                                      <p:cBhvr>
                                        <p:cTn id="20" dur="1000" fill="hold"/>
                                        <p:tgtEl>
                                          <p:spTgt spid="30">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0">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4D49EEE-0349-43AC-AB3F-CCF6A6734CCD}"/>
              </a:ext>
            </a:extLst>
          </p:cNvPr>
          <p:cNvSpPr/>
          <p:nvPr/>
        </p:nvSpPr>
        <p:spPr>
          <a:xfrm>
            <a:off x="0" y="6654800"/>
            <a:ext cx="10972800" cy="2032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E1CFD0B-C76B-4271-8CF8-47EBFCB4D800}"/>
              </a:ext>
            </a:extLst>
          </p:cNvPr>
          <p:cNvSpPr/>
          <p:nvPr/>
        </p:nvSpPr>
        <p:spPr>
          <a:xfrm>
            <a:off x="10972800" y="6654800"/>
            <a:ext cx="1219200" cy="203200"/>
          </a:xfrm>
          <a:prstGeom prst="rect">
            <a:avLst/>
          </a:prstGeom>
          <a:solidFill>
            <a:schemeClr val="tx2">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10">
            <a:extLst>
              <a:ext uri="{FF2B5EF4-FFF2-40B4-BE49-F238E27FC236}">
                <a16:creationId xmlns:a16="http://schemas.microsoft.com/office/drawing/2014/main" id="{15B34FBE-4C89-4055-B6CC-949C60C78256}"/>
              </a:ext>
            </a:extLst>
          </p:cNvPr>
          <p:cNvSpPr txBox="1">
            <a:spLocks/>
          </p:cNvSpPr>
          <p:nvPr/>
        </p:nvSpPr>
        <p:spPr>
          <a:xfrm>
            <a:off x="134472" y="112789"/>
            <a:ext cx="9170787" cy="463588"/>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1800"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5. Identify and clean any missing or inconsistent data in the "Department" column.</a:t>
            </a:r>
          </a:p>
        </p:txBody>
      </p:sp>
      <p:pic>
        <p:nvPicPr>
          <p:cNvPr id="25" name="Graphic 24" descr="Upward trend">
            <a:extLst>
              <a:ext uri="{FF2B5EF4-FFF2-40B4-BE49-F238E27FC236}">
                <a16:creationId xmlns:a16="http://schemas.microsoft.com/office/drawing/2014/main" id="{314FDE66-87D8-46C3-B620-B8B22FA78F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21680" y="3096322"/>
            <a:ext cx="548640" cy="548640"/>
          </a:xfrm>
          <a:prstGeom prst="rect">
            <a:avLst/>
          </a:prstGeom>
        </p:spPr>
      </p:pic>
      <p:pic>
        <p:nvPicPr>
          <p:cNvPr id="27" name="Graphic 26" descr="Send">
            <a:extLst>
              <a:ext uri="{FF2B5EF4-FFF2-40B4-BE49-F238E27FC236}">
                <a16:creationId xmlns:a16="http://schemas.microsoft.com/office/drawing/2014/main" id="{920626FD-9916-4111-AAAE-ADD4222B064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60028" y="4167049"/>
            <a:ext cx="548640" cy="548640"/>
          </a:xfrm>
          <a:prstGeom prst="rect">
            <a:avLst/>
          </a:prstGeom>
        </p:spPr>
      </p:pic>
      <p:pic>
        <p:nvPicPr>
          <p:cNvPr id="29" name="Graphic 28" descr="Podium">
            <a:extLst>
              <a:ext uri="{FF2B5EF4-FFF2-40B4-BE49-F238E27FC236}">
                <a16:creationId xmlns:a16="http://schemas.microsoft.com/office/drawing/2014/main" id="{A210072B-9E46-4125-9A12-175CEA59306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09479" y="3147212"/>
            <a:ext cx="548640" cy="548640"/>
          </a:xfrm>
          <a:prstGeom prst="rect">
            <a:avLst/>
          </a:prstGeom>
        </p:spPr>
      </p:pic>
      <p:pic>
        <p:nvPicPr>
          <p:cNvPr id="3" name="Picture 2">
            <a:extLst>
              <a:ext uri="{FF2B5EF4-FFF2-40B4-BE49-F238E27FC236}">
                <a16:creationId xmlns:a16="http://schemas.microsoft.com/office/drawing/2014/main" id="{74E610B5-1A20-CC20-AE75-C7C45F8247B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2047" y="696642"/>
            <a:ext cx="11707905" cy="4069976"/>
          </a:xfrm>
          <a:prstGeom prst="rect">
            <a:avLst/>
          </a:prstGeom>
        </p:spPr>
      </p:pic>
      <p:pic>
        <p:nvPicPr>
          <p:cNvPr id="7" name="Picture 6">
            <a:extLst>
              <a:ext uri="{FF2B5EF4-FFF2-40B4-BE49-F238E27FC236}">
                <a16:creationId xmlns:a16="http://schemas.microsoft.com/office/drawing/2014/main" id="{FD8BA072-A108-4909-B0A5-5F8ADE29655E}"/>
              </a:ext>
            </a:extLst>
          </p:cNvPr>
          <p:cNvPicPr>
            <a:picLocks noChangeAspect="1"/>
          </p:cNvPicPr>
          <p:nvPr/>
        </p:nvPicPr>
        <p:blipFill rotWithShape="1">
          <a:blip r:embed="rId9">
            <a:extLst>
              <a:ext uri="{28A0092B-C50C-407E-A947-70E740481C1C}">
                <a14:useLocalDpi xmlns:a14="http://schemas.microsoft.com/office/drawing/2010/main" val="0"/>
              </a:ext>
            </a:extLst>
          </a:blip>
          <a:srcRect l="15393"/>
          <a:stretch/>
        </p:blipFill>
        <p:spPr>
          <a:xfrm>
            <a:off x="4670611" y="1063676"/>
            <a:ext cx="2514570" cy="332497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8" name="TextBox 7">
            <a:extLst>
              <a:ext uri="{FF2B5EF4-FFF2-40B4-BE49-F238E27FC236}">
                <a16:creationId xmlns:a16="http://schemas.microsoft.com/office/drawing/2014/main" id="{24543C70-10D3-51BA-A474-A42F2E56A42D}"/>
              </a:ext>
            </a:extLst>
          </p:cNvPr>
          <p:cNvSpPr txBox="1"/>
          <p:nvPr/>
        </p:nvSpPr>
        <p:spPr>
          <a:xfrm>
            <a:off x="134472" y="4957868"/>
            <a:ext cx="12057528" cy="1754326"/>
          </a:xfrm>
          <a:prstGeom prst="rect">
            <a:avLst/>
          </a:prstGeom>
          <a:noFill/>
        </p:spPr>
        <p:txBody>
          <a:bodyPr wrap="square" rtlCol="0">
            <a:spAutoFit/>
          </a:bodyPr>
          <a:lstStyle/>
          <a:p>
            <a:r>
              <a:rPr lang="en-US" b="1"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Interpretation:</a:t>
            </a:r>
          </a:p>
          <a:p>
            <a:pPr>
              <a:buFont typeface="Arial" panose="020B0604020202020204" pitchFamily="34" charset="0"/>
              <a:buChar char="•"/>
            </a:pPr>
            <a:r>
              <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 After thoroughly examining the data, the "Department" column was found to be complete and consistent, with no missing or inconsistent values.</a:t>
            </a:r>
          </a:p>
          <a:p>
            <a:endPar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buFont typeface="Arial" panose="020B0604020202020204" pitchFamily="34" charset="0"/>
              <a:buChar char="•"/>
            </a:pPr>
            <a:r>
              <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 This ensures that the analysis and insights related to employee departments will be based on accurate and reliable data.</a:t>
            </a:r>
          </a:p>
        </p:txBody>
      </p:sp>
    </p:spTree>
    <p:extLst>
      <p:ext uri="{BB962C8B-B14F-4D97-AF65-F5344CB8AC3E}">
        <p14:creationId xmlns:p14="http://schemas.microsoft.com/office/powerpoint/2010/main" val="290929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FF848425-65CE-4E04-92B8-AD44B8E1BC04}"/>
              </a:ext>
            </a:extLst>
          </p:cNvPr>
          <p:cNvPicPr>
            <a:picLocks noGrp="1" noChangeAspect="1"/>
          </p:cNvPicPr>
          <p:nvPr>
            <p:ph type="pic" sz="quarter" idx="11"/>
          </p:nvPr>
        </p:nvPicPr>
        <p:blipFill rotWithShape="1">
          <a:blip r:embed="rId3">
            <a:extLst>
              <a:ext uri="{28A0092B-C50C-407E-A947-70E740481C1C}">
                <a14:useLocalDpi xmlns:a14="http://schemas.microsoft.com/office/drawing/2010/main" val="0"/>
              </a:ext>
            </a:extLst>
          </a:blip>
          <a:srcRect t="16485" b="40859"/>
          <a:stretch/>
        </p:blipFill>
        <p:spPr>
          <a:xfrm>
            <a:off x="0" y="1152971"/>
            <a:ext cx="12192000" cy="4503646"/>
          </a:xfrm>
        </p:spPr>
      </p:pic>
      <p:sp>
        <p:nvSpPr>
          <p:cNvPr id="6" name="Rectangle 5">
            <a:extLst>
              <a:ext uri="{FF2B5EF4-FFF2-40B4-BE49-F238E27FC236}">
                <a16:creationId xmlns:a16="http://schemas.microsoft.com/office/drawing/2014/main" id="{CA96CCE2-0647-4C81-94D5-139A2EB4D1B3}"/>
              </a:ext>
            </a:extLst>
          </p:cNvPr>
          <p:cNvSpPr/>
          <p:nvPr/>
        </p:nvSpPr>
        <p:spPr>
          <a:xfrm>
            <a:off x="0" y="1152971"/>
            <a:ext cx="12192000" cy="4503646"/>
          </a:xfrm>
          <a:prstGeom prst="rect">
            <a:avLst/>
          </a:prstGeom>
          <a:solidFill>
            <a:schemeClr val="tx2">
              <a:lumMod val="50000"/>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13CE750D-F21C-4DD2-B192-5E91AEB8FDDF}"/>
              </a:ext>
            </a:extLst>
          </p:cNvPr>
          <p:cNvGrpSpPr/>
          <p:nvPr/>
        </p:nvGrpSpPr>
        <p:grpSpPr>
          <a:xfrm rot="779957">
            <a:off x="11506315" y="884659"/>
            <a:ext cx="1297573" cy="1148642"/>
            <a:chOff x="8745894" y="-1456716"/>
            <a:chExt cx="4844318" cy="4288302"/>
          </a:xfrm>
        </p:grpSpPr>
        <p:sp>
          <p:nvSpPr>
            <p:cNvPr id="14" name="Freeform 4">
              <a:extLst>
                <a:ext uri="{FF2B5EF4-FFF2-40B4-BE49-F238E27FC236}">
                  <a16:creationId xmlns:a16="http://schemas.microsoft.com/office/drawing/2014/main" id="{49D08735-D0A4-4E4A-AE25-276A9190A326}"/>
                </a:ext>
              </a:extLst>
            </p:cNvPr>
            <p:cNvSpPr/>
            <p:nvPr/>
          </p:nvSpPr>
          <p:spPr>
            <a:xfrm rot="18900000">
              <a:off x="8745894" y="-1456716"/>
              <a:ext cx="4286254" cy="4288302"/>
            </a:xfrm>
            <a:custGeom>
              <a:avLst/>
              <a:gdLst/>
              <a:ahLst/>
              <a:cxnLst/>
              <a:rect l="l" t="t" r="r" b="b"/>
              <a:pathLst>
                <a:path w="2653030" h="2654300">
                  <a:moveTo>
                    <a:pt x="0" y="1535430"/>
                  </a:moveTo>
                  <a:lnTo>
                    <a:pt x="0" y="1463040"/>
                  </a:lnTo>
                  <a:lnTo>
                    <a:pt x="1463040" y="0"/>
                  </a:lnTo>
                  <a:lnTo>
                    <a:pt x="1535430" y="0"/>
                  </a:lnTo>
                  <a:lnTo>
                    <a:pt x="0" y="1535430"/>
                  </a:lnTo>
                  <a:close/>
                  <a:moveTo>
                    <a:pt x="1681480" y="0"/>
                  </a:moveTo>
                  <a:lnTo>
                    <a:pt x="1609090" y="0"/>
                  </a:lnTo>
                  <a:lnTo>
                    <a:pt x="0" y="1607820"/>
                  </a:lnTo>
                  <a:lnTo>
                    <a:pt x="0" y="1680210"/>
                  </a:lnTo>
                  <a:lnTo>
                    <a:pt x="1681480" y="0"/>
                  </a:lnTo>
                  <a:close/>
                  <a:moveTo>
                    <a:pt x="1390650" y="0"/>
                  </a:moveTo>
                  <a:lnTo>
                    <a:pt x="1318260" y="0"/>
                  </a:lnTo>
                  <a:lnTo>
                    <a:pt x="0" y="1318260"/>
                  </a:lnTo>
                  <a:lnTo>
                    <a:pt x="0" y="1390650"/>
                  </a:lnTo>
                  <a:lnTo>
                    <a:pt x="1390650" y="0"/>
                  </a:lnTo>
                  <a:close/>
                  <a:moveTo>
                    <a:pt x="1245870" y="0"/>
                  </a:moveTo>
                  <a:lnTo>
                    <a:pt x="1173480" y="0"/>
                  </a:lnTo>
                  <a:lnTo>
                    <a:pt x="0" y="1173480"/>
                  </a:lnTo>
                  <a:lnTo>
                    <a:pt x="0" y="1245870"/>
                  </a:lnTo>
                  <a:lnTo>
                    <a:pt x="1245870" y="0"/>
                  </a:lnTo>
                  <a:close/>
                  <a:moveTo>
                    <a:pt x="1826260" y="0"/>
                  </a:moveTo>
                  <a:lnTo>
                    <a:pt x="1753870" y="0"/>
                  </a:lnTo>
                  <a:lnTo>
                    <a:pt x="0" y="1753870"/>
                  </a:lnTo>
                  <a:lnTo>
                    <a:pt x="0" y="1826260"/>
                  </a:lnTo>
                  <a:lnTo>
                    <a:pt x="1826260" y="0"/>
                  </a:lnTo>
                  <a:close/>
                  <a:moveTo>
                    <a:pt x="2260600" y="0"/>
                  </a:moveTo>
                  <a:lnTo>
                    <a:pt x="2188210" y="0"/>
                  </a:lnTo>
                  <a:lnTo>
                    <a:pt x="0" y="2188210"/>
                  </a:lnTo>
                  <a:lnTo>
                    <a:pt x="0" y="2260600"/>
                  </a:lnTo>
                  <a:lnTo>
                    <a:pt x="2260600" y="0"/>
                  </a:lnTo>
                  <a:close/>
                  <a:moveTo>
                    <a:pt x="2551430" y="0"/>
                  </a:moveTo>
                  <a:lnTo>
                    <a:pt x="2479040" y="0"/>
                  </a:lnTo>
                  <a:lnTo>
                    <a:pt x="0" y="2479040"/>
                  </a:lnTo>
                  <a:lnTo>
                    <a:pt x="0" y="2551430"/>
                  </a:lnTo>
                  <a:lnTo>
                    <a:pt x="2551430" y="0"/>
                  </a:lnTo>
                  <a:close/>
                  <a:moveTo>
                    <a:pt x="2405380" y="0"/>
                  </a:moveTo>
                  <a:lnTo>
                    <a:pt x="2332990" y="0"/>
                  </a:lnTo>
                  <a:lnTo>
                    <a:pt x="0" y="2332990"/>
                  </a:lnTo>
                  <a:lnTo>
                    <a:pt x="0" y="2405380"/>
                  </a:lnTo>
                  <a:lnTo>
                    <a:pt x="2405380" y="0"/>
                  </a:lnTo>
                  <a:close/>
                  <a:moveTo>
                    <a:pt x="2115820" y="0"/>
                  </a:moveTo>
                  <a:lnTo>
                    <a:pt x="2043430" y="0"/>
                  </a:lnTo>
                  <a:lnTo>
                    <a:pt x="0" y="2043430"/>
                  </a:lnTo>
                  <a:lnTo>
                    <a:pt x="0" y="2115820"/>
                  </a:lnTo>
                  <a:lnTo>
                    <a:pt x="2115820" y="0"/>
                  </a:lnTo>
                  <a:close/>
                  <a:moveTo>
                    <a:pt x="375920" y="0"/>
                  </a:moveTo>
                  <a:lnTo>
                    <a:pt x="303530" y="0"/>
                  </a:lnTo>
                  <a:lnTo>
                    <a:pt x="0" y="303530"/>
                  </a:lnTo>
                  <a:lnTo>
                    <a:pt x="0" y="375920"/>
                  </a:lnTo>
                  <a:lnTo>
                    <a:pt x="375920" y="0"/>
                  </a:lnTo>
                  <a:close/>
                  <a:moveTo>
                    <a:pt x="1101090" y="0"/>
                  </a:moveTo>
                  <a:lnTo>
                    <a:pt x="1028700" y="0"/>
                  </a:lnTo>
                  <a:lnTo>
                    <a:pt x="0" y="1028700"/>
                  </a:lnTo>
                  <a:lnTo>
                    <a:pt x="0" y="1101090"/>
                  </a:lnTo>
                  <a:lnTo>
                    <a:pt x="1101090" y="0"/>
                  </a:lnTo>
                  <a:close/>
                  <a:moveTo>
                    <a:pt x="2653030" y="0"/>
                  </a:moveTo>
                  <a:lnTo>
                    <a:pt x="2623820" y="0"/>
                  </a:lnTo>
                  <a:lnTo>
                    <a:pt x="0" y="2623820"/>
                  </a:lnTo>
                  <a:lnTo>
                    <a:pt x="0" y="2653030"/>
                  </a:lnTo>
                  <a:lnTo>
                    <a:pt x="43180" y="2653030"/>
                  </a:lnTo>
                  <a:lnTo>
                    <a:pt x="2653030" y="43180"/>
                  </a:lnTo>
                  <a:lnTo>
                    <a:pt x="2653030" y="0"/>
                  </a:lnTo>
                  <a:close/>
                  <a:moveTo>
                    <a:pt x="520700" y="0"/>
                  </a:moveTo>
                  <a:lnTo>
                    <a:pt x="448310" y="0"/>
                  </a:lnTo>
                  <a:lnTo>
                    <a:pt x="0" y="448310"/>
                  </a:lnTo>
                  <a:lnTo>
                    <a:pt x="0" y="520700"/>
                  </a:lnTo>
                  <a:lnTo>
                    <a:pt x="520700" y="0"/>
                  </a:lnTo>
                  <a:close/>
                  <a:moveTo>
                    <a:pt x="85090" y="0"/>
                  </a:moveTo>
                  <a:lnTo>
                    <a:pt x="12700" y="0"/>
                  </a:lnTo>
                  <a:lnTo>
                    <a:pt x="0" y="12700"/>
                  </a:lnTo>
                  <a:lnTo>
                    <a:pt x="0" y="85090"/>
                  </a:lnTo>
                  <a:lnTo>
                    <a:pt x="85090" y="0"/>
                  </a:lnTo>
                  <a:close/>
                  <a:moveTo>
                    <a:pt x="231140" y="0"/>
                  </a:moveTo>
                  <a:lnTo>
                    <a:pt x="158750" y="0"/>
                  </a:lnTo>
                  <a:lnTo>
                    <a:pt x="0" y="157480"/>
                  </a:lnTo>
                  <a:lnTo>
                    <a:pt x="0" y="229870"/>
                  </a:lnTo>
                  <a:lnTo>
                    <a:pt x="231140" y="0"/>
                  </a:lnTo>
                  <a:close/>
                  <a:moveTo>
                    <a:pt x="0" y="956310"/>
                  </a:moveTo>
                  <a:lnTo>
                    <a:pt x="956310" y="0"/>
                  </a:lnTo>
                  <a:lnTo>
                    <a:pt x="883920" y="0"/>
                  </a:lnTo>
                  <a:lnTo>
                    <a:pt x="0" y="882650"/>
                  </a:lnTo>
                  <a:lnTo>
                    <a:pt x="0" y="956310"/>
                  </a:lnTo>
                  <a:close/>
                  <a:moveTo>
                    <a:pt x="665480" y="0"/>
                  </a:moveTo>
                  <a:lnTo>
                    <a:pt x="593090" y="0"/>
                  </a:lnTo>
                  <a:lnTo>
                    <a:pt x="0" y="593090"/>
                  </a:lnTo>
                  <a:lnTo>
                    <a:pt x="0" y="665480"/>
                  </a:lnTo>
                  <a:lnTo>
                    <a:pt x="665480" y="0"/>
                  </a:lnTo>
                  <a:close/>
                  <a:moveTo>
                    <a:pt x="810260" y="0"/>
                  </a:moveTo>
                  <a:lnTo>
                    <a:pt x="737870" y="0"/>
                  </a:lnTo>
                  <a:lnTo>
                    <a:pt x="0" y="737870"/>
                  </a:lnTo>
                  <a:lnTo>
                    <a:pt x="0" y="810260"/>
                  </a:lnTo>
                  <a:lnTo>
                    <a:pt x="810260" y="0"/>
                  </a:lnTo>
                  <a:close/>
                  <a:moveTo>
                    <a:pt x="1971040" y="0"/>
                  </a:moveTo>
                  <a:lnTo>
                    <a:pt x="1898650" y="0"/>
                  </a:lnTo>
                  <a:lnTo>
                    <a:pt x="0" y="1898650"/>
                  </a:lnTo>
                  <a:lnTo>
                    <a:pt x="0" y="1971040"/>
                  </a:lnTo>
                  <a:lnTo>
                    <a:pt x="1971040" y="0"/>
                  </a:lnTo>
                  <a:close/>
                  <a:moveTo>
                    <a:pt x="2653030" y="1783080"/>
                  </a:moveTo>
                  <a:lnTo>
                    <a:pt x="2653030" y="1710690"/>
                  </a:lnTo>
                  <a:lnTo>
                    <a:pt x="1710690" y="2653030"/>
                  </a:lnTo>
                  <a:lnTo>
                    <a:pt x="1783080" y="2653030"/>
                  </a:lnTo>
                  <a:lnTo>
                    <a:pt x="2653030" y="1783080"/>
                  </a:lnTo>
                  <a:close/>
                  <a:moveTo>
                    <a:pt x="2653030" y="1927860"/>
                  </a:moveTo>
                  <a:lnTo>
                    <a:pt x="2653030" y="1855470"/>
                  </a:lnTo>
                  <a:lnTo>
                    <a:pt x="1855470" y="2653030"/>
                  </a:lnTo>
                  <a:lnTo>
                    <a:pt x="1927860" y="2653030"/>
                  </a:lnTo>
                  <a:lnTo>
                    <a:pt x="2653030" y="1927860"/>
                  </a:lnTo>
                  <a:close/>
                  <a:moveTo>
                    <a:pt x="2653030" y="2072640"/>
                  </a:moveTo>
                  <a:lnTo>
                    <a:pt x="2653030" y="2000250"/>
                  </a:lnTo>
                  <a:lnTo>
                    <a:pt x="2000250" y="2653030"/>
                  </a:lnTo>
                  <a:lnTo>
                    <a:pt x="2072640" y="2653030"/>
                  </a:lnTo>
                  <a:lnTo>
                    <a:pt x="2653030" y="2072640"/>
                  </a:lnTo>
                  <a:close/>
                  <a:moveTo>
                    <a:pt x="2653030" y="1638300"/>
                  </a:moveTo>
                  <a:lnTo>
                    <a:pt x="2653030" y="1565910"/>
                  </a:lnTo>
                  <a:lnTo>
                    <a:pt x="1564640" y="2654300"/>
                  </a:lnTo>
                  <a:lnTo>
                    <a:pt x="1637030" y="2654300"/>
                  </a:lnTo>
                  <a:lnTo>
                    <a:pt x="2653030" y="1638300"/>
                  </a:lnTo>
                  <a:close/>
                  <a:moveTo>
                    <a:pt x="2217420" y="2653030"/>
                  </a:moveTo>
                  <a:lnTo>
                    <a:pt x="2653030" y="2217420"/>
                  </a:lnTo>
                  <a:lnTo>
                    <a:pt x="2653030" y="2145030"/>
                  </a:lnTo>
                  <a:lnTo>
                    <a:pt x="2145030" y="2653030"/>
                  </a:lnTo>
                  <a:lnTo>
                    <a:pt x="2217420" y="2653030"/>
                  </a:lnTo>
                  <a:close/>
                  <a:moveTo>
                    <a:pt x="2653030" y="2580640"/>
                  </a:moveTo>
                  <a:lnTo>
                    <a:pt x="2580640" y="2653030"/>
                  </a:lnTo>
                  <a:lnTo>
                    <a:pt x="2653030" y="2653030"/>
                  </a:lnTo>
                  <a:lnTo>
                    <a:pt x="2653030" y="2580640"/>
                  </a:lnTo>
                  <a:close/>
                  <a:moveTo>
                    <a:pt x="2653030" y="2508250"/>
                  </a:moveTo>
                  <a:lnTo>
                    <a:pt x="2653030" y="2435860"/>
                  </a:lnTo>
                  <a:lnTo>
                    <a:pt x="2435860" y="2653030"/>
                  </a:lnTo>
                  <a:lnTo>
                    <a:pt x="2508250" y="2653030"/>
                  </a:lnTo>
                  <a:lnTo>
                    <a:pt x="2653030" y="2508250"/>
                  </a:lnTo>
                  <a:close/>
                  <a:moveTo>
                    <a:pt x="2653030" y="2363470"/>
                  </a:moveTo>
                  <a:lnTo>
                    <a:pt x="2653030" y="2291080"/>
                  </a:lnTo>
                  <a:lnTo>
                    <a:pt x="2291080" y="2653030"/>
                  </a:lnTo>
                  <a:lnTo>
                    <a:pt x="2363470" y="2653030"/>
                  </a:lnTo>
                  <a:lnTo>
                    <a:pt x="2653030" y="2363470"/>
                  </a:lnTo>
                  <a:close/>
                  <a:moveTo>
                    <a:pt x="2653030" y="1492250"/>
                  </a:moveTo>
                  <a:lnTo>
                    <a:pt x="2653030" y="1419860"/>
                  </a:lnTo>
                  <a:lnTo>
                    <a:pt x="1419860" y="2653030"/>
                  </a:lnTo>
                  <a:lnTo>
                    <a:pt x="1492250" y="2653030"/>
                  </a:lnTo>
                  <a:lnTo>
                    <a:pt x="2653030" y="1492250"/>
                  </a:lnTo>
                  <a:close/>
                  <a:moveTo>
                    <a:pt x="2653030" y="187960"/>
                  </a:moveTo>
                  <a:lnTo>
                    <a:pt x="2653030" y="115570"/>
                  </a:lnTo>
                  <a:lnTo>
                    <a:pt x="115570" y="2653030"/>
                  </a:lnTo>
                  <a:lnTo>
                    <a:pt x="187960" y="2653030"/>
                  </a:lnTo>
                  <a:lnTo>
                    <a:pt x="2653030" y="187960"/>
                  </a:lnTo>
                  <a:close/>
                  <a:moveTo>
                    <a:pt x="2653030" y="622300"/>
                  </a:moveTo>
                  <a:lnTo>
                    <a:pt x="2653030" y="549910"/>
                  </a:lnTo>
                  <a:lnTo>
                    <a:pt x="549910" y="2653030"/>
                  </a:lnTo>
                  <a:lnTo>
                    <a:pt x="622300" y="2653030"/>
                  </a:lnTo>
                  <a:lnTo>
                    <a:pt x="2653030" y="622300"/>
                  </a:lnTo>
                  <a:close/>
                  <a:moveTo>
                    <a:pt x="2653030" y="477520"/>
                  </a:moveTo>
                  <a:lnTo>
                    <a:pt x="2653030" y="405130"/>
                  </a:lnTo>
                  <a:lnTo>
                    <a:pt x="405130" y="2653030"/>
                  </a:lnTo>
                  <a:lnTo>
                    <a:pt x="477520" y="2653030"/>
                  </a:lnTo>
                  <a:lnTo>
                    <a:pt x="2653030" y="477520"/>
                  </a:lnTo>
                  <a:close/>
                  <a:moveTo>
                    <a:pt x="2653030" y="1347470"/>
                  </a:moveTo>
                  <a:lnTo>
                    <a:pt x="2653030" y="1275080"/>
                  </a:lnTo>
                  <a:lnTo>
                    <a:pt x="1275080" y="2653030"/>
                  </a:lnTo>
                  <a:lnTo>
                    <a:pt x="1347470" y="2653030"/>
                  </a:lnTo>
                  <a:lnTo>
                    <a:pt x="2653030" y="1347470"/>
                  </a:lnTo>
                  <a:close/>
                  <a:moveTo>
                    <a:pt x="2653030" y="767080"/>
                  </a:moveTo>
                  <a:lnTo>
                    <a:pt x="2653030" y="694690"/>
                  </a:lnTo>
                  <a:lnTo>
                    <a:pt x="694690" y="2653030"/>
                  </a:lnTo>
                  <a:lnTo>
                    <a:pt x="767080" y="2653030"/>
                  </a:lnTo>
                  <a:lnTo>
                    <a:pt x="2653030" y="767080"/>
                  </a:lnTo>
                  <a:close/>
                  <a:moveTo>
                    <a:pt x="2653030" y="332740"/>
                  </a:moveTo>
                  <a:lnTo>
                    <a:pt x="2653030" y="260350"/>
                  </a:lnTo>
                  <a:lnTo>
                    <a:pt x="260350" y="2653030"/>
                  </a:lnTo>
                  <a:lnTo>
                    <a:pt x="332740" y="2653030"/>
                  </a:lnTo>
                  <a:lnTo>
                    <a:pt x="2653030" y="332740"/>
                  </a:lnTo>
                  <a:close/>
                  <a:moveTo>
                    <a:pt x="2653030" y="1202690"/>
                  </a:moveTo>
                  <a:lnTo>
                    <a:pt x="2653030" y="1130300"/>
                  </a:lnTo>
                  <a:lnTo>
                    <a:pt x="1130300" y="2653030"/>
                  </a:lnTo>
                  <a:lnTo>
                    <a:pt x="1202690" y="2653030"/>
                  </a:lnTo>
                  <a:lnTo>
                    <a:pt x="2653030" y="1202690"/>
                  </a:lnTo>
                  <a:close/>
                  <a:moveTo>
                    <a:pt x="2653030" y="913130"/>
                  </a:moveTo>
                  <a:lnTo>
                    <a:pt x="2653030" y="840740"/>
                  </a:lnTo>
                  <a:lnTo>
                    <a:pt x="840740" y="2653030"/>
                  </a:lnTo>
                  <a:lnTo>
                    <a:pt x="913130" y="2653030"/>
                  </a:lnTo>
                  <a:lnTo>
                    <a:pt x="2653030" y="913130"/>
                  </a:lnTo>
                  <a:close/>
                  <a:moveTo>
                    <a:pt x="2653030" y="1057910"/>
                  </a:moveTo>
                  <a:lnTo>
                    <a:pt x="2653030" y="985520"/>
                  </a:lnTo>
                  <a:lnTo>
                    <a:pt x="985520" y="2653030"/>
                  </a:lnTo>
                  <a:lnTo>
                    <a:pt x="1057910" y="2653030"/>
                  </a:lnTo>
                  <a:lnTo>
                    <a:pt x="2653030" y="1057910"/>
                  </a:lnTo>
                  <a:close/>
                </a:path>
              </a:pathLst>
            </a:custGeom>
            <a:solidFill>
              <a:schemeClr val="accent3">
                <a:lumMod val="75000"/>
              </a:schemeClr>
            </a:solidFill>
          </p:spPr>
        </p:sp>
        <p:sp>
          <p:nvSpPr>
            <p:cNvPr id="15" name="Freeform 6">
              <a:extLst>
                <a:ext uri="{FF2B5EF4-FFF2-40B4-BE49-F238E27FC236}">
                  <a16:creationId xmlns:a16="http://schemas.microsoft.com/office/drawing/2014/main" id="{06A69FF8-9E51-44E0-8B80-514A79EC4F2E}"/>
                </a:ext>
              </a:extLst>
            </p:cNvPr>
            <p:cNvSpPr/>
            <p:nvPr/>
          </p:nvSpPr>
          <p:spPr>
            <a:xfrm rot="18900000">
              <a:off x="9303962" y="-1456415"/>
              <a:ext cx="4286250" cy="428625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chemeClr val="accent5">
                <a:lumMod val="60000"/>
                <a:lumOff val="40000"/>
              </a:schemeClr>
            </a:solidFill>
          </p:spPr>
        </p:sp>
      </p:grpSp>
      <p:grpSp>
        <p:nvGrpSpPr>
          <p:cNvPr id="16" name="Group 15">
            <a:extLst>
              <a:ext uri="{FF2B5EF4-FFF2-40B4-BE49-F238E27FC236}">
                <a16:creationId xmlns:a16="http://schemas.microsoft.com/office/drawing/2014/main" id="{A4BEAD0E-3AD4-4752-A29D-0087B7086CBF}"/>
              </a:ext>
            </a:extLst>
          </p:cNvPr>
          <p:cNvGrpSpPr/>
          <p:nvPr/>
        </p:nvGrpSpPr>
        <p:grpSpPr>
          <a:xfrm rot="1154204">
            <a:off x="-680400" y="2618213"/>
            <a:ext cx="1391600" cy="1231874"/>
            <a:chOff x="8745886" y="-1456716"/>
            <a:chExt cx="4844326" cy="4288302"/>
          </a:xfrm>
        </p:grpSpPr>
        <p:sp>
          <p:nvSpPr>
            <p:cNvPr id="17" name="Freeform 4">
              <a:extLst>
                <a:ext uri="{FF2B5EF4-FFF2-40B4-BE49-F238E27FC236}">
                  <a16:creationId xmlns:a16="http://schemas.microsoft.com/office/drawing/2014/main" id="{9060DC5A-B0B4-489B-B428-3005762D2FB0}"/>
                </a:ext>
              </a:extLst>
            </p:cNvPr>
            <p:cNvSpPr/>
            <p:nvPr/>
          </p:nvSpPr>
          <p:spPr>
            <a:xfrm rot="18900000">
              <a:off x="8745886" y="-1456716"/>
              <a:ext cx="4286250" cy="4288302"/>
            </a:xfrm>
            <a:custGeom>
              <a:avLst/>
              <a:gdLst/>
              <a:ahLst/>
              <a:cxnLst/>
              <a:rect l="l" t="t" r="r" b="b"/>
              <a:pathLst>
                <a:path w="2653030" h="2654300">
                  <a:moveTo>
                    <a:pt x="0" y="1535430"/>
                  </a:moveTo>
                  <a:lnTo>
                    <a:pt x="0" y="1463040"/>
                  </a:lnTo>
                  <a:lnTo>
                    <a:pt x="1463040" y="0"/>
                  </a:lnTo>
                  <a:lnTo>
                    <a:pt x="1535430" y="0"/>
                  </a:lnTo>
                  <a:lnTo>
                    <a:pt x="0" y="1535430"/>
                  </a:lnTo>
                  <a:close/>
                  <a:moveTo>
                    <a:pt x="1681480" y="0"/>
                  </a:moveTo>
                  <a:lnTo>
                    <a:pt x="1609090" y="0"/>
                  </a:lnTo>
                  <a:lnTo>
                    <a:pt x="0" y="1607820"/>
                  </a:lnTo>
                  <a:lnTo>
                    <a:pt x="0" y="1680210"/>
                  </a:lnTo>
                  <a:lnTo>
                    <a:pt x="1681480" y="0"/>
                  </a:lnTo>
                  <a:close/>
                  <a:moveTo>
                    <a:pt x="1390650" y="0"/>
                  </a:moveTo>
                  <a:lnTo>
                    <a:pt x="1318260" y="0"/>
                  </a:lnTo>
                  <a:lnTo>
                    <a:pt x="0" y="1318260"/>
                  </a:lnTo>
                  <a:lnTo>
                    <a:pt x="0" y="1390650"/>
                  </a:lnTo>
                  <a:lnTo>
                    <a:pt x="1390650" y="0"/>
                  </a:lnTo>
                  <a:close/>
                  <a:moveTo>
                    <a:pt x="1245870" y="0"/>
                  </a:moveTo>
                  <a:lnTo>
                    <a:pt x="1173480" y="0"/>
                  </a:lnTo>
                  <a:lnTo>
                    <a:pt x="0" y="1173480"/>
                  </a:lnTo>
                  <a:lnTo>
                    <a:pt x="0" y="1245870"/>
                  </a:lnTo>
                  <a:lnTo>
                    <a:pt x="1245870" y="0"/>
                  </a:lnTo>
                  <a:close/>
                  <a:moveTo>
                    <a:pt x="1826260" y="0"/>
                  </a:moveTo>
                  <a:lnTo>
                    <a:pt x="1753870" y="0"/>
                  </a:lnTo>
                  <a:lnTo>
                    <a:pt x="0" y="1753870"/>
                  </a:lnTo>
                  <a:lnTo>
                    <a:pt x="0" y="1826260"/>
                  </a:lnTo>
                  <a:lnTo>
                    <a:pt x="1826260" y="0"/>
                  </a:lnTo>
                  <a:close/>
                  <a:moveTo>
                    <a:pt x="2260600" y="0"/>
                  </a:moveTo>
                  <a:lnTo>
                    <a:pt x="2188210" y="0"/>
                  </a:lnTo>
                  <a:lnTo>
                    <a:pt x="0" y="2188210"/>
                  </a:lnTo>
                  <a:lnTo>
                    <a:pt x="0" y="2260600"/>
                  </a:lnTo>
                  <a:lnTo>
                    <a:pt x="2260600" y="0"/>
                  </a:lnTo>
                  <a:close/>
                  <a:moveTo>
                    <a:pt x="2551430" y="0"/>
                  </a:moveTo>
                  <a:lnTo>
                    <a:pt x="2479040" y="0"/>
                  </a:lnTo>
                  <a:lnTo>
                    <a:pt x="0" y="2479040"/>
                  </a:lnTo>
                  <a:lnTo>
                    <a:pt x="0" y="2551430"/>
                  </a:lnTo>
                  <a:lnTo>
                    <a:pt x="2551430" y="0"/>
                  </a:lnTo>
                  <a:close/>
                  <a:moveTo>
                    <a:pt x="2405380" y="0"/>
                  </a:moveTo>
                  <a:lnTo>
                    <a:pt x="2332990" y="0"/>
                  </a:lnTo>
                  <a:lnTo>
                    <a:pt x="0" y="2332990"/>
                  </a:lnTo>
                  <a:lnTo>
                    <a:pt x="0" y="2405380"/>
                  </a:lnTo>
                  <a:lnTo>
                    <a:pt x="2405380" y="0"/>
                  </a:lnTo>
                  <a:close/>
                  <a:moveTo>
                    <a:pt x="2115820" y="0"/>
                  </a:moveTo>
                  <a:lnTo>
                    <a:pt x="2043430" y="0"/>
                  </a:lnTo>
                  <a:lnTo>
                    <a:pt x="0" y="2043430"/>
                  </a:lnTo>
                  <a:lnTo>
                    <a:pt x="0" y="2115820"/>
                  </a:lnTo>
                  <a:lnTo>
                    <a:pt x="2115820" y="0"/>
                  </a:lnTo>
                  <a:close/>
                  <a:moveTo>
                    <a:pt x="375920" y="0"/>
                  </a:moveTo>
                  <a:lnTo>
                    <a:pt x="303530" y="0"/>
                  </a:lnTo>
                  <a:lnTo>
                    <a:pt x="0" y="303530"/>
                  </a:lnTo>
                  <a:lnTo>
                    <a:pt x="0" y="375920"/>
                  </a:lnTo>
                  <a:lnTo>
                    <a:pt x="375920" y="0"/>
                  </a:lnTo>
                  <a:close/>
                  <a:moveTo>
                    <a:pt x="1101090" y="0"/>
                  </a:moveTo>
                  <a:lnTo>
                    <a:pt x="1028700" y="0"/>
                  </a:lnTo>
                  <a:lnTo>
                    <a:pt x="0" y="1028700"/>
                  </a:lnTo>
                  <a:lnTo>
                    <a:pt x="0" y="1101090"/>
                  </a:lnTo>
                  <a:lnTo>
                    <a:pt x="1101090" y="0"/>
                  </a:lnTo>
                  <a:close/>
                  <a:moveTo>
                    <a:pt x="2653030" y="0"/>
                  </a:moveTo>
                  <a:lnTo>
                    <a:pt x="2623820" y="0"/>
                  </a:lnTo>
                  <a:lnTo>
                    <a:pt x="0" y="2623820"/>
                  </a:lnTo>
                  <a:lnTo>
                    <a:pt x="0" y="2653030"/>
                  </a:lnTo>
                  <a:lnTo>
                    <a:pt x="43180" y="2653030"/>
                  </a:lnTo>
                  <a:lnTo>
                    <a:pt x="2653030" y="43180"/>
                  </a:lnTo>
                  <a:lnTo>
                    <a:pt x="2653030" y="0"/>
                  </a:lnTo>
                  <a:close/>
                  <a:moveTo>
                    <a:pt x="520700" y="0"/>
                  </a:moveTo>
                  <a:lnTo>
                    <a:pt x="448310" y="0"/>
                  </a:lnTo>
                  <a:lnTo>
                    <a:pt x="0" y="448310"/>
                  </a:lnTo>
                  <a:lnTo>
                    <a:pt x="0" y="520700"/>
                  </a:lnTo>
                  <a:lnTo>
                    <a:pt x="520700" y="0"/>
                  </a:lnTo>
                  <a:close/>
                  <a:moveTo>
                    <a:pt x="85090" y="0"/>
                  </a:moveTo>
                  <a:lnTo>
                    <a:pt x="12700" y="0"/>
                  </a:lnTo>
                  <a:lnTo>
                    <a:pt x="0" y="12700"/>
                  </a:lnTo>
                  <a:lnTo>
                    <a:pt x="0" y="85090"/>
                  </a:lnTo>
                  <a:lnTo>
                    <a:pt x="85090" y="0"/>
                  </a:lnTo>
                  <a:close/>
                  <a:moveTo>
                    <a:pt x="231140" y="0"/>
                  </a:moveTo>
                  <a:lnTo>
                    <a:pt x="158750" y="0"/>
                  </a:lnTo>
                  <a:lnTo>
                    <a:pt x="0" y="157480"/>
                  </a:lnTo>
                  <a:lnTo>
                    <a:pt x="0" y="229870"/>
                  </a:lnTo>
                  <a:lnTo>
                    <a:pt x="231140" y="0"/>
                  </a:lnTo>
                  <a:close/>
                  <a:moveTo>
                    <a:pt x="0" y="956310"/>
                  </a:moveTo>
                  <a:lnTo>
                    <a:pt x="956310" y="0"/>
                  </a:lnTo>
                  <a:lnTo>
                    <a:pt x="883920" y="0"/>
                  </a:lnTo>
                  <a:lnTo>
                    <a:pt x="0" y="882650"/>
                  </a:lnTo>
                  <a:lnTo>
                    <a:pt x="0" y="956310"/>
                  </a:lnTo>
                  <a:close/>
                  <a:moveTo>
                    <a:pt x="665480" y="0"/>
                  </a:moveTo>
                  <a:lnTo>
                    <a:pt x="593090" y="0"/>
                  </a:lnTo>
                  <a:lnTo>
                    <a:pt x="0" y="593090"/>
                  </a:lnTo>
                  <a:lnTo>
                    <a:pt x="0" y="665480"/>
                  </a:lnTo>
                  <a:lnTo>
                    <a:pt x="665480" y="0"/>
                  </a:lnTo>
                  <a:close/>
                  <a:moveTo>
                    <a:pt x="810260" y="0"/>
                  </a:moveTo>
                  <a:lnTo>
                    <a:pt x="737870" y="0"/>
                  </a:lnTo>
                  <a:lnTo>
                    <a:pt x="0" y="737870"/>
                  </a:lnTo>
                  <a:lnTo>
                    <a:pt x="0" y="810260"/>
                  </a:lnTo>
                  <a:lnTo>
                    <a:pt x="810260" y="0"/>
                  </a:lnTo>
                  <a:close/>
                  <a:moveTo>
                    <a:pt x="1971040" y="0"/>
                  </a:moveTo>
                  <a:lnTo>
                    <a:pt x="1898650" y="0"/>
                  </a:lnTo>
                  <a:lnTo>
                    <a:pt x="0" y="1898650"/>
                  </a:lnTo>
                  <a:lnTo>
                    <a:pt x="0" y="1971040"/>
                  </a:lnTo>
                  <a:lnTo>
                    <a:pt x="1971040" y="0"/>
                  </a:lnTo>
                  <a:close/>
                  <a:moveTo>
                    <a:pt x="2653030" y="1783080"/>
                  </a:moveTo>
                  <a:lnTo>
                    <a:pt x="2653030" y="1710690"/>
                  </a:lnTo>
                  <a:lnTo>
                    <a:pt x="1710690" y="2653030"/>
                  </a:lnTo>
                  <a:lnTo>
                    <a:pt x="1783080" y="2653030"/>
                  </a:lnTo>
                  <a:lnTo>
                    <a:pt x="2653030" y="1783080"/>
                  </a:lnTo>
                  <a:close/>
                  <a:moveTo>
                    <a:pt x="2653030" y="1927860"/>
                  </a:moveTo>
                  <a:lnTo>
                    <a:pt x="2653030" y="1855470"/>
                  </a:lnTo>
                  <a:lnTo>
                    <a:pt x="1855470" y="2653030"/>
                  </a:lnTo>
                  <a:lnTo>
                    <a:pt x="1927860" y="2653030"/>
                  </a:lnTo>
                  <a:lnTo>
                    <a:pt x="2653030" y="1927860"/>
                  </a:lnTo>
                  <a:close/>
                  <a:moveTo>
                    <a:pt x="2653030" y="2072640"/>
                  </a:moveTo>
                  <a:lnTo>
                    <a:pt x="2653030" y="2000250"/>
                  </a:lnTo>
                  <a:lnTo>
                    <a:pt x="2000250" y="2653030"/>
                  </a:lnTo>
                  <a:lnTo>
                    <a:pt x="2072640" y="2653030"/>
                  </a:lnTo>
                  <a:lnTo>
                    <a:pt x="2653030" y="2072640"/>
                  </a:lnTo>
                  <a:close/>
                  <a:moveTo>
                    <a:pt x="2653030" y="1638300"/>
                  </a:moveTo>
                  <a:lnTo>
                    <a:pt x="2653030" y="1565910"/>
                  </a:lnTo>
                  <a:lnTo>
                    <a:pt x="1564640" y="2654300"/>
                  </a:lnTo>
                  <a:lnTo>
                    <a:pt x="1637030" y="2654300"/>
                  </a:lnTo>
                  <a:lnTo>
                    <a:pt x="2653030" y="1638300"/>
                  </a:lnTo>
                  <a:close/>
                  <a:moveTo>
                    <a:pt x="2217420" y="2653030"/>
                  </a:moveTo>
                  <a:lnTo>
                    <a:pt x="2653030" y="2217420"/>
                  </a:lnTo>
                  <a:lnTo>
                    <a:pt x="2653030" y="2145030"/>
                  </a:lnTo>
                  <a:lnTo>
                    <a:pt x="2145030" y="2653030"/>
                  </a:lnTo>
                  <a:lnTo>
                    <a:pt x="2217420" y="2653030"/>
                  </a:lnTo>
                  <a:close/>
                  <a:moveTo>
                    <a:pt x="2653030" y="2580640"/>
                  </a:moveTo>
                  <a:lnTo>
                    <a:pt x="2580640" y="2653030"/>
                  </a:lnTo>
                  <a:lnTo>
                    <a:pt x="2653030" y="2653030"/>
                  </a:lnTo>
                  <a:lnTo>
                    <a:pt x="2653030" y="2580640"/>
                  </a:lnTo>
                  <a:close/>
                  <a:moveTo>
                    <a:pt x="2653030" y="2508250"/>
                  </a:moveTo>
                  <a:lnTo>
                    <a:pt x="2653030" y="2435860"/>
                  </a:lnTo>
                  <a:lnTo>
                    <a:pt x="2435860" y="2653030"/>
                  </a:lnTo>
                  <a:lnTo>
                    <a:pt x="2508250" y="2653030"/>
                  </a:lnTo>
                  <a:lnTo>
                    <a:pt x="2653030" y="2508250"/>
                  </a:lnTo>
                  <a:close/>
                  <a:moveTo>
                    <a:pt x="2653030" y="2363470"/>
                  </a:moveTo>
                  <a:lnTo>
                    <a:pt x="2653030" y="2291080"/>
                  </a:lnTo>
                  <a:lnTo>
                    <a:pt x="2291080" y="2653030"/>
                  </a:lnTo>
                  <a:lnTo>
                    <a:pt x="2363470" y="2653030"/>
                  </a:lnTo>
                  <a:lnTo>
                    <a:pt x="2653030" y="2363470"/>
                  </a:lnTo>
                  <a:close/>
                  <a:moveTo>
                    <a:pt x="2653030" y="1492250"/>
                  </a:moveTo>
                  <a:lnTo>
                    <a:pt x="2653030" y="1419860"/>
                  </a:lnTo>
                  <a:lnTo>
                    <a:pt x="1419860" y="2653030"/>
                  </a:lnTo>
                  <a:lnTo>
                    <a:pt x="1492250" y="2653030"/>
                  </a:lnTo>
                  <a:lnTo>
                    <a:pt x="2653030" y="1492250"/>
                  </a:lnTo>
                  <a:close/>
                  <a:moveTo>
                    <a:pt x="2653030" y="187960"/>
                  </a:moveTo>
                  <a:lnTo>
                    <a:pt x="2653030" y="115570"/>
                  </a:lnTo>
                  <a:lnTo>
                    <a:pt x="115570" y="2653030"/>
                  </a:lnTo>
                  <a:lnTo>
                    <a:pt x="187960" y="2653030"/>
                  </a:lnTo>
                  <a:lnTo>
                    <a:pt x="2653030" y="187960"/>
                  </a:lnTo>
                  <a:close/>
                  <a:moveTo>
                    <a:pt x="2653030" y="622300"/>
                  </a:moveTo>
                  <a:lnTo>
                    <a:pt x="2653030" y="549910"/>
                  </a:lnTo>
                  <a:lnTo>
                    <a:pt x="549910" y="2653030"/>
                  </a:lnTo>
                  <a:lnTo>
                    <a:pt x="622300" y="2653030"/>
                  </a:lnTo>
                  <a:lnTo>
                    <a:pt x="2653030" y="622300"/>
                  </a:lnTo>
                  <a:close/>
                  <a:moveTo>
                    <a:pt x="2653030" y="477520"/>
                  </a:moveTo>
                  <a:lnTo>
                    <a:pt x="2653030" y="405130"/>
                  </a:lnTo>
                  <a:lnTo>
                    <a:pt x="405130" y="2653030"/>
                  </a:lnTo>
                  <a:lnTo>
                    <a:pt x="477520" y="2653030"/>
                  </a:lnTo>
                  <a:lnTo>
                    <a:pt x="2653030" y="477520"/>
                  </a:lnTo>
                  <a:close/>
                  <a:moveTo>
                    <a:pt x="2653030" y="1347470"/>
                  </a:moveTo>
                  <a:lnTo>
                    <a:pt x="2653030" y="1275080"/>
                  </a:lnTo>
                  <a:lnTo>
                    <a:pt x="1275080" y="2653030"/>
                  </a:lnTo>
                  <a:lnTo>
                    <a:pt x="1347470" y="2653030"/>
                  </a:lnTo>
                  <a:lnTo>
                    <a:pt x="2653030" y="1347470"/>
                  </a:lnTo>
                  <a:close/>
                  <a:moveTo>
                    <a:pt x="2653030" y="767080"/>
                  </a:moveTo>
                  <a:lnTo>
                    <a:pt x="2653030" y="694690"/>
                  </a:lnTo>
                  <a:lnTo>
                    <a:pt x="694690" y="2653030"/>
                  </a:lnTo>
                  <a:lnTo>
                    <a:pt x="767080" y="2653030"/>
                  </a:lnTo>
                  <a:lnTo>
                    <a:pt x="2653030" y="767080"/>
                  </a:lnTo>
                  <a:close/>
                  <a:moveTo>
                    <a:pt x="2653030" y="332740"/>
                  </a:moveTo>
                  <a:lnTo>
                    <a:pt x="2653030" y="260350"/>
                  </a:lnTo>
                  <a:lnTo>
                    <a:pt x="260350" y="2653030"/>
                  </a:lnTo>
                  <a:lnTo>
                    <a:pt x="332740" y="2653030"/>
                  </a:lnTo>
                  <a:lnTo>
                    <a:pt x="2653030" y="332740"/>
                  </a:lnTo>
                  <a:close/>
                  <a:moveTo>
                    <a:pt x="2653030" y="1202690"/>
                  </a:moveTo>
                  <a:lnTo>
                    <a:pt x="2653030" y="1130300"/>
                  </a:lnTo>
                  <a:lnTo>
                    <a:pt x="1130300" y="2653030"/>
                  </a:lnTo>
                  <a:lnTo>
                    <a:pt x="1202690" y="2653030"/>
                  </a:lnTo>
                  <a:lnTo>
                    <a:pt x="2653030" y="1202690"/>
                  </a:lnTo>
                  <a:close/>
                  <a:moveTo>
                    <a:pt x="2653030" y="913130"/>
                  </a:moveTo>
                  <a:lnTo>
                    <a:pt x="2653030" y="840740"/>
                  </a:lnTo>
                  <a:lnTo>
                    <a:pt x="840740" y="2653030"/>
                  </a:lnTo>
                  <a:lnTo>
                    <a:pt x="913130" y="2653030"/>
                  </a:lnTo>
                  <a:lnTo>
                    <a:pt x="2653030" y="913130"/>
                  </a:lnTo>
                  <a:close/>
                  <a:moveTo>
                    <a:pt x="2653030" y="1057910"/>
                  </a:moveTo>
                  <a:lnTo>
                    <a:pt x="2653030" y="985520"/>
                  </a:lnTo>
                  <a:lnTo>
                    <a:pt x="985520" y="2653030"/>
                  </a:lnTo>
                  <a:lnTo>
                    <a:pt x="1057910" y="2653030"/>
                  </a:lnTo>
                  <a:lnTo>
                    <a:pt x="2653030" y="1057910"/>
                  </a:lnTo>
                  <a:close/>
                </a:path>
              </a:pathLst>
            </a:custGeom>
            <a:solidFill>
              <a:schemeClr val="accent3">
                <a:lumMod val="75000"/>
              </a:schemeClr>
            </a:solidFill>
          </p:spPr>
        </p:sp>
        <p:sp>
          <p:nvSpPr>
            <p:cNvPr id="18" name="Freeform 6">
              <a:extLst>
                <a:ext uri="{FF2B5EF4-FFF2-40B4-BE49-F238E27FC236}">
                  <a16:creationId xmlns:a16="http://schemas.microsoft.com/office/drawing/2014/main" id="{FD060666-A6B4-4C8E-A2C7-46D5D97DAB81}"/>
                </a:ext>
              </a:extLst>
            </p:cNvPr>
            <p:cNvSpPr/>
            <p:nvPr/>
          </p:nvSpPr>
          <p:spPr>
            <a:xfrm rot="18900000">
              <a:off x="9303962" y="-1456415"/>
              <a:ext cx="4286250" cy="428625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chemeClr val="accent5">
                <a:lumMod val="60000"/>
                <a:lumOff val="40000"/>
              </a:schemeClr>
            </a:solidFill>
          </p:spPr>
        </p:sp>
      </p:grpSp>
      <p:pic>
        <p:nvPicPr>
          <p:cNvPr id="3" name="Picture 2">
            <a:extLst>
              <a:ext uri="{FF2B5EF4-FFF2-40B4-BE49-F238E27FC236}">
                <a16:creationId xmlns:a16="http://schemas.microsoft.com/office/drawing/2014/main" id="{0361990E-EC5A-BE13-207D-9F8C911899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4122" y="1250823"/>
            <a:ext cx="4654067" cy="428028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5" name="Picture 4">
            <a:extLst>
              <a:ext uri="{FF2B5EF4-FFF2-40B4-BE49-F238E27FC236}">
                <a16:creationId xmlns:a16="http://schemas.microsoft.com/office/drawing/2014/main" id="{79B98E82-D6EC-67F5-6109-972D3FB1ACA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3811" y="1250823"/>
            <a:ext cx="4726220" cy="428028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7" name="Rectangle 6">
            <a:extLst>
              <a:ext uri="{FF2B5EF4-FFF2-40B4-BE49-F238E27FC236}">
                <a16:creationId xmlns:a16="http://schemas.microsoft.com/office/drawing/2014/main" id="{1C938B19-A5DC-71C8-CAA5-3D8EA6DB2514}"/>
              </a:ext>
            </a:extLst>
          </p:cNvPr>
          <p:cNvSpPr/>
          <p:nvPr/>
        </p:nvSpPr>
        <p:spPr>
          <a:xfrm>
            <a:off x="8794376" y="1461247"/>
            <a:ext cx="2061882" cy="286871"/>
          </a:xfrm>
          <a:prstGeom prst="rect">
            <a:avLst/>
          </a:prstGeom>
          <a:solidFill>
            <a:srgbClr val="E2E2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51B3266E-C153-EC8A-5B9E-0B9B8D4D3D85}"/>
              </a:ext>
            </a:extLst>
          </p:cNvPr>
          <p:cNvSpPr txBox="1"/>
          <p:nvPr/>
        </p:nvSpPr>
        <p:spPr>
          <a:xfrm>
            <a:off x="240145" y="213573"/>
            <a:ext cx="11711709" cy="646331"/>
          </a:xfrm>
          <a:prstGeom prst="rect">
            <a:avLst/>
          </a:prstGeom>
          <a:noFill/>
        </p:spPr>
        <p:txBody>
          <a:bodyPr wrap="square" rtlCol="0">
            <a:spAutoFit/>
          </a:bodyPr>
          <a:lstStyle/>
          <a:p>
            <a:r>
              <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6. In Power BI, establish a relationship between the "</a:t>
            </a:r>
            <a:r>
              <a:rPr lang="en-US" dirty="0" err="1">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EmployeeID</a:t>
            </a:r>
            <a:r>
              <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 in the employee data and the "</a:t>
            </a:r>
            <a:r>
              <a:rPr lang="en-US" dirty="0" err="1">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EmployeeID</a:t>
            </a:r>
            <a:r>
              <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 in the time tracking data.</a:t>
            </a:r>
            <a:endParaRPr lang="en-IN"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730898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circle(in)">
                                      <p:cBhvr>
                                        <p:cTn id="15"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D1544F69-FCBF-4E18-B577-F5E17D960AC1}"/>
              </a:ext>
            </a:extLst>
          </p:cNvPr>
          <p:cNvSpPr/>
          <p:nvPr/>
        </p:nvSpPr>
        <p:spPr>
          <a:xfrm>
            <a:off x="0" y="5419724"/>
            <a:ext cx="6096000" cy="143827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87CE655-CED4-46B8-AB0B-A35891C16A71}"/>
              </a:ext>
            </a:extLst>
          </p:cNvPr>
          <p:cNvSpPr/>
          <p:nvPr/>
        </p:nvSpPr>
        <p:spPr>
          <a:xfrm>
            <a:off x="6096000" y="5419724"/>
            <a:ext cx="6096000" cy="1438275"/>
          </a:xfrm>
          <a:prstGeom prst="rect">
            <a:avLst/>
          </a:prstGeom>
          <a:solidFill>
            <a:schemeClr val="tx2">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Placeholder 17">
            <a:extLst>
              <a:ext uri="{FF2B5EF4-FFF2-40B4-BE49-F238E27FC236}">
                <a16:creationId xmlns:a16="http://schemas.microsoft.com/office/drawing/2014/main" id="{2715AC9A-7875-4067-B12C-C843BA90A64B}"/>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t="13100" b="13100"/>
          <a:stretch>
            <a:fillRect/>
          </a:stretch>
        </p:blipFill>
        <p:spPr/>
      </p:pic>
      <p:pic>
        <p:nvPicPr>
          <p:cNvPr id="20" name="Picture Placeholder 19">
            <a:extLst>
              <a:ext uri="{FF2B5EF4-FFF2-40B4-BE49-F238E27FC236}">
                <a16:creationId xmlns:a16="http://schemas.microsoft.com/office/drawing/2014/main" id="{CD5522C1-375A-4194-B675-153D36D2369F}"/>
              </a:ext>
            </a:extLst>
          </p:cNvPr>
          <p:cNvPicPr>
            <a:picLocks noGrp="1" noChangeAspect="1"/>
          </p:cNvPicPr>
          <p:nvPr>
            <p:ph type="pic" sz="quarter" idx="15"/>
          </p:nvPr>
        </p:nvPicPr>
        <p:blipFill>
          <a:blip r:embed="rId4">
            <a:extLst>
              <a:ext uri="{28A0092B-C50C-407E-A947-70E740481C1C}">
                <a14:useLocalDpi xmlns:a14="http://schemas.microsoft.com/office/drawing/2010/main" val="0"/>
              </a:ext>
            </a:extLst>
          </a:blip>
          <a:srcRect t="13100" b="13100"/>
          <a:stretch>
            <a:fillRect/>
          </a:stretch>
        </p:blipFill>
        <p:spPr/>
      </p:pic>
      <p:sp>
        <p:nvSpPr>
          <p:cNvPr id="21" name="Rectangle 20">
            <a:extLst>
              <a:ext uri="{FF2B5EF4-FFF2-40B4-BE49-F238E27FC236}">
                <a16:creationId xmlns:a16="http://schemas.microsoft.com/office/drawing/2014/main" id="{27205AAE-96E0-4BC0-95EF-49D85E4AC5E6}"/>
              </a:ext>
            </a:extLst>
          </p:cNvPr>
          <p:cNvSpPr/>
          <p:nvPr/>
        </p:nvSpPr>
        <p:spPr>
          <a:xfrm>
            <a:off x="394794" y="3716322"/>
            <a:ext cx="5339256" cy="2722578"/>
          </a:xfrm>
          <a:prstGeom prst="rect">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D64E35B-0BB0-47E1-808F-3B24500C9C17}"/>
              </a:ext>
            </a:extLst>
          </p:cNvPr>
          <p:cNvSpPr/>
          <p:nvPr/>
        </p:nvSpPr>
        <p:spPr>
          <a:xfrm>
            <a:off x="6457950" y="3716322"/>
            <a:ext cx="5339256" cy="2622565"/>
          </a:xfrm>
          <a:prstGeom prst="rect">
            <a:avLst/>
          </a:prstGeom>
          <a:solidFill>
            <a:schemeClr val="tx2">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81EB27B5-4708-42F2-B723-268DBA1E5831}"/>
              </a:ext>
            </a:extLst>
          </p:cNvPr>
          <p:cNvSpPr txBox="1"/>
          <p:nvPr/>
        </p:nvSpPr>
        <p:spPr>
          <a:xfrm>
            <a:off x="6167717" y="3727969"/>
            <a:ext cx="3200400" cy="646331"/>
          </a:xfrm>
          <a:prstGeom prst="rect">
            <a:avLst/>
          </a:prstGeom>
          <a:noFill/>
        </p:spPr>
        <p:txBody>
          <a:bodyPr wrap="square" rtlCol="0">
            <a:spAutoFit/>
          </a:bodyPr>
          <a:lstStyle/>
          <a:p>
            <a:pPr algn="ctr"/>
            <a:r>
              <a:rPr lang="en-US" sz="3600" b="1" dirty="0">
                <a:solidFill>
                  <a:schemeClr val="accent5">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FORMULA</a:t>
            </a:r>
          </a:p>
        </p:txBody>
      </p:sp>
      <p:sp>
        <p:nvSpPr>
          <p:cNvPr id="2" name="TextBox 1">
            <a:extLst>
              <a:ext uri="{FF2B5EF4-FFF2-40B4-BE49-F238E27FC236}">
                <a16:creationId xmlns:a16="http://schemas.microsoft.com/office/drawing/2014/main" id="{9846B1B3-45D5-F88B-C976-20ACDBB7764D}"/>
              </a:ext>
            </a:extLst>
          </p:cNvPr>
          <p:cNvSpPr txBox="1"/>
          <p:nvPr/>
        </p:nvSpPr>
        <p:spPr>
          <a:xfrm>
            <a:off x="390425" y="233082"/>
            <a:ext cx="11406781" cy="646331"/>
          </a:xfrm>
          <a:prstGeom prst="rect">
            <a:avLst/>
          </a:prstGeom>
          <a:noFill/>
        </p:spPr>
        <p:txBody>
          <a:bodyPr wrap="square" rtlCol="0">
            <a:spAutoFit/>
          </a:bodyPr>
          <a:lstStyle/>
          <a:p>
            <a:r>
              <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7. Using DAX, create a calculated column that calculates the average years an employee has spent with their current manager.</a:t>
            </a:r>
            <a:endParaRPr lang="en-IN"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4B944ED6-4EDF-A818-FC4C-D9102E11BD52}"/>
              </a:ext>
            </a:extLst>
          </p:cNvPr>
          <p:cNvSpPr txBox="1"/>
          <p:nvPr/>
        </p:nvSpPr>
        <p:spPr>
          <a:xfrm>
            <a:off x="6606989" y="4477446"/>
            <a:ext cx="4796118" cy="1200329"/>
          </a:xfrm>
          <a:prstGeom prst="rect">
            <a:avLst/>
          </a:prstGeom>
          <a:noFill/>
        </p:spPr>
        <p:txBody>
          <a:bodyPr wrap="square" rtlCol="0">
            <a:spAutoFit/>
          </a:bodyPr>
          <a:lstStyle/>
          <a:p>
            <a:r>
              <a:rPr lang="en-US" b="1" dirty="0">
                <a:solidFill>
                  <a:schemeClr val="bg1"/>
                </a:solidFill>
                <a:latin typeface="Open Sans" panose="020B0606030504020204" pitchFamily="34" charset="0"/>
                <a:ea typeface="Open Sans" panose="020B0606030504020204" pitchFamily="34" charset="0"/>
                <a:cs typeface="Open Sans" panose="020B0606030504020204" pitchFamily="34" charset="0"/>
              </a:rPr>
              <a:t>Average Years an Emp. has spent with Current Manager = </a:t>
            </a: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AVERAGE(</a:t>
            </a:r>
            <a:r>
              <a:rPr lang="en-US" dirty="0" err="1">
                <a:solidFill>
                  <a:schemeClr val="bg1"/>
                </a:solidFill>
                <a:latin typeface="Open Sans" panose="020B0606030504020204" pitchFamily="34" charset="0"/>
                <a:ea typeface="Open Sans" panose="020B0606030504020204" pitchFamily="34" charset="0"/>
                <a:cs typeface="Open Sans" panose="020B0606030504020204" pitchFamily="34" charset="0"/>
              </a:rPr>
              <a:t>general_data</a:t>
            </a: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r>
              <a:rPr lang="en-US" dirty="0" err="1">
                <a:solidFill>
                  <a:schemeClr val="bg1"/>
                </a:solidFill>
                <a:latin typeface="Open Sans" panose="020B0606030504020204" pitchFamily="34" charset="0"/>
                <a:ea typeface="Open Sans" panose="020B0606030504020204" pitchFamily="34" charset="0"/>
                <a:cs typeface="Open Sans" panose="020B0606030504020204" pitchFamily="34" charset="0"/>
              </a:rPr>
              <a:t>YearsWithCurrManager</a:t>
            </a: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5" name="Picture 4">
            <a:extLst>
              <a:ext uri="{FF2B5EF4-FFF2-40B4-BE49-F238E27FC236}">
                <a16:creationId xmlns:a16="http://schemas.microsoft.com/office/drawing/2014/main" id="{603F9FD5-0949-9070-7AF3-936E69B9EF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61028" y="4217007"/>
            <a:ext cx="3513124" cy="1447925"/>
          </a:xfrm>
          <a:prstGeom prst="rect">
            <a:avLst/>
          </a:prstGeom>
          <a:ln>
            <a:noFill/>
          </a:ln>
          <a:effectLst>
            <a:glow rad="101600">
              <a:schemeClr val="tx1">
                <a:alpha val="6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6" name="TextBox 5">
            <a:extLst>
              <a:ext uri="{FF2B5EF4-FFF2-40B4-BE49-F238E27FC236}">
                <a16:creationId xmlns:a16="http://schemas.microsoft.com/office/drawing/2014/main" id="{689821C0-4714-7E57-A480-3AF126780935}"/>
              </a:ext>
            </a:extLst>
          </p:cNvPr>
          <p:cNvSpPr txBox="1"/>
          <p:nvPr/>
        </p:nvSpPr>
        <p:spPr>
          <a:xfrm>
            <a:off x="422575" y="1027853"/>
            <a:ext cx="11554272" cy="2585323"/>
          </a:xfrm>
          <a:prstGeom prst="rect">
            <a:avLst/>
          </a:prstGeom>
          <a:noFill/>
        </p:spPr>
        <p:txBody>
          <a:bodyPr wrap="square" rtlCol="0">
            <a:spAutoFit/>
          </a:bodyPr>
          <a:lstStyle/>
          <a:p>
            <a:r>
              <a:rPr lang="en-US" b="1"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Interpretation:</a:t>
            </a:r>
          </a:p>
          <a:p>
            <a:pPr>
              <a:buFont typeface="Arial" panose="020B0604020202020204" pitchFamily="34" charset="0"/>
              <a:buChar char="•"/>
            </a:pPr>
            <a:r>
              <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 A calculated column was created using DAX to determine the average years an employee has spent with their current manager.</a:t>
            </a:r>
          </a:p>
          <a:p>
            <a:pPr>
              <a:buFont typeface="Arial" panose="020B0604020202020204" pitchFamily="34" charset="0"/>
              <a:buChar char="•"/>
            </a:pPr>
            <a:r>
              <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 This metric provides insights into the tenure and stability of manager-employee relationships.</a:t>
            </a:r>
          </a:p>
          <a:p>
            <a:pPr>
              <a:buFont typeface="Arial" panose="020B0604020202020204" pitchFamily="34" charset="0"/>
              <a:buChar char="•"/>
            </a:pPr>
            <a:r>
              <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 Longer tenures may indicate stronger relationships, better knowledge transfer, and continuity in leadership.</a:t>
            </a:r>
          </a:p>
          <a:p>
            <a:pPr>
              <a:buFont typeface="Arial" panose="020B0604020202020204" pitchFamily="34" charset="0"/>
              <a:buChar char="•"/>
            </a:pPr>
            <a:r>
              <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 Shorter tenures could suggest higher manager turnover, disrupting team dynamics.</a:t>
            </a:r>
          </a:p>
          <a:p>
            <a:pPr>
              <a:buFont typeface="Arial" panose="020B0604020202020204" pitchFamily="34" charset="0"/>
              <a:buChar char="•"/>
            </a:pPr>
            <a:r>
              <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 This metric can be analyzed alongside other employee attributes to identify patterns and focus areas for improving manager-employee relationships.</a:t>
            </a:r>
          </a:p>
        </p:txBody>
      </p:sp>
    </p:spTree>
    <p:extLst>
      <p:ext uri="{BB962C8B-B14F-4D97-AF65-F5344CB8AC3E}">
        <p14:creationId xmlns:p14="http://schemas.microsoft.com/office/powerpoint/2010/main" val="2711792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1000"/>
                                        <p:tgtEl>
                                          <p:spTgt spid="22"/>
                                        </p:tgtEl>
                                      </p:cBhvr>
                                    </p:animEffect>
                                    <p:anim calcmode="lin" valueType="num">
                                      <p:cBhvr>
                                        <p:cTn id="18" dur="1000" fill="hold"/>
                                        <p:tgtEl>
                                          <p:spTgt spid="22"/>
                                        </p:tgtEl>
                                        <p:attrNameLst>
                                          <p:attrName>ppt_x</p:attrName>
                                        </p:attrNameLst>
                                      </p:cBhvr>
                                      <p:tavLst>
                                        <p:tav tm="0">
                                          <p:val>
                                            <p:strVal val="#ppt_x"/>
                                          </p:val>
                                        </p:tav>
                                        <p:tav tm="100000">
                                          <p:val>
                                            <p:strVal val="#ppt_x"/>
                                          </p:val>
                                        </p:tav>
                                      </p:tavLst>
                                    </p:anim>
                                    <p:anim calcmode="lin" valueType="num">
                                      <p:cBhvr>
                                        <p:cTn id="19" dur="1000" fill="hold"/>
                                        <p:tgtEl>
                                          <p:spTgt spid="2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1000"/>
                                        <p:tgtEl>
                                          <p:spTgt spid="24"/>
                                        </p:tgtEl>
                                      </p:cBhvr>
                                    </p:animEffect>
                                    <p:anim calcmode="lin" valueType="num">
                                      <p:cBhvr>
                                        <p:cTn id="23" dur="1000" fill="hold"/>
                                        <p:tgtEl>
                                          <p:spTgt spid="24"/>
                                        </p:tgtEl>
                                        <p:attrNameLst>
                                          <p:attrName>ppt_x</p:attrName>
                                        </p:attrNameLst>
                                      </p:cBhvr>
                                      <p:tavLst>
                                        <p:tav tm="0">
                                          <p:val>
                                            <p:strVal val="#ppt_x"/>
                                          </p:val>
                                        </p:tav>
                                        <p:tav tm="100000">
                                          <p:val>
                                            <p:strVal val="#ppt_x"/>
                                          </p:val>
                                        </p:tav>
                                      </p:tavLst>
                                    </p:anim>
                                    <p:anim calcmode="lin" valueType="num">
                                      <p:cBhvr>
                                        <p:cTn id="24" dur="1000" fill="hold"/>
                                        <p:tgtEl>
                                          <p:spTgt spid="2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1000"/>
                                        <p:tgtEl>
                                          <p:spTgt spid="3"/>
                                        </p:tgtEl>
                                      </p:cBhvr>
                                    </p:animEffect>
                                    <p:anim calcmode="lin" valueType="num">
                                      <p:cBhvr>
                                        <p:cTn id="28" dur="1000" fill="hold"/>
                                        <p:tgtEl>
                                          <p:spTgt spid="3"/>
                                        </p:tgtEl>
                                        <p:attrNameLst>
                                          <p:attrName>ppt_x</p:attrName>
                                        </p:attrNameLst>
                                      </p:cBhvr>
                                      <p:tavLst>
                                        <p:tav tm="0">
                                          <p:val>
                                            <p:strVal val="#ppt_x"/>
                                          </p:val>
                                        </p:tav>
                                        <p:tav tm="100000">
                                          <p:val>
                                            <p:strVal val="#ppt_x"/>
                                          </p:val>
                                        </p:tav>
                                      </p:tavLst>
                                    </p:anim>
                                    <p:anim calcmode="lin" valueType="num">
                                      <p:cBhvr>
                                        <p:cTn id="2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1000"/>
                                        <p:tgtEl>
                                          <p:spTgt spid="6"/>
                                        </p:tgtEl>
                                      </p:cBhvr>
                                    </p:animEffect>
                                    <p:anim calcmode="lin" valueType="num">
                                      <p:cBhvr>
                                        <p:cTn id="35" dur="1000" fill="hold"/>
                                        <p:tgtEl>
                                          <p:spTgt spid="6"/>
                                        </p:tgtEl>
                                        <p:attrNameLst>
                                          <p:attrName>ppt_x</p:attrName>
                                        </p:attrNameLst>
                                      </p:cBhvr>
                                      <p:tavLst>
                                        <p:tav tm="0">
                                          <p:val>
                                            <p:strVal val="#ppt_x"/>
                                          </p:val>
                                        </p:tav>
                                        <p:tav tm="100000">
                                          <p:val>
                                            <p:strVal val="#ppt_x"/>
                                          </p:val>
                                        </p:tav>
                                      </p:tavLst>
                                    </p:anim>
                                    <p:anim calcmode="lin" valueType="num">
                                      <p:cBhvr>
                                        <p:cTn id="3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4" grpId="0"/>
      <p:bldP spid="3"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4D49EEE-0349-43AC-AB3F-CCF6A6734CCD}"/>
              </a:ext>
            </a:extLst>
          </p:cNvPr>
          <p:cNvSpPr/>
          <p:nvPr/>
        </p:nvSpPr>
        <p:spPr>
          <a:xfrm>
            <a:off x="0" y="6654800"/>
            <a:ext cx="10972800" cy="2032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E1CFD0B-C76B-4271-8CF8-47EBFCB4D800}"/>
              </a:ext>
            </a:extLst>
          </p:cNvPr>
          <p:cNvSpPr/>
          <p:nvPr/>
        </p:nvSpPr>
        <p:spPr>
          <a:xfrm>
            <a:off x="10972800" y="6654800"/>
            <a:ext cx="1219200" cy="203200"/>
          </a:xfrm>
          <a:prstGeom prst="rect">
            <a:avLst/>
          </a:prstGeom>
          <a:solidFill>
            <a:schemeClr val="tx2">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Graphic 24" descr="Upward trend">
            <a:extLst>
              <a:ext uri="{FF2B5EF4-FFF2-40B4-BE49-F238E27FC236}">
                <a16:creationId xmlns:a16="http://schemas.microsoft.com/office/drawing/2014/main" id="{314FDE66-87D8-46C3-B620-B8B22FA78F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21680" y="3096322"/>
            <a:ext cx="548640" cy="548640"/>
          </a:xfrm>
          <a:prstGeom prst="rect">
            <a:avLst/>
          </a:prstGeom>
        </p:spPr>
      </p:pic>
      <p:pic>
        <p:nvPicPr>
          <p:cNvPr id="27" name="Graphic 26" descr="Send">
            <a:extLst>
              <a:ext uri="{FF2B5EF4-FFF2-40B4-BE49-F238E27FC236}">
                <a16:creationId xmlns:a16="http://schemas.microsoft.com/office/drawing/2014/main" id="{920626FD-9916-4111-AAAE-ADD4222B064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60028" y="4167049"/>
            <a:ext cx="548640" cy="548640"/>
          </a:xfrm>
          <a:prstGeom prst="rect">
            <a:avLst/>
          </a:prstGeom>
        </p:spPr>
      </p:pic>
      <p:pic>
        <p:nvPicPr>
          <p:cNvPr id="29" name="Graphic 28" descr="Podium">
            <a:extLst>
              <a:ext uri="{FF2B5EF4-FFF2-40B4-BE49-F238E27FC236}">
                <a16:creationId xmlns:a16="http://schemas.microsoft.com/office/drawing/2014/main" id="{A210072B-9E46-4125-9A12-175CEA59306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09479" y="3147212"/>
            <a:ext cx="548640" cy="548640"/>
          </a:xfrm>
          <a:prstGeom prst="rect">
            <a:avLst/>
          </a:prstGeom>
        </p:spPr>
      </p:pic>
      <p:sp>
        <p:nvSpPr>
          <p:cNvPr id="4" name="TextBox 3">
            <a:extLst>
              <a:ext uri="{FF2B5EF4-FFF2-40B4-BE49-F238E27FC236}">
                <a16:creationId xmlns:a16="http://schemas.microsoft.com/office/drawing/2014/main" id="{7B123F32-4B9F-79B0-BAF1-952D51BFC6BA}"/>
              </a:ext>
            </a:extLst>
          </p:cNvPr>
          <p:cNvSpPr txBox="1"/>
          <p:nvPr/>
        </p:nvSpPr>
        <p:spPr>
          <a:xfrm>
            <a:off x="573741" y="331694"/>
            <a:ext cx="11125200" cy="646331"/>
          </a:xfrm>
          <a:prstGeom prst="rect">
            <a:avLst/>
          </a:prstGeom>
          <a:noFill/>
        </p:spPr>
        <p:txBody>
          <a:bodyPr wrap="square" rtlCol="0">
            <a:spAutoFit/>
          </a:bodyPr>
          <a:lstStyle/>
          <a:p>
            <a:r>
              <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8. Using Excel, create a pivot table that displays the count of employees in each Marital Status category, segmented by Department. </a:t>
            </a:r>
            <a:endParaRPr lang="en-IN"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6" name="Picture 5">
            <a:extLst>
              <a:ext uri="{FF2B5EF4-FFF2-40B4-BE49-F238E27FC236}">
                <a16:creationId xmlns:a16="http://schemas.microsoft.com/office/drawing/2014/main" id="{29195463-C6BD-A284-832A-1F46F0AF3DE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2679" y="2562852"/>
            <a:ext cx="5681754" cy="161558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9" name="TextBox 8">
            <a:extLst>
              <a:ext uri="{FF2B5EF4-FFF2-40B4-BE49-F238E27FC236}">
                <a16:creationId xmlns:a16="http://schemas.microsoft.com/office/drawing/2014/main" id="{36E8FE24-1DB7-F0BA-F8EF-4709022C8243}"/>
              </a:ext>
            </a:extLst>
          </p:cNvPr>
          <p:cNvSpPr txBox="1"/>
          <p:nvPr/>
        </p:nvSpPr>
        <p:spPr>
          <a:xfrm>
            <a:off x="6136341" y="978025"/>
            <a:ext cx="6024282" cy="5632311"/>
          </a:xfrm>
          <a:prstGeom prst="rect">
            <a:avLst/>
          </a:prstGeom>
          <a:noFill/>
        </p:spPr>
        <p:txBody>
          <a:bodyPr wrap="square" rtlCol="0">
            <a:spAutoFit/>
          </a:bodyPr>
          <a:lstStyle/>
          <a:p>
            <a:r>
              <a:rPr lang="en-US" b="1"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Interpretation:</a:t>
            </a:r>
          </a:p>
          <a:p>
            <a:pPr>
              <a:buFont typeface="Arial" panose="020B0604020202020204" pitchFamily="34" charset="0"/>
              <a:buChar char="•"/>
            </a:pPr>
            <a:r>
              <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 The pivot table shows the employee count by Marital Status within each Department.</a:t>
            </a:r>
          </a:p>
          <a:p>
            <a:endPar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buFont typeface="Arial" panose="020B0604020202020204" pitchFamily="34" charset="0"/>
              <a:buChar char="•"/>
            </a:pPr>
            <a:r>
              <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 Departments with highest/lowest counts for each Marital Status category are highlighted </a:t>
            </a:r>
            <a:r>
              <a:rPr lang="en-US" dirty="0" err="1">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i.e</a:t>
            </a:r>
            <a:r>
              <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 , Research &amp; Development has highest 'Married' count and Human Resource has lowest 'Married' count.</a:t>
            </a:r>
          </a:p>
          <a:p>
            <a:endPar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buFont typeface="Arial" panose="020B0604020202020204" pitchFamily="34" charset="0"/>
              <a:buChar char="•"/>
            </a:pPr>
            <a:r>
              <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 Noticeable patterns or deviations in Marital Status distribution across Departments are identified i.e., higher 'Divorced' concentration in </a:t>
            </a:r>
            <a:r>
              <a:rPr lang="en-US" dirty="0" err="1">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Rresearch</a:t>
            </a:r>
            <a:r>
              <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 and Development.</a:t>
            </a:r>
          </a:p>
          <a:p>
            <a:endPar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buFont typeface="Arial" panose="020B0604020202020204" pitchFamily="34" charset="0"/>
              <a:buChar char="•"/>
            </a:pPr>
            <a:r>
              <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This analysis informs tailoring of employee benefits, policies, and support programs based on Marital Status composition within Departments.</a:t>
            </a:r>
          </a:p>
          <a:p>
            <a:endPar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buFont typeface="Arial" panose="020B0604020202020204" pitchFamily="34" charset="0"/>
              <a:buChar char="•"/>
            </a:pPr>
            <a:r>
              <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Limitations include the need for additional context and factors influencing Marital Status distribution.</a:t>
            </a:r>
          </a:p>
        </p:txBody>
      </p:sp>
    </p:spTree>
    <p:extLst>
      <p:ext uri="{BB962C8B-B14F-4D97-AF65-F5344CB8AC3E}">
        <p14:creationId xmlns:p14="http://schemas.microsoft.com/office/powerpoint/2010/main" val="1700608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4D49EEE-0349-43AC-AB3F-CCF6A6734CCD}"/>
              </a:ext>
            </a:extLst>
          </p:cNvPr>
          <p:cNvSpPr/>
          <p:nvPr/>
        </p:nvSpPr>
        <p:spPr>
          <a:xfrm>
            <a:off x="0" y="6654800"/>
            <a:ext cx="10972800" cy="2032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E1CFD0B-C76B-4271-8CF8-47EBFCB4D800}"/>
              </a:ext>
            </a:extLst>
          </p:cNvPr>
          <p:cNvSpPr/>
          <p:nvPr/>
        </p:nvSpPr>
        <p:spPr>
          <a:xfrm>
            <a:off x="10972800" y="6654800"/>
            <a:ext cx="1219200" cy="203200"/>
          </a:xfrm>
          <a:prstGeom prst="rect">
            <a:avLst/>
          </a:prstGeom>
          <a:solidFill>
            <a:schemeClr val="tx2">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Graphic 24" descr="Upward trend">
            <a:extLst>
              <a:ext uri="{FF2B5EF4-FFF2-40B4-BE49-F238E27FC236}">
                <a16:creationId xmlns:a16="http://schemas.microsoft.com/office/drawing/2014/main" id="{314FDE66-87D8-46C3-B620-B8B22FA78F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21680" y="3096322"/>
            <a:ext cx="548640" cy="548640"/>
          </a:xfrm>
          <a:prstGeom prst="rect">
            <a:avLst/>
          </a:prstGeom>
        </p:spPr>
      </p:pic>
      <p:pic>
        <p:nvPicPr>
          <p:cNvPr id="27" name="Graphic 26" descr="Send">
            <a:extLst>
              <a:ext uri="{FF2B5EF4-FFF2-40B4-BE49-F238E27FC236}">
                <a16:creationId xmlns:a16="http://schemas.microsoft.com/office/drawing/2014/main" id="{920626FD-9916-4111-AAAE-ADD4222B064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60028" y="4167049"/>
            <a:ext cx="548640" cy="548640"/>
          </a:xfrm>
          <a:prstGeom prst="rect">
            <a:avLst/>
          </a:prstGeom>
        </p:spPr>
      </p:pic>
      <p:pic>
        <p:nvPicPr>
          <p:cNvPr id="29" name="Graphic 28" descr="Podium">
            <a:extLst>
              <a:ext uri="{FF2B5EF4-FFF2-40B4-BE49-F238E27FC236}">
                <a16:creationId xmlns:a16="http://schemas.microsoft.com/office/drawing/2014/main" id="{A210072B-9E46-4125-9A12-175CEA59306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09479" y="3147212"/>
            <a:ext cx="548640" cy="548640"/>
          </a:xfrm>
          <a:prstGeom prst="rect">
            <a:avLst/>
          </a:prstGeom>
        </p:spPr>
      </p:pic>
      <p:sp>
        <p:nvSpPr>
          <p:cNvPr id="4" name="TextBox 3">
            <a:extLst>
              <a:ext uri="{FF2B5EF4-FFF2-40B4-BE49-F238E27FC236}">
                <a16:creationId xmlns:a16="http://schemas.microsoft.com/office/drawing/2014/main" id="{7B123F32-4B9F-79B0-BAF1-952D51BFC6BA}"/>
              </a:ext>
            </a:extLst>
          </p:cNvPr>
          <p:cNvSpPr txBox="1"/>
          <p:nvPr/>
        </p:nvSpPr>
        <p:spPr>
          <a:xfrm>
            <a:off x="573741" y="331694"/>
            <a:ext cx="11125200" cy="646331"/>
          </a:xfrm>
          <a:prstGeom prst="rect">
            <a:avLst/>
          </a:prstGeom>
          <a:noFill/>
        </p:spPr>
        <p:txBody>
          <a:bodyPr wrap="square" rtlCol="0">
            <a:spAutoFit/>
          </a:bodyPr>
          <a:lstStyle/>
          <a:p>
            <a:r>
              <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9. Apply conditional formatting to highlight employees with both above-average Monthly Income and above-average Job Satisfaction.</a:t>
            </a:r>
            <a:endParaRPr lang="en-IN"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CE9301BA-3FB1-7B35-E64E-424FEC6F6B3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0329" y="1314415"/>
            <a:ext cx="11842377" cy="4406847"/>
          </a:xfrm>
          <a:prstGeom prst="rect">
            <a:avLst/>
          </a:prstGeom>
        </p:spPr>
      </p:pic>
      <p:pic>
        <p:nvPicPr>
          <p:cNvPr id="7" name="Picture 6">
            <a:extLst>
              <a:ext uri="{FF2B5EF4-FFF2-40B4-BE49-F238E27FC236}">
                <a16:creationId xmlns:a16="http://schemas.microsoft.com/office/drawing/2014/main" id="{69F9E2D0-F3E0-16C8-E81C-25C1A68AD60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75212" y="2089586"/>
            <a:ext cx="3330229" cy="311075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8" name="TextBox 7">
            <a:extLst>
              <a:ext uri="{FF2B5EF4-FFF2-40B4-BE49-F238E27FC236}">
                <a16:creationId xmlns:a16="http://schemas.microsoft.com/office/drawing/2014/main" id="{CD61F824-3E74-C9D3-D077-25714A37121B}"/>
              </a:ext>
            </a:extLst>
          </p:cNvPr>
          <p:cNvSpPr txBox="1"/>
          <p:nvPr/>
        </p:nvSpPr>
        <p:spPr>
          <a:xfrm>
            <a:off x="304800" y="6003365"/>
            <a:ext cx="11609294" cy="369332"/>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Above</a:t>
            </a:r>
            <a:r>
              <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-average Monthly Income are in red </a:t>
            </a:r>
            <a:r>
              <a:rPr lang="en-US" dirty="0" err="1">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colour</a:t>
            </a:r>
            <a:r>
              <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 and above-average Job Satisfaction are in yellow </a:t>
            </a:r>
            <a:r>
              <a:rPr lang="en-US" dirty="0" err="1">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colour</a:t>
            </a:r>
            <a:r>
              <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a:t>
            </a:r>
            <a:endParaRPr lang="en-IN"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89770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040030A-F8EA-49C0-8C73-94BF4FECFC35}"/>
              </a:ext>
            </a:extLst>
          </p:cNvPr>
          <p:cNvSpPr/>
          <p:nvPr/>
        </p:nvSpPr>
        <p:spPr>
          <a:xfrm>
            <a:off x="6981344" y="2073844"/>
            <a:ext cx="4512531" cy="1651358"/>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Open Sans" panose="020B0606030504020204" pitchFamily="34" charset="0"/>
              <a:ea typeface="Open Sans" panose="020B0606030504020204" pitchFamily="34" charset="0"/>
              <a:cs typeface="Open Sans" panose="020B0606030504020204" pitchFamily="34" charset="0"/>
            </a:endParaRPr>
          </a:p>
        </p:txBody>
      </p:sp>
      <p:sp>
        <p:nvSpPr>
          <p:cNvPr id="10" name="TextBox 9">
            <a:extLst>
              <a:ext uri="{FF2B5EF4-FFF2-40B4-BE49-F238E27FC236}">
                <a16:creationId xmlns:a16="http://schemas.microsoft.com/office/drawing/2014/main" id="{C8FC336D-8E31-4669-A024-19EA9F319625}"/>
              </a:ext>
            </a:extLst>
          </p:cNvPr>
          <p:cNvSpPr txBox="1"/>
          <p:nvPr/>
        </p:nvSpPr>
        <p:spPr>
          <a:xfrm>
            <a:off x="6895536" y="1570036"/>
            <a:ext cx="2167261" cy="400110"/>
          </a:xfrm>
          <a:prstGeom prst="rect">
            <a:avLst/>
          </a:prstGeom>
          <a:noFill/>
        </p:spPr>
        <p:txBody>
          <a:bodyPr wrap="square" rtlCol="0">
            <a:spAutoFit/>
          </a:bodyPr>
          <a:lstStyle/>
          <a:p>
            <a:r>
              <a:rPr lang="en-US" sz="2000" b="1" dirty="0">
                <a:latin typeface="Open Sans" panose="020B0606030504020204" pitchFamily="34" charset="0"/>
                <a:ea typeface="Open Sans" panose="020B0606030504020204" pitchFamily="34" charset="0"/>
                <a:cs typeface="Open Sans" panose="020B0606030504020204" pitchFamily="34" charset="0"/>
              </a:rPr>
              <a:t>Interpretation</a:t>
            </a:r>
            <a:endParaRPr lang="en-ID" sz="20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24" name="Rectangle 23">
            <a:extLst>
              <a:ext uri="{FF2B5EF4-FFF2-40B4-BE49-F238E27FC236}">
                <a16:creationId xmlns:a16="http://schemas.microsoft.com/office/drawing/2014/main" id="{AB5B3DDE-2EBE-4C81-B204-081BECFE06EB}"/>
              </a:ext>
            </a:extLst>
          </p:cNvPr>
          <p:cNvSpPr/>
          <p:nvPr/>
        </p:nvSpPr>
        <p:spPr>
          <a:xfrm>
            <a:off x="6981344" y="4108675"/>
            <a:ext cx="4512531" cy="165135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60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0" name="Text Placeholder 10">
            <a:extLst>
              <a:ext uri="{FF2B5EF4-FFF2-40B4-BE49-F238E27FC236}">
                <a16:creationId xmlns:a16="http://schemas.microsoft.com/office/drawing/2014/main" id="{9D8E2D20-C8DE-465A-9EA1-BC20A0F4FD12}"/>
              </a:ext>
            </a:extLst>
          </p:cNvPr>
          <p:cNvSpPr txBox="1">
            <a:spLocks/>
          </p:cNvSpPr>
          <p:nvPr/>
        </p:nvSpPr>
        <p:spPr>
          <a:xfrm>
            <a:off x="143434" y="281597"/>
            <a:ext cx="10632141" cy="463588"/>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1800"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10. In Power BI, create a line chart that visualizes the trend of Employee Attrition over the years.</a:t>
            </a:r>
          </a:p>
        </p:txBody>
      </p:sp>
      <p:sp>
        <p:nvSpPr>
          <p:cNvPr id="4" name="TextBox 3">
            <a:extLst>
              <a:ext uri="{FF2B5EF4-FFF2-40B4-BE49-F238E27FC236}">
                <a16:creationId xmlns:a16="http://schemas.microsoft.com/office/drawing/2014/main" id="{86D5BEA6-F33E-13E7-CE51-289820A538D4}"/>
              </a:ext>
            </a:extLst>
          </p:cNvPr>
          <p:cNvSpPr txBox="1"/>
          <p:nvPr/>
        </p:nvSpPr>
        <p:spPr>
          <a:xfrm>
            <a:off x="7034011" y="4270223"/>
            <a:ext cx="4297378" cy="1200329"/>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chemeClr val="bg2"/>
                </a:solidFill>
                <a:latin typeface="Open Sans" panose="020B0606030504020204" pitchFamily="34" charset="0"/>
                <a:ea typeface="Open Sans" panose="020B0606030504020204" pitchFamily="34" charset="0"/>
                <a:cs typeface="Open Sans" panose="020B0606030504020204" pitchFamily="34" charset="0"/>
              </a:rPr>
              <a:t>The chart shows an upward trend in Employee Attrition from  1 year to 10 year, followed by a decline in recent years.</a:t>
            </a:r>
            <a:endParaRPr lang="en-ID" sz="180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 name="Picture 4">
            <a:extLst>
              <a:ext uri="{FF2B5EF4-FFF2-40B4-BE49-F238E27FC236}">
                <a16:creationId xmlns:a16="http://schemas.microsoft.com/office/drawing/2014/main" id="{F2273009-1902-D23E-D060-A39DB05EA3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561" y="2073844"/>
            <a:ext cx="5502117" cy="342929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12" name="Rectangle 3">
            <a:extLst>
              <a:ext uri="{FF2B5EF4-FFF2-40B4-BE49-F238E27FC236}">
                <a16:creationId xmlns:a16="http://schemas.microsoft.com/office/drawing/2014/main" id="{F8DFFD7D-E8BB-A2AE-A89F-FDA35092AA92}"/>
              </a:ext>
            </a:extLst>
          </p:cNvPr>
          <p:cNvSpPr>
            <a:spLocks noChangeArrowheads="1"/>
          </p:cNvSpPr>
          <p:nvPr/>
        </p:nvSpPr>
        <p:spPr bwMode="auto">
          <a:xfrm>
            <a:off x="7046293" y="2206909"/>
            <a:ext cx="4431675" cy="1046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fontAlgn="base">
              <a:lnSpc>
                <a:spcPct val="150000"/>
              </a:lnSpc>
              <a:spcBef>
                <a:spcPct val="0"/>
              </a:spcBef>
              <a:spcAft>
                <a:spcPct val="0"/>
              </a:spcAft>
              <a:buClrTx/>
              <a:buSzTx/>
              <a:buFont typeface="Arial" panose="020B0604020202020204" pitchFamily="34" charset="0"/>
              <a:buChar char="•"/>
              <a:tabLst/>
            </a:pPr>
            <a:r>
              <a:rPr lang="en-US" altLang="en-US" sz="1550" dirty="0">
                <a:solidFill>
                  <a:schemeClr val="bg2"/>
                </a:solidFill>
                <a:latin typeface="Open Sans" panose="020B0606030504020204" pitchFamily="34" charset="0"/>
                <a:ea typeface="Open Sans" panose="020B0606030504020204" pitchFamily="34" charset="0"/>
                <a:cs typeface="Open Sans" panose="020B0606030504020204" pitchFamily="34" charset="0"/>
              </a:rPr>
              <a:t>The line chart displays the year-over-year trend in Employee Attrition rates.</a:t>
            </a:r>
          </a:p>
        </p:txBody>
      </p:sp>
    </p:spTree>
    <p:extLst>
      <p:ext uri="{BB962C8B-B14F-4D97-AF65-F5344CB8AC3E}">
        <p14:creationId xmlns:p14="http://schemas.microsoft.com/office/powerpoint/2010/main" val="3258817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1000"/>
                                        <p:tgtEl>
                                          <p:spTgt spid="24"/>
                                        </p:tgtEl>
                                      </p:cBhvr>
                                    </p:animEffect>
                                    <p:anim calcmode="lin" valueType="num">
                                      <p:cBhvr>
                                        <p:cTn id="30" dur="1000" fill="hold"/>
                                        <p:tgtEl>
                                          <p:spTgt spid="24"/>
                                        </p:tgtEl>
                                        <p:attrNameLst>
                                          <p:attrName>ppt_x</p:attrName>
                                        </p:attrNameLst>
                                      </p:cBhvr>
                                      <p:tavLst>
                                        <p:tav tm="0">
                                          <p:val>
                                            <p:strVal val="#ppt_x"/>
                                          </p:val>
                                        </p:tav>
                                        <p:tav tm="100000">
                                          <p:val>
                                            <p:strVal val="#ppt_x"/>
                                          </p:val>
                                        </p:tav>
                                      </p:tavLst>
                                    </p:anim>
                                    <p:anim calcmode="lin" valueType="num">
                                      <p:cBhvr>
                                        <p:cTn id="31"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4" grpId="0" animBg="1"/>
      <p:bldP spid="4"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89E0F7C5-FE8B-46C9-95D7-EEA35C62A8D2}"/>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l="20370" r="20370"/>
          <a:stretch>
            <a:fillRect/>
          </a:stretch>
        </p:blipFill>
        <p:spPr>
          <a:xfrm>
            <a:off x="0" y="0"/>
            <a:ext cx="7207624" cy="6858000"/>
          </a:xfrm>
        </p:spPr>
      </p:pic>
      <p:sp>
        <p:nvSpPr>
          <p:cNvPr id="8" name="Rectangle 7"/>
          <p:cNvSpPr/>
          <p:nvPr/>
        </p:nvSpPr>
        <p:spPr>
          <a:xfrm>
            <a:off x="340659" y="685800"/>
            <a:ext cx="6866965" cy="5448214"/>
          </a:xfrm>
          <a:prstGeom prst="rect">
            <a:avLst/>
          </a:prstGeom>
          <a:solidFill>
            <a:schemeClr val="tx2">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Placeholder 5">
            <a:extLst>
              <a:ext uri="{FF2B5EF4-FFF2-40B4-BE49-F238E27FC236}">
                <a16:creationId xmlns:a16="http://schemas.microsoft.com/office/drawing/2014/main" id="{F083C2CC-0895-4B9A-8564-25676FCD75FC}"/>
              </a:ext>
            </a:extLst>
          </p:cNvPr>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l="17263" r="17263"/>
          <a:stretch>
            <a:fillRect/>
          </a:stretch>
        </p:blipFill>
        <p:spPr>
          <a:xfrm>
            <a:off x="7207624" y="685800"/>
            <a:ext cx="4235076" cy="5448214"/>
          </a:xfrm>
        </p:spPr>
      </p:pic>
      <p:sp>
        <p:nvSpPr>
          <p:cNvPr id="2" name="TextBox 1">
            <a:extLst>
              <a:ext uri="{FF2B5EF4-FFF2-40B4-BE49-F238E27FC236}">
                <a16:creationId xmlns:a16="http://schemas.microsoft.com/office/drawing/2014/main" id="{07E199D3-26D9-B156-1E4C-8534FF46132B}"/>
              </a:ext>
            </a:extLst>
          </p:cNvPr>
          <p:cNvSpPr txBox="1"/>
          <p:nvPr/>
        </p:nvSpPr>
        <p:spPr>
          <a:xfrm>
            <a:off x="502023" y="158234"/>
            <a:ext cx="10940678" cy="369332"/>
          </a:xfrm>
          <a:prstGeom prst="rect">
            <a:avLst/>
          </a:prstGeom>
          <a:solidFill>
            <a:schemeClr val="bg1"/>
          </a:solidFill>
          <a:ln>
            <a:solidFill>
              <a:schemeClr val="bg1"/>
            </a:solidFill>
          </a:ln>
        </p:spPr>
        <p:txBody>
          <a:bodyPr wrap="square" rtlCol="0">
            <a:spAutoFit/>
          </a:bodyPr>
          <a:lstStyle/>
          <a:p>
            <a:r>
              <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11. Describe how you would create a star schema for this dataset, explaining the benefits of doing so.</a:t>
            </a:r>
            <a:endParaRPr lang="en-IN"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7" name="Picture 6">
            <a:extLst>
              <a:ext uri="{FF2B5EF4-FFF2-40B4-BE49-F238E27FC236}">
                <a16:creationId xmlns:a16="http://schemas.microsoft.com/office/drawing/2014/main" id="{934F30C3-AF36-49EC-3F60-14857092765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5535" y="821263"/>
            <a:ext cx="6682441" cy="5215474"/>
          </a:xfrm>
          <a:prstGeom prst="rect">
            <a:avLst/>
          </a:prstGeom>
        </p:spPr>
      </p:pic>
    </p:spTree>
    <p:extLst>
      <p:ext uri="{BB962C8B-B14F-4D97-AF65-F5344CB8AC3E}">
        <p14:creationId xmlns:p14="http://schemas.microsoft.com/office/powerpoint/2010/main" val="3174941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4D49EEE-0349-43AC-AB3F-CCF6A6734CCD}"/>
              </a:ext>
            </a:extLst>
          </p:cNvPr>
          <p:cNvSpPr/>
          <p:nvPr/>
        </p:nvSpPr>
        <p:spPr>
          <a:xfrm>
            <a:off x="0" y="6654800"/>
            <a:ext cx="10972800" cy="2032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E1CFD0B-C76B-4271-8CF8-47EBFCB4D800}"/>
              </a:ext>
            </a:extLst>
          </p:cNvPr>
          <p:cNvSpPr/>
          <p:nvPr/>
        </p:nvSpPr>
        <p:spPr>
          <a:xfrm>
            <a:off x="10972800" y="6654800"/>
            <a:ext cx="1219200" cy="203200"/>
          </a:xfrm>
          <a:prstGeom prst="rect">
            <a:avLst/>
          </a:prstGeom>
          <a:solidFill>
            <a:schemeClr val="tx2">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Graphic 24" descr="Upward trend">
            <a:extLst>
              <a:ext uri="{FF2B5EF4-FFF2-40B4-BE49-F238E27FC236}">
                <a16:creationId xmlns:a16="http://schemas.microsoft.com/office/drawing/2014/main" id="{314FDE66-87D8-46C3-B620-B8B22FA78F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21680" y="3096322"/>
            <a:ext cx="548640" cy="548640"/>
          </a:xfrm>
          <a:prstGeom prst="rect">
            <a:avLst/>
          </a:prstGeom>
        </p:spPr>
      </p:pic>
      <p:pic>
        <p:nvPicPr>
          <p:cNvPr id="27" name="Graphic 26" descr="Send">
            <a:extLst>
              <a:ext uri="{FF2B5EF4-FFF2-40B4-BE49-F238E27FC236}">
                <a16:creationId xmlns:a16="http://schemas.microsoft.com/office/drawing/2014/main" id="{920626FD-9916-4111-AAAE-ADD4222B064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60028" y="4167049"/>
            <a:ext cx="548640" cy="548640"/>
          </a:xfrm>
          <a:prstGeom prst="rect">
            <a:avLst/>
          </a:prstGeom>
        </p:spPr>
      </p:pic>
      <p:pic>
        <p:nvPicPr>
          <p:cNvPr id="29" name="Graphic 28" descr="Podium">
            <a:extLst>
              <a:ext uri="{FF2B5EF4-FFF2-40B4-BE49-F238E27FC236}">
                <a16:creationId xmlns:a16="http://schemas.microsoft.com/office/drawing/2014/main" id="{A210072B-9E46-4125-9A12-175CEA59306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09479" y="3147212"/>
            <a:ext cx="548640" cy="548640"/>
          </a:xfrm>
          <a:prstGeom prst="rect">
            <a:avLst/>
          </a:prstGeom>
        </p:spPr>
      </p:pic>
      <p:sp>
        <p:nvSpPr>
          <p:cNvPr id="2" name="TextBox 1">
            <a:extLst>
              <a:ext uri="{FF2B5EF4-FFF2-40B4-BE49-F238E27FC236}">
                <a16:creationId xmlns:a16="http://schemas.microsoft.com/office/drawing/2014/main" id="{8668ABA9-3416-333E-5C5E-BAE0B80A3C45}"/>
              </a:ext>
            </a:extLst>
          </p:cNvPr>
          <p:cNvSpPr txBox="1"/>
          <p:nvPr/>
        </p:nvSpPr>
        <p:spPr>
          <a:xfrm>
            <a:off x="376518" y="251012"/>
            <a:ext cx="11259670" cy="6463308"/>
          </a:xfrm>
          <a:prstGeom prst="rect">
            <a:avLst/>
          </a:prstGeom>
          <a:noFill/>
        </p:spPr>
        <p:txBody>
          <a:bodyPr wrap="square" rtlCol="0">
            <a:spAutoFit/>
          </a:bodyPr>
          <a:lstStyle/>
          <a:p>
            <a:pPr algn="l"/>
            <a:r>
              <a:rPr lang="en-US" b="1"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Fact Table:</a:t>
            </a:r>
          </a:p>
          <a:p>
            <a:pPr algn="l"/>
            <a:r>
              <a:rPr lang="en-US" b="1"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1.General Data Fact Table: </a:t>
            </a:r>
            <a:r>
              <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This table will contain the primary measures related to HR data analysis. It could include columns such as:</a:t>
            </a:r>
          </a:p>
          <a:p>
            <a:pPr algn="l">
              <a:buFont typeface="Arial" panose="020B0604020202020204" pitchFamily="34" charset="0"/>
              <a:buChar char="•"/>
            </a:pPr>
            <a:r>
              <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 Age</a:t>
            </a:r>
          </a:p>
          <a:p>
            <a:pPr algn="l">
              <a:buFont typeface="Arial" panose="020B0604020202020204" pitchFamily="34" charset="0"/>
              <a:buChar char="•"/>
            </a:pPr>
            <a:r>
              <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 Attrition</a:t>
            </a:r>
          </a:p>
          <a:p>
            <a:pPr algn="l">
              <a:buFont typeface="Arial" panose="020B0604020202020204" pitchFamily="34" charset="0"/>
              <a:buChar char="•"/>
            </a:pPr>
            <a:r>
              <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BusinessTravel</a:t>
            </a:r>
            <a:endPar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l">
              <a:buFont typeface="Arial" panose="020B0604020202020204" pitchFamily="34" charset="0"/>
              <a:buChar char="•"/>
            </a:pPr>
            <a:r>
              <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 Department</a:t>
            </a:r>
          </a:p>
          <a:p>
            <a:pPr algn="l">
              <a:buFont typeface="Arial" panose="020B0604020202020204" pitchFamily="34" charset="0"/>
              <a:buChar char="•"/>
            </a:pPr>
            <a:r>
              <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DistanceFromHome</a:t>
            </a:r>
            <a:endPar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l">
              <a:buFont typeface="Arial" panose="020B0604020202020204" pitchFamily="34" charset="0"/>
              <a:buChar char="•"/>
            </a:pPr>
            <a:r>
              <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 Education</a:t>
            </a:r>
          </a:p>
          <a:p>
            <a:pPr algn="l">
              <a:buFont typeface="Arial" panose="020B0604020202020204" pitchFamily="34" charset="0"/>
              <a:buChar char="•"/>
            </a:pPr>
            <a:r>
              <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EducationField</a:t>
            </a:r>
            <a:endPar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l">
              <a:buFont typeface="Arial" panose="020B0604020202020204" pitchFamily="34" charset="0"/>
              <a:buChar char="•"/>
            </a:pPr>
            <a:r>
              <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EmployeeCount</a:t>
            </a:r>
            <a:endPar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l">
              <a:buFont typeface="Arial" panose="020B0604020202020204" pitchFamily="34" charset="0"/>
              <a:buChar char="•"/>
            </a:pPr>
            <a:r>
              <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EmployeeID</a:t>
            </a:r>
            <a:endPar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l">
              <a:buFont typeface="Arial" panose="020B0604020202020204" pitchFamily="34" charset="0"/>
              <a:buChar char="•"/>
            </a:pPr>
            <a:r>
              <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 Gender</a:t>
            </a:r>
          </a:p>
          <a:p>
            <a:pPr algn="l">
              <a:buFont typeface="Arial" panose="020B0604020202020204" pitchFamily="34" charset="0"/>
              <a:buChar char="•"/>
            </a:pPr>
            <a:r>
              <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JobLevel</a:t>
            </a:r>
            <a:endPar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l">
              <a:buFont typeface="Arial" panose="020B0604020202020204" pitchFamily="34" charset="0"/>
              <a:buChar char="•"/>
            </a:pPr>
            <a:r>
              <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JobRole</a:t>
            </a:r>
            <a:endPar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l">
              <a:buFont typeface="Arial" panose="020B0604020202020204" pitchFamily="34" charset="0"/>
              <a:buChar char="•"/>
            </a:pPr>
            <a:r>
              <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MaritalStatus</a:t>
            </a:r>
            <a:endPar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l">
              <a:buFont typeface="Arial" panose="020B0604020202020204" pitchFamily="34" charset="0"/>
              <a:buChar char="•"/>
            </a:pPr>
            <a:r>
              <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MonthlyIncome</a:t>
            </a:r>
            <a:endPar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l">
              <a:buFont typeface="Arial" panose="020B0604020202020204" pitchFamily="34" charset="0"/>
              <a:buChar char="•"/>
            </a:pPr>
            <a:r>
              <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NumCompaniesWorked</a:t>
            </a:r>
            <a:endPar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l">
              <a:buFont typeface="Arial" panose="020B0604020202020204" pitchFamily="34" charset="0"/>
              <a:buChar char="•"/>
            </a:pPr>
            <a:r>
              <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 Over18</a:t>
            </a:r>
          </a:p>
          <a:p>
            <a:pPr algn="l">
              <a:buFont typeface="Arial" panose="020B0604020202020204" pitchFamily="34" charset="0"/>
              <a:buChar char="•"/>
            </a:pPr>
            <a:r>
              <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PercentSalaryHike</a:t>
            </a:r>
            <a:endPar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l">
              <a:buFont typeface="Arial" panose="020B0604020202020204" pitchFamily="34" charset="0"/>
              <a:buChar char="•"/>
            </a:pPr>
            <a:r>
              <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StandardHours</a:t>
            </a:r>
            <a:endPar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l">
              <a:buFont typeface="Arial" panose="020B0604020202020204" pitchFamily="34" charset="0"/>
              <a:buChar char="•"/>
            </a:pPr>
            <a:r>
              <a:rPr lang="en-US" sz="1800" b="0" i="0" dirty="0">
                <a:solidFill>
                  <a:srgbClr val="252423"/>
                </a:solidFill>
                <a:effectLst/>
                <a:highlight>
                  <a:srgbClr val="FFFFFF"/>
                </a:highlight>
                <a:latin typeface="Segoe UI" panose="020B0502040204020203" pitchFamily="34" charset="0"/>
              </a:rPr>
              <a:t> </a:t>
            </a:r>
            <a:r>
              <a:rPr lang="en-US" sz="1800" b="0" i="0" dirty="0" err="1">
                <a:solidFill>
                  <a:srgbClr val="252423"/>
                </a:solidFill>
                <a:effectLst/>
                <a:highlight>
                  <a:srgbClr val="FFFFFF"/>
                </a:highlight>
                <a:latin typeface="Segoe UI" panose="020B0502040204020203" pitchFamily="34" charset="0"/>
              </a:rPr>
              <a:t>StockOptionLevel</a:t>
            </a:r>
            <a:endParaRPr lang="en-US" b="0" i="0" dirty="0">
              <a:solidFill>
                <a:srgbClr val="252423"/>
              </a:solidFill>
              <a:effectLst/>
              <a:highlight>
                <a:srgbClr val="FFFFFF"/>
              </a:highlight>
              <a:latin typeface="Segoe UI" panose="020B0502040204020203" pitchFamily="34" charset="0"/>
            </a:endParaRPr>
          </a:p>
          <a:p>
            <a:endParaRPr lang="en-IN" dirty="0"/>
          </a:p>
        </p:txBody>
      </p:sp>
    </p:spTree>
    <p:extLst>
      <p:ext uri="{BB962C8B-B14F-4D97-AF65-F5344CB8AC3E}">
        <p14:creationId xmlns:p14="http://schemas.microsoft.com/office/powerpoint/2010/main" val="2765745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4D49EEE-0349-43AC-AB3F-CCF6A6734CCD}"/>
              </a:ext>
            </a:extLst>
          </p:cNvPr>
          <p:cNvSpPr/>
          <p:nvPr/>
        </p:nvSpPr>
        <p:spPr>
          <a:xfrm>
            <a:off x="0" y="6654800"/>
            <a:ext cx="10972800" cy="2032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E1CFD0B-C76B-4271-8CF8-47EBFCB4D800}"/>
              </a:ext>
            </a:extLst>
          </p:cNvPr>
          <p:cNvSpPr/>
          <p:nvPr/>
        </p:nvSpPr>
        <p:spPr>
          <a:xfrm>
            <a:off x="10972800" y="6654800"/>
            <a:ext cx="1219200" cy="203200"/>
          </a:xfrm>
          <a:prstGeom prst="rect">
            <a:avLst/>
          </a:prstGeom>
          <a:solidFill>
            <a:schemeClr val="tx2">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Graphic 24" descr="Upward trend">
            <a:extLst>
              <a:ext uri="{FF2B5EF4-FFF2-40B4-BE49-F238E27FC236}">
                <a16:creationId xmlns:a16="http://schemas.microsoft.com/office/drawing/2014/main" id="{314FDE66-87D8-46C3-B620-B8B22FA78F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21680" y="3096322"/>
            <a:ext cx="548640" cy="548640"/>
          </a:xfrm>
          <a:prstGeom prst="rect">
            <a:avLst/>
          </a:prstGeom>
        </p:spPr>
      </p:pic>
      <p:pic>
        <p:nvPicPr>
          <p:cNvPr id="27" name="Graphic 26" descr="Send">
            <a:extLst>
              <a:ext uri="{FF2B5EF4-FFF2-40B4-BE49-F238E27FC236}">
                <a16:creationId xmlns:a16="http://schemas.microsoft.com/office/drawing/2014/main" id="{920626FD-9916-4111-AAAE-ADD4222B064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60028" y="4167049"/>
            <a:ext cx="548640" cy="548640"/>
          </a:xfrm>
          <a:prstGeom prst="rect">
            <a:avLst/>
          </a:prstGeom>
        </p:spPr>
      </p:pic>
      <p:pic>
        <p:nvPicPr>
          <p:cNvPr id="29" name="Graphic 28" descr="Podium">
            <a:extLst>
              <a:ext uri="{FF2B5EF4-FFF2-40B4-BE49-F238E27FC236}">
                <a16:creationId xmlns:a16="http://schemas.microsoft.com/office/drawing/2014/main" id="{A210072B-9E46-4125-9A12-175CEA59306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09479" y="3147212"/>
            <a:ext cx="548640" cy="548640"/>
          </a:xfrm>
          <a:prstGeom prst="rect">
            <a:avLst/>
          </a:prstGeom>
        </p:spPr>
      </p:pic>
      <p:sp>
        <p:nvSpPr>
          <p:cNvPr id="2" name="TextBox 1">
            <a:extLst>
              <a:ext uri="{FF2B5EF4-FFF2-40B4-BE49-F238E27FC236}">
                <a16:creationId xmlns:a16="http://schemas.microsoft.com/office/drawing/2014/main" id="{8668ABA9-3416-333E-5C5E-BAE0B80A3C45}"/>
              </a:ext>
            </a:extLst>
          </p:cNvPr>
          <p:cNvSpPr txBox="1"/>
          <p:nvPr/>
        </p:nvSpPr>
        <p:spPr>
          <a:xfrm>
            <a:off x="564776" y="335845"/>
            <a:ext cx="10856260" cy="6186309"/>
          </a:xfrm>
          <a:prstGeom prst="rect">
            <a:avLst/>
          </a:prstGeom>
          <a:noFill/>
        </p:spPr>
        <p:txBody>
          <a:bodyPr wrap="square" rtlCol="0">
            <a:spAutoFit/>
          </a:bodyPr>
          <a:lstStyle/>
          <a:p>
            <a:pPr indent="-285750">
              <a:buFont typeface="Arial" panose="020B0604020202020204" pitchFamily="34" charset="0"/>
              <a:buChar char="•"/>
            </a:pPr>
            <a:r>
              <a:rPr lang="en-US" dirty="0" err="1">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TotalWorkingYears</a:t>
            </a:r>
            <a:endPar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indent="-285750">
              <a:buFont typeface="Arial" panose="020B0604020202020204" pitchFamily="34" charset="0"/>
              <a:buChar char="•"/>
            </a:pPr>
            <a:r>
              <a:rPr lang="en-US" dirty="0" err="1">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TrainingTimesLastYear</a:t>
            </a:r>
            <a:endPar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indent="-285750">
              <a:buFont typeface="Arial" panose="020B0604020202020204" pitchFamily="34" charset="0"/>
              <a:buChar char="•"/>
            </a:pPr>
            <a:r>
              <a:rPr lang="en-US" dirty="0" err="1">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YearsAtCompany</a:t>
            </a:r>
            <a:endPar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indent="-285750">
              <a:buFont typeface="Arial" panose="020B0604020202020204" pitchFamily="34" charset="0"/>
              <a:buChar char="•"/>
            </a:pPr>
            <a:r>
              <a:rPr lang="en-US" dirty="0" err="1">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YearsSinceLastPromotion</a:t>
            </a:r>
            <a:endPar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indent="-285750">
              <a:buFont typeface="Arial" panose="020B0604020202020204" pitchFamily="34" charset="0"/>
              <a:buChar char="•"/>
            </a:pPr>
            <a:r>
              <a:rPr lang="en-US" dirty="0" err="1">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YearsWithCurrManager</a:t>
            </a:r>
            <a:endPar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indent="-285750">
              <a:buFont typeface="Arial" panose="020B0604020202020204" pitchFamily="34" charset="0"/>
              <a:buChar char="•"/>
            </a:pPr>
            <a:r>
              <a:rPr lang="en-US" dirty="0" err="1">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TerminationType</a:t>
            </a:r>
            <a:endPar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indent="-285750">
              <a:buFont typeface="Arial" panose="020B0604020202020204" pitchFamily="34" charset="0"/>
              <a:buChar char="•"/>
            </a:pPr>
            <a:r>
              <a:rPr lang="en-US" dirty="0" err="1">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TerminationDescription</a:t>
            </a:r>
            <a:br>
              <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br>
            <a:endPar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b="1"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2.Dimension Tables:</a:t>
            </a:r>
          </a:p>
          <a:p>
            <a:br>
              <a:rPr lang="en-US" b="1"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br>
            <a:r>
              <a:rPr lang="en-US" b="1"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1.Employee Survey Dimension: </a:t>
            </a:r>
            <a:r>
              <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It Could include columns like:</a:t>
            </a:r>
            <a:br>
              <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br>
            <a:endPar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indent="-285750">
              <a:buFont typeface="Arial" panose="020B0604020202020204" pitchFamily="34" charset="0"/>
              <a:buChar char="•"/>
            </a:pPr>
            <a:r>
              <a:rPr lang="en-US" dirty="0" err="1">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EmployeeID</a:t>
            </a:r>
            <a:endPar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indent="-285750">
              <a:buFont typeface="Arial" panose="020B0604020202020204" pitchFamily="34" charset="0"/>
              <a:buChar char="•"/>
            </a:pPr>
            <a:r>
              <a:rPr lang="en-US" dirty="0" err="1">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EnvironmentSatisfaction</a:t>
            </a:r>
            <a:endPar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indent="-285750">
              <a:buFont typeface="Arial" panose="020B0604020202020204" pitchFamily="34" charset="0"/>
              <a:buChar char="•"/>
            </a:pPr>
            <a:r>
              <a:rPr lang="en-US" dirty="0" err="1">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JobSatisfaction</a:t>
            </a:r>
            <a:endPar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indent="-285750">
              <a:buFont typeface="Arial" panose="020B0604020202020204" pitchFamily="34" charset="0"/>
              <a:buChar char="•"/>
            </a:pPr>
            <a:r>
              <a:rPr lang="en-US" dirty="0" err="1">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WorkLifeBalance</a:t>
            </a:r>
            <a:endPar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endParaRPr>
          </a:p>
          <a:p>
            <a:br>
              <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br>
            <a:r>
              <a:rPr lang="en-US" b="1"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2.Manager Survey Dimension: </a:t>
            </a:r>
            <a:r>
              <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It could include column such as :</a:t>
            </a:r>
          </a:p>
          <a:p>
            <a:pPr indent="-285750">
              <a:buFont typeface="Arial" panose="020B0604020202020204" pitchFamily="34" charset="0"/>
              <a:buChar char="•"/>
            </a:pPr>
            <a:r>
              <a:rPr lang="en-US" dirty="0" err="1">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EmployeeID</a:t>
            </a:r>
            <a:endPar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indent="-285750">
              <a:buFont typeface="Arial" panose="020B0604020202020204" pitchFamily="34" charset="0"/>
              <a:buChar char="•"/>
            </a:pPr>
            <a:r>
              <a:rPr lang="en-US" dirty="0" err="1">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JobInvolvement</a:t>
            </a:r>
            <a:endPar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indent="-285750">
              <a:buFont typeface="Arial" panose="020B0604020202020204" pitchFamily="34" charset="0"/>
              <a:buChar char="•"/>
            </a:pPr>
            <a:r>
              <a:rPr lang="en-US" dirty="0" err="1">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PerformanceRating</a:t>
            </a:r>
            <a:endPar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IN" dirty="0"/>
          </a:p>
        </p:txBody>
      </p:sp>
    </p:spTree>
    <p:extLst>
      <p:ext uri="{BB962C8B-B14F-4D97-AF65-F5344CB8AC3E}">
        <p14:creationId xmlns:p14="http://schemas.microsoft.com/office/powerpoint/2010/main" val="118811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4D49EEE-0349-43AC-AB3F-CCF6A6734CCD}"/>
              </a:ext>
            </a:extLst>
          </p:cNvPr>
          <p:cNvSpPr/>
          <p:nvPr/>
        </p:nvSpPr>
        <p:spPr>
          <a:xfrm>
            <a:off x="0" y="6654800"/>
            <a:ext cx="10972800" cy="2032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E1CFD0B-C76B-4271-8CF8-47EBFCB4D800}"/>
              </a:ext>
            </a:extLst>
          </p:cNvPr>
          <p:cNvSpPr/>
          <p:nvPr/>
        </p:nvSpPr>
        <p:spPr>
          <a:xfrm>
            <a:off x="10972800" y="6654800"/>
            <a:ext cx="1219200" cy="203200"/>
          </a:xfrm>
          <a:prstGeom prst="rect">
            <a:avLst/>
          </a:prstGeom>
          <a:solidFill>
            <a:schemeClr val="tx2">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Graphic 24" descr="Upward trend">
            <a:extLst>
              <a:ext uri="{FF2B5EF4-FFF2-40B4-BE49-F238E27FC236}">
                <a16:creationId xmlns:a16="http://schemas.microsoft.com/office/drawing/2014/main" id="{314FDE66-87D8-46C3-B620-B8B22FA78F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21680" y="3096322"/>
            <a:ext cx="548640" cy="548640"/>
          </a:xfrm>
          <a:prstGeom prst="rect">
            <a:avLst/>
          </a:prstGeom>
        </p:spPr>
      </p:pic>
      <p:pic>
        <p:nvPicPr>
          <p:cNvPr id="27" name="Graphic 26" descr="Send">
            <a:extLst>
              <a:ext uri="{FF2B5EF4-FFF2-40B4-BE49-F238E27FC236}">
                <a16:creationId xmlns:a16="http://schemas.microsoft.com/office/drawing/2014/main" id="{920626FD-9916-4111-AAAE-ADD4222B064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60028" y="4167049"/>
            <a:ext cx="548640" cy="548640"/>
          </a:xfrm>
          <a:prstGeom prst="rect">
            <a:avLst/>
          </a:prstGeom>
        </p:spPr>
      </p:pic>
      <p:pic>
        <p:nvPicPr>
          <p:cNvPr id="29" name="Graphic 28" descr="Podium">
            <a:extLst>
              <a:ext uri="{FF2B5EF4-FFF2-40B4-BE49-F238E27FC236}">
                <a16:creationId xmlns:a16="http://schemas.microsoft.com/office/drawing/2014/main" id="{A210072B-9E46-4125-9A12-175CEA59306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09479" y="3147212"/>
            <a:ext cx="548640" cy="548640"/>
          </a:xfrm>
          <a:prstGeom prst="rect">
            <a:avLst/>
          </a:prstGeom>
        </p:spPr>
      </p:pic>
      <p:sp>
        <p:nvSpPr>
          <p:cNvPr id="2" name="TextBox 1">
            <a:extLst>
              <a:ext uri="{FF2B5EF4-FFF2-40B4-BE49-F238E27FC236}">
                <a16:creationId xmlns:a16="http://schemas.microsoft.com/office/drawing/2014/main" id="{8668ABA9-3416-333E-5C5E-BAE0B80A3C45}"/>
              </a:ext>
            </a:extLst>
          </p:cNvPr>
          <p:cNvSpPr txBox="1"/>
          <p:nvPr/>
        </p:nvSpPr>
        <p:spPr>
          <a:xfrm>
            <a:off x="528918" y="456562"/>
            <a:ext cx="11134164" cy="5632311"/>
          </a:xfrm>
          <a:prstGeom prst="rect">
            <a:avLst/>
          </a:prstGeom>
          <a:noFill/>
        </p:spPr>
        <p:txBody>
          <a:bodyPr wrap="square" rtlCol="0">
            <a:spAutoFit/>
          </a:bodyPr>
          <a:lstStyle/>
          <a:p>
            <a:r>
              <a:rPr lang="en-US" b="1"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3.Time Dimension: </a:t>
            </a:r>
            <a:r>
              <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This table holds information related to Time. </a:t>
            </a:r>
          </a:p>
          <a:p>
            <a:endPar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b="1"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Benefits of Star Schema:</a:t>
            </a:r>
          </a:p>
          <a:p>
            <a:br>
              <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br>
            <a:r>
              <a:rPr lang="en-US" b="1"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1.Simplicity:</a:t>
            </a:r>
            <a:r>
              <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 A star schema is simple and easy to understand, making it easier for analysts and stakeholders to navigate and query the data.</a:t>
            </a:r>
          </a:p>
          <a:p>
            <a:endPar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b="1"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2.Query Performance: </a:t>
            </a:r>
            <a:r>
              <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Star schemas optimize query performance by reducing the number of joins required to retrieve data, which is crucial for analyzing large HR datasets efficiently.</a:t>
            </a:r>
          </a:p>
          <a:p>
            <a:endPar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b="1"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3.Scalability</a:t>
            </a:r>
            <a:r>
              <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 Star schemas are scalable and can handle growing volumes of HR data without sacrificing performance, making them suitable for organizations of all sizes.</a:t>
            </a:r>
          </a:p>
          <a:p>
            <a:endPar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b="1"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4.Ease of Analysis: </a:t>
            </a:r>
            <a:r>
              <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The star schema structure facilitates easy analysis of HR metrics by providing a clear relationship between dimensions and the central fact table, allowing analysts to explore trends and patterns in the data effectively.</a:t>
            </a:r>
          </a:p>
          <a:p>
            <a:endPar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b="1"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5.Flexibility:</a:t>
            </a:r>
            <a:r>
              <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 Star schemas can accommodate changes in reporting requirements or business needs by easily adding or modifying dimensions or measures, ensuring the schema remains adaptable to evolving HR analytics needs.</a:t>
            </a:r>
          </a:p>
        </p:txBody>
      </p:sp>
    </p:spTree>
    <p:extLst>
      <p:ext uri="{BB962C8B-B14F-4D97-AF65-F5344CB8AC3E}">
        <p14:creationId xmlns:p14="http://schemas.microsoft.com/office/powerpoint/2010/main" val="2329287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83BF74B-685F-4E2F-AE05-373002BA8AD3}"/>
              </a:ext>
            </a:extLst>
          </p:cNvPr>
          <p:cNvGrpSpPr/>
          <p:nvPr/>
        </p:nvGrpSpPr>
        <p:grpSpPr>
          <a:xfrm>
            <a:off x="8328979" y="3729109"/>
            <a:ext cx="5358053" cy="4802188"/>
            <a:chOff x="7908065" y="3772652"/>
            <a:chExt cx="5358053" cy="4802188"/>
          </a:xfrm>
        </p:grpSpPr>
        <p:sp>
          <p:nvSpPr>
            <p:cNvPr id="4" name="Freeform 4">
              <a:extLst>
                <a:ext uri="{FF2B5EF4-FFF2-40B4-BE49-F238E27FC236}">
                  <a16:creationId xmlns:a16="http://schemas.microsoft.com/office/drawing/2014/main" id="{BF28F768-E281-48EA-BB8F-A2E99868C92E}"/>
                </a:ext>
              </a:extLst>
            </p:cNvPr>
            <p:cNvSpPr/>
            <p:nvPr/>
          </p:nvSpPr>
          <p:spPr>
            <a:xfrm rot="18900000">
              <a:off x="7908065" y="3772652"/>
              <a:ext cx="4799890" cy="4802188"/>
            </a:xfrm>
            <a:custGeom>
              <a:avLst/>
              <a:gdLst/>
              <a:ahLst/>
              <a:cxnLst/>
              <a:rect l="l" t="t" r="r" b="b"/>
              <a:pathLst>
                <a:path w="2653030" h="2654300">
                  <a:moveTo>
                    <a:pt x="0" y="1535430"/>
                  </a:moveTo>
                  <a:lnTo>
                    <a:pt x="0" y="1463040"/>
                  </a:lnTo>
                  <a:lnTo>
                    <a:pt x="1463040" y="0"/>
                  </a:lnTo>
                  <a:lnTo>
                    <a:pt x="1535430" y="0"/>
                  </a:lnTo>
                  <a:lnTo>
                    <a:pt x="0" y="1535430"/>
                  </a:lnTo>
                  <a:close/>
                  <a:moveTo>
                    <a:pt x="1681480" y="0"/>
                  </a:moveTo>
                  <a:lnTo>
                    <a:pt x="1609090" y="0"/>
                  </a:lnTo>
                  <a:lnTo>
                    <a:pt x="0" y="1607820"/>
                  </a:lnTo>
                  <a:lnTo>
                    <a:pt x="0" y="1680210"/>
                  </a:lnTo>
                  <a:lnTo>
                    <a:pt x="1681480" y="0"/>
                  </a:lnTo>
                  <a:close/>
                  <a:moveTo>
                    <a:pt x="1390650" y="0"/>
                  </a:moveTo>
                  <a:lnTo>
                    <a:pt x="1318260" y="0"/>
                  </a:lnTo>
                  <a:lnTo>
                    <a:pt x="0" y="1318260"/>
                  </a:lnTo>
                  <a:lnTo>
                    <a:pt x="0" y="1390650"/>
                  </a:lnTo>
                  <a:lnTo>
                    <a:pt x="1390650" y="0"/>
                  </a:lnTo>
                  <a:close/>
                  <a:moveTo>
                    <a:pt x="1245870" y="0"/>
                  </a:moveTo>
                  <a:lnTo>
                    <a:pt x="1173480" y="0"/>
                  </a:lnTo>
                  <a:lnTo>
                    <a:pt x="0" y="1173480"/>
                  </a:lnTo>
                  <a:lnTo>
                    <a:pt x="0" y="1245870"/>
                  </a:lnTo>
                  <a:lnTo>
                    <a:pt x="1245870" y="0"/>
                  </a:lnTo>
                  <a:close/>
                  <a:moveTo>
                    <a:pt x="1826260" y="0"/>
                  </a:moveTo>
                  <a:lnTo>
                    <a:pt x="1753870" y="0"/>
                  </a:lnTo>
                  <a:lnTo>
                    <a:pt x="0" y="1753870"/>
                  </a:lnTo>
                  <a:lnTo>
                    <a:pt x="0" y="1826260"/>
                  </a:lnTo>
                  <a:lnTo>
                    <a:pt x="1826260" y="0"/>
                  </a:lnTo>
                  <a:close/>
                  <a:moveTo>
                    <a:pt x="2260600" y="0"/>
                  </a:moveTo>
                  <a:lnTo>
                    <a:pt x="2188210" y="0"/>
                  </a:lnTo>
                  <a:lnTo>
                    <a:pt x="0" y="2188210"/>
                  </a:lnTo>
                  <a:lnTo>
                    <a:pt x="0" y="2260600"/>
                  </a:lnTo>
                  <a:lnTo>
                    <a:pt x="2260600" y="0"/>
                  </a:lnTo>
                  <a:close/>
                  <a:moveTo>
                    <a:pt x="2551430" y="0"/>
                  </a:moveTo>
                  <a:lnTo>
                    <a:pt x="2479040" y="0"/>
                  </a:lnTo>
                  <a:lnTo>
                    <a:pt x="0" y="2479040"/>
                  </a:lnTo>
                  <a:lnTo>
                    <a:pt x="0" y="2551430"/>
                  </a:lnTo>
                  <a:lnTo>
                    <a:pt x="2551430" y="0"/>
                  </a:lnTo>
                  <a:close/>
                  <a:moveTo>
                    <a:pt x="2405380" y="0"/>
                  </a:moveTo>
                  <a:lnTo>
                    <a:pt x="2332990" y="0"/>
                  </a:lnTo>
                  <a:lnTo>
                    <a:pt x="0" y="2332990"/>
                  </a:lnTo>
                  <a:lnTo>
                    <a:pt x="0" y="2405380"/>
                  </a:lnTo>
                  <a:lnTo>
                    <a:pt x="2405380" y="0"/>
                  </a:lnTo>
                  <a:close/>
                  <a:moveTo>
                    <a:pt x="2115820" y="0"/>
                  </a:moveTo>
                  <a:lnTo>
                    <a:pt x="2043430" y="0"/>
                  </a:lnTo>
                  <a:lnTo>
                    <a:pt x="0" y="2043430"/>
                  </a:lnTo>
                  <a:lnTo>
                    <a:pt x="0" y="2115820"/>
                  </a:lnTo>
                  <a:lnTo>
                    <a:pt x="2115820" y="0"/>
                  </a:lnTo>
                  <a:close/>
                  <a:moveTo>
                    <a:pt x="375920" y="0"/>
                  </a:moveTo>
                  <a:lnTo>
                    <a:pt x="303530" y="0"/>
                  </a:lnTo>
                  <a:lnTo>
                    <a:pt x="0" y="303530"/>
                  </a:lnTo>
                  <a:lnTo>
                    <a:pt x="0" y="375920"/>
                  </a:lnTo>
                  <a:lnTo>
                    <a:pt x="375920" y="0"/>
                  </a:lnTo>
                  <a:close/>
                  <a:moveTo>
                    <a:pt x="1101090" y="0"/>
                  </a:moveTo>
                  <a:lnTo>
                    <a:pt x="1028700" y="0"/>
                  </a:lnTo>
                  <a:lnTo>
                    <a:pt x="0" y="1028700"/>
                  </a:lnTo>
                  <a:lnTo>
                    <a:pt x="0" y="1101090"/>
                  </a:lnTo>
                  <a:lnTo>
                    <a:pt x="1101090" y="0"/>
                  </a:lnTo>
                  <a:close/>
                  <a:moveTo>
                    <a:pt x="2653030" y="0"/>
                  </a:moveTo>
                  <a:lnTo>
                    <a:pt x="2623820" y="0"/>
                  </a:lnTo>
                  <a:lnTo>
                    <a:pt x="0" y="2623820"/>
                  </a:lnTo>
                  <a:lnTo>
                    <a:pt x="0" y="2653030"/>
                  </a:lnTo>
                  <a:lnTo>
                    <a:pt x="43180" y="2653030"/>
                  </a:lnTo>
                  <a:lnTo>
                    <a:pt x="2653030" y="43180"/>
                  </a:lnTo>
                  <a:lnTo>
                    <a:pt x="2653030" y="0"/>
                  </a:lnTo>
                  <a:close/>
                  <a:moveTo>
                    <a:pt x="520700" y="0"/>
                  </a:moveTo>
                  <a:lnTo>
                    <a:pt x="448310" y="0"/>
                  </a:lnTo>
                  <a:lnTo>
                    <a:pt x="0" y="448310"/>
                  </a:lnTo>
                  <a:lnTo>
                    <a:pt x="0" y="520700"/>
                  </a:lnTo>
                  <a:lnTo>
                    <a:pt x="520700" y="0"/>
                  </a:lnTo>
                  <a:close/>
                  <a:moveTo>
                    <a:pt x="85090" y="0"/>
                  </a:moveTo>
                  <a:lnTo>
                    <a:pt x="12700" y="0"/>
                  </a:lnTo>
                  <a:lnTo>
                    <a:pt x="0" y="12700"/>
                  </a:lnTo>
                  <a:lnTo>
                    <a:pt x="0" y="85090"/>
                  </a:lnTo>
                  <a:lnTo>
                    <a:pt x="85090" y="0"/>
                  </a:lnTo>
                  <a:close/>
                  <a:moveTo>
                    <a:pt x="231140" y="0"/>
                  </a:moveTo>
                  <a:lnTo>
                    <a:pt x="158750" y="0"/>
                  </a:lnTo>
                  <a:lnTo>
                    <a:pt x="0" y="157480"/>
                  </a:lnTo>
                  <a:lnTo>
                    <a:pt x="0" y="229870"/>
                  </a:lnTo>
                  <a:lnTo>
                    <a:pt x="231140" y="0"/>
                  </a:lnTo>
                  <a:close/>
                  <a:moveTo>
                    <a:pt x="0" y="956310"/>
                  </a:moveTo>
                  <a:lnTo>
                    <a:pt x="956310" y="0"/>
                  </a:lnTo>
                  <a:lnTo>
                    <a:pt x="883920" y="0"/>
                  </a:lnTo>
                  <a:lnTo>
                    <a:pt x="0" y="882650"/>
                  </a:lnTo>
                  <a:lnTo>
                    <a:pt x="0" y="956310"/>
                  </a:lnTo>
                  <a:close/>
                  <a:moveTo>
                    <a:pt x="665480" y="0"/>
                  </a:moveTo>
                  <a:lnTo>
                    <a:pt x="593090" y="0"/>
                  </a:lnTo>
                  <a:lnTo>
                    <a:pt x="0" y="593090"/>
                  </a:lnTo>
                  <a:lnTo>
                    <a:pt x="0" y="665480"/>
                  </a:lnTo>
                  <a:lnTo>
                    <a:pt x="665480" y="0"/>
                  </a:lnTo>
                  <a:close/>
                  <a:moveTo>
                    <a:pt x="810260" y="0"/>
                  </a:moveTo>
                  <a:lnTo>
                    <a:pt x="737870" y="0"/>
                  </a:lnTo>
                  <a:lnTo>
                    <a:pt x="0" y="737870"/>
                  </a:lnTo>
                  <a:lnTo>
                    <a:pt x="0" y="810260"/>
                  </a:lnTo>
                  <a:lnTo>
                    <a:pt x="810260" y="0"/>
                  </a:lnTo>
                  <a:close/>
                  <a:moveTo>
                    <a:pt x="1971040" y="0"/>
                  </a:moveTo>
                  <a:lnTo>
                    <a:pt x="1898650" y="0"/>
                  </a:lnTo>
                  <a:lnTo>
                    <a:pt x="0" y="1898650"/>
                  </a:lnTo>
                  <a:lnTo>
                    <a:pt x="0" y="1971040"/>
                  </a:lnTo>
                  <a:lnTo>
                    <a:pt x="1971040" y="0"/>
                  </a:lnTo>
                  <a:close/>
                  <a:moveTo>
                    <a:pt x="2653030" y="1783080"/>
                  </a:moveTo>
                  <a:lnTo>
                    <a:pt x="2653030" y="1710690"/>
                  </a:lnTo>
                  <a:lnTo>
                    <a:pt x="1710690" y="2653030"/>
                  </a:lnTo>
                  <a:lnTo>
                    <a:pt x="1783080" y="2653030"/>
                  </a:lnTo>
                  <a:lnTo>
                    <a:pt x="2653030" y="1783080"/>
                  </a:lnTo>
                  <a:close/>
                  <a:moveTo>
                    <a:pt x="2653030" y="1927860"/>
                  </a:moveTo>
                  <a:lnTo>
                    <a:pt x="2653030" y="1855470"/>
                  </a:lnTo>
                  <a:lnTo>
                    <a:pt x="1855470" y="2653030"/>
                  </a:lnTo>
                  <a:lnTo>
                    <a:pt x="1927860" y="2653030"/>
                  </a:lnTo>
                  <a:lnTo>
                    <a:pt x="2653030" y="1927860"/>
                  </a:lnTo>
                  <a:close/>
                  <a:moveTo>
                    <a:pt x="2653030" y="2072640"/>
                  </a:moveTo>
                  <a:lnTo>
                    <a:pt x="2653030" y="2000250"/>
                  </a:lnTo>
                  <a:lnTo>
                    <a:pt x="2000250" y="2653030"/>
                  </a:lnTo>
                  <a:lnTo>
                    <a:pt x="2072640" y="2653030"/>
                  </a:lnTo>
                  <a:lnTo>
                    <a:pt x="2653030" y="2072640"/>
                  </a:lnTo>
                  <a:close/>
                  <a:moveTo>
                    <a:pt x="2653030" y="1638300"/>
                  </a:moveTo>
                  <a:lnTo>
                    <a:pt x="2653030" y="1565910"/>
                  </a:lnTo>
                  <a:lnTo>
                    <a:pt x="1564640" y="2654300"/>
                  </a:lnTo>
                  <a:lnTo>
                    <a:pt x="1637030" y="2654300"/>
                  </a:lnTo>
                  <a:lnTo>
                    <a:pt x="2653030" y="1638300"/>
                  </a:lnTo>
                  <a:close/>
                  <a:moveTo>
                    <a:pt x="2217420" y="2653030"/>
                  </a:moveTo>
                  <a:lnTo>
                    <a:pt x="2653030" y="2217420"/>
                  </a:lnTo>
                  <a:lnTo>
                    <a:pt x="2653030" y="2145030"/>
                  </a:lnTo>
                  <a:lnTo>
                    <a:pt x="2145030" y="2653030"/>
                  </a:lnTo>
                  <a:lnTo>
                    <a:pt x="2217420" y="2653030"/>
                  </a:lnTo>
                  <a:close/>
                  <a:moveTo>
                    <a:pt x="2653030" y="2580640"/>
                  </a:moveTo>
                  <a:lnTo>
                    <a:pt x="2580640" y="2653030"/>
                  </a:lnTo>
                  <a:lnTo>
                    <a:pt x="2653030" y="2653030"/>
                  </a:lnTo>
                  <a:lnTo>
                    <a:pt x="2653030" y="2580640"/>
                  </a:lnTo>
                  <a:close/>
                  <a:moveTo>
                    <a:pt x="2653030" y="2508250"/>
                  </a:moveTo>
                  <a:lnTo>
                    <a:pt x="2653030" y="2435860"/>
                  </a:lnTo>
                  <a:lnTo>
                    <a:pt x="2435860" y="2653030"/>
                  </a:lnTo>
                  <a:lnTo>
                    <a:pt x="2508250" y="2653030"/>
                  </a:lnTo>
                  <a:lnTo>
                    <a:pt x="2653030" y="2508250"/>
                  </a:lnTo>
                  <a:close/>
                  <a:moveTo>
                    <a:pt x="2653030" y="2363470"/>
                  </a:moveTo>
                  <a:lnTo>
                    <a:pt x="2653030" y="2291080"/>
                  </a:lnTo>
                  <a:lnTo>
                    <a:pt x="2291080" y="2653030"/>
                  </a:lnTo>
                  <a:lnTo>
                    <a:pt x="2363470" y="2653030"/>
                  </a:lnTo>
                  <a:lnTo>
                    <a:pt x="2653030" y="2363470"/>
                  </a:lnTo>
                  <a:close/>
                  <a:moveTo>
                    <a:pt x="2653030" y="1492250"/>
                  </a:moveTo>
                  <a:lnTo>
                    <a:pt x="2653030" y="1419860"/>
                  </a:lnTo>
                  <a:lnTo>
                    <a:pt x="1419860" y="2653030"/>
                  </a:lnTo>
                  <a:lnTo>
                    <a:pt x="1492250" y="2653030"/>
                  </a:lnTo>
                  <a:lnTo>
                    <a:pt x="2653030" y="1492250"/>
                  </a:lnTo>
                  <a:close/>
                  <a:moveTo>
                    <a:pt x="2653030" y="187960"/>
                  </a:moveTo>
                  <a:lnTo>
                    <a:pt x="2653030" y="115570"/>
                  </a:lnTo>
                  <a:lnTo>
                    <a:pt x="115570" y="2653030"/>
                  </a:lnTo>
                  <a:lnTo>
                    <a:pt x="187960" y="2653030"/>
                  </a:lnTo>
                  <a:lnTo>
                    <a:pt x="2653030" y="187960"/>
                  </a:lnTo>
                  <a:close/>
                  <a:moveTo>
                    <a:pt x="2653030" y="622300"/>
                  </a:moveTo>
                  <a:lnTo>
                    <a:pt x="2653030" y="549910"/>
                  </a:lnTo>
                  <a:lnTo>
                    <a:pt x="549910" y="2653030"/>
                  </a:lnTo>
                  <a:lnTo>
                    <a:pt x="622300" y="2653030"/>
                  </a:lnTo>
                  <a:lnTo>
                    <a:pt x="2653030" y="622300"/>
                  </a:lnTo>
                  <a:close/>
                  <a:moveTo>
                    <a:pt x="2653030" y="477520"/>
                  </a:moveTo>
                  <a:lnTo>
                    <a:pt x="2653030" y="405130"/>
                  </a:lnTo>
                  <a:lnTo>
                    <a:pt x="405130" y="2653030"/>
                  </a:lnTo>
                  <a:lnTo>
                    <a:pt x="477520" y="2653030"/>
                  </a:lnTo>
                  <a:lnTo>
                    <a:pt x="2653030" y="477520"/>
                  </a:lnTo>
                  <a:close/>
                  <a:moveTo>
                    <a:pt x="2653030" y="1347470"/>
                  </a:moveTo>
                  <a:lnTo>
                    <a:pt x="2653030" y="1275080"/>
                  </a:lnTo>
                  <a:lnTo>
                    <a:pt x="1275080" y="2653030"/>
                  </a:lnTo>
                  <a:lnTo>
                    <a:pt x="1347470" y="2653030"/>
                  </a:lnTo>
                  <a:lnTo>
                    <a:pt x="2653030" y="1347470"/>
                  </a:lnTo>
                  <a:close/>
                  <a:moveTo>
                    <a:pt x="2653030" y="767080"/>
                  </a:moveTo>
                  <a:lnTo>
                    <a:pt x="2653030" y="694690"/>
                  </a:lnTo>
                  <a:lnTo>
                    <a:pt x="694690" y="2653030"/>
                  </a:lnTo>
                  <a:lnTo>
                    <a:pt x="767080" y="2653030"/>
                  </a:lnTo>
                  <a:lnTo>
                    <a:pt x="2653030" y="767080"/>
                  </a:lnTo>
                  <a:close/>
                  <a:moveTo>
                    <a:pt x="2653030" y="332740"/>
                  </a:moveTo>
                  <a:lnTo>
                    <a:pt x="2653030" y="260350"/>
                  </a:lnTo>
                  <a:lnTo>
                    <a:pt x="260350" y="2653030"/>
                  </a:lnTo>
                  <a:lnTo>
                    <a:pt x="332740" y="2653030"/>
                  </a:lnTo>
                  <a:lnTo>
                    <a:pt x="2653030" y="332740"/>
                  </a:lnTo>
                  <a:close/>
                  <a:moveTo>
                    <a:pt x="2653030" y="1202690"/>
                  </a:moveTo>
                  <a:lnTo>
                    <a:pt x="2653030" y="1130300"/>
                  </a:lnTo>
                  <a:lnTo>
                    <a:pt x="1130300" y="2653030"/>
                  </a:lnTo>
                  <a:lnTo>
                    <a:pt x="1202690" y="2653030"/>
                  </a:lnTo>
                  <a:lnTo>
                    <a:pt x="2653030" y="1202690"/>
                  </a:lnTo>
                  <a:close/>
                  <a:moveTo>
                    <a:pt x="2653030" y="913130"/>
                  </a:moveTo>
                  <a:lnTo>
                    <a:pt x="2653030" y="840740"/>
                  </a:lnTo>
                  <a:lnTo>
                    <a:pt x="840740" y="2653030"/>
                  </a:lnTo>
                  <a:lnTo>
                    <a:pt x="913130" y="2653030"/>
                  </a:lnTo>
                  <a:lnTo>
                    <a:pt x="2653030" y="913130"/>
                  </a:lnTo>
                  <a:close/>
                  <a:moveTo>
                    <a:pt x="2653030" y="1057910"/>
                  </a:moveTo>
                  <a:lnTo>
                    <a:pt x="2653030" y="985520"/>
                  </a:lnTo>
                  <a:lnTo>
                    <a:pt x="985520" y="2653030"/>
                  </a:lnTo>
                  <a:lnTo>
                    <a:pt x="1057910" y="2653030"/>
                  </a:lnTo>
                  <a:lnTo>
                    <a:pt x="2653030" y="1057910"/>
                  </a:lnTo>
                  <a:close/>
                </a:path>
              </a:pathLst>
            </a:custGeom>
            <a:solidFill>
              <a:schemeClr val="tx2">
                <a:lumMod val="50000"/>
                <a:alpha val="90000"/>
              </a:schemeClr>
            </a:solidFill>
          </p:spPr>
        </p:sp>
        <p:sp>
          <p:nvSpPr>
            <p:cNvPr id="5" name="Freeform 6">
              <a:extLst>
                <a:ext uri="{FF2B5EF4-FFF2-40B4-BE49-F238E27FC236}">
                  <a16:creationId xmlns:a16="http://schemas.microsoft.com/office/drawing/2014/main" id="{B38FD1C6-0E2C-4687-BF40-36E8A761FB28}"/>
                </a:ext>
              </a:extLst>
            </p:cNvPr>
            <p:cNvSpPr/>
            <p:nvPr/>
          </p:nvSpPr>
          <p:spPr>
            <a:xfrm rot="18900000">
              <a:off x="8466228" y="3773163"/>
              <a:ext cx="4799890" cy="4799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chemeClr val="accent5">
                <a:lumMod val="60000"/>
                <a:lumOff val="40000"/>
              </a:schemeClr>
            </a:solidFill>
          </p:spPr>
        </p:sp>
      </p:grpSp>
      <p:grpSp>
        <p:nvGrpSpPr>
          <p:cNvPr id="8" name="Group 7">
            <a:extLst>
              <a:ext uri="{FF2B5EF4-FFF2-40B4-BE49-F238E27FC236}">
                <a16:creationId xmlns:a16="http://schemas.microsoft.com/office/drawing/2014/main" id="{F0DAA6C0-A495-455D-8981-6BD7E6F60C9F}"/>
              </a:ext>
            </a:extLst>
          </p:cNvPr>
          <p:cNvGrpSpPr/>
          <p:nvPr/>
        </p:nvGrpSpPr>
        <p:grpSpPr>
          <a:xfrm>
            <a:off x="-551790" y="-1341531"/>
            <a:ext cx="2993633" cy="2683061"/>
            <a:chOff x="-648105" y="-806605"/>
            <a:chExt cx="5358053" cy="4802188"/>
          </a:xfrm>
        </p:grpSpPr>
        <p:sp>
          <p:nvSpPr>
            <p:cNvPr id="6" name="Freeform 4">
              <a:extLst>
                <a:ext uri="{FF2B5EF4-FFF2-40B4-BE49-F238E27FC236}">
                  <a16:creationId xmlns:a16="http://schemas.microsoft.com/office/drawing/2014/main" id="{BC0D914D-10A3-4BF8-A356-293FB210ACD7}"/>
                </a:ext>
              </a:extLst>
            </p:cNvPr>
            <p:cNvSpPr/>
            <p:nvPr/>
          </p:nvSpPr>
          <p:spPr>
            <a:xfrm rot="18900000">
              <a:off x="-648105" y="-806605"/>
              <a:ext cx="4799890" cy="4802188"/>
            </a:xfrm>
            <a:custGeom>
              <a:avLst/>
              <a:gdLst/>
              <a:ahLst/>
              <a:cxnLst/>
              <a:rect l="l" t="t" r="r" b="b"/>
              <a:pathLst>
                <a:path w="2653030" h="2654300">
                  <a:moveTo>
                    <a:pt x="0" y="1535430"/>
                  </a:moveTo>
                  <a:lnTo>
                    <a:pt x="0" y="1463040"/>
                  </a:lnTo>
                  <a:lnTo>
                    <a:pt x="1463040" y="0"/>
                  </a:lnTo>
                  <a:lnTo>
                    <a:pt x="1535430" y="0"/>
                  </a:lnTo>
                  <a:lnTo>
                    <a:pt x="0" y="1535430"/>
                  </a:lnTo>
                  <a:close/>
                  <a:moveTo>
                    <a:pt x="1681480" y="0"/>
                  </a:moveTo>
                  <a:lnTo>
                    <a:pt x="1609090" y="0"/>
                  </a:lnTo>
                  <a:lnTo>
                    <a:pt x="0" y="1607820"/>
                  </a:lnTo>
                  <a:lnTo>
                    <a:pt x="0" y="1680210"/>
                  </a:lnTo>
                  <a:lnTo>
                    <a:pt x="1681480" y="0"/>
                  </a:lnTo>
                  <a:close/>
                  <a:moveTo>
                    <a:pt x="1390650" y="0"/>
                  </a:moveTo>
                  <a:lnTo>
                    <a:pt x="1318260" y="0"/>
                  </a:lnTo>
                  <a:lnTo>
                    <a:pt x="0" y="1318260"/>
                  </a:lnTo>
                  <a:lnTo>
                    <a:pt x="0" y="1390650"/>
                  </a:lnTo>
                  <a:lnTo>
                    <a:pt x="1390650" y="0"/>
                  </a:lnTo>
                  <a:close/>
                  <a:moveTo>
                    <a:pt x="1245870" y="0"/>
                  </a:moveTo>
                  <a:lnTo>
                    <a:pt x="1173480" y="0"/>
                  </a:lnTo>
                  <a:lnTo>
                    <a:pt x="0" y="1173480"/>
                  </a:lnTo>
                  <a:lnTo>
                    <a:pt x="0" y="1245870"/>
                  </a:lnTo>
                  <a:lnTo>
                    <a:pt x="1245870" y="0"/>
                  </a:lnTo>
                  <a:close/>
                  <a:moveTo>
                    <a:pt x="1826260" y="0"/>
                  </a:moveTo>
                  <a:lnTo>
                    <a:pt x="1753870" y="0"/>
                  </a:lnTo>
                  <a:lnTo>
                    <a:pt x="0" y="1753870"/>
                  </a:lnTo>
                  <a:lnTo>
                    <a:pt x="0" y="1826260"/>
                  </a:lnTo>
                  <a:lnTo>
                    <a:pt x="1826260" y="0"/>
                  </a:lnTo>
                  <a:close/>
                  <a:moveTo>
                    <a:pt x="2260600" y="0"/>
                  </a:moveTo>
                  <a:lnTo>
                    <a:pt x="2188210" y="0"/>
                  </a:lnTo>
                  <a:lnTo>
                    <a:pt x="0" y="2188210"/>
                  </a:lnTo>
                  <a:lnTo>
                    <a:pt x="0" y="2260600"/>
                  </a:lnTo>
                  <a:lnTo>
                    <a:pt x="2260600" y="0"/>
                  </a:lnTo>
                  <a:close/>
                  <a:moveTo>
                    <a:pt x="2551430" y="0"/>
                  </a:moveTo>
                  <a:lnTo>
                    <a:pt x="2479040" y="0"/>
                  </a:lnTo>
                  <a:lnTo>
                    <a:pt x="0" y="2479040"/>
                  </a:lnTo>
                  <a:lnTo>
                    <a:pt x="0" y="2551430"/>
                  </a:lnTo>
                  <a:lnTo>
                    <a:pt x="2551430" y="0"/>
                  </a:lnTo>
                  <a:close/>
                  <a:moveTo>
                    <a:pt x="2405380" y="0"/>
                  </a:moveTo>
                  <a:lnTo>
                    <a:pt x="2332990" y="0"/>
                  </a:lnTo>
                  <a:lnTo>
                    <a:pt x="0" y="2332990"/>
                  </a:lnTo>
                  <a:lnTo>
                    <a:pt x="0" y="2405380"/>
                  </a:lnTo>
                  <a:lnTo>
                    <a:pt x="2405380" y="0"/>
                  </a:lnTo>
                  <a:close/>
                  <a:moveTo>
                    <a:pt x="2115820" y="0"/>
                  </a:moveTo>
                  <a:lnTo>
                    <a:pt x="2043430" y="0"/>
                  </a:lnTo>
                  <a:lnTo>
                    <a:pt x="0" y="2043430"/>
                  </a:lnTo>
                  <a:lnTo>
                    <a:pt x="0" y="2115820"/>
                  </a:lnTo>
                  <a:lnTo>
                    <a:pt x="2115820" y="0"/>
                  </a:lnTo>
                  <a:close/>
                  <a:moveTo>
                    <a:pt x="375920" y="0"/>
                  </a:moveTo>
                  <a:lnTo>
                    <a:pt x="303530" y="0"/>
                  </a:lnTo>
                  <a:lnTo>
                    <a:pt x="0" y="303530"/>
                  </a:lnTo>
                  <a:lnTo>
                    <a:pt x="0" y="375920"/>
                  </a:lnTo>
                  <a:lnTo>
                    <a:pt x="375920" y="0"/>
                  </a:lnTo>
                  <a:close/>
                  <a:moveTo>
                    <a:pt x="1101090" y="0"/>
                  </a:moveTo>
                  <a:lnTo>
                    <a:pt x="1028700" y="0"/>
                  </a:lnTo>
                  <a:lnTo>
                    <a:pt x="0" y="1028700"/>
                  </a:lnTo>
                  <a:lnTo>
                    <a:pt x="0" y="1101090"/>
                  </a:lnTo>
                  <a:lnTo>
                    <a:pt x="1101090" y="0"/>
                  </a:lnTo>
                  <a:close/>
                  <a:moveTo>
                    <a:pt x="2653030" y="0"/>
                  </a:moveTo>
                  <a:lnTo>
                    <a:pt x="2623820" y="0"/>
                  </a:lnTo>
                  <a:lnTo>
                    <a:pt x="0" y="2623820"/>
                  </a:lnTo>
                  <a:lnTo>
                    <a:pt x="0" y="2653030"/>
                  </a:lnTo>
                  <a:lnTo>
                    <a:pt x="43180" y="2653030"/>
                  </a:lnTo>
                  <a:lnTo>
                    <a:pt x="2653030" y="43180"/>
                  </a:lnTo>
                  <a:lnTo>
                    <a:pt x="2653030" y="0"/>
                  </a:lnTo>
                  <a:close/>
                  <a:moveTo>
                    <a:pt x="520700" y="0"/>
                  </a:moveTo>
                  <a:lnTo>
                    <a:pt x="448310" y="0"/>
                  </a:lnTo>
                  <a:lnTo>
                    <a:pt x="0" y="448310"/>
                  </a:lnTo>
                  <a:lnTo>
                    <a:pt x="0" y="520700"/>
                  </a:lnTo>
                  <a:lnTo>
                    <a:pt x="520700" y="0"/>
                  </a:lnTo>
                  <a:close/>
                  <a:moveTo>
                    <a:pt x="85090" y="0"/>
                  </a:moveTo>
                  <a:lnTo>
                    <a:pt x="12700" y="0"/>
                  </a:lnTo>
                  <a:lnTo>
                    <a:pt x="0" y="12700"/>
                  </a:lnTo>
                  <a:lnTo>
                    <a:pt x="0" y="85090"/>
                  </a:lnTo>
                  <a:lnTo>
                    <a:pt x="85090" y="0"/>
                  </a:lnTo>
                  <a:close/>
                  <a:moveTo>
                    <a:pt x="231140" y="0"/>
                  </a:moveTo>
                  <a:lnTo>
                    <a:pt x="158750" y="0"/>
                  </a:lnTo>
                  <a:lnTo>
                    <a:pt x="0" y="157480"/>
                  </a:lnTo>
                  <a:lnTo>
                    <a:pt x="0" y="229870"/>
                  </a:lnTo>
                  <a:lnTo>
                    <a:pt x="231140" y="0"/>
                  </a:lnTo>
                  <a:close/>
                  <a:moveTo>
                    <a:pt x="0" y="956310"/>
                  </a:moveTo>
                  <a:lnTo>
                    <a:pt x="956310" y="0"/>
                  </a:lnTo>
                  <a:lnTo>
                    <a:pt x="883920" y="0"/>
                  </a:lnTo>
                  <a:lnTo>
                    <a:pt x="0" y="882650"/>
                  </a:lnTo>
                  <a:lnTo>
                    <a:pt x="0" y="956310"/>
                  </a:lnTo>
                  <a:close/>
                  <a:moveTo>
                    <a:pt x="665480" y="0"/>
                  </a:moveTo>
                  <a:lnTo>
                    <a:pt x="593090" y="0"/>
                  </a:lnTo>
                  <a:lnTo>
                    <a:pt x="0" y="593090"/>
                  </a:lnTo>
                  <a:lnTo>
                    <a:pt x="0" y="665480"/>
                  </a:lnTo>
                  <a:lnTo>
                    <a:pt x="665480" y="0"/>
                  </a:lnTo>
                  <a:close/>
                  <a:moveTo>
                    <a:pt x="810260" y="0"/>
                  </a:moveTo>
                  <a:lnTo>
                    <a:pt x="737870" y="0"/>
                  </a:lnTo>
                  <a:lnTo>
                    <a:pt x="0" y="737870"/>
                  </a:lnTo>
                  <a:lnTo>
                    <a:pt x="0" y="810260"/>
                  </a:lnTo>
                  <a:lnTo>
                    <a:pt x="810260" y="0"/>
                  </a:lnTo>
                  <a:close/>
                  <a:moveTo>
                    <a:pt x="1971040" y="0"/>
                  </a:moveTo>
                  <a:lnTo>
                    <a:pt x="1898650" y="0"/>
                  </a:lnTo>
                  <a:lnTo>
                    <a:pt x="0" y="1898650"/>
                  </a:lnTo>
                  <a:lnTo>
                    <a:pt x="0" y="1971040"/>
                  </a:lnTo>
                  <a:lnTo>
                    <a:pt x="1971040" y="0"/>
                  </a:lnTo>
                  <a:close/>
                  <a:moveTo>
                    <a:pt x="2653030" y="1783080"/>
                  </a:moveTo>
                  <a:lnTo>
                    <a:pt x="2653030" y="1710690"/>
                  </a:lnTo>
                  <a:lnTo>
                    <a:pt x="1710690" y="2653030"/>
                  </a:lnTo>
                  <a:lnTo>
                    <a:pt x="1783080" y="2653030"/>
                  </a:lnTo>
                  <a:lnTo>
                    <a:pt x="2653030" y="1783080"/>
                  </a:lnTo>
                  <a:close/>
                  <a:moveTo>
                    <a:pt x="2653030" y="1927860"/>
                  </a:moveTo>
                  <a:lnTo>
                    <a:pt x="2653030" y="1855470"/>
                  </a:lnTo>
                  <a:lnTo>
                    <a:pt x="1855470" y="2653030"/>
                  </a:lnTo>
                  <a:lnTo>
                    <a:pt x="1927860" y="2653030"/>
                  </a:lnTo>
                  <a:lnTo>
                    <a:pt x="2653030" y="1927860"/>
                  </a:lnTo>
                  <a:close/>
                  <a:moveTo>
                    <a:pt x="2653030" y="2072640"/>
                  </a:moveTo>
                  <a:lnTo>
                    <a:pt x="2653030" y="2000250"/>
                  </a:lnTo>
                  <a:lnTo>
                    <a:pt x="2000250" y="2653030"/>
                  </a:lnTo>
                  <a:lnTo>
                    <a:pt x="2072640" y="2653030"/>
                  </a:lnTo>
                  <a:lnTo>
                    <a:pt x="2653030" y="2072640"/>
                  </a:lnTo>
                  <a:close/>
                  <a:moveTo>
                    <a:pt x="2653030" y="1638300"/>
                  </a:moveTo>
                  <a:lnTo>
                    <a:pt x="2653030" y="1565910"/>
                  </a:lnTo>
                  <a:lnTo>
                    <a:pt x="1564640" y="2654300"/>
                  </a:lnTo>
                  <a:lnTo>
                    <a:pt x="1637030" y="2654300"/>
                  </a:lnTo>
                  <a:lnTo>
                    <a:pt x="2653030" y="1638300"/>
                  </a:lnTo>
                  <a:close/>
                  <a:moveTo>
                    <a:pt x="2217420" y="2653030"/>
                  </a:moveTo>
                  <a:lnTo>
                    <a:pt x="2653030" y="2217420"/>
                  </a:lnTo>
                  <a:lnTo>
                    <a:pt x="2653030" y="2145030"/>
                  </a:lnTo>
                  <a:lnTo>
                    <a:pt x="2145030" y="2653030"/>
                  </a:lnTo>
                  <a:lnTo>
                    <a:pt x="2217420" y="2653030"/>
                  </a:lnTo>
                  <a:close/>
                  <a:moveTo>
                    <a:pt x="2653030" y="2580640"/>
                  </a:moveTo>
                  <a:lnTo>
                    <a:pt x="2580640" y="2653030"/>
                  </a:lnTo>
                  <a:lnTo>
                    <a:pt x="2653030" y="2653030"/>
                  </a:lnTo>
                  <a:lnTo>
                    <a:pt x="2653030" y="2580640"/>
                  </a:lnTo>
                  <a:close/>
                  <a:moveTo>
                    <a:pt x="2653030" y="2508250"/>
                  </a:moveTo>
                  <a:lnTo>
                    <a:pt x="2653030" y="2435860"/>
                  </a:lnTo>
                  <a:lnTo>
                    <a:pt x="2435860" y="2653030"/>
                  </a:lnTo>
                  <a:lnTo>
                    <a:pt x="2508250" y="2653030"/>
                  </a:lnTo>
                  <a:lnTo>
                    <a:pt x="2653030" y="2508250"/>
                  </a:lnTo>
                  <a:close/>
                  <a:moveTo>
                    <a:pt x="2653030" y="2363470"/>
                  </a:moveTo>
                  <a:lnTo>
                    <a:pt x="2653030" y="2291080"/>
                  </a:lnTo>
                  <a:lnTo>
                    <a:pt x="2291080" y="2653030"/>
                  </a:lnTo>
                  <a:lnTo>
                    <a:pt x="2363470" y="2653030"/>
                  </a:lnTo>
                  <a:lnTo>
                    <a:pt x="2653030" y="2363470"/>
                  </a:lnTo>
                  <a:close/>
                  <a:moveTo>
                    <a:pt x="2653030" y="1492250"/>
                  </a:moveTo>
                  <a:lnTo>
                    <a:pt x="2653030" y="1419860"/>
                  </a:lnTo>
                  <a:lnTo>
                    <a:pt x="1419860" y="2653030"/>
                  </a:lnTo>
                  <a:lnTo>
                    <a:pt x="1492250" y="2653030"/>
                  </a:lnTo>
                  <a:lnTo>
                    <a:pt x="2653030" y="1492250"/>
                  </a:lnTo>
                  <a:close/>
                  <a:moveTo>
                    <a:pt x="2653030" y="187960"/>
                  </a:moveTo>
                  <a:lnTo>
                    <a:pt x="2653030" y="115570"/>
                  </a:lnTo>
                  <a:lnTo>
                    <a:pt x="115570" y="2653030"/>
                  </a:lnTo>
                  <a:lnTo>
                    <a:pt x="187960" y="2653030"/>
                  </a:lnTo>
                  <a:lnTo>
                    <a:pt x="2653030" y="187960"/>
                  </a:lnTo>
                  <a:close/>
                  <a:moveTo>
                    <a:pt x="2653030" y="622300"/>
                  </a:moveTo>
                  <a:lnTo>
                    <a:pt x="2653030" y="549910"/>
                  </a:lnTo>
                  <a:lnTo>
                    <a:pt x="549910" y="2653030"/>
                  </a:lnTo>
                  <a:lnTo>
                    <a:pt x="622300" y="2653030"/>
                  </a:lnTo>
                  <a:lnTo>
                    <a:pt x="2653030" y="622300"/>
                  </a:lnTo>
                  <a:close/>
                  <a:moveTo>
                    <a:pt x="2653030" y="477520"/>
                  </a:moveTo>
                  <a:lnTo>
                    <a:pt x="2653030" y="405130"/>
                  </a:lnTo>
                  <a:lnTo>
                    <a:pt x="405130" y="2653030"/>
                  </a:lnTo>
                  <a:lnTo>
                    <a:pt x="477520" y="2653030"/>
                  </a:lnTo>
                  <a:lnTo>
                    <a:pt x="2653030" y="477520"/>
                  </a:lnTo>
                  <a:close/>
                  <a:moveTo>
                    <a:pt x="2653030" y="1347470"/>
                  </a:moveTo>
                  <a:lnTo>
                    <a:pt x="2653030" y="1275080"/>
                  </a:lnTo>
                  <a:lnTo>
                    <a:pt x="1275080" y="2653030"/>
                  </a:lnTo>
                  <a:lnTo>
                    <a:pt x="1347470" y="2653030"/>
                  </a:lnTo>
                  <a:lnTo>
                    <a:pt x="2653030" y="1347470"/>
                  </a:lnTo>
                  <a:close/>
                  <a:moveTo>
                    <a:pt x="2653030" y="767080"/>
                  </a:moveTo>
                  <a:lnTo>
                    <a:pt x="2653030" y="694690"/>
                  </a:lnTo>
                  <a:lnTo>
                    <a:pt x="694690" y="2653030"/>
                  </a:lnTo>
                  <a:lnTo>
                    <a:pt x="767080" y="2653030"/>
                  </a:lnTo>
                  <a:lnTo>
                    <a:pt x="2653030" y="767080"/>
                  </a:lnTo>
                  <a:close/>
                  <a:moveTo>
                    <a:pt x="2653030" y="332740"/>
                  </a:moveTo>
                  <a:lnTo>
                    <a:pt x="2653030" y="260350"/>
                  </a:lnTo>
                  <a:lnTo>
                    <a:pt x="260350" y="2653030"/>
                  </a:lnTo>
                  <a:lnTo>
                    <a:pt x="332740" y="2653030"/>
                  </a:lnTo>
                  <a:lnTo>
                    <a:pt x="2653030" y="332740"/>
                  </a:lnTo>
                  <a:close/>
                  <a:moveTo>
                    <a:pt x="2653030" y="1202690"/>
                  </a:moveTo>
                  <a:lnTo>
                    <a:pt x="2653030" y="1130300"/>
                  </a:lnTo>
                  <a:lnTo>
                    <a:pt x="1130300" y="2653030"/>
                  </a:lnTo>
                  <a:lnTo>
                    <a:pt x="1202690" y="2653030"/>
                  </a:lnTo>
                  <a:lnTo>
                    <a:pt x="2653030" y="1202690"/>
                  </a:lnTo>
                  <a:close/>
                  <a:moveTo>
                    <a:pt x="2653030" y="913130"/>
                  </a:moveTo>
                  <a:lnTo>
                    <a:pt x="2653030" y="840740"/>
                  </a:lnTo>
                  <a:lnTo>
                    <a:pt x="840740" y="2653030"/>
                  </a:lnTo>
                  <a:lnTo>
                    <a:pt x="913130" y="2653030"/>
                  </a:lnTo>
                  <a:lnTo>
                    <a:pt x="2653030" y="913130"/>
                  </a:lnTo>
                  <a:close/>
                  <a:moveTo>
                    <a:pt x="2653030" y="1057910"/>
                  </a:moveTo>
                  <a:lnTo>
                    <a:pt x="2653030" y="985520"/>
                  </a:lnTo>
                  <a:lnTo>
                    <a:pt x="985520" y="2653030"/>
                  </a:lnTo>
                  <a:lnTo>
                    <a:pt x="1057910" y="2653030"/>
                  </a:lnTo>
                  <a:lnTo>
                    <a:pt x="2653030" y="1057910"/>
                  </a:lnTo>
                  <a:close/>
                </a:path>
              </a:pathLst>
            </a:custGeom>
            <a:solidFill>
              <a:schemeClr val="tx2">
                <a:lumMod val="50000"/>
                <a:alpha val="90000"/>
              </a:schemeClr>
            </a:solidFill>
          </p:spPr>
        </p:sp>
        <p:sp>
          <p:nvSpPr>
            <p:cNvPr id="7" name="Freeform 6">
              <a:extLst>
                <a:ext uri="{FF2B5EF4-FFF2-40B4-BE49-F238E27FC236}">
                  <a16:creationId xmlns:a16="http://schemas.microsoft.com/office/drawing/2014/main" id="{DF1DDCA3-1707-4687-9BCC-0E8D9C257BA1}"/>
                </a:ext>
              </a:extLst>
            </p:cNvPr>
            <p:cNvSpPr/>
            <p:nvPr/>
          </p:nvSpPr>
          <p:spPr>
            <a:xfrm rot="18900000">
              <a:off x="-89942" y="-806094"/>
              <a:ext cx="4799890" cy="4799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chemeClr val="accent5">
                <a:lumMod val="60000"/>
                <a:lumOff val="40000"/>
              </a:schemeClr>
            </a:solidFill>
          </p:spPr>
        </p:sp>
      </p:grpSp>
      <p:sp>
        <p:nvSpPr>
          <p:cNvPr id="10" name="TextBox 9">
            <a:extLst>
              <a:ext uri="{FF2B5EF4-FFF2-40B4-BE49-F238E27FC236}">
                <a16:creationId xmlns:a16="http://schemas.microsoft.com/office/drawing/2014/main" id="{E2867DA5-B4EE-4BC6-936E-EE7CC569D36A}"/>
              </a:ext>
            </a:extLst>
          </p:cNvPr>
          <p:cNvSpPr txBox="1"/>
          <p:nvPr/>
        </p:nvSpPr>
        <p:spPr>
          <a:xfrm>
            <a:off x="2397762" y="926856"/>
            <a:ext cx="6639626" cy="646331"/>
          </a:xfrm>
          <a:prstGeom prst="rect">
            <a:avLst/>
          </a:prstGeom>
          <a:noFill/>
        </p:spPr>
        <p:txBody>
          <a:bodyPr wrap="square" rtlCol="0">
            <a:spAutoFit/>
          </a:bodyPr>
          <a:lstStyle/>
          <a:p>
            <a:r>
              <a:rPr lang="en-US" sz="3600" b="1" dirty="0">
                <a:solidFill>
                  <a:schemeClr val="accent5">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AGENDA</a:t>
            </a:r>
          </a:p>
        </p:txBody>
      </p:sp>
      <p:sp>
        <p:nvSpPr>
          <p:cNvPr id="11" name="Text Placeholder 10">
            <a:extLst>
              <a:ext uri="{FF2B5EF4-FFF2-40B4-BE49-F238E27FC236}">
                <a16:creationId xmlns:a16="http://schemas.microsoft.com/office/drawing/2014/main" id="{DAF8A611-9C62-40ED-B369-007897202B2C}"/>
              </a:ext>
            </a:extLst>
          </p:cNvPr>
          <p:cNvSpPr txBox="1">
            <a:spLocks/>
          </p:cNvSpPr>
          <p:nvPr/>
        </p:nvSpPr>
        <p:spPr>
          <a:xfrm>
            <a:off x="2397762" y="1683977"/>
            <a:ext cx="6979918" cy="4662068"/>
          </a:xfrm>
          <a:prstGeom prst="rect">
            <a:avLst/>
          </a:prstGeom>
        </p:spPr>
        <p:txBody>
          <a:bodyPr vert="horz" lIns="91440" tIns="45720" rIns="91440" bIns="45720" rtlCol="0" anchor="t"/>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a:lnSpc>
                <a:spcPct val="180000"/>
              </a:lnSpc>
              <a:buFont typeface="Arial" panose="020B0604020202020204" pitchFamily="34" charset="0"/>
              <a:buChar char="•"/>
            </a:pPr>
            <a:r>
              <a:rPr lang="en-US" sz="18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Project Overview</a:t>
            </a:r>
          </a:p>
          <a:p>
            <a:pPr marL="285750" indent="-285750" algn="l">
              <a:lnSpc>
                <a:spcPct val="180000"/>
              </a:lnSpc>
              <a:buFont typeface="Arial" panose="020B0604020202020204" pitchFamily="34" charset="0"/>
              <a:buChar char="•"/>
            </a:pPr>
            <a:r>
              <a:rPr lang="en-US" sz="18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Analysis of all Questions</a:t>
            </a:r>
          </a:p>
          <a:p>
            <a:pPr marL="285750" indent="-285750" algn="l">
              <a:lnSpc>
                <a:spcPct val="180000"/>
              </a:lnSpc>
              <a:buFont typeface="Arial" panose="020B0604020202020204" pitchFamily="34" charset="0"/>
              <a:buChar char="•"/>
            </a:pPr>
            <a:r>
              <a:rPr lang="en-US" sz="18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Conclusion</a:t>
            </a:r>
          </a:p>
        </p:txBody>
      </p:sp>
    </p:spTree>
    <p:extLst>
      <p:ext uri="{BB962C8B-B14F-4D97-AF65-F5344CB8AC3E}">
        <p14:creationId xmlns:p14="http://schemas.microsoft.com/office/powerpoint/2010/main" val="1461137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D1544F69-FCBF-4E18-B577-F5E17D960AC1}"/>
              </a:ext>
            </a:extLst>
          </p:cNvPr>
          <p:cNvSpPr/>
          <p:nvPr/>
        </p:nvSpPr>
        <p:spPr>
          <a:xfrm>
            <a:off x="0" y="5419724"/>
            <a:ext cx="6096000" cy="143827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87CE655-CED4-46B8-AB0B-A35891C16A71}"/>
              </a:ext>
            </a:extLst>
          </p:cNvPr>
          <p:cNvSpPr/>
          <p:nvPr/>
        </p:nvSpPr>
        <p:spPr>
          <a:xfrm>
            <a:off x="6096000" y="5419724"/>
            <a:ext cx="6096000" cy="1438275"/>
          </a:xfrm>
          <a:prstGeom prst="rect">
            <a:avLst/>
          </a:prstGeom>
          <a:solidFill>
            <a:schemeClr val="tx2">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Placeholder 17">
            <a:extLst>
              <a:ext uri="{FF2B5EF4-FFF2-40B4-BE49-F238E27FC236}">
                <a16:creationId xmlns:a16="http://schemas.microsoft.com/office/drawing/2014/main" id="{2715AC9A-7875-4067-B12C-C843BA90A64B}"/>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t="13100" b="13100"/>
          <a:stretch>
            <a:fillRect/>
          </a:stretch>
        </p:blipFill>
        <p:spPr>
          <a:xfrm>
            <a:off x="394129" y="4279167"/>
            <a:ext cx="5339256" cy="2059720"/>
          </a:xfrm>
        </p:spPr>
      </p:pic>
      <p:pic>
        <p:nvPicPr>
          <p:cNvPr id="20" name="Picture Placeholder 19">
            <a:extLst>
              <a:ext uri="{FF2B5EF4-FFF2-40B4-BE49-F238E27FC236}">
                <a16:creationId xmlns:a16="http://schemas.microsoft.com/office/drawing/2014/main" id="{CD5522C1-375A-4194-B675-153D36D2369F}"/>
              </a:ext>
            </a:extLst>
          </p:cNvPr>
          <p:cNvPicPr>
            <a:picLocks noGrp="1" noChangeAspect="1"/>
          </p:cNvPicPr>
          <p:nvPr>
            <p:ph type="pic" sz="quarter" idx="15"/>
          </p:nvPr>
        </p:nvPicPr>
        <p:blipFill>
          <a:blip r:embed="rId4">
            <a:extLst>
              <a:ext uri="{28A0092B-C50C-407E-A947-70E740481C1C}">
                <a14:useLocalDpi xmlns:a14="http://schemas.microsoft.com/office/drawing/2010/main" val="0"/>
              </a:ext>
            </a:extLst>
          </a:blip>
          <a:srcRect t="13100" b="13100"/>
          <a:stretch>
            <a:fillRect/>
          </a:stretch>
        </p:blipFill>
        <p:spPr>
          <a:xfrm>
            <a:off x="6462321" y="1027854"/>
            <a:ext cx="5339256" cy="5311034"/>
          </a:xfrm>
        </p:spPr>
      </p:pic>
      <p:sp>
        <p:nvSpPr>
          <p:cNvPr id="21" name="Rectangle 20">
            <a:extLst>
              <a:ext uri="{FF2B5EF4-FFF2-40B4-BE49-F238E27FC236}">
                <a16:creationId xmlns:a16="http://schemas.microsoft.com/office/drawing/2014/main" id="{27205AAE-96E0-4BC0-95EF-49D85E4AC5E6}"/>
              </a:ext>
            </a:extLst>
          </p:cNvPr>
          <p:cNvSpPr/>
          <p:nvPr/>
        </p:nvSpPr>
        <p:spPr>
          <a:xfrm>
            <a:off x="394794" y="4279167"/>
            <a:ext cx="5339256" cy="2059720"/>
          </a:xfrm>
          <a:prstGeom prst="rect">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D64E35B-0BB0-47E1-808F-3B24500C9C17}"/>
              </a:ext>
            </a:extLst>
          </p:cNvPr>
          <p:cNvSpPr/>
          <p:nvPr/>
        </p:nvSpPr>
        <p:spPr>
          <a:xfrm>
            <a:off x="6457950" y="1027854"/>
            <a:ext cx="5339256" cy="5311034"/>
          </a:xfrm>
          <a:prstGeom prst="rect">
            <a:avLst/>
          </a:prstGeom>
          <a:solidFill>
            <a:schemeClr val="tx2">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81EB27B5-4708-42F2-B723-268DBA1E5831}"/>
              </a:ext>
            </a:extLst>
          </p:cNvPr>
          <p:cNvSpPr txBox="1"/>
          <p:nvPr/>
        </p:nvSpPr>
        <p:spPr>
          <a:xfrm>
            <a:off x="6311152" y="972404"/>
            <a:ext cx="2463715" cy="584775"/>
          </a:xfrm>
          <a:prstGeom prst="rect">
            <a:avLst/>
          </a:prstGeom>
          <a:noFill/>
        </p:spPr>
        <p:txBody>
          <a:bodyPr wrap="square" rtlCol="0">
            <a:spAutoFit/>
          </a:bodyPr>
          <a:lstStyle/>
          <a:p>
            <a:pPr algn="ctr"/>
            <a:r>
              <a:rPr lang="en-US" sz="3200" b="1" dirty="0">
                <a:solidFill>
                  <a:schemeClr val="accent5">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FORMULA</a:t>
            </a:r>
          </a:p>
        </p:txBody>
      </p:sp>
      <p:sp>
        <p:nvSpPr>
          <p:cNvPr id="2" name="TextBox 1">
            <a:extLst>
              <a:ext uri="{FF2B5EF4-FFF2-40B4-BE49-F238E27FC236}">
                <a16:creationId xmlns:a16="http://schemas.microsoft.com/office/drawing/2014/main" id="{9846B1B3-45D5-F88B-C976-20ACDBB7764D}"/>
              </a:ext>
            </a:extLst>
          </p:cNvPr>
          <p:cNvSpPr txBox="1"/>
          <p:nvPr/>
        </p:nvSpPr>
        <p:spPr>
          <a:xfrm>
            <a:off x="329976" y="331708"/>
            <a:ext cx="10008634" cy="369332"/>
          </a:xfrm>
          <a:prstGeom prst="rect">
            <a:avLst/>
          </a:prstGeom>
          <a:noFill/>
        </p:spPr>
        <p:txBody>
          <a:bodyPr wrap="square" rtlCol="0">
            <a:spAutoFit/>
          </a:bodyPr>
          <a:lstStyle/>
          <a:p>
            <a:r>
              <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12. Using DAX, calculate the rolling 3-month average of Monthly Income for each employee.</a:t>
            </a:r>
            <a:endParaRPr lang="en-IN"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4B944ED6-4EDF-A818-FC4C-D9102E11BD52}"/>
              </a:ext>
            </a:extLst>
          </p:cNvPr>
          <p:cNvSpPr txBox="1"/>
          <p:nvPr/>
        </p:nvSpPr>
        <p:spPr>
          <a:xfrm>
            <a:off x="6486422" y="1501728"/>
            <a:ext cx="5278633" cy="4801314"/>
          </a:xfrm>
          <a:prstGeom prst="rect">
            <a:avLst/>
          </a:prstGeom>
          <a:noFill/>
        </p:spPr>
        <p:txBody>
          <a:bodyPr wrap="square" rtlCol="0">
            <a:spAutoFit/>
          </a:bodyPr>
          <a:lstStyle/>
          <a:p>
            <a:r>
              <a:rPr lang="en-IN" b="1" dirty="0">
                <a:solidFill>
                  <a:schemeClr val="bg1"/>
                </a:solidFill>
                <a:latin typeface="Open Sans" panose="020B0606030504020204" pitchFamily="34" charset="0"/>
                <a:ea typeface="Open Sans" panose="020B0606030504020204" pitchFamily="34" charset="0"/>
                <a:cs typeface="Open Sans" panose="020B0606030504020204" pitchFamily="34" charset="0"/>
              </a:rPr>
              <a:t>Rolling 3-Month </a:t>
            </a:r>
            <a:r>
              <a:rPr lang="en-IN" b="1" dirty="0" err="1">
                <a:solidFill>
                  <a:schemeClr val="bg1"/>
                </a:solidFill>
                <a:latin typeface="Open Sans" panose="020B0606030504020204" pitchFamily="34" charset="0"/>
                <a:ea typeface="Open Sans" panose="020B0606030504020204" pitchFamily="34" charset="0"/>
                <a:cs typeface="Open Sans" panose="020B0606030504020204" pitchFamily="34" charset="0"/>
              </a:rPr>
              <a:t>Avg</a:t>
            </a:r>
            <a:r>
              <a:rPr lang="en-IN" b="1" dirty="0">
                <a:solidFill>
                  <a:schemeClr val="bg1"/>
                </a:solidFill>
                <a:latin typeface="Open Sans" panose="020B0606030504020204" pitchFamily="34" charset="0"/>
                <a:ea typeface="Open Sans" panose="020B0606030504020204" pitchFamily="34" charset="0"/>
                <a:cs typeface="Open Sans" panose="020B0606030504020204" pitchFamily="34" charset="0"/>
              </a:rPr>
              <a:t> Monthly Income = </a:t>
            </a:r>
          </a:p>
          <a:p>
            <a:r>
              <a:rPr lang="en-IN" dirty="0">
                <a:solidFill>
                  <a:schemeClr val="bg1"/>
                </a:solidFill>
                <a:latin typeface="Open Sans" panose="020B0606030504020204" pitchFamily="34" charset="0"/>
                <a:ea typeface="Open Sans" panose="020B0606030504020204" pitchFamily="34" charset="0"/>
                <a:cs typeface="Open Sans" panose="020B0606030504020204" pitchFamily="34" charset="0"/>
              </a:rPr>
              <a:t>VAR </a:t>
            </a:r>
            <a:r>
              <a:rPr lang="en-IN" dirty="0" err="1">
                <a:solidFill>
                  <a:schemeClr val="bg1"/>
                </a:solidFill>
                <a:latin typeface="Open Sans" panose="020B0606030504020204" pitchFamily="34" charset="0"/>
                <a:ea typeface="Open Sans" panose="020B0606030504020204" pitchFamily="34" charset="0"/>
                <a:cs typeface="Open Sans" panose="020B0606030504020204" pitchFamily="34" charset="0"/>
              </a:rPr>
              <a:t>CurrentID</a:t>
            </a:r>
            <a:r>
              <a:rPr lang="en-IN" dirty="0">
                <a:solidFill>
                  <a:schemeClr val="bg1"/>
                </a:solidFill>
                <a:latin typeface="Open Sans" panose="020B0606030504020204" pitchFamily="34" charset="0"/>
                <a:ea typeface="Open Sans" panose="020B0606030504020204" pitchFamily="34" charset="0"/>
                <a:cs typeface="Open Sans" panose="020B0606030504020204" pitchFamily="34" charset="0"/>
              </a:rPr>
              <a:t> = MAX(</a:t>
            </a:r>
            <a:r>
              <a:rPr lang="en-IN" dirty="0" err="1">
                <a:solidFill>
                  <a:schemeClr val="bg1"/>
                </a:solidFill>
                <a:latin typeface="Open Sans" panose="020B0606030504020204" pitchFamily="34" charset="0"/>
                <a:ea typeface="Open Sans" panose="020B0606030504020204" pitchFamily="34" charset="0"/>
                <a:cs typeface="Open Sans" panose="020B0606030504020204" pitchFamily="34" charset="0"/>
              </a:rPr>
              <a:t>general_data</a:t>
            </a:r>
            <a:r>
              <a:rPr lang="en-IN"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r>
              <a:rPr lang="en-IN" dirty="0" err="1">
                <a:solidFill>
                  <a:schemeClr val="bg1"/>
                </a:solidFill>
                <a:latin typeface="Open Sans" panose="020B0606030504020204" pitchFamily="34" charset="0"/>
                <a:ea typeface="Open Sans" panose="020B0606030504020204" pitchFamily="34" charset="0"/>
                <a:cs typeface="Open Sans" panose="020B0606030504020204" pitchFamily="34" charset="0"/>
              </a:rPr>
              <a:t>EmployeeID</a:t>
            </a:r>
            <a:r>
              <a:rPr lang="en-IN"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p>
          <a:p>
            <a:r>
              <a:rPr lang="en-IN" dirty="0">
                <a:solidFill>
                  <a:schemeClr val="bg1"/>
                </a:solidFill>
                <a:latin typeface="Open Sans" panose="020B0606030504020204" pitchFamily="34" charset="0"/>
                <a:ea typeface="Open Sans" panose="020B0606030504020204" pitchFamily="34" charset="0"/>
                <a:cs typeface="Open Sans" panose="020B0606030504020204" pitchFamily="34" charset="0"/>
              </a:rPr>
              <a:t>VAR </a:t>
            </a:r>
            <a:r>
              <a:rPr lang="en-IN" dirty="0" err="1">
                <a:solidFill>
                  <a:schemeClr val="bg1"/>
                </a:solidFill>
                <a:latin typeface="Open Sans" panose="020B0606030504020204" pitchFamily="34" charset="0"/>
                <a:ea typeface="Open Sans" panose="020B0606030504020204" pitchFamily="34" charset="0"/>
                <a:cs typeface="Open Sans" panose="020B0606030504020204" pitchFamily="34" charset="0"/>
              </a:rPr>
              <a:t>RollingWindow</a:t>
            </a:r>
            <a:r>
              <a:rPr lang="en-IN" dirty="0">
                <a:solidFill>
                  <a:schemeClr val="bg1"/>
                </a:solidFill>
                <a:latin typeface="Open Sans" panose="020B0606030504020204" pitchFamily="34" charset="0"/>
                <a:ea typeface="Open Sans" panose="020B0606030504020204" pitchFamily="34" charset="0"/>
                <a:cs typeface="Open Sans" panose="020B0606030504020204" pitchFamily="34" charset="0"/>
              </a:rPr>
              <a:t> = FILTER(</a:t>
            </a:r>
          </a:p>
          <a:p>
            <a:r>
              <a:rPr lang="en-IN" dirty="0">
                <a:solidFill>
                  <a:schemeClr val="bg1"/>
                </a:solidFill>
                <a:latin typeface="Open Sans" panose="020B0606030504020204" pitchFamily="34" charset="0"/>
                <a:ea typeface="Open Sans" panose="020B0606030504020204" pitchFamily="34" charset="0"/>
                <a:cs typeface="Open Sans" panose="020B0606030504020204" pitchFamily="34" charset="0"/>
              </a:rPr>
              <a:t>                        ALL(</a:t>
            </a:r>
            <a:r>
              <a:rPr lang="en-IN" dirty="0" err="1">
                <a:solidFill>
                  <a:schemeClr val="bg1"/>
                </a:solidFill>
                <a:latin typeface="Open Sans" panose="020B0606030504020204" pitchFamily="34" charset="0"/>
                <a:ea typeface="Open Sans" panose="020B0606030504020204" pitchFamily="34" charset="0"/>
                <a:cs typeface="Open Sans" panose="020B0606030504020204" pitchFamily="34" charset="0"/>
              </a:rPr>
              <a:t>general_data</a:t>
            </a:r>
            <a:r>
              <a:rPr lang="en-IN"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p>
          <a:p>
            <a:r>
              <a:rPr lang="en-IN"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IN" dirty="0" err="1">
                <a:solidFill>
                  <a:schemeClr val="bg1"/>
                </a:solidFill>
                <a:latin typeface="Open Sans" panose="020B0606030504020204" pitchFamily="34" charset="0"/>
                <a:ea typeface="Open Sans" panose="020B0606030504020204" pitchFamily="34" charset="0"/>
                <a:cs typeface="Open Sans" panose="020B0606030504020204" pitchFamily="34" charset="0"/>
              </a:rPr>
              <a:t>general_data</a:t>
            </a:r>
            <a:r>
              <a:rPr lang="en-IN"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r>
              <a:rPr lang="en-IN" dirty="0" err="1">
                <a:solidFill>
                  <a:schemeClr val="bg1"/>
                </a:solidFill>
                <a:latin typeface="Open Sans" panose="020B0606030504020204" pitchFamily="34" charset="0"/>
                <a:ea typeface="Open Sans" panose="020B0606030504020204" pitchFamily="34" charset="0"/>
                <a:cs typeface="Open Sans" panose="020B0606030504020204" pitchFamily="34" charset="0"/>
              </a:rPr>
              <a:t>EmployeeID</a:t>
            </a:r>
            <a:r>
              <a:rPr lang="en-IN" dirty="0">
                <a:solidFill>
                  <a:schemeClr val="bg1"/>
                </a:solidFill>
                <a:latin typeface="Open Sans" panose="020B0606030504020204" pitchFamily="34" charset="0"/>
                <a:ea typeface="Open Sans" panose="020B0606030504020204" pitchFamily="34" charset="0"/>
                <a:cs typeface="Open Sans" panose="020B0606030504020204" pitchFamily="34" charset="0"/>
              </a:rPr>
              <a:t>] = </a:t>
            </a:r>
            <a:r>
              <a:rPr lang="en-IN" dirty="0" err="1">
                <a:solidFill>
                  <a:schemeClr val="bg1"/>
                </a:solidFill>
                <a:latin typeface="Open Sans" panose="020B0606030504020204" pitchFamily="34" charset="0"/>
                <a:ea typeface="Open Sans" panose="020B0606030504020204" pitchFamily="34" charset="0"/>
                <a:cs typeface="Open Sans" panose="020B0606030504020204" pitchFamily="34" charset="0"/>
              </a:rPr>
              <a:t>CurrentID</a:t>
            </a:r>
            <a:r>
              <a:rPr lang="en-IN" dirty="0">
                <a:solidFill>
                  <a:schemeClr val="bg1"/>
                </a:solidFill>
                <a:latin typeface="Open Sans" panose="020B0606030504020204" pitchFamily="34" charset="0"/>
                <a:ea typeface="Open Sans" panose="020B0606030504020204" pitchFamily="34" charset="0"/>
                <a:cs typeface="Open Sans" panose="020B0606030504020204" pitchFamily="34" charset="0"/>
              </a:rPr>
              <a:t> &amp;&amp;</a:t>
            </a:r>
          </a:p>
          <a:p>
            <a:r>
              <a:rPr lang="en-IN"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IN" dirty="0" err="1">
                <a:solidFill>
                  <a:schemeClr val="bg1"/>
                </a:solidFill>
                <a:latin typeface="Open Sans" panose="020B0606030504020204" pitchFamily="34" charset="0"/>
                <a:ea typeface="Open Sans" panose="020B0606030504020204" pitchFamily="34" charset="0"/>
                <a:cs typeface="Open Sans" panose="020B0606030504020204" pitchFamily="34" charset="0"/>
              </a:rPr>
              <a:t>general_data</a:t>
            </a:r>
            <a:r>
              <a:rPr lang="en-IN"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r>
              <a:rPr lang="en-IN" dirty="0" err="1">
                <a:solidFill>
                  <a:schemeClr val="bg1"/>
                </a:solidFill>
                <a:latin typeface="Open Sans" panose="020B0606030504020204" pitchFamily="34" charset="0"/>
                <a:ea typeface="Open Sans" panose="020B0606030504020204" pitchFamily="34" charset="0"/>
                <a:cs typeface="Open Sans" panose="020B0606030504020204" pitchFamily="34" charset="0"/>
              </a:rPr>
              <a:t>EmployeeID</a:t>
            </a:r>
            <a:r>
              <a:rPr lang="en-IN" dirty="0">
                <a:solidFill>
                  <a:schemeClr val="bg1"/>
                </a:solidFill>
                <a:latin typeface="Open Sans" panose="020B0606030504020204" pitchFamily="34" charset="0"/>
                <a:ea typeface="Open Sans" panose="020B0606030504020204" pitchFamily="34" charset="0"/>
                <a:cs typeface="Open Sans" panose="020B0606030504020204" pitchFamily="34" charset="0"/>
              </a:rPr>
              <a:t>] &lt;= MAX(</a:t>
            </a:r>
            <a:r>
              <a:rPr lang="en-IN" dirty="0" err="1">
                <a:solidFill>
                  <a:schemeClr val="bg1"/>
                </a:solidFill>
                <a:latin typeface="Open Sans" panose="020B0606030504020204" pitchFamily="34" charset="0"/>
                <a:ea typeface="Open Sans" panose="020B0606030504020204" pitchFamily="34" charset="0"/>
                <a:cs typeface="Open Sans" panose="020B0606030504020204" pitchFamily="34" charset="0"/>
              </a:rPr>
              <a:t>general_data</a:t>
            </a:r>
            <a:r>
              <a:rPr lang="en-IN"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r>
              <a:rPr lang="en-IN" dirty="0" err="1">
                <a:solidFill>
                  <a:schemeClr val="bg1"/>
                </a:solidFill>
                <a:latin typeface="Open Sans" panose="020B0606030504020204" pitchFamily="34" charset="0"/>
                <a:ea typeface="Open Sans" panose="020B0606030504020204" pitchFamily="34" charset="0"/>
                <a:cs typeface="Open Sans" panose="020B0606030504020204" pitchFamily="34" charset="0"/>
              </a:rPr>
              <a:t>EmployeeID</a:t>
            </a:r>
            <a:r>
              <a:rPr lang="en-IN" dirty="0">
                <a:solidFill>
                  <a:schemeClr val="bg1"/>
                </a:solidFill>
                <a:latin typeface="Open Sans" panose="020B0606030504020204" pitchFamily="34" charset="0"/>
                <a:ea typeface="Open Sans" panose="020B0606030504020204" pitchFamily="34" charset="0"/>
                <a:cs typeface="Open Sans" panose="020B0606030504020204" pitchFamily="34" charset="0"/>
              </a:rPr>
              <a:t>]) &amp;&amp;</a:t>
            </a:r>
          </a:p>
          <a:p>
            <a:r>
              <a:rPr lang="en-IN"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IN" dirty="0" err="1">
                <a:solidFill>
                  <a:schemeClr val="bg1"/>
                </a:solidFill>
                <a:latin typeface="Open Sans" panose="020B0606030504020204" pitchFamily="34" charset="0"/>
                <a:ea typeface="Open Sans" panose="020B0606030504020204" pitchFamily="34" charset="0"/>
                <a:cs typeface="Open Sans" panose="020B0606030504020204" pitchFamily="34" charset="0"/>
              </a:rPr>
              <a:t>general_data</a:t>
            </a:r>
            <a:r>
              <a:rPr lang="en-IN"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r>
              <a:rPr lang="en-IN" dirty="0" err="1">
                <a:solidFill>
                  <a:schemeClr val="bg1"/>
                </a:solidFill>
                <a:latin typeface="Open Sans" panose="020B0606030504020204" pitchFamily="34" charset="0"/>
                <a:ea typeface="Open Sans" panose="020B0606030504020204" pitchFamily="34" charset="0"/>
                <a:cs typeface="Open Sans" panose="020B0606030504020204" pitchFamily="34" charset="0"/>
              </a:rPr>
              <a:t>EmployeeID</a:t>
            </a:r>
            <a:r>
              <a:rPr lang="en-IN" dirty="0">
                <a:solidFill>
                  <a:schemeClr val="bg1"/>
                </a:solidFill>
                <a:latin typeface="Open Sans" panose="020B0606030504020204" pitchFamily="34" charset="0"/>
                <a:ea typeface="Open Sans" panose="020B0606030504020204" pitchFamily="34" charset="0"/>
                <a:cs typeface="Open Sans" panose="020B0606030504020204" pitchFamily="34" charset="0"/>
              </a:rPr>
              <a:t>] &gt;= MAX(</a:t>
            </a:r>
            <a:r>
              <a:rPr lang="en-IN" dirty="0" err="1">
                <a:solidFill>
                  <a:schemeClr val="bg1"/>
                </a:solidFill>
                <a:latin typeface="Open Sans" panose="020B0606030504020204" pitchFamily="34" charset="0"/>
                <a:ea typeface="Open Sans" panose="020B0606030504020204" pitchFamily="34" charset="0"/>
                <a:cs typeface="Open Sans" panose="020B0606030504020204" pitchFamily="34" charset="0"/>
              </a:rPr>
              <a:t>general_data</a:t>
            </a:r>
            <a:r>
              <a:rPr lang="en-IN"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r>
              <a:rPr lang="en-IN" dirty="0" err="1">
                <a:solidFill>
                  <a:schemeClr val="bg1"/>
                </a:solidFill>
                <a:latin typeface="Open Sans" panose="020B0606030504020204" pitchFamily="34" charset="0"/>
                <a:ea typeface="Open Sans" panose="020B0606030504020204" pitchFamily="34" charset="0"/>
                <a:cs typeface="Open Sans" panose="020B0606030504020204" pitchFamily="34" charset="0"/>
              </a:rPr>
              <a:t>EmployeeID</a:t>
            </a:r>
            <a:r>
              <a:rPr lang="en-IN" dirty="0">
                <a:solidFill>
                  <a:schemeClr val="bg1"/>
                </a:solidFill>
                <a:latin typeface="Open Sans" panose="020B0606030504020204" pitchFamily="34" charset="0"/>
                <a:ea typeface="Open Sans" panose="020B0606030504020204" pitchFamily="34" charset="0"/>
                <a:cs typeface="Open Sans" panose="020B0606030504020204" pitchFamily="34" charset="0"/>
              </a:rPr>
              <a:t>]) - 2</a:t>
            </a:r>
          </a:p>
          <a:p>
            <a:r>
              <a:rPr lang="en-IN"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p>
          <a:p>
            <a:r>
              <a:rPr lang="en-IN" dirty="0">
                <a:solidFill>
                  <a:schemeClr val="bg1"/>
                </a:solidFill>
                <a:latin typeface="Open Sans" panose="020B0606030504020204" pitchFamily="34" charset="0"/>
                <a:ea typeface="Open Sans" panose="020B0606030504020204" pitchFamily="34" charset="0"/>
                <a:cs typeface="Open Sans" panose="020B0606030504020204" pitchFamily="34" charset="0"/>
              </a:rPr>
              <a:t>RETURN</a:t>
            </a:r>
          </a:p>
          <a:p>
            <a:r>
              <a:rPr lang="en-IN" dirty="0">
                <a:solidFill>
                  <a:schemeClr val="bg1"/>
                </a:solidFill>
                <a:latin typeface="Open Sans" panose="020B0606030504020204" pitchFamily="34" charset="0"/>
                <a:ea typeface="Open Sans" panose="020B0606030504020204" pitchFamily="34" charset="0"/>
                <a:cs typeface="Open Sans" panose="020B0606030504020204" pitchFamily="34" charset="0"/>
              </a:rPr>
              <a:t>    AVERAGEX(</a:t>
            </a:r>
          </a:p>
          <a:p>
            <a:r>
              <a:rPr lang="en-IN"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IN" dirty="0" err="1">
                <a:solidFill>
                  <a:schemeClr val="bg1"/>
                </a:solidFill>
                <a:latin typeface="Open Sans" panose="020B0606030504020204" pitchFamily="34" charset="0"/>
                <a:ea typeface="Open Sans" panose="020B0606030504020204" pitchFamily="34" charset="0"/>
                <a:cs typeface="Open Sans" panose="020B0606030504020204" pitchFamily="34" charset="0"/>
              </a:rPr>
              <a:t>RollingWindow</a:t>
            </a:r>
            <a:r>
              <a:rPr lang="en-IN"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p>
          <a:p>
            <a:r>
              <a:rPr lang="en-IN"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IN" dirty="0" err="1">
                <a:solidFill>
                  <a:schemeClr val="bg1"/>
                </a:solidFill>
                <a:latin typeface="Open Sans" panose="020B0606030504020204" pitchFamily="34" charset="0"/>
                <a:ea typeface="Open Sans" panose="020B0606030504020204" pitchFamily="34" charset="0"/>
                <a:cs typeface="Open Sans" panose="020B0606030504020204" pitchFamily="34" charset="0"/>
              </a:rPr>
              <a:t>general_data</a:t>
            </a:r>
            <a:r>
              <a:rPr lang="en-IN"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r>
              <a:rPr lang="en-IN" dirty="0" err="1">
                <a:solidFill>
                  <a:schemeClr val="bg1"/>
                </a:solidFill>
                <a:latin typeface="Open Sans" panose="020B0606030504020204" pitchFamily="34" charset="0"/>
                <a:ea typeface="Open Sans" panose="020B0606030504020204" pitchFamily="34" charset="0"/>
                <a:cs typeface="Open Sans" panose="020B0606030504020204" pitchFamily="34" charset="0"/>
              </a:rPr>
              <a:t>MonthlyIncome</a:t>
            </a:r>
            <a:r>
              <a:rPr lang="en-IN"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p>
          <a:p>
            <a:r>
              <a:rPr lang="en-IN"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p>
        </p:txBody>
      </p:sp>
      <p:sp>
        <p:nvSpPr>
          <p:cNvPr id="6" name="TextBox 5">
            <a:extLst>
              <a:ext uri="{FF2B5EF4-FFF2-40B4-BE49-F238E27FC236}">
                <a16:creationId xmlns:a16="http://schemas.microsoft.com/office/drawing/2014/main" id="{689821C0-4714-7E57-A480-3AF126780935}"/>
              </a:ext>
            </a:extLst>
          </p:cNvPr>
          <p:cNvSpPr txBox="1"/>
          <p:nvPr/>
        </p:nvSpPr>
        <p:spPr>
          <a:xfrm>
            <a:off x="329976" y="1080125"/>
            <a:ext cx="2607496" cy="369332"/>
          </a:xfrm>
          <a:prstGeom prst="rect">
            <a:avLst/>
          </a:prstGeom>
          <a:noFill/>
        </p:spPr>
        <p:txBody>
          <a:bodyPr wrap="square" rtlCol="0">
            <a:spAutoFit/>
          </a:bodyPr>
          <a:lstStyle/>
          <a:p>
            <a:r>
              <a:rPr lang="en-US" b="1"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Interpretation:</a:t>
            </a:r>
          </a:p>
        </p:txBody>
      </p:sp>
      <p:pic>
        <p:nvPicPr>
          <p:cNvPr id="7" name="Picture 6">
            <a:extLst>
              <a:ext uri="{FF2B5EF4-FFF2-40B4-BE49-F238E27FC236}">
                <a16:creationId xmlns:a16="http://schemas.microsoft.com/office/drawing/2014/main" id="{FD836E4D-9BDF-2725-B5E6-0FCF40A4201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98793" y="4638667"/>
            <a:ext cx="3619814" cy="1440731"/>
          </a:xfrm>
          <a:prstGeom prst="rect">
            <a:avLst/>
          </a:prstGeom>
          <a:ln>
            <a:noFill/>
          </a:ln>
          <a:effectLst>
            <a:glow rad="228600">
              <a:schemeClr val="accent6">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8" name="Rectangle 1">
            <a:extLst>
              <a:ext uri="{FF2B5EF4-FFF2-40B4-BE49-F238E27FC236}">
                <a16:creationId xmlns:a16="http://schemas.microsoft.com/office/drawing/2014/main" id="{EACA66A9-2D1C-A09D-536E-BCD23C765C2C}"/>
              </a:ext>
            </a:extLst>
          </p:cNvPr>
          <p:cNvSpPr>
            <a:spLocks noChangeArrowheads="1"/>
          </p:cNvSpPr>
          <p:nvPr/>
        </p:nvSpPr>
        <p:spPr bwMode="auto">
          <a:xfrm rot="10800000" flipV="1">
            <a:off x="334348" y="1276234"/>
            <a:ext cx="5793643"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lang="en-US" alt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This metric provides a smoothed view of income trends by averaging the current month's income with the previous two months. </a:t>
            </a:r>
          </a:p>
          <a:p>
            <a:pPr marL="0" marR="0" lvl="0" indent="0" algn="l" defTabSz="914400" rtl="0" eaLnBrk="0" fontAlgn="base" latinLnBrk="0" hangingPunct="0">
              <a:lnSpc>
                <a:spcPct val="100000"/>
              </a:lnSpc>
              <a:spcBef>
                <a:spcPct val="0"/>
              </a:spcBef>
              <a:spcAft>
                <a:spcPct val="0"/>
              </a:spcAft>
              <a:buClrTx/>
              <a:buSzTx/>
              <a:tabLst/>
            </a:pPr>
            <a:endParaRPr lang="en-US" alt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 The overall 3-month rolling average for Monthly Income across all employees is $54.68K. </a:t>
            </a:r>
          </a:p>
          <a:p>
            <a:pPr marL="0" marR="0" lvl="0" indent="0" algn="l" defTabSz="914400" rtl="0" eaLnBrk="0" fontAlgn="base" latinLnBrk="0" hangingPunct="0">
              <a:lnSpc>
                <a:spcPct val="100000"/>
              </a:lnSpc>
              <a:spcBef>
                <a:spcPct val="0"/>
              </a:spcBef>
              <a:spcAft>
                <a:spcPct val="0"/>
              </a:spcAft>
              <a:buClrTx/>
              <a:buSzTx/>
              <a:tabLst/>
            </a:pPr>
            <a:endParaRPr lang="en-US" alt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 This analysis helps identify short-term fluctuations or patterns in employee income over time. </a:t>
            </a:r>
          </a:p>
        </p:txBody>
      </p:sp>
    </p:spTree>
    <p:extLst>
      <p:ext uri="{BB962C8B-B14F-4D97-AF65-F5344CB8AC3E}">
        <p14:creationId xmlns:p14="http://schemas.microsoft.com/office/powerpoint/2010/main" val="4198735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1000"/>
                                        <p:tgtEl>
                                          <p:spTgt spid="22"/>
                                        </p:tgtEl>
                                      </p:cBhvr>
                                    </p:animEffect>
                                    <p:anim calcmode="lin" valueType="num">
                                      <p:cBhvr>
                                        <p:cTn id="13" dur="1000" fill="hold"/>
                                        <p:tgtEl>
                                          <p:spTgt spid="22"/>
                                        </p:tgtEl>
                                        <p:attrNameLst>
                                          <p:attrName>ppt_x</p:attrName>
                                        </p:attrNameLst>
                                      </p:cBhvr>
                                      <p:tavLst>
                                        <p:tav tm="0">
                                          <p:val>
                                            <p:strVal val="#ppt_x"/>
                                          </p:val>
                                        </p:tav>
                                        <p:tav tm="100000">
                                          <p:val>
                                            <p:strVal val="#ppt_x"/>
                                          </p:val>
                                        </p:tav>
                                      </p:tavLst>
                                    </p:anim>
                                    <p:anim calcmode="lin" valueType="num">
                                      <p:cBhvr>
                                        <p:cTn id="14" dur="1000" fill="hold"/>
                                        <p:tgtEl>
                                          <p:spTgt spid="2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1000"/>
                                        <p:tgtEl>
                                          <p:spTgt spid="20"/>
                                        </p:tgtEl>
                                      </p:cBhvr>
                                    </p:animEffect>
                                    <p:anim calcmode="lin" valueType="num">
                                      <p:cBhvr>
                                        <p:cTn id="18" dur="1000" fill="hold"/>
                                        <p:tgtEl>
                                          <p:spTgt spid="20"/>
                                        </p:tgtEl>
                                        <p:attrNameLst>
                                          <p:attrName>ppt_x</p:attrName>
                                        </p:attrNameLst>
                                      </p:cBhvr>
                                      <p:tavLst>
                                        <p:tav tm="0">
                                          <p:val>
                                            <p:strVal val="#ppt_x"/>
                                          </p:val>
                                        </p:tav>
                                        <p:tav tm="100000">
                                          <p:val>
                                            <p:strVal val="#ppt_x"/>
                                          </p:val>
                                        </p:tav>
                                      </p:tavLst>
                                    </p:anim>
                                    <p:anim calcmode="lin" valueType="num">
                                      <p:cBhvr>
                                        <p:cTn id="19" dur="1000" fill="hold"/>
                                        <p:tgtEl>
                                          <p:spTgt spid="2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1000"/>
                                        <p:tgtEl>
                                          <p:spTgt spid="24"/>
                                        </p:tgtEl>
                                      </p:cBhvr>
                                    </p:animEffect>
                                    <p:anim calcmode="lin" valueType="num">
                                      <p:cBhvr>
                                        <p:cTn id="23" dur="1000" fill="hold"/>
                                        <p:tgtEl>
                                          <p:spTgt spid="24"/>
                                        </p:tgtEl>
                                        <p:attrNameLst>
                                          <p:attrName>ppt_x</p:attrName>
                                        </p:attrNameLst>
                                      </p:cBhvr>
                                      <p:tavLst>
                                        <p:tav tm="0">
                                          <p:val>
                                            <p:strVal val="#ppt_x"/>
                                          </p:val>
                                        </p:tav>
                                        <p:tav tm="100000">
                                          <p:val>
                                            <p:strVal val="#ppt_x"/>
                                          </p:val>
                                        </p:tav>
                                      </p:tavLst>
                                    </p:anim>
                                    <p:anim calcmode="lin" valueType="num">
                                      <p:cBhvr>
                                        <p:cTn id="24" dur="1000" fill="hold"/>
                                        <p:tgtEl>
                                          <p:spTgt spid="2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1000"/>
                                        <p:tgtEl>
                                          <p:spTgt spid="3"/>
                                        </p:tgtEl>
                                      </p:cBhvr>
                                    </p:animEffect>
                                    <p:anim calcmode="lin" valueType="num">
                                      <p:cBhvr>
                                        <p:cTn id="28" dur="1000" fill="hold"/>
                                        <p:tgtEl>
                                          <p:spTgt spid="3"/>
                                        </p:tgtEl>
                                        <p:attrNameLst>
                                          <p:attrName>ppt_x</p:attrName>
                                        </p:attrNameLst>
                                      </p:cBhvr>
                                      <p:tavLst>
                                        <p:tav tm="0">
                                          <p:val>
                                            <p:strVal val="#ppt_x"/>
                                          </p:val>
                                        </p:tav>
                                        <p:tav tm="100000">
                                          <p:val>
                                            <p:strVal val="#ppt_x"/>
                                          </p:val>
                                        </p:tav>
                                      </p:tavLst>
                                    </p:anim>
                                    <p:anim calcmode="lin" valueType="num">
                                      <p:cBhvr>
                                        <p:cTn id="2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1000"/>
                                        <p:tgtEl>
                                          <p:spTgt spid="6"/>
                                        </p:tgtEl>
                                      </p:cBhvr>
                                    </p:animEffect>
                                    <p:anim calcmode="lin" valueType="num">
                                      <p:cBhvr>
                                        <p:cTn id="35" dur="1000" fill="hold"/>
                                        <p:tgtEl>
                                          <p:spTgt spid="6"/>
                                        </p:tgtEl>
                                        <p:attrNameLst>
                                          <p:attrName>ppt_x</p:attrName>
                                        </p:attrNameLst>
                                      </p:cBhvr>
                                      <p:tavLst>
                                        <p:tav tm="0">
                                          <p:val>
                                            <p:strVal val="#ppt_x"/>
                                          </p:val>
                                        </p:tav>
                                        <p:tav tm="100000">
                                          <p:val>
                                            <p:strVal val="#ppt_x"/>
                                          </p:val>
                                        </p:tav>
                                      </p:tavLst>
                                    </p:anim>
                                    <p:anim calcmode="lin" valueType="num">
                                      <p:cBhvr>
                                        <p:cTn id="3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1000"/>
                                        <p:tgtEl>
                                          <p:spTgt spid="8"/>
                                        </p:tgtEl>
                                      </p:cBhvr>
                                    </p:animEffect>
                                    <p:anim calcmode="lin" valueType="num">
                                      <p:cBhvr>
                                        <p:cTn id="42" dur="1000" fill="hold"/>
                                        <p:tgtEl>
                                          <p:spTgt spid="8"/>
                                        </p:tgtEl>
                                        <p:attrNameLst>
                                          <p:attrName>ppt_x</p:attrName>
                                        </p:attrNameLst>
                                      </p:cBhvr>
                                      <p:tavLst>
                                        <p:tav tm="0">
                                          <p:val>
                                            <p:strVal val="#ppt_x"/>
                                          </p:val>
                                        </p:tav>
                                        <p:tav tm="100000">
                                          <p:val>
                                            <p:strVal val="#ppt_x"/>
                                          </p:val>
                                        </p:tav>
                                      </p:tavLst>
                                    </p:anim>
                                    <p:anim calcmode="lin" valueType="num">
                                      <p:cBhvr>
                                        <p:cTn id="4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4" grpId="0"/>
      <p:bldP spid="3" grpId="0"/>
      <p:bldP spid="6"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7FD7572-2CA1-4313-BB30-BF0407EBBB7D}"/>
              </a:ext>
            </a:extLst>
          </p:cNvPr>
          <p:cNvSpPr/>
          <p:nvPr/>
        </p:nvSpPr>
        <p:spPr>
          <a:xfrm>
            <a:off x="0" y="0"/>
            <a:ext cx="4145872" cy="6858000"/>
          </a:xfrm>
          <a:prstGeom prst="rect">
            <a:avLst/>
          </a:prstGeom>
          <a:solidFill>
            <a:schemeClr val="tx2">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4" name="Picture Placeholder 3">
            <a:extLst>
              <a:ext uri="{FF2B5EF4-FFF2-40B4-BE49-F238E27FC236}">
                <a16:creationId xmlns:a16="http://schemas.microsoft.com/office/drawing/2014/main" id="{2980E5DE-9FA3-49AB-BFD7-7FD93B9B8ACD}"/>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l="17789" r="17789"/>
          <a:stretch/>
        </p:blipFill>
        <p:spPr/>
      </p:pic>
      <p:sp>
        <p:nvSpPr>
          <p:cNvPr id="23" name="Oval 22">
            <a:extLst>
              <a:ext uri="{FF2B5EF4-FFF2-40B4-BE49-F238E27FC236}">
                <a16:creationId xmlns:a16="http://schemas.microsoft.com/office/drawing/2014/main" id="{B227006B-40D0-46EE-9307-A64E454ACB5C}"/>
              </a:ext>
            </a:extLst>
          </p:cNvPr>
          <p:cNvSpPr/>
          <p:nvPr/>
        </p:nvSpPr>
        <p:spPr>
          <a:xfrm>
            <a:off x="6759465" y="1367545"/>
            <a:ext cx="701527" cy="701527"/>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Oval 40">
            <a:extLst>
              <a:ext uri="{FF2B5EF4-FFF2-40B4-BE49-F238E27FC236}">
                <a16:creationId xmlns:a16="http://schemas.microsoft.com/office/drawing/2014/main" id="{D997E1DF-3AB5-42F7-B2C7-FE6162682C0F}"/>
              </a:ext>
            </a:extLst>
          </p:cNvPr>
          <p:cNvSpPr/>
          <p:nvPr/>
        </p:nvSpPr>
        <p:spPr>
          <a:xfrm>
            <a:off x="6221535" y="3166606"/>
            <a:ext cx="701527" cy="701527"/>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46">
            <a:extLst>
              <a:ext uri="{FF2B5EF4-FFF2-40B4-BE49-F238E27FC236}">
                <a16:creationId xmlns:a16="http://schemas.microsoft.com/office/drawing/2014/main" id="{CEA7C777-6E28-478C-8DC5-9F8DCDA70CF0}"/>
              </a:ext>
            </a:extLst>
          </p:cNvPr>
          <p:cNvSpPr/>
          <p:nvPr/>
        </p:nvSpPr>
        <p:spPr>
          <a:xfrm>
            <a:off x="5649622" y="5028789"/>
            <a:ext cx="701527" cy="701527"/>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7" name="Graphic 6" descr="Presentation with bar chart">
            <a:extLst>
              <a:ext uri="{FF2B5EF4-FFF2-40B4-BE49-F238E27FC236}">
                <a16:creationId xmlns:a16="http://schemas.microsoft.com/office/drawing/2014/main" id="{19D95332-AF9F-4094-8537-4EE11B44FC4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81628" y="1512840"/>
            <a:ext cx="457200" cy="457200"/>
          </a:xfrm>
          <a:prstGeom prst="rect">
            <a:avLst/>
          </a:prstGeom>
        </p:spPr>
      </p:pic>
      <p:pic>
        <p:nvPicPr>
          <p:cNvPr id="9" name="Graphic 8" descr="Document">
            <a:extLst>
              <a:ext uri="{FF2B5EF4-FFF2-40B4-BE49-F238E27FC236}">
                <a16:creationId xmlns:a16="http://schemas.microsoft.com/office/drawing/2014/main" id="{AA20777D-1BF7-4B89-81FA-0B45F4B19AA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43698" y="3302568"/>
            <a:ext cx="457200" cy="457200"/>
          </a:xfrm>
          <a:prstGeom prst="rect">
            <a:avLst/>
          </a:prstGeom>
        </p:spPr>
      </p:pic>
      <p:pic>
        <p:nvPicPr>
          <p:cNvPr id="11" name="Graphic 10" descr="Handshake">
            <a:extLst>
              <a:ext uri="{FF2B5EF4-FFF2-40B4-BE49-F238E27FC236}">
                <a16:creationId xmlns:a16="http://schemas.microsoft.com/office/drawing/2014/main" id="{129F2F42-0D09-4EBA-A69D-3559C890F26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771785" y="5160722"/>
            <a:ext cx="457200" cy="457200"/>
          </a:xfrm>
          <a:prstGeom prst="rect">
            <a:avLst/>
          </a:prstGeom>
        </p:spPr>
      </p:pic>
      <p:grpSp>
        <p:nvGrpSpPr>
          <p:cNvPr id="43" name="Group 42">
            <a:extLst>
              <a:ext uri="{FF2B5EF4-FFF2-40B4-BE49-F238E27FC236}">
                <a16:creationId xmlns:a16="http://schemas.microsoft.com/office/drawing/2014/main" id="{A840481A-4EE8-47CB-B407-CE3EAB064AC4}"/>
              </a:ext>
            </a:extLst>
          </p:cNvPr>
          <p:cNvGrpSpPr/>
          <p:nvPr/>
        </p:nvGrpSpPr>
        <p:grpSpPr>
          <a:xfrm rot="1154204">
            <a:off x="-916201" y="4242879"/>
            <a:ext cx="2073702" cy="1835685"/>
            <a:chOff x="8745886" y="-1456716"/>
            <a:chExt cx="4844326" cy="4288302"/>
          </a:xfrm>
        </p:grpSpPr>
        <p:sp>
          <p:nvSpPr>
            <p:cNvPr id="44" name="Freeform 4">
              <a:extLst>
                <a:ext uri="{FF2B5EF4-FFF2-40B4-BE49-F238E27FC236}">
                  <a16:creationId xmlns:a16="http://schemas.microsoft.com/office/drawing/2014/main" id="{737D7A1D-1839-4DC3-A675-AB781DEC7116}"/>
                </a:ext>
              </a:extLst>
            </p:cNvPr>
            <p:cNvSpPr/>
            <p:nvPr/>
          </p:nvSpPr>
          <p:spPr>
            <a:xfrm rot="18900000">
              <a:off x="8745886" y="-1456716"/>
              <a:ext cx="4286250" cy="4288302"/>
            </a:xfrm>
            <a:custGeom>
              <a:avLst/>
              <a:gdLst/>
              <a:ahLst/>
              <a:cxnLst/>
              <a:rect l="l" t="t" r="r" b="b"/>
              <a:pathLst>
                <a:path w="2653030" h="2654300">
                  <a:moveTo>
                    <a:pt x="0" y="1535430"/>
                  </a:moveTo>
                  <a:lnTo>
                    <a:pt x="0" y="1463040"/>
                  </a:lnTo>
                  <a:lnTo>
                    <a:pt x="1463040" y="0"/>
                  </a:lnTo>
                  <a:lnTo>
                    <a:pt x="1535430" y="0"/>
                  </a:lnTo>
                  <a:lnTo>
                    <a:pt x="0" y="1535430"/>
                  </a:lnTo>
                  <a:close/>
                  <a:moveTo>
                    <a:pt x="1681480" y="0"/>
                  </a:moveTo>
                  <a:lnTo>
                    <a:pt x="1609090" y="0"/>
                  </a:lnTo>
                  <a:lnTo>
                    <a:pt x="0" y="1607820"/>
                  </a:lnTo>
                  <a:lnTo>
                    <a:pt x="0" y="1680210"/>
                  </a:lnTo>
                  <a:lnTo>
                    <a:pt x="1681480" y="0"/>
                  </a:lnTo>
                  <a:close/>
                  <a:moveTo>
                    <a:pt x="1390650" y="0"/>
                  </a:moveTo>
                  <a:lnTo>
                    <a:pt x="1318260" y="0"/>
                  </a:lnTo>
                  <a:lnTo>
                    <a:pt x="0" y="1318260"/>
                  </a:lnTo>
                  <a:lnTo>
                    <a:pt x="0" y="1390650"/>
                  </a:lnTo>
                  <a:lnTo>
                    <a:pt x="1390650" y="0"/>
                  </a:lnTo>
                  <a:close/>
                  <a:moveTo>
                    <a:pt x="1245870" y="0"/>
                  </a:moveTo>
                  <a:lnTo>
                    <a:pt x="1173480" y="0"/>
                  </a:lnTo>
                  <a:lnTo>
                    <a:pt x="0" y="1173480"/>
                  </a:lnTo>
                  <a:lnTo>
                    <a:pt x="0" y="1245870"/>
                  </a:lnTo>
                  <a:lnTo>
                    <a:pt x="1245870" y="0"/>
                  </a:lnTo>
                  <a:close/>
                  <a:moveTo>
                    <a:pt x="1826260" y="0"/>
                  </a:moveTo>
                  <a:lnTo>
                    <a:pt x="1753870" y="0"/>
                  </a:lnTo>
                  <a:lnTo>
                    <a:pt x="0" y="1753870"/>
                  </a:lnTo>
                  <a:lnTo>
                    <a:pt x="0" y="1826260"/>
                  </a:lnTo>
                  <a:lnTo>
                    <a:pt x="1826260" y="0"/>
                  </a:lnTo>
                  <a:close/>
                  <a:moveTo>
                    <a:pt x="2260600" y="0"/>
                  </a:moveTo>
                  <a:lnTo>
                    <a:pt x="2188210" y="0"/>
                  </a:lnTo>
                  <a:lnTo>
                    <a:pt x="0" y="2188210"/>
                  </a:lnTo>
                  <a:lnTo>
                    <a:pt x="0" y="2260600"/>
                  </a:lnTo>
                  <a:lnTo>
                    <a:pt x="2260600" y="0"/>
                  </a:lnTo>
                  <a:close/>
                  <a:moveTo>
                    <a:pt x="2551430" y="0"/>
                  </a:moveTo>
                  <a:lnTo>
                    <a:pt x="2479040" y="0"/>
                  </a:lnTo>
                  <a:lnTo>
                    <a:pt x="0" y="2479040"/>
                  </a:lnTo>
                  <a:lnTo>
                    <a:pt x="0" y="2551430"/>
                  </a:lnTo>
                  <a:lnTo>
                    <a:pt x="2551430" y="0"/>
                  </a:lnTo>
                  <a:close/>
                  <a:moveTo>
                    <a:pt x="2405380" y="0"/>
                  </a:moveTo>
                  <a:lnTo>
                    <a:pt x="2332990" y="0"/>
                  </a:lnTo>
                  <a:lnTo>
                    <a:pt x="0" y="2332990"/>
                  </a:lnTo>
                  <a:lnTo>
                    <a:pt x="0" y="2405380"/>
                  </a:lnTo>
                  <a:lnTo>
                    <a:pt x="2405380" y="0"/>
                  </a:lnTo>
                  <a:close/>
                  <a:moveTo>
                    <a:pt x="2115820" y="0"/>
                  </a:moveTo>
                  <a:lnTo>
                    <a:pt x="2043430" y="0"/>
                  </a:lnTo>
                  <a:lnTo>
                    <a:pt x="0" y="2043430"/>
                  </a:lnTo>
                  <a:lnTo>
                    <a:pt x="0" y="2115820"/>
                  </a:lnTo>
                  <a:lnTo>
                    <a:pt x="2115820" y="0"/>
                  </a:lnTo>
                  <a:close/>
                  <a:moveTo>
                    <a:pt x="375920" y="0"/>
                  </a:moveTo>
                  <a:lnTo>
                    <a:pt x="303530" y="0"/>
                  </a:lnTo>
                  <a:lnTo>
                    <a:pt x="0" y="303530"/>
                  </a:lnTo>
                  <a:lnTo>
                    <a:pt x="0" y="375920"/>
                  </a:lnTo>
                  <a:lnTo>
                    <a:pt x="375920" y="0"/>
                  </a:lnTo>
                  <a:close/>
                  <a:moveTo>
                    <a:pt x="1101090" y="0"/>
                  </a:moveTo>
                  <a:lnTo>
                    <a:pt x="1028700" y="0"/>
                  </a:lnTo>
                  <a:lnTo>
                    <a:pt x="0" y="1028700"/>
                  </a:lnTo>
                  <a:lnTo>
                    <a:pt x="0" y="1101090"/>
                  </a:lnTo>
                  <a:lnTo>
                    <a:pt x="1101090" y="0"/>
                  </a:lnTo>
                  <a:close/>
                  <a:moveTo>
                    <a:pt x="2653030" y="0"/>
                  </a:moveTo>
                  <a:lnTo>
                    <a:pt x="2623820" y="0"/>
                  </a:lnTo>
                  <a:lnTo>
                    <a:pt x="0" y="2623820"/>
                  </a:lnTo>
                  <a:lnTo>
                    <a:pt x="0" y="2653030"/>
                  </a:lnTo>
                  <a:lnTo>
                    <a:pt x="43180" y="2653030"/>
                  </a:lnTo>
                  <a:lnTo>
                    <a:pt x="2653030" y="43180"/>
                  </a:lnTo>
                  <a:lnTo>
                    <a:pt x="2653030" y="0"/>
                  </a:lnTo>
                  <a:close/>
                  <a:moveTo>
                    <a:pt x="520700" y="0"/>
                  </a:moveTo>
                  <a:lnTo>
                    <a:pt x="448310" y="0"/>
                  </a:lnTo>
                  <a:lnTo>
                    <a:pt x="0" y="448310"/>
                  </a:lnTo>
                  <a:lnTo>
                    <a:pt x="0" y="520700"/>
                  </a:lnTo>
                  <a:lnTo>
                    <a:pt x="520700" y="0"/>
                  </a:lnTo>
                  <a:close/>
                  <a:moveTo>
                    <a:pt x="85090" y="0"/>
                  </a:moveTo>
                  <a:lnTo>
                    <a:pt x="12700" y="0"/>
                  </a:lnTo>
                  <a:lnTo>
                    <a:pt x="0" y="12700"/>
                  </a:lnTo>
                  <a:lnTo>
                    <a:pt x="0" y="85090"/>
                  </a:lnTo>
                  <a:lnTo>
                    <a:pt x="85090" y="0"/>
                  </a:lnTo>
                  <a:close/>
                  <a:moveTo>
                    <a:pt x="231140" y="0"/>
                  </a:moveTo>
                  <a:lnTo>
                    <a:pt x="158750" y="0"/>
                  </a:lnTo>
                  <a:lnTo>
                    <a:pt x="0" y="157480"/>
                  </a:lnTo>
                  <a:lnTo>
                    <a:pt x="0" y="229870"/>
                  </a:lnTo>
                  <a:lnTo>
                    <a:pt x="231140" y="0"/>
                  </a:lnTo>
                  <a:close/>
                  <a:moveTo>
                    <a:pt x="0" y="956310"/>
                  </a:moveTo>
                  <a:lnTo>
                    <a:pt x="956310" y="0"/>
                  </a:lnTo>
                  <a:lnTo>
                    <a:pt x="883920" y="0"/>
                  </a:lnTo>
                  <a:lnTo>
                    <a:pt x="0" y="882650"/>
                  </a:lnTo>
                  <a:lnTo>
                    <a:pt x="0" y="956310"/>
                  </a:lnTo>
                  <a:close/>
                  <a:moveTo>
                    <a:pt x="665480" y="0"/>
                  </a:moveTo>
                  <a:lnTo>
                    <a:pt x="593090" y="0"/>
                  </a:lnTo>
                  <a:lnTo>
                    <a:pt x="0" y="593090"/>
                  </a:lnTo>
                  <a:lnTo>
                    <a:pt x="0" y="665480"/>
                  </a:lnTo>
                  <a:lnTo>
                    <a:pt x="665480" y="0"/>
                  </a:lnTo>
                  <a:close/>
                  <a:moveTo>
                    <a:pt x="810260" y="0"/>
                  </a:moveTo>
                  <a:lnTo>
                    <a:pt x="737870" y="0"/>
                  </a:lnTo>
                  <a:lnTo>
                    <a:pt x="0" y="737870"/>
                  </a:lnTo>
                  <a:lnTo>
                    <a:pt x="0" y="810260"/>
                  </a:lnTo>
                  <a:lnTo>
                    <a:pt x="810260" y="0"/>
                  </a:lnTo>
                  <a:close/>
                  <a:moveTo>
                    <a:pt x="1971040" y="0"/>
                  </a:moveTo>
                  <a:lnTo>
                    <a:pt x="1898650" y="0"/>
                  </a:lnTo>
                  <a:lnTo>
                    <a:pt x="0" y="1898650"/>
                  </a:lnTo>
                  <a:lnTo>
                    <a:pt x="0" y="1971040"/>
                  </a:lnTo>
                  <a:lnTo>
                    <a:pt x="1971040" y="0"/>
                  </a:lnTo>
                  <a:close/>
                  <a:moveTo>
                    <a:pt x="2653030" y="1783080"/>
                  </a:moveTo>
                  <a:lnTo>
                    <a:pt x="2653030" y="1710690"/>
                  </a:lnTo>
                  <a:lnTo>
                    <a:pt x="1710690" y="2653030"/>
                  </a:lnTo>
                  <a:lnTo>
                    <a:pt x="1783080" y="2653030"/>
                  </a:lnTo>
                  <a:lnTo>
                    <a:pt x="2653030" y="1783080"/>
                  </a:lnTo>
                  <a:close/>
                  <a:moveTo>
                    <a:pt x="2653030" y="1927860"/>
                  </a:moveTo>
                  <a:lnTo>
                    <a:pt x="2653030" y="1855470"/>
                  </a:lnTo>
                  <a:lnTo>
                    <a:pt x="1855470" y="2653030"/>
                  </a:lnTo>
                  <a:lnTo>
                    <a:pt x="1927860" y="2653030"/>
                  </a:lnTo>
                  <a:lnTo>
                    <a:pt x="2653030" y="1927860"/>
                  </a:lnTo>
                  <a:close/>
                  <a:moveTo>
                    <a:pt x="2653030" y="2072640"/>
                  </a:moveTo>
                  <a:lnTo>
                    <a:pt x="2653030" y="2000250"/>
                  </a:lnTo>
                  <a:lnTo>
                    <a:pt x="2000250" y="2653030"/>
                  </a:lnTo>
                  <a:lnTo>
                    <a:pt x="2072640" y="2653030"/>
                  </a:lnTo>
                  <a:lnTo>
                    <a:pt x="2653030" y="2072640"/>
                  </a:lnTo>
                  <a:close/>
                  <a:moveTo>
                    <a:pt x="2653030" y="1638300"/>
                  </a:moveTo>
                  <a:lnTo>
                    <a:pt x="2653030" y="1565910"/>
                  </a:lnTo>
                  <a:lnTo>
                    <a:pt x="1564640" y="2654300"/>
                  </a:lnTo>
                  <a:lnTo>
                    <a:pt x="1637030" y="2654300"/>
                  </a:lnTo>
                  <a:lnTo>
                    <a:pt x="2653030" y="1638300"/>
                  </a:lnTo>
                  <a:close/>
                  <a:moveTo>
                    <a:pt x="2217420" y="2653030"/>
                  </a:moveTo>
                  <a:lnTo>
                    <a:pt x="2653030" y="2217420"/>
                  </a:lnTo>
                  <a:lnTo>
                    <a:pt x="2653030" y="2145030"/>
                  </a:lnTo>
                  <a:lnTo>
                    <a:pt x="2145030" y="2653030"/>
                  </a:lnTo>
                  <a:lnTo>
                    <a:pt x="2217420" y="2653030"/>
                  </a:lnTo>
                  <a:close/>
                  <a:moveTo>
                    <a:pt x="2653030" y="2580640"/>
                  </a:moveTo>
                  <a:lnTo>
                    <a:pt x="2580640" y="2653030"/>
                  </a:lnTo>
                  <a:lnTo>
                    <a:pt x="2653030" y="2653030"/>
                  </a:lnTo>
                  <a:lnTo>
                    <a:pt x="2653030" y="2580640"/>
                  </a:lnTo>
                  <a:close/>
                  <a:moveTo>
                    <a:pt x="2653030" y="2508250"/>
                  </a:moveTo>
                  <a:lnTo>
                    <a:pt x="2653030" y="2435860"/>
                  </a:lnTo>
                  <a:lnTo>
                    <a:pt x="2435860" y="2653030"/>
                  </a:lnTo>
                  <a:lnTo>
                    <a:pt x="2508250" y="2653030"/>
                  </a:lnTo>
                  <a:lnTo>
                    <a:pt x="2653030" y="2508250"/>
                  </a:lnTo>
                  <a:close/>
                  <a:moveTo>
                    <a:pt x="2653030" y="2363470"/>
                  </a:moveTo>
                  <a:lnTo>
                    <a:pt x="2653030" y="2291080"/>
                  </a:lnTo>
                  <a:lnTo>
                    <a:pt x="2291080" y="2653030"/>
                  </a:lnTo>
                  <a:lnTo>
                    <a:pt x="2363470" y="2653030"/>
                  </a:lnTo>
                  <a:lnTo>
                    <a:pt x="2653030" y="2363470"/>
                  </a:lnTo>
                  <a:close/>
                  <a:moveTo>
                    <a:pt x="2653030" y="1492250"/>
                  </a:moveTo>
                  <a:lnTo>
                    <a:pt x="2653030" y="1419860"/>
                  </a:lnTo>
                  <a:lnTo>
                    <a:pt x="1419860" y="2653030"/>
                  </a:lnTo>
                  <a:lnTo>
                    <a:pt x="1492250" y="2653030"/>
                  </a:lnTo>
                  <a:lnTo>
                    <a:pt x="2653030" y="1492250"/>
                  </a:lnTo>
                  <a:close/>
                  <a:moveTo>
                    <a:pt x="2653030" y="187960"/>
                  </a:moveTo>
                  <a:lnTo>
                    <a:pt x="2653030" y="115570"/>
                  </a:lnTo>
                  <a:lnTo>
                    <a:pt x="115570" y="2653030"/>
                  </a:lnTo>
                  <a:lnTo>
                    <a:pt x="187960" y="2653030"/>
                  </a:lnTo>
                  <a:lnTo>
                    <a:pt x="2653030" y="187960"/>
                  </a:lnTo>
                  <a:close/>
                  <a:moveTo>
                    <a:pt x="2653030" y="622300"/>
                  </a:moveTo>
                  <a:lnTo>
                    <a:pt x="2653030" y="549910"/>
                  </a:lnTo>
                  <a:lnTo>
                    <a:pt x="549910" y="2653030"/>
                  </a:lnTo>
                  <a:lnTo>
                    <a:pt x="622300" y="2653030"/>
                  </a:lnTo>
                  <a:lnTo>
                    <a:pt x="2653030" y="622300"/>
                  </a:lnTo>
                  <a:close/>
                  <a:moveTo>
                    <a:pt x="2653030" y="477520"/>
                  </a:moveTo>
                  <a:lnTo>
                    <a:pt x="2653030" y="405130"/>
                  </a:lnTo>
                  <a:lnTo>
                    <a:pt x="405130" y="2653030"/>
                  </a:lnTo>
                  <a:lnTo>
                    <a:pt x="477520" y="2653030"/>
                  </a:lnTo>
                  <a:lnTo>
                    <a:pt x="2653030" y="477520"/>
                  </a:lnTo>
                  <a:close/>
                  <a:moveTo>
                    <a:pt x="2653030" y="1347470"/>
                  </a:moveTo>
                  <a:lnTo>
                    <a:pt x="2653030" y="1275080"/>
                  </a:lnTo>
                  <a:lnTo>
                    <a:pt x="1275080" y="2653030"/>
                  </a:lnTo>
                  <a:lnTo>
                    <a:pt x="1347470" y="2653030"/>
                  </a:lnTo>
                  <a:lnTo>
                    <a:pt x="2653030" y="1347470"/>
                  </a:lnTo>
                  <a:close/>
                  <a:moveTo>
                    <a:pt x="2653030" y="767080"/>
                  </a:moveTo>
                  <a:lnTo>
                    <a:pt x="2653030" y="694690"/>
                  </a:lnTo>
                  <a:lnTo>
                    <a:pt x="694690" y="2653030"/>
                  </a:lnTo>
                  <a:lnTo>
                    <a:pt x="767080" y="2653030"/>
                  </a:lnTo>
                  <a:lnTo>
                    <a:pt x="2653030" y="767080"/>
                  </a:lnTo>
                  <a:close/>
                  <a:moveTo>
                    <a:pt x="2653030" y="332740"/>
                  </a:moveTo>
                  <a:lnTo>
                    <a:pt x="2653030" y="260350"/>
                  </a:lnTo>
                  <a:lnTo>
                    <a:pt x="260350" y="2653030"/>
                  </a:lnTo>
                  <a:lnTo>
                    <a:pt x="332740" y="2653030"/>
                  </a:lnTo>
                  <a:lnTo>
                    <a:pt x="2653030" y="332740"/>
                  </a:lnTo>
                  <a:close/>
                  <a:moveTo>
                    <a:pt x="2653030" y="1202690"/>
                  </a:moveTo>
                  <a:lnTo>
                    <a:pt x="2653030" y="1130300"/>
                  </a:lnTo>
                  <a:lnTo>
                    <a:pt x="1130300" y="2653030"/>
                  </a:lnTo>
                  <a:lnTo>
                    <a:pt x="1202690" y="2653030"/>
                  </a:lnTo>
                  <a:lnTo>
                    <a:pt x="2653030" y="1202690"/>
                  </a:lnTo>
                  <a:close/>
                  <a:moveTo>
                    <a:pt x="2653030" y="913130"/>
                  </a:moveTo>
                  <a:lnTo>
                    <a:pt x="2653030" y="840740"/>
                  </a:lnTo>
                  <a:lnTo>
                    <a:pt x="840740" y="2653030"/>
                  </a:lnTo>
                  <a:lnTo>
                    <a:pt x="913130" y="2653030"/>
                  </a:lnTo>
                  <a:lnTo>
                    <a:pt x="2653030" y="913130"/>
                  </a:lnTo>
                  <a:close/>
                  <a:moveTo>
                    <a:pt x="2653030" y="1057910"/>
                  </a:moveTo>
                  <a:lnTo>
                    <a:pt x="2653030" y="985520"/>
                  </a:lnTo>
                  <a:lnTo>
                    <a:pt x="985520" y="2653030"/>
                  </a:lnTo>
                  <a:lnTo>
                    <a:pt x="1057910" y="2653030"/>
                  </a:lnTo>
                  <a:lnTo>
                    <a:pt x="2653030" y="1057910"/>
                  </a:lnTo>
                  <a:close/>
                </a:path>
              </a:pathLst>
            </a:custGeom>
            <a:solidFill>
              <a:schemeClr val="accent3">
                <a:lumMod val="75000"/>
              </a:schemeClr>
            </a:solidFill>
          </p:spPr>
        </p:sp>
        <p:sp>
          <p:nvSpPr>
            <p:cNvPr id="48" name="Freeform 6">
              <a:extLst>
                <a:ext uri="{FF2B5EF4-FFF2-40B4-BE49-F238E27FC236}">
                  <a16:creationId xmlns:a16="http://schemas.microsoft.com/office/drawing/2014/main" id="{16215DA4-EBF8-4D1D-9F51-24A0F86DCF8B}"/>
                </a:ext>
              </a:extLst>
            </p:cNvPr>
            <p:cNvSpPr/>
            <p:nvPr/>
          </p:nvSpPr>
          <p:spPr>
            <a:xfrm rot="18900000">
              <a:off x="9303962" y="-1456415"/>
              <a:ext cx="4286250" cy="428625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chemeClr val="accent5">
                <a:lumMod val="60000"/>
                <a:lumOff val="40000"/>
              </a:schemeClr>
            </a:solidFill>
          </p:spPr>
        </p:sp>
      </p:grpSp>
      <p:pic>
        <p:nvPicPr>
          <p:cNvPr id="3" name="Picture 2">
            <a:extLst>
              <a:ext uri="{FF2B5EF4-FFF2-40B4-BE49-F238E27FC236}">
                <a16:creationId xmlns:a16="http://schemas.microsoft.com/office/drawing/2014/main" id="{37966E6F-88B2-D508-B2F2-C3F7A670134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594999" y="4309447"/>
            <a:ext cx="2123797" cy="2354784"/>
          </a:xfrm>
          <a:prstGeom prst="rect">
            <a:avLst/>
          </a:prstGeom>
        </p:spPr>
      </p:pic>
      <p:pic>
        <p:nvPicPr>
          <p:cNvPr id="6" name="Picture 5">
            <a:extLst>
              <a:ext uri="{FF2B5EF4-FFF2-40B4-BE49-F238E27FC236}">
                <a16:creationId xmlns:a16="http://schemas.microsoft.com/office/drawing/2014/main" id="{62EDE937-9D15-83ED-4E4A-BCA06B6A50A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192561" y="163421"/>
            <a:ext cx="2024033" cy="2347163"/>
          </a:xfrm>
          <a:prstGeom prst="rect">
            <a:avLst/>
          </a:prstGeom>
        </p:spPr>
      </p:pic>
      <p:pic>
        <p:nvPicPr>
          <p:cNvPr id="10" name="Picture 9">
            <a:extLst>
              <a:ext uri="{FF2B5EF4-FFF2-40B4-BE49-F238E27FC236}">
                <a16:creationId xmlns:a16="http://schemas.microsoft.com/office/drawing/2014/main" id="{A4C78B57-8B06-6822-B129-BFD4F86948C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242749" y="2805938"/>
            <a:ext cx="2123797" cy="2354784"/>
          </a:xfrm>
          <a:prstGeom prst="rect">
            <a:avLst/>
          </a:prstGeom>
        </p:spPr>
      </p:pic>
      <p:sp>
        <p:nvSpPr>
          <p:cNvPr id="12" name="TextBox 11">
            <a:extLst>
              <a:ext uri="{FF2B5EF4-FFF2-40B4-BE49-F238E27FC236}">
                <a16:creationId xmlns:a16="http://schemas.microsoft.com/office/drawing/2014/main" id="{EB90DF74-FD4A-5490-E56A-AE141B063E8E}"/>
              </a:ext>
            </a:extLst>
          </p:cNvPr>
          <p:cNvSpPr txBox="1"/>
          <p:nvPr/>
        </p:nvSpPr>
        <p:spPr>
          <a:xfrm>
            <a:off x="334112" y="239861"/>
            <a:ext cx="7431741" cy="923330"/>
          </a:xfrm>
          <a:prstGeom prst="rect">
            <a:avLst/>
          </a:prstGeom>
          <a:noFill/>
        </p:spPr>
        <p:txBody>
          <a:bodyPr wrap="square" rtlCol="0">
            <a:spAutoFit/>
          </a:bodyPr>
          <a:lstStyle/>
          <a:p>
            <a:r>
              <a:rPr lang="en-US" b="1" dirty="0">
                <a:solidFill>
                  <a:schemeClr val="bg1"/>
                </a:solidFill>
                <a:latin typeface="Open Sans" panose="020B0606030504020204" pitchFamily="34" charset="0"/>
                <a:ea typeface="Open Sans" panose="020B0606030504020204" pitchFamily="34" charset="0"/>
                <a:cs typeface="Open Sans" panose="020B0606030504020204" pitchFamily="34" charset="0"/>
              </a:rPr>
              <a:t>13. Create a hierarchy in Power BI that allows users to drill down from Department to Job Role to further narrow their analysis. </a:t>
            </a:r>
            <a:endParaRPr lang="en-IN"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6" name="Rectangle 15">
            <a:extLst>
              <a:ext uri="{FF2B5EF4-FFF2-40B4-BE49-F238E27FC236}">
                <a16:creationId xmlns:a16="http://schemas.microsoft.com/office/drawing/2014/main" id="{2F5DDA81-F703-F2DD-DF31-87439E83AD35}"/>
              </a:ext>
            </a:extLst>
          </p:cNvPr>
          <p:cNvSpPr/>
          <p:nvPr/>
        </p:nvSpPr>
        <p:spPr>
          <a:xfrm>
            <a:off x="1522953" y="2697454"/>
            <a:ext cx="3768621" cy="1873157"/>
          </a:xfrm>
          <a:prstGeom prst="rect">
            <a:avLst/>
          </a:prstGeom>
          <a:solidFill>
            <a:srgbClr val="33CCCC">
              <a:alpha val="6078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 name="Picture 14">
            <a:extLst>
              <a:ext uri="{FF2B5EF4-FFF2-40B4-BE49-F238E27FC236}">
                <a16:creationId xmlns:a16="http://schemas.microsoft.com/office/drawing/2014/main" id="{EA1F20DC-337A-0556-D130-8DACE758A5B7}"/>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224461" y="3166606"/>
            <a:ext cx="2450311" cy="995083"/>
          </a:xfrm>
          <a:prstGeom prst="rect">
            <a:avLst/>
          </a:prstGeom>
          <a:ln>
            <a:noFill/>
          </a:ln>
          <a:effectLst>
            <a:glow rad="101600">
              <a:schemeClr val="tx1">
                <a:alpha val="6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17" name="Flowchart: Connector 16">
            <a:extLst>
              <a:ext uri="{FF2B5EF4-FFF2-40B4-BE49-F238E27FC236}">
                <a16:creationId xmlns:a16="http://schemas.microsoft.com/office/drawing/2014/main" id="{875448ED-706B-709B-234C-1DCD3F4E4538}"/>
              </a:ext>
            </a:extLst>
          </p:cNvPr>
          <p:cNvSpPr/>
          <p:nvPr/>
        </p:nvSpPr>
        <p:spPr>
          <a:xfrm>
            <a:off x="5047023" y="3277321"/>
            <a:ext cx="694076" cy="697498"/>
          </a:xfrm>
          <a:prstGeom prst="flowChartConnector">
            <a:avLst/>
          </a:prstGeom>
          <a:solidFill>
            <a:srgbClr val="33CCC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L-Shape 17">
            <a:extLst>
              <a:ext uri="{FF2B5EF4-FFF2-40B4-BE49-F238E27FC236}">
                <a16:creationId xmlns:a16="http://schemas.microsoft.com/office/drawing/2014/main" id="{D5E17797-BC62-314F-1B2E-BF87C3F19BDE}"/>
              </a:ext>
            </a:extLst>
          </p:cNvPr>
          <p:cNvSpPr/>
          <p:nvPr/>
        </p:nvSpPr>
        <p:spPr>
          <a:xfrm rot="13414646">
            <a:off x="5150113" y="3379059"/>
            <a:ext cx="493061" cy="494021"/>
          </a:xfrm>
          <a:prstGeom prst="corner">
            <a:avLst>
              <a:gd name="adj1" fmla="val 35163"/>
              <a:gd name="adj2" fmla="val 38001"/>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8540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15"/>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42" presetClass="exit" presetSubtype="0" fill="hold" nodeType="clickEffect">
                                  <p:stCondLst>
                                    <p:cond delay="0"/>
                                  </p:stCondLst>
                                  <p:childTnLst>
                                    <p:animEffect transition="out" filter="fade">
                                      <p:cBhvr>
                                        <p:cTn id="10" dur="1000"/>
                                        <p:tgtEl>
                                          <p:spTgt spid="6"/>
                                        </p:tgtEl>
                                      </p:cBhvr>
                                    </p:animEffect>
                                    <p:anim calcmode="lin" valueType="num">
                                      <p:cBhvr>
                                        <p:cTn id="11" dur="1000"/>
                                        <p:tgtEl>
                                          <p:spTgt spid="6"/>
                                        </p:tgtEl>
                                        <p:attrNameLst>
                                          <p:attrName>ppt_x</p:attrName>
                                        </p:attrNameLst>
                                      </p:cBhvr>
                                      <p:tavLst>
                                        <p:tav tm="0">
                                          <p:val>
                                            <p:strVal val="ppt_x"/>
                                          </p:val>
                                        </p:tav>
                                        <p:tav tm="100000">
                                          <p:val>
                                            <p:strVal val="ppt_x"/>
                                          </p:val>
                                        </p:tav>
                                      </p:tavLst>
                                    </p:anim>
                                    <p:anim calcmode="lin" valueType="num">
                                      <p:cBhvr>
                                        <p:cTn id="12" dur="1000"/>
                                        <p:tgtEl>
                                          <p:spTgt spid="6"/>
                                        </p:tgtEl>
                                        <p:attrNameLst>
                                          <p:attrName>ppt_y</p:attrName>
                                        </p:attrNameLst>
                                      </p:cBhvr>
                                      <p:tavLst>
                                        <p:tav tm="0">
                                          <p:val>
                                            <p:strVal val="ppt_y"/>
                                          </p:val>
                                        </p:tav>
                                        <p:tav tm="100000">
                                          <p:val>
                                            <p:strVal val="ppt_y+.1"/>
                                          </p:val>
                                        </p:tav>
                                      </p:tavLst>
                                    </p:anim>
                                    <p:set>
                                      <p:cBhvr>
                                        <p:cTn id="13" dur="1" fill="hold">
                                          <p:stCondLst>
                                            <p:cond delay="999"/>
                                          </p:stCondLst>
                                        </p:cTn>
                                        <p:tgtEl>
                                          <p:spTgt spid="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42" presetClass="exit" presetSubtype="0" fill="hold" nodeType="clickEffect">
                                  <p:stCondLst>
                                    <p:cond delay="0"/>
                                  </p:stCondLst>
                                  <p:childTnLst>
                                    <p:animEffect transition="out" filter="fade">
                                      <p:cBhvr>
                                        <p:cTn id="17" dur="1000"/>
                                        <p:tgtEl>
                                          <p:spTgt spid="10"/>
                                        </p:tgtEl>
                                      </p:cBhvr>
                                    </p:animEffect>
                                    <p:anim calcmode="lin" valueType="num">
                                      <p:cBhvr>
                                        <p:cTn id="18" dur="1000"/>
                                        <p:tgtEl>
                                          <p:spTgt spid="10"/>
                                        </p:tgtEl>
                                        <p:attrNameLst>
                                          <p:attrName>ppt_x</p:attrName>
                                        </p:attrNameLst>
                                      </p:cBhvr>
                                      <p:tavLst>
                                        <p:tav tm="0">
                                          <p:val>
                                            <p:strVal val="ppt_x"/>
                                          </p:val>
                                        </p:tav>
                                        <p:tav tm="100000">
                                          <p:val>
                                            <p:strVal val="ppt_x"/>
                                          </p:val>
                                        </p:tav>
                                      </p:tavLst>
                                    </p:anim>
                                    <p:anim calcmode="lin" valueType="num">
                                      <p:cBhvr>
                                        <p:cTn id="19" dur="1000"/>
                                        <p:tgtEl>
                                          <p:spTgt spid="10"/>
                                        </p:tgtEl>
                                        <p:attrNameLst>
                                          <p:attrName>ppt_y</p:attrName>
                                        </p:attrNameLst>
                                      </p:cBhvr>
                                      <p:tavLst>
                                        <p:tav tm="0">
                                          <p:val>
                                            <p:strVal val="ppt_y"/>
                                          </p:val>
                                        </p:tav>
                                        <p:tav tm="100000">
                                          <p:val>
                                            <p:strVal val="ppt_y+.1"/>
                                          </p:val>
                                        </p:tav>
                                      </p:tavLst>
                                    </p:anim>
                                    <p:set>
                                      <p:cBhvr>
                                        <p:cTn id="20" dur="1" fill="hold">
                                          <p:stCondLst>
                                            <p:cond delay="999"/>
                                          </p:stCondLst>
                                        </p:cTn>
                                        <p:tgtEl>
                                          <p:spTgt spid="10"/>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42" presetClass="exit" presetSubtype="0" fill="hold" nodeType="clickEffect">
                                  <p:stCondLst>
                                    <p:cond delay="0"/>
                                  </p:stCondLst>
                                  <p:childTnLst>
                                    <p:animEffect transition="out" filter="fade">
                                      <p:cBhvr>
                                        <p:cTn id="24" dur="1000"/>
                                        <p:tgtEl>
                                          <p:spTgt spid="3"/>
                                        </p:tgtEl>
                                      </p:cBhvr>
                                    </p:animEffect>
                                    <p:anim calcmode="lin" valueType="num">
                                      <p:cBhvr>
                                        <p:cTn id="25" dur="1000"/>
                                        <p:tgtEl>
                                          <p:spTgt spid="3"/>
                                        </p:tgtEl>
                                        <p:attrNameLst>
                                          <p:attrName>ppt_x</p:attrName>
                                        </p:attrNameLst>
                                      </p:cBhvr>
                                      <p:tavLst>
                                        <p:tav tm="0">
                                          <p:val>
                                            <p:strVal val="ppt_x"/>
                                          </p:val>
                                        </p:tav>
                                        <p:tav tm="100000">
                                          <p:val>
                                            <p:strVal val="ppt_x"/>
                                          </p:val>
                                        </p:tav>
                                      </p:tavLst>
                                    </p:anim>
                                    <p:anim calcmode="lin" valueType="num">
                                      <p:cBhvr>
                                        <p:cTn id="26" dur="1000"/>
                                        <p:tgtEl>
                                          <p:spTgt spid="3"/>
                                        </p:tgtEl>
                                        <p:attrNameLst>
                                          <p:attrName>ppt_y</p:attrName>
                                        </p:attrNameLst>
                                      </p:cBhvr>
                                      <p:tavLst>
                                        <p:tav tm="0">
                                          <p:val>
                                            <p:strVal val="ppt_y"/>
                                          </p:val>
                                        </p:tav>
                                        <p:tav tm="100000">
                                          <p:val>
                                            <p:strVal val="ppt_y+.1"/>
                                          </p:val>
                                        </p:tav>
                                      </p:tavLst>
                                    </p:anim>
                                    <p:set>
                                      <p:cBhvr>
                                        <p:cTn id="27" dur="1" fill="hold">
                                          <p:stCondLst>
                                            <p:cond delay="9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4D49EEE-0349-43AC-AB3F-CCF6A6734CCD}"/>
              </a:ext>
            </a:extLst>
          </p:cNvPr>
          <p:cNvSpPr/>
          <p:nvPr/>
        </p:nvSpPr>
        <p:spPr>
          <a:xfrm>
            <a:off x="0" y="6654800"/>
            <a:ext cx="10972800" cy="2032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E1CFD0B-C76B-4271-8CF8-47EBFCB4D800}"/>
              </a:ext>
            </a:extLst>
          </p:cNvPr>
          <p:cNvSpPr/>
          <p:nvPr/>
        </p:nvSpPr>
        <p:spPr>
          <a:xfrm>
            <a:off x="10972800" y="6654800"/>
            <a:ext cx="1219200" cy="203200"/>
          </a:xfrm>
          <a:prstGeom prst="rect">
            <a:avLst/>
          </a:prstGeom>
          <a:solidFill>
            <a:schemeClr val="tx2">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Graphic 24" descr="Upward trend">
            <a:extLst>
              <a:ext uri="{FF2B5EF4-FFF2-40B4-BE49-F238E27FC236}">
                <a16:creationId xmlns:a16="http://schemas.microsoft.com/office/drawing/2014/main" id="{314FDE66-87D8-46C3-B620-B8B22FA78F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21680" y="3096322"/>
            <a:ext cx="548640" cy="548640"/>
          </a:xfrm>
          <a:prstGeom prst="rect">
            <a:avLst/>
          </a:prstGeom>
        </p:spPr>
      </p:pic>
      <p:pic>
        <p:nvPicPr>
          <p:cNvPr id="27" name="Graphic 26" descr="Send">
            <a:extLst>
              <a:ext uri="{FF2B5EF4-FFF2-40B4-BE49-F238E27FC236}">
                <a16:creationId xmlns:a16="http://schemas.microsoft.com/office/drawing/2014/main" id="{920626FD-9916-4111-AAAE-ADD4222B064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60028" y="4167049"/>
            <a:ext cx="548640" cy="548640"/>
          </a:xfrm>
          <a:prstGeom prst="rect">
            <a:avLst/>
          </a:prstGeom>
        </p:spPr>
      </p:pic>
      <p:pic>
        <p:nvPicPr>
          <p:cNvPr id="29" name="Graphic 28" descr="Podium">
            <a:extLst>
              <a:ext uri="{FF2B5EF4-FFF2-40B4-BE49-F238E27FC236}">
                <a16:creationId xmlns:a16="http://schemas.microsoft.com/office/drawing/2014/main" id="{A210072B-9E46-4125-9A12-175CEA59306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09479" y="3147212"/>
            <a:ext cx="548640" cy="548640"/>
          </a:xfrm>
          <a:prstGeom prst="rect">
            <a:avLst/>
          </a:prstGeom>
        </p:spPr>
      </p:pic>
      <p:sp>
        <p:nvSpPr>
          <p:cNvPr id="2" name="TextBox 1">
            <a:extLst>
              <a:ext uri="{FF2B5EF4-FFF2-40B4-BE49-F238E27FC236}">
                <a16:creationId xmlns:a16="http://schemas.microsoft.com/office/drawing/2014/main" id="{8668ABA9-3416-333E-5C5E-BAE0B80A3C45}"/>
              </a:ext>
            </a:extLst>
          </p:cNvPr>
          <p:cNvSpPr txBox="1"/>
          <p:nvPr/>
        </p:nvSpPr>
        <p:spPr>
          <a:xfrm>
            <a:off x="322729" y="329933"/>
            <a:ext cx="11421035" cy="5909310"/>
          </a:xfrm>
          <a:prstGeom prst="rect">
            <a:avLst/>
          </a:prstGeom>
          <a:noFill/>
        </p:spPr>
        <p:txBody>
          <a:bodyPr wrap="square" rtlCol="0">
            <a:spAutoFit/>
          </a:bodyPr>
          <a:lstStyle/>
          <a:p>
            <a:r>
              <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14. How can you set up parameterized queries in Power BI to allow users to filter data based on the Distance from Home column?</a:t>
            </a:r>
          </a:p>
          <a:p>
            <a:endPar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l"/>
            <a:r>
              <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To enable users to filter data based on the Distance from Home column using parameterized queries in Power BI, follow these steps:</a:t>
            </a:r>
          </a:p>
          <a:p>
            <a:pPr algn="l"/>
            <a:endPar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l"/>
            <a:r>
              <a:rPr lang="en-US" b="1"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1.Create a Parameter:</a:t>
            </a:r>
          </a:p>
          <a:p>
            <a:pPr algn="l">
              <a:buFont typeface="Arial" panose="020B0604020202020204" pitchFamily="34" charset="0"/>
              <a:buChar char="•"/>
            </a:pPr>
            <a:r>
              <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 Open your Power BI Desktop file.</a:t>
            </a:r>
          </a:p>
          <a:p>
            <a:pPr algn="l">
              <a:buFont typeface="Arial" panose="020B0604020202020204" pitchFamily="34" charset="0"/>
              <a:buChar char="•"/>
            </a:pPr>
            <a:r>
              <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 Navigate to the "Modeling" tab in the ribbon menu at the top.</a:t>
            </a:r>
          </a:p>
          <a:p>
            <a:pPr algn="l">
              <a:buFont typeface="Arial" panose="020B0604020202020204" pitchFamily="34" charset="0"/>
              <a:buChar char="•"/>
            </a:pPr>
            <a:r>
              <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 Click on "New Parameter" in the "Modeling" section.</a:t>
            </a:r>
          </a:p>
          <a:p>
            <a:pPr algn="l">
              <a:buFont typeface="Arial" panose="020B0604020202020204" pitchFamily="34" charset="0"/>
              <a:buChar char="•"/>
            </a:pPr>
            <a:r>
              <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 Name the parameter (e.g., "</a:t>
            </a:r>
            <a:r>
              <a:rPr lang="en-US" dirty="0" err="1">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DistanceParameter</a:t>
            </a:r>
            <a:r>
              <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 and set its data type to Decimal Number.</a:t>
            </a:r>
          </a:p>
          <a:p>
            <a:pPr algn="l">
              <a:buFont typeface="Arial" panose="020B0604020202020204" pitchFamily="34" charset="0"/>
              <a:buChar char="•"/>
            </a:pPr>
            <a:r>
              <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 Specify the desired default value and any constraints if needed.</a:t>
            </a:r>
          </a:p>
          <a:p>
            <a:pPr algn="l">
              <a:buFont typeface="Arial" panose="020B0604020202020204" pitchFamily="34" charset="0"/>
              <a:buChar char="•"/>
            </a:pPr>
            <a:r>
              <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 Click "OK" to create the parameter.</a:t>
            </a:r>
          </a:p>
          <a:p>
            <a:pPr algn="l"/>
            <a:endPar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lgn="l"/>
            <a:r>
              <a:rPr lang="en-US" b="1"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2.Modify the Query:</a:t>
            </a:r>
          </a:p>
          <a:p>
            <a:pPr algn="l">
              <a:buFont typeface="Arial" panose="020B0604020202020204" pitchFamily="34" charset="0"/>
              <a:buChar char="•"/>
            </a:pPr>
            <a:r>
              <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 Access the query editor by clicking on "Transform Data."</a:t>
            </a:r>
          </a:p>
          <a:p>
            <a:pPr algn="l">
              <a:buFont typeface="Arial" panose="020B0604020202020204" pitchFamily="34" charset="0"/>
              <a:buChar char="•"/>
            </a:pPr>
            <a:r>
              <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 Locate the query responsible for loading your data.</a:t>
            </a:r>
          </a:p>
          <a:p>
            <a:pPr algn="l">
              <a:buFont typeface="Arial" panose="020B0604020202020204" pitchFamily="34" charset="0"/>
              <a:buChar char="•"/>
            </a:pPr>
            <a:r>
              <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 Add a new step to filter the data based on the Distance from Home column using the parameter created in step 1.</a:t>
            </a:r>
          </a:p>
          <a:p>
            <a:pPr algn="l">
              <a:buFont typeface="Arial" panose="020B0604020202020204" pitchFamily="34" charset="0"/>
              <a:buChar char="•"/>
            </a:pPr>
            <a:r>
              <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 Use the following Power Query M language syntax:</a:t>
            </a:r>
          </a:p>
          <a:p>
            <a:pPr algn="l"/>
            <a:r>
              <a:rPr lang="en-US" sz="1800" b="1" i="0" dirty="0">
                <a:solidFill>
                  <a:srgbClr val="252423"/>
                </a:solidFill>
                <a:effectLst/>
                <a:highlight>
                  <a:srgbClr val="FFFFFF"/>
                </a:highlight>
                <a:latin typeface="Segoe UI" panose="020B0502040204020203" pitchFamily="34" charset="0"/>
              </a:rPr>
              <a:t>       = </a:t>
            </a:r>
            <a:r>
              <a:rPr lang="en-US" sz="1800" b="1" i="0" dirty="0" err="1">
                <a:solidFill>
                  <a:srgbClr val="252423"/>
                </a:solidFill>
                <a:effectLst/>
                <a:highlight>
                  <a:srgbClr val="FFFFFF"/>
                </a:highlight>
                <a:latin typeface="Segoe UI" panose="020B0502040204020203" pitchFamily="34" charset="0"/>
              </a:rPr>
              <a:t>Table.SelectRows</a:t>
            </a:r>
            <a:r>
              <a:rPr lang="en-US" sz="1800" b="1" i="0" dirty="0">
                <a:solidFill>
                  <a:srgbClr val="252423"/>
                </a:solidFill>
                <a:effectLst/>
                <a:highlight>
                  <a:srgbClr val="FFFFFF"/>
                </a:highlight>
                <a:latin typeface="Segoe UI" panose="020B0502040204020203" pitchFamily="34" charset="0"/>
              </a:rPr>
              <a:t>(#"PreviousStep", each [Distance from Home] &lt;= </a:t>
            </a:r>
            <a:r>
              <a:rPr lang="en-US" sz="1800" b="1" i="0" dirty="0" err="1">
                <a:solidFill>
                  <a:srgbClr val="252423"/>
                </a:solidFill>
                <a:effectLst/>
                <a:highlight>
                  <a:srgbClr val="FFFFFF"/>
                </a:highlight>
                <a:latin typeface="Segoe UI" panose="020B0502040204020203" pitchFamily="34" charset="0"/>
              </a:rPr>
              <a:t>DistanceParameter</a:t>
            </a:r>
            <a:r>
              <a:rPr lang="en-US" sz="1800" b="1" i="0" dirty="0">
                <a:solidFill>
                  <a:srgbClr val="252423"/>
                </a:solidFill>
                <a:effectLst/>
                <a:highlight>
                  <a:srgbClr val="FFFFFF"/>
                </a:highlight>
                <a:latin typeface="Segoe UI" panose="020B0502040204020203" pitchFamily="34" charset="0"/>
              </a:rPr>
              <a:t>)</a:t>
            </a:r>
          </a:p>
        </p:txBody>
      </p:sp>
    </p:spTree>
    <p:extLst>
      <p:ext uri="{BB962C8B-B14F-4D97-AF65-F5344CB8AC3E}">
        <p14:creationId xmlns:p14="http://schemas.microsoft.com/office/powerpoint/2010/main" val="2520928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4D49EEE-0349-43AC-AB3F-CCF6A6734CCD}"/>
              </a:ext>
            </a:extLst>
          </p:cNvPr>
          <p:cNvSpPr/>
          <p:nvPr/>
        </p:nvSpPr>
        <p:spPr>
          <a:xfrm>
            <a:off x="0" y="6654800"/>
            <a:ext cx="10972800" cy="2032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E1CFD0B-C76B-4271-8CF8-47EBFCB4D800}"/>
              </a:ext>
            </a:extLst>
          </p:cNvPr>
          <p:cNvSpPr/>
          <p:nvPr/>
        </p:nvSpPr>
        <p:spPr>
          <a:xfrm>
            <a:off x="10972800" y="6654800"/>
            <a:ext cx="1219200" cy="203200"/>
          </a:xfrm>
          <a:prstGeom prst="rect">
            <a:avLst/>
          </a:prstGeom>
          <a:solidFill>
            <a:schemeClr val="tx2">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Graphic 24" descr="Upward trend">
            <a:extLst>
              <a:ext uri="{FF2B5EF4-FFF2-40B4-BE49-F238E27FC236}">
                <a16:creationId xmlns:a16="http://schemas.microsoft.com/office/drawing/2014/main" id="{314FDE66-87D8-46C3-B620-B8B22FA78F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21680" y="3096322"/>
            <a:ext cx="548640" cy="548640"/>
          </a:xfrm>
          <a:prstGeom prst="rect">
            <a:avLst/>
          </a:prstGeom>
        </p:spPr>
      </p:pic>
      <p:pic>
        <p:nvPicPr>
          <p:cNvPr id="27" name="Graphic 26" descr="Send">
            <a:extLst>
              <a:ext uri="{FF2B5EF4-FFF2-40B4-BE49-F238E27FC236}">
                <a16:creationId xmlns:a16="http://schemas.microsoft.com/office/drawing/2014/main" id="{920626FD-9916-4111-AAAE-ADD4222B064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60028" y="4167049"/>
            <a:ext cx="548640" cy="548640"/>
          </a:xfrm>
          <a:prstGeom prst="rect">
            <a:avLst/>
          </a:prstGeom>
        </p:spPr>
      </p:pic>
      <p:pic>
        <p:nvPicPr>
          <p:cNvPr id="29" name="Graphic 28" descr="Podium">
            <a:extLst>
              <a:ext uri="{FF2B5EF4-FFF2-40B4-BE49-F238E27FC236}">
                <a16:creationId xmlns:a16="http://schemas.microsoft.com/office/drawing/2014/main" id="{A210072B-9E46-4125-9A12-175CEA59306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09479" y="3147212"/>
            <a:ext cx="548640" cy="548640"/>
          </a:xfrm>
          <a:prstGeom prst="rect">
            <a:avLst/>
          </a:prstGeom>
        </p:spPr>
      </p:pic>
      <p:sp>
        <p:nvSpPr>
          <p:cNvPr id="2" name="TextBox 1">
            <a:extLst>
              <a:ext uri="{FF2B5EF4-FFF2-40B4-BE49-F238E27FC236}">
                <a16:creationId xmlns:a16="http://schemas.microsoft.com/office/drawing/2014/main" id="{8668ABA9-3416-333E-5C5E-BAE0B80A3C45}"/>
              </a:ext>
            </a:extLst>
          </p:cNvPr>
          <p:cNvSpPr txBox="1"/>
          <p:nvPr/>
        </p:nvSpPr>
        <p:spPr>
          <a:xfrm>
            <a:off x="448236" y="462686"/>
            <a:ext cx="11134164" cy="2308324"/>
          </a:xfrm>
          <a:prstGeom prst="rect">
            <a:avLst/>
          </a:prstGeom>
          <a:noFill/>
        </p:spPr>
        <p:txBody>
          <a:bodyPr wrap="square" rtlCol="0">
            <a:spAutoFit/>
          </a:bodyPr>
          <a:lstStyle/>
          <a:p>
            <a:pPr algn="l"/>
            <a:r>
              <a:rPr lang="en-US" b="1" dirty="0">
                <a:solidFill>
                  <a:srgbClr val="252423"/>
                </a:solidFill>
                <a:highlight>
                  <a:srgbClr val="FFFFFF"/>
                </a:highlight>
                <a:latin typeface="Segoe UI" panose="020B0502040204020203" pitchFamily="34" charset="0"/>
              </a:rPr>
              <a:t>3.Apply Changes:</a:t>
            </a:r>
          </a:p>
          <a:p>
            <a:pPr algn="l">
              <a:buFont typeface="Arial" panose="020B0604020202020204" pitchFamily="34" charset="0"/>
              <a:buChar char="•"/>
            </a:pPr>
            <a:r>
              <a:rPr lang="en-US" dirty="0">
                <a:solidFill>
                  <a:srgbClr val="252423"/>
                </a:solidFill>
                <a:highlight>
                  <a:srgbClr val="FFFFFF"/>
                </a:highlight>
                <a:latin typeface="Segoe UI" panose="020B0502040204020203" pitchFamily="34" charset="0"/>
              </a:rPr>
              <a:t> After adding the filtering step, click on "Close &amp; Apply" to apply the changes.</a:t>
            </a:r>
          </a:p>
          <a:p>
            <a:pPr algn="l">
              <a:buFont typeface="Arial" panose="020B0604020202020204" pitchFamily="34" charset="0"/>
              <a:buChar char="•"/>
            </a:pPr>
            <a:r>
              <a:rPr lang="en-US" dirty="0">
                <a:solidFill>
                  <a:srgbClr val="252423"/>
                </a:solidFill>
                <a:highlight>
                  <a:srgbClr val="FFFFFF"/>
                </a:highlight>
                <a:latin typeface="Segoe UI" panose="020B0502040204020203" pitchFamily="34" charset="0"/>
              </a:rPr>
              <a:t> This will load the modified data into your Power BI report.</a:t>
            </a:r>
          </a:p>
          <a:p>
            <a:pPr algn="l"/>
            <a:endParaRPr lang="en-US" dirty="0">
              <a:solidFill>
                <a:srgbClr val="252423"/>
              </a:solidFill>
              <a:highlight>
                <a:srgbClr val="FFFFFF"/>
              </a:highlight>
              <a:latin typeface="Segoe UI" panose="020B0502040204020203" pitchFamily="34" charset="0"/>
            </a:endParaRPr>
          </a:p>
          <a:p>
            <a:pPr algn="l"/>
            <a:r>
              <a:rPr lang="en-US" b="1" dirty="0">
                <a:solidFill>
                  <a:srgbClr val="252423"/>
                </a:solidFill>
                <a:highlight>
                  <a:srgbClr val="FFFFFF"/>
                </a:highlight>
                <a:latin typeface="Segoe UI" panose="020B0502040204020203" pitchFamily="34" charset="0"/>
              </a:rPr>
              <a:t>4.Parameter Control:</a:t>
            </a:r>
          </a:p>
          <a:p>
            <a:pPr algn="l">
              <a:buFont typeface="Arial" panose="020B0604020202020204" pitchFamily="34" charset="0"/>
              <a:buChar char="•"/>
            </a:pPr>
            <a:r>
              <a:rPr lang="en-US" dirty="0">
                <a:solidFill>
                  <a:srgbClr val="252423"/>
                </a:solidFill>
                <a:highlight>
                  <a:srgbClr val="FFFFFF"/>
                </a:highlight>
                <a:latin typeface="Segoe UI" panose="020B0502040204020203" pitchFamily="34" charset="0"/>
              </a:rPr>
              <a:t> Add a slicer visual to your report by selecting the slicer icon from the Visualization pane.</a:t>
            </a:r>
          </a:p>
          <a:p>
            <a:pPr algn="l">
              <a:buFont typeface="Arial" panose="020B0604020202020204" pitchFamily="34" charset="0"/>
              <a:buChar char="•"/>
            </a:pPr>
            <a:r>
              <a:rPr lang="en-US" dirty="0">
                <a:solidFill>
                  <a:srgbClr val="252423"/>
                </a:solidFill>
                <a:highlight>
                  <a:srgbClr val="FFFFFF"/>
                </a:highlight>
                <a:latin typeface="Segoe UI" panose="020B0502040204020203" pitchFamily="34" charset="0"/>
              </a:rPr>
              <a:t> Bind the slicer to the "</a:t>
            </a:r>
            <a:r>
              <a:rPr lang="en-US" dirty="0" err="1">
                <a:solidFill>
                  <a:srgbClr val="252423"/>
                </a:solidFill>
                <a:highlight>
                  <a:srgbClr val="FFFFFF"/>
                </a:highlight>
                <a:latin typeface="Segoe UI" panose="020B0502040204020203" pitchFamily="34" charset="0"/>
              </a:rPr>
              <a:t>DistanceParameter</a:t>
            </a:r>
            <a:r>
              <a:rPr lang="en-US" dirty="0">
                <a:solidFill>
                  <a:srgbClr val="252423"/>
                </a:solidFill>
                <a:highlight>
                  <a:srgbClr val="FFFFFF"/>
                </a:highlight>
                <a:latin typeface="Segoe UI" panose="020B0502040204020203" pitchFamily="34" charset="0"/>
              </a:rPr>
              <a:t>" parameter created earlier.</a:t>
            </a:r>
          </a:p>
          <a:p>
            <a:pPr algn="l">
              <a:buFont typeface="Arial" panose="020B0604020202020204" pitchFamily="34" charset="0"/>
              <a:buChar char="•"/>
            </a:pPr>
            <a:r>
              <a:rPr lang="en-US" dirty="0">
                <a:solidFill>
                  <a:srgbClr val="252423"/>
                </a:solidFill>
                <a:highlight>
                  <a:srgbClr val="FFFFFF"/>
                </a:highlight>
                <a:latin typeface="Segoe UI" panose="020B0502040204020203" pitchFamily="34" charset="0"/>
              </a:rPr>
              <a:t> Users can now dynamically adjust the slicer to filter data based on the Distance from Home column.</a:t>
            </a:r>
          </a:p>
        </p:txBody>
      </p:sp>
    </p:spTree>
    <p:extLst>
      <p:ext uri="{BB962C8B-B14F-4D97-AF65-F5344CB8AC3E}">
        <p14:creationId xmlns:p14="http://schemas.microsoft.com/office/powerpoint/2010/main" val="3458778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FF848425-65CE-4E04-92B8-AD44B8E1BC04}"/>
              </a:ext>
            </a:extLst>
          </p:cNvPr>
          <p:cNvPicPr>
            <a:picLocks noGrp="1" noChangeAspect="1"/>
          </p:cNvPicPr>
          <p:nvPr>
            <p:ph type="pic" sz="quarter" idx="11"/>
          </p:nvPr>
        </p:nvPicPr>
        <p:blipFill rotWithShape="1">
          <a:blip r:embed="rId3">
            <a:extLst>
              <a:ext uri="{28A0092B-C50C-407E-A947-70E740481C1C}">
                <a14:useLocalDpi xmlns:a14="http://schemas.microsoft.com/office/drawing/2010/main" val="0"/>
              </a:ext>
            </a:extLst>
          </a:blip>
          <a:srcRect t="16485" b="40859"/>
          <a:stretch/>
        </p:blipFill>
        <p:spPr>
          <a:xfrm>
            <a:off x="0" y="1152971"/>
            <a:ext cx="12192000" cy="4503646"/>
          </a:xfrm>
        </p:spPr>
      </p:pic>
      <p:sp>
        <p:nvSpPr>
          <p:cNvPr id="6" name="Rectangle 5">
            <a:extLst>
              <a:ext uri="{FF2B5EF4-FFF2-40B4-BE49-F238E27FC236}">
                <a16:creationId xmlns:a16="http://schemas.microsoft.com/office/drawing/2014/main" id="{CA96CCE2-0647-4C81-94D5-139A2EB4D1B3}"/>
              </a:ext>
            </a:extLst>
          </p:cNvPr>
          <p:cNvSpPr/>
          <p:nvPr/>
        </p:nvSpPr>
        <p:spPr>
          <a:xfrm>
            <a:off x="0" y="1152971"/>
            <a:ext cx="12192000" cy="4503646"/>
          </a:xfrm>
          <a:prstGeom prst="rect">
            <a:avLst/>
          </a:prstGeom>
          <a:solidFill>
            <a:schemeClr val="tx2">
              <a:lumMod val="50000"/>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13CE750D-F21C-4DD2-B192-5E91AEB8FDDF}"/>
              </a:ext>
            </a:extLst>
          </p:cNvPr>
          <p:cNvGrpSpPr/>
          <p:nvPr/>
        </p:nvGrpSpPr>
        <p:grpSpPr>
          <a:xfrm rot="779957">
            <a:off x="11506315" y="884659"/>
            <a:ext cx="1297573" cy="1148642"/>
            <a:chOff x="8745894" y="-1456716"/>
            <a:chExt cx="4844318" cy="4288302"/>
          </a:xfrm>
        </p:grpSpPr>
        <p:sp>
          <p:nvSpPr>
            <p:cNvPr id="14" name="Freeform 4">
              <a:extLst>
                <a:ext uri="{FF2B5EF4-FFF2-40B4-BE49-F238E27FC236}">
                  <a16:creationId xmlns:a16="http://schemas.microsoft.com/office/drawing/2014/main" id="{49D08735-D0A4-4E4A-AE25-276A9190A326}"/>
                </a:ext>
              </a:extLst>
            </p:cNvPr>
            <p:cNvSpPr/>
            <p:nvPr/>
          </p:nvSpPr>
          <p:spPr>
            <a:xfrm rot="18900000">
              <a:off x="8745894" y="-1456716"/>
              <a:ext cx="4286254" cy="4288302"/>
            </a:xfrm>
            <a:custGeom>
              <a:avLst/>
              <a:gdLst/>
              <a:ahLst/>
              <a:cxnLst/>
              <a:rect l="l" t="t" r="r" b="b"/>
              <a:pathLst>
                <a:path w="2653030" h="2654300">
                  <a:moveTo>
                    <a:pt x="0" y="1535430"/>
                  </a:moveTo>
                  <a:lnTo>
                    <a:pt x="0" y="1463040"/>
                  </a:lnTo>
                  <a:lnTo>
                    <a:pt x="1463040" y="0"/>
                  </a:lnTo>
                  <a:lnTo>
                    <a:pt x="1535430" y="0"/>
                  </a:lnTo>
                  <a:lnTo>
                    <a:pt x="0" y="1535430"/>
                  </a:lnTo>
                  <a:close/>
                  <a:moveTo>
                    <a:pt x="1681480" y="0"/>
                  </a:moveTo>
                  <a:lnTo>
                    <a:pt x="1609090" y="0"/>
                  </a:lnTo>
                  <a:lnTo>
                    <a:pt x="0" y="1607820"/>
                  </a:lnTo>
                  <a:lnTo>
                    <a:pt x="0" y="1680210"/>
                  </a:lnTo>
                  <a:lnTo>
                    <a:pt x="1681480" y="0"/>
                  </a:lnTo>
                  <a:close/>
                  <a:moveTo>
                    <a:pt x="1390650" y="0"/>
                  </a:moveTo>
                  <a:lnTo>
                    <a:pt x="1318260" y="0"/>
                  </a:lnTo>
                  <a:lnTo>
                    <a:pt x="0" y="1318260"/>
                  </a:lnTo>
                  <a:lnTo>
                    <a:pt x="0" y="1390650"/>
                  </a:lnTo>
                  <a:lnTo>
                    <a:pt x="1390650" y="0"/>
                  </a:lnTo>
                  <a:close/>
                  <a:moveTo>
                    <a:pt x="1245870" y="0"/>
                  </a:moveTo>
                  <a:lnTo>
                    <a:pt x="1173480" y="0"/>
                  </a:lnTo>
                  <a:lnTo>
                    <a:pt x="0" y="1173480"/>
                  </a:lnTo>
                  <a:lnTo>
                    <a:pt x="0" y="1245870"/>
                  </a:lnTo>
                  <a:lnTo>
                    <a:pt x="1245870" y="0"/>
                  </a:lnTo>
                  <a:close/>
                  <a:moveTo>
                    <a:pt x="1826260" y="0"/>
                  </a:moveTo>
                  <a:lnTo>
                    <a:pt x="1753870" y="0"/>
                  </a:lnTo>
                  <a:lnTo>
                    <a:pt x="0" y="1753870"/>
                  </a:lnTo>
                  <a:lnTo>
                    <a:pt x="0" y="1826260"/>
                  </a:lnTo>
                  <a:lnTo>
                    <a:pt x="1826260" y="0"/>
                  </a:lnTo>
                  <a:close/>
                  <a:moveTo>
                    <a:pt x="2260600" y="0"/>
                  </a:moveTo>
                  <a:lnTo>
                    <a:pt x="2188210" y="0"/>
                  </a:lnTo>
                  <a:lnTo>
                    <a:pt x="0" y="2188210"/>
                  </a:lnTo>
                  <a:lnTo>
                    <a:pt x="0" y="2260600"/>
                  </a:lnTo>
                  <a:lnTo>
                    <a:pt x="2260600" y="0"/>
                  </a:lnTo>
                  <a:close/>
                  <a:moveTo>
                    <a:pt x="2551430" y="0"/>
                  </a:moveTo>
                  <a:lnTo>
                    <a:pt x="2479040" y="0"/>
                  </a:lnTo>
                  <a:lnTo>
                    <a:pt x="0" y="2479040"/>
                  </a:lnTo>
                  <a:lnTo>
                    <a:pt x="0" y="2551430"/>
                  </a:lnTo>
                  <a:lnTo>
                    <a:pt x="2551430" y="0"/>
                  </a:lnTo>
                  <a:close/>
                  <a:moveTo>
                    <a:pt x="2405380" y="0"/>
                  </a:moveTo>
                  <a:lnTo>
                    <a:pt x="2332990" y="0"/>
                  </a:lnTo>
                  <a:lnTo>
                    <a:pt x="0" y="2332990"/>
                  </a:lnTo>
                  <a:lnTo>
                    <a:pt x="0" y="2405380"/>
                  </a:lnTo>
                  <a:lnTo>
                    <a:pt x="2405380" y="0"/>
                  </a:lnTo>
                  <a:close/>
                  <a:moveTo>
                    <a:pt x="2115820" y="0"/>
                  </a:moveTo>
                  <a:lnTo>
                    <a:pt x="2043430" y="0"/>
                  </a:lnTo>
                  <a:lnTo>
                    <a:pt x="0" y="2043430"/>
                  </a:lnTo>
                  <a:lnTo>
                    <a:pt x="0" y="2115820"/>
                  </a:lnTo>
                  <a:lnTo>
                    <a:pt x="2115820" y="0"/>
                  </a:lnTo>
                  <a:close/>
                  <a:moveTo>
                    <a:pt x="375920" y="0"/>
                  </a:moveTo>
                  <a:lnTo>
                    <a:pt x="303530" y="0"/>
                  </a:lnTo>
                  <a:lnTo>
                    <a:pt x="0" y="303530"/>
                  </a:lnTo>
                  <a:lnTo>
                    <a:pt x="0" y="375920"/>
                  </a:lnTo>
                  <a:lnTo>
                    <a:pt x="375920" y="0"/>
                  </a:lnTo>
                  <a:close/>
                  <a:moveTo>
                    <a:pt x="1101090" y="0"/>
                  </a:moveTo>
                  <a:lnTo>
                    <a:pt x="1028700" y="0"/>
                  </a:lnTo>
                  <a:lnTo>
                    <a:pt x="0" y="1028700"/>
                  </a:lnTo>
                  <a:lnTo>
                    <a:pt x="0" y="1101090"/>
                  </a:lnTo>
                  <a:lnTo>
                    <a:pt x="1101090" y="0"/>
                  </a:lnTo>
                  <a:close/>
                  <a:moveTo>
                    <a:pt x="2653030" y="0"/>
                  </a:moveTo>
                  <a:lnTo>
                    <a:pt x="2623820" y="0"/>
                  </a:lnTo>
                  <a:lnTo>
                    <a:pt x="0" y="2623820"/>
                  </a:lnTo>
                  <a:lnTo>
                    <a:pt x="0" y="2653030"/>
                  </a:lnTo>
                  <a:lnTo>
                    <a:pt x="43180" y="2653030"/>
                  </a:lnTo>
                  <a:lnTo>
                    <a:pt x="2653030" y="43180"/>
                  </a:lnTo>
                  <a:lnTo>
                    <a:pt x="2653030" y="0"/>
                  </a:lnTo>
                  <a:close/>
                  <a:moveTo>
                    <a:pt x="520700" y="0"/>
                  </a:moveTo>
                  <a:lnTo>
                    <a:pt x="448310" y="0"/>
                  </a:lnTo>
                  <a:lnTo>
                    <a:pt x="0" y="448310"/>
                  </a:lnTo>
                  <a:lnTo>
                    <a:pt x="0" y="520700"/>
                  </a:lnTo>
                  <a:lnTo>
                    <a:pt x="520700" y="0"/>
                  </a:lnTo>
                  <a:close/>
                  <a:moveTo>
                    <a:pt x="85090" y="0"/>
                  </a:moveTo>
                  <a:lnTo>
                    <a:pt x="12700" y="0"/>
                  </a:lnTo>
                  <a:lnTo>
                    <a:pt x="0" y="12700"/>
                  </a:lnTo>
                  <a:lnTo>
                    <a:pt x="0" y="85090"/>
                  </a:lnTo>
                  <a:lnTo>
                    <a:pt x="85090" y="0"/>
                  </a:lnTo>
                  <a:close/>
                  <a:moveTo>
                    <a:pt x="231140" y="0"/>
                  </a:moveTo>
                  <a:lnTo>
                    <a:pt x="158750" y="0"/>
                  </a:lnTo>
                  <a:lnTo>
                    <a:pt x="0" y="157480"/>
                  </a:lnTo>
                  <a:lnTo>
                    <a:pt x="0" y="229870"/>
                  </a:lnTo>
                  <a:lnTo>
                    <a:pt x="231140" y="0"/>
                  </a:lnTo>
                  <a:close/>
                  <a:moveTo>
                    <a:pt x="0" y="956310"/>
                  </a:moveTo>
                  <a:lnTo>
                    <a:pt x="956310" y="0"/>
                  </a:lnTo>
                  <a:lnTo>
                    <a:pt x="883920" y="0"/>
                  </a:lnTo>
                  <a:lnTo>
                    <a:pt x="0" y="882650"/>
                  </a:lnTo>
                  <a:lnTo>
                    <a:pt x="0" y="956310"/>
                  </a:lnTo>
                  <a:close/>
                  <a:moveTo>
                    <a:pt x="665480" y="0"/>
                  </a:moveTo>
                  <a:lnTo>
                    <a:pt x="593090" y="0"/>
                  </a:lnTo>
                  <a:lnTo>
                    <a:pt x="0" y="593090"/>
                  </a:lnTo>
                  <a:lnTo>
                    <a:pt x="0" y="665480"/>
                  </a:lnTo>
                  <a:lnTo>
                    <a:pt x="665480" y="0"/>
                  </a:lnTo>
                  <a:close/>
                  <a:moveTo>
                    <a:pt x="810260" y="0"/>
                  </a:moveTo>
                  <a:lnTo>
                    <a:pt x="737870" y="0"/>
                  </a:lnTo>
                  <a:lnTo>
                    <a:pt x="0" y="737870"/>
                  </a:lnTo>
                  <a:lnTo>
                    <a:pt x="0" y="810260"/>
                  </a:lnTo>
                  <a:lnTo>
                    <a:pt x="810260" y="0"/>
                  </a:lnTo>
                  <a:close/>
                  <a:moveTo>
                    <a:pt x="1971040" y="0"/>
                  </a:moveTo>
                  <a:lnTo>
                    <a:pt x="1898650" y="0"/>
                  </a:lnTo>
                  <a:lnTo>
                    <a:pt x="0" y="1898650"/>
                  </a:lnTo>
                  <a:lnTo>
                    <a:pt x="0" y="1971040"/>
                  </a:lnTo>
                  <a:lnTo>
                    <a:pt x="1971040" y="0"/>
                  </a:lnTo>
                  <a:close/>
                  <a:moveTo>
                    <a:pt x="2653030" y="1783080"/>
                  </a:moveTo>
                  <a:lnTo>
                    <a:pt x="2653030" y="1710690"/>
                  </a:lnTo>
                  <a:lnTo>
                    <a:pt x="1710690" y="2653030"/>
                  </a:lnTo>
                  <a:lnTo>
                    <a:pt x="1783080" y="2653030"/>
                  </a:lnTo>
                  <a:lnTo>
                    <a:pt x="2653030" y="1783080"/>
                  </a:lnTo>
                  <a:close/>
                  <a:moveTo>
                    <a:pt x="2653030" y="1927860"/>
                  </a:moveTo>
                  <a:lnTo>
                    <a:pt x="2653030" y="1855470"/>
                  </a:lnTo>
                  <a:lnTo>
                    <a:pt x="1855470" y="2653030"/>
                  </a:lnTo>
                  <a:lnTo>
                    <a:pt x="1927860" y="2653030"/>
                  </a:lnTo>
                  <a:lnTo>
                    <a:pt x="2653030" y="1927860"/>
                  </a:lnTo>
                  <a:close/>
                  <a:moveTo>
                    <a:pt x="2653030" y="2072640"/>
                  </a:moveTo>
                  <a:lnTo>
                    <a:pt x="2653030" y="2000250"/>
                  </a:lnTo>
                  <a:lnTo>
                    <a:pt x="2000250" y="2653030"/>
                  </a:lnTo>
                  <a:lnTo>
                    <a:pt x="2072640" y="2653030"/>
                  </a:lnTo>
                  <a:lnTo>
                    <a:pt x="2653030" y="2072640"/>
                  </a:lnTo>
                  <a:close/>
                  <a:moveTo>
                    <a:pt x="2653030" y="1638300"/>
                  </a:moveTo>
                  <a:lnTo>
                    <a:pt x="2653030" y="1565910"/>
                  </a:lnTo>
                  <a:lnTo>
                    <a:pt x="1564640" y="2654300"/>
                  </a:lnTo>
                  <a:lnTo>
                    <a:pt x="1637030" y="2654300"/>
                  </a:lnTo>
                  <a:lnTo>
                    <a:pt x="2653030" y="1638300"/>
                  </a:lnTo>
                  <a:close/>
                  <a:moveTo>
                    <a:pt x="2217420" y="2653030"/>
                  </a:moveTo>
                  <a:lnTo>
                    <a:pt x="2653030" y="2217420"/>
                  </a:lnTo>
                  <a:lnTo>
                    <a:pt x="2653030" y="2145030"/>
                  </a:lnTo>
                  <a:lnTo>
                    <a:pt x="2145030" y="2653030"/>
                  </a:lnTo>
                  <a:lnTo>
                    <a:pt x="2217420" y="2653030"/>
                  </a:lnTo>
                  <a:close/>
                  <a:moveTo>
                    <a:pt x="2653030" y="2580640"/>
                  </a:moveTo>
                  <a:lnTo>
                    <a:pt x="2580640" y="2653030"/>
                  </a:lnTo>
                  <a:lnTo>
                    <a:pt x="2653030" y="2653030"/>
                  </a:lnTo>
                  <a:lnTo>
                    <a:pt x="2653030" y="2580640"/>
                  </a:lnTo>
                  <a:close/>
                  <a:moveTo>
                    <a:pt x="2653030" y="2508250"/>
                  </a:moveTo>
                  <a:lnTo>
                    <a:pt x="2653030" y="2435860"/>
                  </a:lnTo>
                  <a:lnTo>
                    <a:pt x="2435860" y="2653030"/>
                  </a:lnTo>
                  <a:lnTo>
                    <a:pt x="2508250" y="2653030"/>
                  </a:lnTo>
                  <a:lnTo>
                    <a:pt x="2653030" y="2508250"/>
                  </a:lnTo>
                  <a:close/>
                  <a:moveTo>
                    <a:pt x="2653030" y="2363470"/>
                  </a:moveTo>
                  <a:lnTo>
                    <a:pt x="2653030" y="2291080"/>
                  </a:lnTo>
                  <a:lnTo>
                    <a:pt x="2291080" y="2653030"/>
                  </a:lnTo>
                  <a:lnTo>
                    <a:pt x="2363470" y="2653030"/>
                  </a:lnTo>
                  <a:lnTo>
                    <a:pt x="2653030" y="2363470"/>
                  </a:lnTo>
                  <a:close/>
                  <a:moveTo>
                    <a:pt x="2653030" y="1492250"/>
                  </a:moveTo>
                  <a:lnTo>
                    <a:pt x="2653030" y="1419860"/>
                  </a:lnTo>
                  <a:lnTo>
                    <a:pt x="1419860" y="2653030"/>
                  </a:lnTo>
                  <a:lnTo>
                    <a:pt x="1492250" y="2653030"/>
                  </a:lnTo>
                  <a:lnTo>
                    <a:pt x="2653030" y="1492250"/>
                  </a:lnTo>
                  <a:close/>
                  <a:moveTo>
                    <a:pt x="2653030" y="187960"/>
                  </a:moveTo>
                  <a:lnTo>
                    <a:pt x="2653030" y="115570"/>
                  </a:lnTo>
                  <a:lnTo>
                    <a:pt x="115570" y="2653030"/>
                  </a:lnTo>
                  <a:lnTo>
                    <a:pt x="187960" y="2653030"/>
                  </a:lnTo>
                  <a:lnTo>
                    <a:pt x="2653030" y="187960"/>
                  </a:lnTo>
                  <a:close/>
                  <a:moveTo>
                    <a:pt x="2653030" y="622300"/>
                  </a:moveTo>
                  <a:lnTo>
                    <a:pt x="2653030" y="549910"/>
                  </a:lnTo>
                  <a:lnTo>
                    <a:pt x="549910" y="2653030"/>
                  </a:lnTo>
                  <a:lnTo>
                    <a:pt x="622300" y="2653030"/>
                  </a:lnTo>
                  <a:lnTo>
                    <a:pt x="2653030" y="622300"/>
                  </a:lnTo>
                  <a:close/>
                  <a:moveTo>
                    <a:pt x="2653030" y="477520"/>
                  </a:moveTo>
                  <a:lnTo>
                    <a:pt x="2653030" y="405130"/>
                  </a:lnTo>
                  <a:lnTo>
                    <a:pt x="405130" y="2653030"/>
                  </a:lnTo>
                  <a:lnTo>
                    <a:pt x="477520" y="2653030"/>
                  </a:lnTo>
                  <a:lnTo>
                    <a:pt x="2653030" y="477520"/>
                  </a:lnTo>
                  <a:close/>
                  <a:moveTo>
                    <a:pt x="2653030" y="1347470"/>
                  </a:moveTo>
                  <a:lnTo>
                    <a:pt x="2653030" y="1275080"/>
                  </a:lnTo>
                  <a:lnTo>
                    <a:pt x="1275080" y="2653030"/>
                  </a:lnTo>
                  <a:lnTo>
                    <a:pt x="1347470" y="2653030"/>
                  </a:lnTo>
                  <a:lnTo>
                    <a:pt x="2653030" y="1347470"/>
                  </a:lnTo>
                  <a:close/>
                  <a:moveTo>
                    <a:pt x="2653030" y="767080"/>
                  </a:moveTo>
                  <a:lnTo>
                    <a:pt x="2653030" y="694690"/>
                  </a:lnTo>
                  <a:lnTo>
                    <a:pt x="694690" y="2653030"/>
                  </a:lnTo>
                  <a:lnTo>
                    <a:pt x="767080" y="2653030"/>
                  </a:lnTo>
                  <a:lnTo>
                    <a:pt x="2653030" y="767080"/>
                  </a:lnTo>
                  <a:close/>
                  <a:moveTo>
                    <a:pt x="2653030" y="332740"/>
                  </a:moveTo>
                  <a:lnTo>
                    <a:pt x="2653030" y="260350"/>
                  </a:lnTo>
                  <a:lnTo>
                    <a:pt x="260350" y="2653030"/>
                  </a:lnTo>
                  <a:lnTo>
                    <a:pt x="332740" y="2653030"/>
                  </a:lnTo>
                  <a:lnTo>
                    <a:pt x="2653030" y="332740"/>
                  </a:lnTo>
                  <a:close/>
                  <a:moveTo>
                    <a:pt x="2653030" y="1202690"/>
                  </a:moveTo>
                  <a:lnTo>
                    <a:pt x="2653030" y="1130300"/>
                  </a:lnTo>
                  <a:lnTo>
                    <a:pt x="1130300" y="2653030"/>
                  </a:lnTo>
                  <a:lnTo>
                    <a:pt x="1202690" y="2653030"/>
                  </a:lnTo>
                  <a:lnTo>
                    <a:pt x="2653030" y="1202690"/>
                  </a:lnTo>
                  <a:close/>
                  <a:moveTo>
                    <a:pt x="2653030" y="913130"/>
                  </a:moveTo>
                  <a:lnTo>
                    <a:pt x="2653030" y="840740"/>
                  </a:lnTo>
                  <a:lnTo>
                    <a:pt x="840740" y="2653030"/>
                  </a:lnTo>
                  <a:lnTo>
                    <a:pt x="913130" y="2653030"/>
                  </a:lnTo>
                  <a:lnTo>
                    <a:pt x="2653030" y="913130"/>
                  </a:lnTo>
                  <a:close/>
                  <a:moveTo>
                    <a:pt x="2653030" y="1057910"/>
                  </a:moveTo>
                  <a:lnTo>
                    <a:pt x="2653030" y="985520"/>
                  </a:lnTo>
                  <a:lnTo>
                    <a:pt x="985520" y="2653030"/>
                  </a:lnTo>
                  <a:lnTo>
                    <a:pt x="1057910" y="2653030"/>
                  </a:lnTo>
                  <a:lnTo>
                    <a:pt x="2653030" y="1057910"/>
                  </a:lnTo>
                  <a:close/>
                </a:path>
              </a:pathLst>
            </a:custGeom>
            <a:solidFill>
              <a:schemeClr val="accent3">
                <a:lumMod val="75000"/>
              </a:schemeClr>
            </a:solidFill>
          </p:spPr>
        </p:sp>
        <p:sp>
          <p:nvSpPr>
            <p:cNvPr id="15" name="Freeform 6">
              <a:extLst>
                <a:ext uri="{FF2B5EF4-FFF2-40B4-BE49-F238E27FC236}">
                  <a16:creationId xmlns:a16="http://schemas.microsoft.com/office/drawing/2014/main" id="{06A69FF8-9E51-44E0-8B80-514A79EC4F2E}"/>
                </a:ext>
              </a:extLst>
            </p:cNvPr>
            <p:cNvSpPr/>
            <p:nvPr/>
          </p:nvSpPr>
          <p:spPr>
            <a:xfrm rot="18900000">
              <a:off x="9303962" y="-1456415"/>
              <a:ext cx="4286250" cy="428625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chemeClr val="accent5">
                <a:lumMod val="60000"/>
                <a:lumOff val="40000"/>
              </a:schemeClr>
            </a:solidFill>
          </p:spPr>
        </p:sp>
      </p:grpSp>
      <p:grpSp>
        <p:nvGrpSpPr>
          <p:cNvPr id="16" name="Group 15">
            <a:extLst>
              <a:ext uri="{FF2B5EF4-FFF2-40B4-BE49-F238E27FC236}">
                <a16:creationId xmlns:a16="http://schemas.microsoft.com/office/drawing/2014/main" id="{A4BEAD0E-3AD4-4752-A29D-0087B7086CBF}"/>
              </a:ext>
            </a:extLst>
          </p:cNvPr>
          <p:cNvGrpSpPr/>
          <p:nvPr/>
        </p:nvGrpSpPr>
        <p:grpSpPr>
          <a:xfrm rot="1154204">
            <a:off x="-680400" y="2618213"/>
            <a:ext cx="1391600" cy="1231874"/>
            <a:chOff x="8745886" y="-1456716"/>
            <a:chExt cx="4844326" cy="4288302"/>
          </a:xfrm>
        </p:grpSpPr>
        <p:sp>
          <p:nvSpPr>
            <p:cNvPr id="17" name="Freeform 4">
              <a:extLst>
                <a:ext uri="{FF2B5EF4-FFF2-40B4-BE49-F238E27FC236}">
                  <a16:creationId xmlns:a16="http://schemas.microsoft.com/office/drawing/2014/main" id="{9060DC5A-B0B4-489B-B428-3005762D2FB0}"/>
                </a:ext>
              </a:extLst>
            </p:cNvPr>
            <p:cNvSpPr/>
            <p:nvPr/>
          </p:nvSpPr>
          <p:spPr>
            <a:xfrm rot="18900000">
              <a:off x="8745886" y="-1456716"/>
              <a:ext cx="4286250" cy="4288302"/>
            </a:xfrm>
            <a:custGeom>
              <a:avLst/>
              <a:gdLst/>
              <a:ahLst/>
              <a:cxnLst/>
              <a:rect l="l" t="t" r="r" b="b"/>
              <a:pathLst>
                <a:path w="2653030" h="2654300">
                  <a:moveTo>
                    <a:pt x="0" y="1535430"/>
                  </a:moveTo>
                  <a:lnTo>
                    <a:pt x="0" y="1463040"/>
                  </a:lnTo>
                  <a:lnTo>
                    <a:pt x="1463040" y="0"/>
                  </a:lnTo>
                  <a:lnTo>
                    <a:pt x="1535430" y="0"/>
                  </a:lnTo>
                  <a:lnTo>
                    <a:pt x="0" y="1535430"/>
                  </a:lnTo>
                  <a:close/>
                  <a:moveTo>
                    <a:pt x="1681480" y="0"/>
                  </a:moveTo>
                  <a:lnTo>
                    <a:pt x="1609090" y="0"/>
                  </a:lnTo>
                  <a:lnTo>
                    <a:pt x="0" y="1607820"/>
                  </a:lnTo>
                  <a:lnTo>
                    <a:pt x="0" y="1680210"/>
                  </a:lnTo>
                  <a:lnTo>
                    <a:pt x="1681480" y="0"/>
                  </a:lnTo>
                  <a:close/>
                  <a:moveTo>
                    <a:pt x="1390650" y="0"/>
                  </a:moveTo>
                  <a:lnTo>
                    <a:pt x="1318260" y="0"/>
                  </a:lnTo>
                  <a:lnTo>
                    <a:pt x="0" y="1318260"/>
                  </a:lnTo>
                  <a:lnTo>
                    <a:pt x="0" y="1390650"/>
                  </a:lnTo>
                  <a:lnTo>
                    <a:pt x="1390650" y="0"/>
                  </a:lnTo>
                  <a:close/>
                  <a:moveTo>
                    <a:pt x="1245870" y="0"/>
                  </a:moveTo>
                  <a:lnTo>
                    <a:pt x="1173480" y="0"/>
                  </a:lnTo>
                  <a:lnTo>
                    <a:pt x="0" y="1173480"/>
                  </a:lnTo>
                  <a:lnTo>
                    <a:pt x="0" y="1245870"/>
                  </a:lnTo>
                  <a:lnTo>
                    <a:pt x="1245870" y="0"/>
                  </a:lnTo>
                  <a:close/>
                  <a:moveTo>
                    <a:pt x="1826260" y="0"/>
                  </a:moveTo>
                  <a:lnTo>
                    <a:pt x="1753870" y="0"/>
                  </a:lnTo>
                  <a:lnTo>
                    <a:pt x="0" y="1753870"/>
                  </a:lnTo>
                  <a:lnTo>
                    <a:pt x="0" y="1826260"/>
                  </a:lnTo>
                  <a:lnTo>
                    <a:pt x="1826260" y="0"/>
                  </a:lnTo>
                  <a:close/>
                  <a:moveTo>
                    <a:pt x="2260600" y="0"/>
                  </a:moveTo>
                  <a:lnTo>
                    <a:pt x="2188210" y="0"/>
                  </a:lnTo>
                  <a:lnTo>
                    <a:pt x="0" y="2188210"/>
                  </a:lnTo>
                  <a:lnTo>
                    <a:pt x="0" y="2260600"/>
                  </a:lnTo>
                  <a:lnTo>
                    <a:pt x="2260600" y="0"/>
                  </a:lnTo>
                  <a:close/>
                  <a:moveTo>
                    <a:pt x="2551430" y="0"/>
                  </a:moveTo>
                  <a:lnTo>
                    <a:pt x="2479040" y="0"/>
                  </a:lnTo>
                  <a:lnTo>
                    <a:pt x="0" y="2479040"/>
                  </a:lnTo>
                  <a:lnTo>
                    <a:pt x="0" y="2551430"/>
                  </a:lnTo>
                  <a:lnTo>
                    <a:pt x="2551430" y="0"/>
                  </a:lnTo>
                  <a:close/>
                  <a:moveTo>
                    <a:pt x="2405380" y="0"/>
                  </a:moveTo>
                  <a:lnTo>
                    <a:pt x="2332990" y="0"/>
                  </a:lnTo>
                  <a:lnTo>
                    <a:pt x="0" y="2332990"/>
                  </a:lnTo>
                  <a:lnTo>
                    <a:pt x="0" y="2405380"/>
                  </a:lnTo>
                  <a:lnTo>
                    <a:pt x="2405380" y="0"/>
                  </a:lnTo>
                  <a:close/>
                  <a:moveTo>
                    <a:pt x="2115820" y="0"/>
                  </a:moveTo>
                  <a:lnTo>
                    <a:pt x="2043430" y="0"/>
                  </a:lnTo>
                  <a:lnTo>
                    <a:pt x="0" y="2043430"/>
                  </a:lnTo>
                  <a:lnTo>
                    <a:pt x="0" y="2115820"/>
                  </a:lnTo>
                  <a:lnTo>
                    <a:pt x="2115820" y="0"/>
                  </a:lnTo>
                  <a:close/>
                  <a:moveTo>
                    <a:pt x="375920" y="0"/>
                  </a:moveTo>
                  <a:lnTo>
                    <a:pt x="303530" y="0"/>
                  </a:lnTo>
                  <a:lnTo>
                    <a:pt x="0" y="303530"/>
                  </a:lnTo>
                  <a:lnTo>
                    <a:pt x="0" y="375920"/>
                  </a:lnTo>
                  <a:lnTo>
                    <a:pt x="375920" y="0"/>
                  </a:lnTo>
                  <a:close/>
                  <a:moveTo>
                    <a:pt x="1101090" y="0"/>
                  </a:moveTo>
                  <a:lnTo>
                    <a:pt x="1028700" y="0"/>
                  </a:lnTo>
                  <a:lnTo>
                    <a:pt x="0" y="1028700"/>
                  </a:lnTo>
                  <a:lnTo>
                    <a:pt x="0" y="1101090"/>
                  </a:lnTo>
                  <a:lnTo>
                    <a:pt x="1101090" y="0"/>
                  </a:lnTo>
                  <a:close/>
                  <a:moveTo>
                    <a:pt x="2653030" y="0"/>
                  </a:moveTo>
                  <a:lnTo>
                    <a:pt x="2623820" y="0"/>
                  </a:lnTo>
                  <a:lnTo>
                    <a:pt x="0" y="2623820"/>
                  </a:lnTo>
                  <a:lnTo>
                    <a:pt x="0" y="2653030"/>
                  </a:lnTo>
                  <a:lnTo>
                    <a:pt x="43180" y="2653030"/>
                  </a:lnTo>
                  <a:lnTo>
                    <a:pt x="2653030" y="43180"/>
                  </a:lnTo>
                  <a:lnTo>
                    <a:pt x="2653030" y="0"/>
                  </a:lnTo>
                  <a:close/>
                  <a:moveTo>
                    <a:pt x="520700" y="0"/>
                  </a:moveTo>
                  <a:lnTo>
                    <a:pt x="448310" y="0"/>
                  </a:lnTo>
                  <a:lnTo>
                    <a:pt x="0" y="448310"/>
                  </a:lnTo>
                  <a:lnTo>
                    <a:pt x="0" y="520700"/>
                  </a:lnTo>
                  <a:lnTo>
                    <a:pt x="520700" y="0"/>
                  </a:lnTo>
                  <a:close/>
                  <a:moveTo>
                    <a:pt x="85090" y="0"/>
                  </a:moveTo>
                  <a:lnTo>
                    <a:pt x="12700" y="0"/>
                  </a:lnTo>
                  <a:lnTo>
                    <a:pt x="0" y="12700"/>
                  </a:lnTo>
                  <a:lnTo>
                    <a:pt x="0" y="85090"/>
                  </a:lnTo>
                  <a:lnTo>
                    <a:pt x="85090" y="0"/>
                  </a:lnTo>
                  <a:close/>
                  <a:moveTo>
                    <a:pt x="231140" y="0"/>
                  </a:moveTo>
                  <a:lnTo>
                    <a:pt x="158750" y="0"/>
                  </a:lnTo>
                  <a:lnTo>
                    <a:pt x="0" y="157480"/>
                  </a:lnTo>
                  <a:lnTo>
                    <a:pt x="0" y="229870"/>
                  </a:lnTo>
                  <a:lnTo>
                    <a:pt x="231140" y="0"/>
                  </a:lnTo>
                  <a:close/>
                  <a:moveTo>
                    <a:pt x="0" y="956310"/>
                  </a:moveTo>
                  <a:lnTo>
                    <a:pt x="956310" y="0"/>
                  </a:lnTo>
                  <a:lnTo>
                    <a:pt x="883920" y="0"/>
                  </a:lnTo>
                  <a:lnTo>
                    <a:pt x="0" y="882650"/>
                  </a:lnTo>
                  <a:lnTo>
                    <a:pt x="0" y="956310"/>
                  </a:lnTo>
                  <a:close/>
                  <a:moveTo>
                    <a:pt x="665480" y="0"/>
                  </a:moveTo>
                  <a:lnTo>
                    <a:pt x="593090" y="0"/>
                  </a:lnTo>
                  <a:lnTo>
                    <a:pt x="0" y="593090"/>
                  </a:lnTo>
                  <a:lnTo>
                    <a:pt x="0" y="665480"/>
                  </a:lnTo>
                  <a:lnTo>
                    <a:pt x="665480" y="0"/>
                  </a:lnTo>
                  <a:close/>
                  <a:moveTo>
                    <a:pt x="810260" y="0"/>
                  </a:moveTo>
                  <a:lnTo>
                    <a:pt x="737870" y="0"/>
                  </a:lnTo>
                  <a:lnTo>
                    <a:pt x="0" y="737870"/>
                  </a:lnTo>
                  <a:lnTo>
                    <a:pt x="0" y="810260"/>
                  </a:lnTo>
                  <a:lnTo>
                    <a:pt x="810260" y="0"/>
                  </a:lnTo>
                  <a:close/>
                  <a:moveTo>
                    <a:pt x="1971040" y="0"/>
                  </a:moveTo>
                  <a:lnTo>
                    <a:pt x="1898650" y="0"/>
                  </a:lnTo>
                  <a:lnTo>
                    <a:pt x="0" y="1898650"/>
                  </a:lnTo>
                  <a:lnTo>
                    <a:pt x="0" y="1971040"/>
                  </a:lnTo>
                  <a:lnTo>
                    <a:pt x="1971040" y="0"/>
                  </a:lnTo>
                  <a:close/>
                  <a:moveTo>
                    <a:pt x="2653030" y="1783080"/>
                  </a:moveTo>
                  <a:lnTo>
                    <a:pt x="2653030" y="1710690"/>
                  </a:lnTo>
                  <a:lnTo>
                    <a:pt x="1710690" y="2653030"/>
                  </a:lnTo>
                  <a:lnTo>
                    <a:pt x="1783080" y="2653030"/>
                  </a:lnTo>
                  <a:lnTo>
                    <a:pt x="2653030" y="1783080"/>
                  </a:lnTo>
                  <a:close/>
                  <a:moveTo>
                    <a:pt x="2653030" y="1927860"/>
                  </a:moveTo>
                  <a:lnTo>
                    <a:pt x="2653030" y="1855470"/>
                  </a:lnTo>
                  <a:lnTo>
                    <a:pt x="1855470" y="2653030"/>
                  </a:lnTo>
                  <a:lnTo>
                    <a:pt x="1927860" y="2653030"/>
                  </a:lnTo>
                  <a:lnTo>
                    <a:pt x="2653030" y="1927860"/>
                  </a:lnTo>
                  <a:close/>
                  <a:moveTo>
                    <a:pt x="2653030" y="2072640"/>
                  </a:moveTo>
                  <a:lnTo>
                    <a:pt x="2653030" y="2000250"/>
                  </a:lnTo>
                  <a:lnTo>
                    <a:pt x="2000250" y="2653030"/>
                  </a:lnTo>
                  <a:lnTo>
                    <a:pt x="2072640" y="2653030"/>
                  </a:lnTo>
                  <a:lnTo>
                    <a:pt x="2653030" y="2072640"/>
                  </a:lnTo>
                  <a:close/>
                  <a:moveTo>
                    <a:pt x="2653030" y="1638300"/>
                  </a:moveTo>
                  <a:lnTo>
                    <a:pt x="2653030" y="1565910"/>
                  </a:lnTo>
                  <a:lnTo>
                    <a:pt x="1564640" y="2654300"/>
                  </a:lnTo>
                  <a:lnTo>
                    <a:pt x="1637030" y="2654300"/>
                  </a:lnTo>
                  <a:lnTo>
                    <a:pt x="2653030" y="1638300"/>
                  </a:lnTo>
                  <a:close/>
                  <a:moveTo>
                    <a:pt x="2217420" y="2653030"/>
                  </a:moveTo>
                  <a:lnTo>
                    <a:pt x="2653030" y="2217420"/>
                  </a:lnTo>
                  <a:lnTo>
                    <a:pt x="2653030" y="2145030"/>
                  </a:lnTo>
                  <a:lnTo>
                    <a:pt x="2145030" y="2653030"/>
                  </a:lnTo>
                  <a:lnTo>
                    <a:pt x="2217420" y="2653030"/>
                  </a:lnTo>
                  <a:close/>
                  <a:moveTo>
                    <a:pt x="2653030" y="2580640"/>
                  </a:moveTo>
                  <a:lnTo>
                    <a:pt x="2580640" y="2653030"/>
                  </a:lnTo>
                  <a:lnTo>
                    <a:pt x="2653030" y="2653030"/>
                  </a:lnTo>
                  <a:lnTo>
                    <a:pt x="2653030" y="2580640"/>
                  </a:lnTo>
                  <a:close/>
                  <a:moveTo>
                    <a:pt x="2653030" y="2508250"/>
                  </a:moveTo>
                  <a:lnTo>
                    <a:pt x="2653030" y="2435860"/>
                  </a:lnTo>
                  <a:lnTo>
                    <a:pt x="2435860" y="2653030"/>
                  </a:lnTo>
                  <a:lnTo>
                    <a:pt x="2508250" y="2653030"/>
                  </a:lnTo>
                  <a:lnTo>
                    <a:pt x="2653030" y="2508250"/>
                  </a:lnTo>
                  <a:close/>
                  <a:moveTo>
                    <a:pt x="2653030" y="2363470"/>
                  </a:moveTo>
                  <a:lnTo>
                    <a:pt x="2653030" y="2291080"/>
                  </a:lnTo>
                  <a:lnTo>
                    <a:pt x="2291080" y="2653030"/>
                  </a:lnTo>
                  <a:lnTo>
                    <a:pt x="2363470" y="2653030"/>
                  </a:lnTo>
                  <a:lnTo>
                    <a:pt x="2653030" y="2363470"/>
                  </a:lnTo>
                  <a:close/>
                  <a:moveTo>
                    <a:pt x="2653030" y="1492250"/>
                  </a:moveTo>
                  <a:lnTo>
                    <a:pt x="2653030" y="1419860"/>
                  </a:lnTo>
                  <a:lnTo>
                    <a:pt x="1419860" y="2653030"/>
                  </a:lnTo>
                  <a:lnTo>
                    <a:pt x="1492250" y="2653030"/>
                  </a:lnTo>
                  <a:lnTo>
                    <a:pt x="2653030" y="1492250"/>
                  </a:lnTo>
                  <a:close/>
                  <a:moveTo>
                    <a:pt x="2653030" y="187960"/>
                  </a:moveTo>
                  <a:lnTo>
                    <a:pt x="2653030" y="115570"/>
                  </a:lnTo>
                  <a:lnTo>
                    <a:pt x="115570" y="2653030"/>
                  </a:lnTo>
                  <a:lnTo>
                    <a:pt x="187960" y="2653030"/>
                  </a:lnTo>
                  <a:lnTo>
                    <a:pt x="2653030" y="187960"/>
                  </a:lnTo>
                  <a:close/>
                  <a:moveTo>
                    <a:pt x="2653030" y="622300"/>
                  </a:moveTo>
                  <a:lnTo>
                    <a:pt x="2653030" y="549910"/>
                  </a:lnTo>
                  <a:lnTo>
                    <a:pt x="549910" y="2653030"/>
                  </a:lnTo>
                  <a:lnTo>
                    <a:pt x="622300" y="2653030"/>
                  </a:lnTo>
                  <a:lnTo>
                    <a:pt x="2653030" y="622300"/>
                  </a:lnTo>
                  <a:close/>
                  <a:moveTo>
                    <a:pt x="2653030" y="477520"/>
                  </a:moveTo>
                  <a:lnTo>
                    <a:pt x="2653030" y="405130"/>
                  </a:lnTo>
                  <a:lnTo>
                    <a:pt x="405130" y="2653030"/>
                  </a:lnTo>
                  <a:lnTo>
                    <a:pt x="477520" y="2653030"/>
                  </a:lnTo>
                  <a:lnTo>
                    <a:pt x="2653030" y="477520"/>
                  </a:lnTo>
                  <a:close/>
                  <a:moveTo>
                    <a:pt x="2653030" y="1347470"/>
                  </a:moveTo>
                  <a:lnTo>
                    <a:pt x="2653030" y="1275080"/>
                  </a:lnTo>
                  <a:lnTo>
                    <a:pt x="1275080" y="2653030"/>
                  </a:lnTo>
                  <a:lnTo>
                    <a:pt x="1347470" y="2653030"/>
                  </a:lnTo>
                  <a:lnTo>
                    <a:pt x="2653030" y="1347470"/>
                  </a:lnTo>
                  <a:close/>
                  <a:moveTo>
                    <a:pt x="2653030" y="767080"/>
                  </a:moveTo>
                  <a:lnTo>
                    <a:pt x="2653030" y="694690"/>
                  </a:lnTo>
                  <a:lnTo>
                    <a:pt x="694690" y="2653030"/>
                  </a:lnTo>
                  <a:lnTo>
                    <a:pt x="767080" y="2653030"/>
                  </a:lnTo>
                  <a:lnTo>
                    <a:pt x="2653030" y="767080"/>
                  </a:lnTo>
                  <a:close/>
                  <a:moveTo>
                    <a:pt x="2653030" y="332740"/>
                  </a:moveTo>
                  <a:lnTo>
                    <a:pt x="2653030" y="260350"/>
                  </a:lnTo>
                  <a:lnTo>
                    <a:pt x="260350" y="2653030"/>
                  </a:lnTo>
                  <a:lnTo>
                    <a:pt x="332740" y="2653030"/>
                  </a:lnTo>
                  <a:lnTo>
                    <a:pt x="2653030" y="332740"/>
                  </a:lnTo>
                  <a:close/>
                  <a:moveTo>
                    <a:pt x="2653030" y="1202690"/>
                  </a:moveTo>
                  <a:lnTo>
                    <a:pt x="2653030" y="1130300"/>
                  </a:lnTo>
                  <a:lnTo>
                    <a:pt x="1130300" y="2653030"/>
                  </a:lnTo>
                  <a:lnTo>
                    <a:pt x="1202690" y="2653030"/>
                  </a:lnTo>
                  <a:lnTo>
                    <a:pt x="2653030" y="1202690"/>
                  </a:lnTo>
                  <a:close/>
                  <a:moveTo>
                    <a:pt x="2653030" y="913130"/>
                  </a:moveTo>
                  <a:lnTo>
                    <a:pt x="2653030" y="840740"/>
                  </a:lnTo>
                  <a:lnTo>
                    <a:pt x="840740" y="2653030"/>
                  </a:lnTo>
                  <a:lnTo>
                    <a:pt x="913130" y="2653030"/>
                  </a:lnTo>
                  <a:lnTo>
                    <a:pt x="2653030" y="913130"/>
                  </a:lnTo>
                  <a:close/>
                  <a:moveTo>
                    <a:pt x="2653030" y="1057910"/>
                  </a:moveTo>
                  <a:lnTo>
                    <a:pt x="2653030" y="985520"/>
                  </a:lnTo>
                  <a:lnTo>
                    <a:pt x="985520" y="2653030"/>
                  </a:lnTo>
                  <a:lnTo>
                    <a:pt x="1057910" y="2653030"/>
                  </a:lnTo>
                  <a:lnTo>
                    <a:pt x="2653030" y="1057910"/>
                  </a:lnTo>
                  <a:close/>
                </a:path>
              </a:pathLst>
            </a:custGeom>
            <a:solidFill>
              <a:schemeClr val="accent3">
                <a:lumMod val="75000"/>
              </a:schemeClr>
            </a:solidFill>
          </p:spPr>
        </p:sp>
        <p:sp>
          <p:nvSpPr>
            <p:cNvPr id="18" name="Freeform 6">
              <a:extLst>
                <a:ext uri="{FF2B5EF4-FFF2-40B4-BE49-F238E27FC236}">
                  <a16:creationId xmlns:a16="http://schemas.microsoft.com/office/drawing/2014/main" id="{FD060666-A6B4-4C8E-A2C7-46D5D97DAB81}"/>
                </a:ext>
              </a:extLst>
            </p:cNvPr>
            <p:cNvSpPr/>
            <p:nvPr/>
          </p:nvSpPr>
          <p:spPr>
            <a:xfrm rot="18900000">
              <a:off x="9303962" y="-1456415"/>
              <a:ext cx="4286250" cy="428625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chemeClr val="accent5">
                <a:lumMod val="60000"/>
                <a:lumOff val="40000"/>
              </a:schemeClr>
            </a:solidFill>
          </p:spPr>
        </p:sp>
      </p:grpSp>
      <p:sp>
        <p:nvSpPr>
          <p:cNvPr id="11" name="TextBox 10">
            <a:extLst>
              <a:ext uri="{FF2B5EF4-FFF2-40B4-BE49-F238E27FC236}">
                <a16:creationId xmlns:a16="http://schemas.microsoft.com/office/drawing/2014/main" id="{51B3266E-C153-EC8A-5B9E-0B9B8D4D3D85}"/>
              </a:ext>
            </a:extLst>
          </p:cNvPr>
          <p:cNvSpPr txBox="1"/>
          <p:nvPr/>
        </p:nvSpPr>
        <p:spPr>
          <a:xfrm>
            <a:off x="240145" y="213573"/>
            <a:ext cx="11711709" cy="646331"/>
          </a:xfrm>
          <a:prstGeom prst="rect">
            <a:avLst/>
          </a:prstGeom>
          <a:noFill/>
        </p:spPr>
        <p:txBody>
          <a:bodyPr wrap="square" rtlCol="0">
            <a:spAutoFit/>
          </a:bodyPr>
          <a:lstStyle/>
          <a:p>
            <a:r>
              <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15. In Excel, calculate the total Monthly Income for each Department, considering only the employees with a Job Level greater than or equal to 3.</a:t>
            </a:r>
            <a:endParaRPr lang="en-IN"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 name="Picture 3">
            <a:extLst>
              <a:ext uri="{FF2B5EF4-FFF2-40B4-BE49-F238E27FC236}">
                <a16:creationId xmlns:a16="http://schemas.microsoft.com/office/drawing/2014/main" id="{AAEBA2FA-EAFB-D8F2-BD42-AA1BC12656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7509" y="2391612"/>
            <a:ext cx="4409442" cy="187468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10" name="Picture 9">
            <a:extLst>
              <a:ext uri="{FF2B5EF4-FFF2-40B4-BE49-F238E27FC236}">
                <a16:creationId xmlns:a16="http://schemas.microsoft.com/office/drawing/2014/main" id="{7C6B62E9-434B-6DE4-BE2D-CBC38FC42EA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9033" y="1908689"/>
            <a:ext cx="4336156" cy="293395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12" name="Arrow: Curved Down 11">
            <a:extLst>
              <a:ext uri="{FF2B5EF4-FFF2-40B4-BE49-F238E27FC236}">
                <a16:creationId xmlns:a16="http://schemas.microsoft.com/office/drawing/2014/main" id="{054A6911-72FE-7090-33B7-0D80381B6EF5}"/>
              </a:ext>
            </a:extLst>
          </p:cNvPr>
          <p:cNvSpPr/>
          <p:nvPr/>
        </p:nvSpPr>
        <p:spPr>
          <a:xfrm rot="20047435">
            <a:off x="5411885" y="2767997"/>
            <a:ext cx="1511496" cy="921712"/>
          </a:xfrm>
          <a:prstGeom prst="curvedDownArrow">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755681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80">
                                          <p:stCondLst>
                                            <p:cond delay="0"/>
                                          </p:stCondLst>
                                        </p:cTn>
                                        <p:tgtEl>
                                          <p:spTgt spid="10"/>
                                        </p:tgtEl>
                                      </p:cBhvr>
                                    </p:animEffect>
                                    <p:anim calcmode="lin" valueType="num">
                                      <p:cBhvr>
                                        <p:cTn id="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gtEl>
                                      </p:cBhvr>
                                      <p:to x="100000" y="60000"/>
                                    </p:animScale>
                                    <p:animScale>
                                      <p:cBhvr>
                                        <p:cTn id="14" dur="166" decel="50000">
                                          <p:stCondLst>
                                            <p:cond delay="676"/>
                                          </p:stCondLst>
                                        </p:cTn>
                                        <p:tgtEl>
                                          <p:spTgt spid="10"/>
                                        </p:tgtEl>
                                      </p:cBhvr>
                                      <p:to x="100000" y="100000"/>
                                    </p:animScale>
                                    <p:animScale>
                                      <p:cBhvr>
                                        <p:cTn id="15" dur="26">
                                          <p:stCondLst>
                                            <p:cond delay="1312"/>
                                          </p:stCondLst>
                                        </p:cTn>
                                        <p:tgtEl>
                                          <p:spTgt spid="10"/>
                                        </p:tgtEl>
                                      </p:cBhvr>
                                      <p:to x="100000" y="80000"/>
                                    </p:animScale>
                                    <p:animScale>
                                      <p:cBhvr>
                                        <p:cTn id="16" dur="166" decel="50000">
                                          <p:stCondLst>
                                            <p:cond delay="1338"/>
                                          </p:stCondLst>
                                        </p:cTn>
                                        <p:tgtEl>
                                          <p:spTgt spid="10"/>
                                        </p:tgtEl>
                                      </p:cBhvr>
                                      <p:to x="100000" y="100000"/>
                                    </p:animScale>
                                    <p:animScale>
                                      <p:cBhvr>
                                        <p:cTn id="17" dur="26">
                                          <p:stCondLst>
                                            <p:cond delay="1642"/>
                                          </p:stCondLst>
                                        </p:cTn>
                                        <p:tgtEl>
                                          <p:spTgt spid="10"/>
                                        </p:tgtEl>
                                      </p:cBhvr>
                                      <p:to x="100000" y="90000"/>
                                    </p:animScale>
                                    <p:animScale>
                                      <p:cBhvr>
                                        <p:cTn id="18" dur="166" decel="50000">
                                          <p:stCondLst>
                                            <p:cond delay="1668"/>
                                          </p:stCondLst>
                                        </p:cTn>
                                        <p:tgtEl>
                                          <p:spTgt spid="10"/>
                                        </p:tgtEl>
                                      </p:cBhvr>
                                      <p:to x="100000" y="100000"/>
                                    </p:animScale>
                                    <p:animScale>
                                      <p:cBhvr>
                                        <p:cTn id="19" dur="26">
                                          <p:stCondLst>
                                            <p:cond delay="1808"/>
                                          </p:stCondLst>
                                        </p:cTn>
                                        <p:tgtEl>
                                          <p:spTgt spid="10"/>
                                        </p:tgtEl>
                                      </p:cBhvr>
                                      <p:to x="100000" y="95000"/>
                                    </p:animScale>
                                    <p:animScale>
                                      <p:cBhvr>
                                        <p:cTn id="20" dur="166" decel="50000">
                                          <p:stCondLst>
                                            <p:cond delay="1834"/>
                                          </p:stCondLst>
                                        </p:cTn>
                                        <p:tgtEl>
                                          <p:spTgt spid="10"/>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p:cTn id="25" dur="500" fill="hold"/>
                                        <p:tgtEl>
                                          <p:spTgt spid="12"/>
                                        </p:tgtEl>
                                        <p:attrNameLst>
                                          <p:attrName>ppt_w</p:attrName>
                                        </p:attrNameLst>
                                      </p:cBhvr>
                                      <p:tavLst>
                                        <p:tav tm="0">
                                          <p:val>
                                            <p:fltVal val="0"/>
                                          </p:val>
                                        </p:tav>
                                        <p:tav tm="100000">
                                          <p:val>
                                            <p:strVal val="#ppt_w"/>
                                          </p:val>
                                        </p:tav>
                                      </p:tavLst>
                                    </p:anim>
                                    <p:anim calcmode="lin" valueType="num">
                                      <p:cBhvr>
                                        <p:cTn id="26" dur="500" fill="hold"/>
                                        <p:tgtEl>
                                          <p:spTgt spid="12"/>
                                        </p:tgtEl>
                                        <p:attrNameLst>
                                          <p:attrName>ppt_h</p:attrName>
                                        </p:attrNameLst>
                                      </p:cBhvr>
                                      <p:tavLst>
                                        <p:tav tm="0">
                                          <p:val>
                                            <p:fltVal val="0"/>
                                          </p:val>
                                        </p:tav>
                                        <p:tav tm="100000">
                                          <p:val>
                                            <p:strVal val="#ppt_h"/>
                                          </p:val>
                                        </p:tav>
                                      </p:tavLst>
                                    </p:anim>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arn(inVertical)">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4D49EEE-0349-43AC-AB3F-CCF6A6734CCD}"/>
              </a:ext>
            </a:extLst>
          </p:cNvPr>
          <p:cNvSpPr/>
          <p:nvPr/>
        </p:nvSpPr>
        <p:spPr>
          <a:xfrm>
            <a:off x="0" y="6654800"/>
            <a:ext cx="10972800" cy="2032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E1CFD0B-C76B-4271-8CF8-47EBFCB4D800}"/>
              </a:ext>
            </a:extLst>
          </p:cNvPr>
          <p:cNvSpPr/>
          <p:nvPr/>
        </p:nvSpPr>
        <p:spPr>
          <a:xfrm>
            <a:off x="10972800" y="6654800"/>
            <a:ext cx="1219200" cy="203200"/>
          </a:xfrm>
          <a:prstGeom prst="rect">
            <a:avLst/>
          </a:prstGeom>
          <a:solidFill>
            <a:schemeClr val="tx2">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Graphic 24" descr="Upward trend">
            <a:extLst>
              <a:ext uri="{FF2B5EF4-FFF2-40B4-BE49-F238E27FC236}">
                <a16:creationId xmlns:a16="http://schemas.microsoft.com/office/drawing/2014/main" id="{314FDE66-87D8-46C3-B620-B8B22FA78F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21680" y="3096322"/>
            <a:ext cx="548640" cy="548640"/>
          </a:xfrm>
          <a:prstGeom prst="rect">
            <a:avLst/>
          </a:prstGeom>
        </p:spPr>
      </p:pic>
      <p:pic>
        <p:nvPicPr>
          <p:cNvPr id="27" name="Graphic 26" descr="Send">
            <a:extLst>
              <a:ext uri="{FF2B5EF4-FFF2-40B4-BE49-F238E27FC236}">
                <a16:creationId xmlns:a16="http://schemas.microsoft.com/office/drawing/2014/main" id="{920626FD-9916-4111-AAAE-ADD4222B064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60028" y="4167049"/>
            <a:ext cx="548640" cy="548640"/>
          </a:xfrm>
          <a:prstGeom prst="rect">
            <a:avLst/>
          </a:prstGeom>
        </p:spPr>
      </p:pic>
      <p:pic>
        <p:nvPicPr>
          <p:cNvPr id="29" name="Graphic 28" descr="Podium">
            <a:extLst>
              <a:ext uri="{FF2B5EF4-FFF2-40B4-BE49-F238E27FC236}">
                <a16:creationId xmlns:a16="http://schemas.microsoft.com/office/drawing/2014/main" id="{A210072B-9E46-4125-9A12-175CEA59306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09479" y="3147212"/>
            <a:ext cx="548640" cy="548640"/>
          </a:xfrm>
          <a:prstGeom prst="rect">
            <a:avLst/>
          </a:prstGeom>
        </p:spPr>
      </p:pic>
      <p:sp>
        <p:nvSpPr>
          <p:cNvPr id="3" name="TextBox 2">
            <a:extLst>
              <a:ext uri="{FF2B5EF4-FFF2-40B4-BE49-F238E27FC236}">
                <a16:creationId xmlns:a16="http://schemas.microsoft.com/office/drawing/2014/main" id="{920E06B4-9C40-9B0E-FEE5-C518B412D74D}"/>
              </a:ext>
            </a:extLst>
          </p:cNvPr>
          <p:cNvSpPr txBox="1"/>
          <p:nvPr/>
        </p:nvSpPr>
        <p:spPr>
          <a:xfrm>
            <a:off x="609599" y="466877"/>
            <a:ext cx="10972801" cy="5909310"/>
          </a:xfrm>
          <a:prstGeom prst="rect">
            <a:avLst/>
          </a:prstGeom>
          <a:noFill/>
        </p:spPr>
        <p:txBody>
          <a:bodyPr wrap="square" rtlCol="0">
            <a:spAutoFit/>
          </a:bodyPr>
          <a:lstStyle/>
          <a:p>
            <a:r>
              <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16. Explain how to perform a What-If analysis in Excel to understand the impact of a 10% increase in Percent Salary Hike on Monthly Income.</a:t>
            </a:r>
          </a:p>
          <a:p>
            <a:endPar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b="1"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Performing a What-If Analysis in Excel</a:t>
            </a:r>
          </a:p>
          <a:p>
            <a:endPar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A What-If analysis in Excel allows us to understand the impact of changing variables on calculated outcomes. To assess the effect of a 10% increase in Percent Salary Hike on Monthly Income, we can utilize two primary methods: Data Tables and Goal Seek.</a:t>
            </a:r>
          </a:p>
          <a:p>
            <a:endPar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endParaRPr>
          </a:p>
          <a:p>
            <a:r>
              <a:rPr lang="en-IN" b="1"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Data Tables:</a:t>
            </a:r>
            <a:endParaRPr lang="en-US" b="1"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342900" indent="-342900">
              <a:buAutoNum type="arabicPeriod"/>
            </a:pPr>
            <a:r>
              <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Set up Your Data: Organize data with columns for Percent Salary Hike, Monthly Income, and a calculated column for the Monthly Income after the increase.</a:t>
            </a:r>
          </a:p>
          <a:p>
            <a:pPr marL="342900" indent="-342900">
              <a:buAutoNum type="arabicPeriod"/>
            </a:pPr>
            <a:r>
              <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Create a Data Table: Select the range of original Monthly Income values, navigate to the "Data" tab, click "What-If Analysis," and choose "Data Table." Specify the Row Input Cell (Percent Salary Hike) to observe the results.</a:t>
            </a:r>
          </a:p>
          <a:p>
            <a:endPar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endParaRPr>
          </a:p>
          <a:p>
            <a:r>
              <a:rPr lang="en-IN" b="1"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Goal Seek:</a:t>
            </a:r>
          </a:p>
          <a:p>
            <a:endParaRPr lang="en-IN"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342900" indent="-342900">
              <a:buAutoNum type="arabicPeriod"/>
            </a:pPr>
            <a:r>
              <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Set up Your Data: Organize data similarly, with columns for Percent Salary Hike and Monthly Income.</a:t>
            </a:r>
            <a:endParaRPr lang="en-IN"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154409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4D49EEE-0349-43AC-AB3F-CCF6A6734CCD}"/>
              </a:ext>
            </a:extLst>
          </p:cNvPr>
          <p:cNvSpPr/>
          <p:nvPr/>
        </p:nvSpPr>
        <p:spPr>
          <a:xfrm>
            <a:off x="0" y="6654800"/>
            <a:ext cx="10972800" cy="2032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E1CFD0B-C76B-4271-8CF8-47EBFCB4D800}"/>
              </a:ext>
            </a:extLst>
          </p:cNvPr>
          <p:cNvSpPr/>
          <p:nvPr/>
        </p:nvSpPr>
        <p:spPr>
          <a:xfrm>
            <a:off x="10972800" y="6654800"/>
            <a:ext cx="1219200" cy="203200"/>
          </a:xfrm>
          <a:prstGeom prst="rect">
            <a:avLst/>
          </a:prstGeom>
          <a:solidFill>
            <a:schemeClr val="tx2">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Graphic 24" descr="Upward trend">
            <a:extLst>
              <a:ext uri="{FF2B5EF4-FFF2-40B4-BE49-F238E27FC236}">
                <a16:creationId xmlns:a16="http://schemas.microsoft.com/office/drawing/2014/main" id="{314FDE66-87D8-46C3-B620-B8B22FA78F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21680" y="3096322"/>
            <a:ext cx="548640" cy="548640"/>
          </a:xfrm>
          <a:prstGeom prst="rect">
            <a:avLst/>
          </a:prstGeom>
        </p:spPr>
      </p:pic>
      <p:pic>
        <p:nvPicPr>
          <p:cNvPr id="27" name="Graphic 26" descr="Send">
            <a:extLst>
              <a:ext uri="{FF2B5EF4-FFF2-40B4-BE49-F238E27FC236}">
                <a16:creationId xmlns:a16="http://schemas.microsoft.com/office/drawing/2014/main" id="{920626FD-9916-4111-AAAE-ADD4222B064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60028" y="4167049"/>
            <a:ext cx="548640" cy="548640"/>
          </a:xfrm>
          <a:prstGeom prst="rect">
            <a:avLst/>
          </a:prstGeom>
        </p:spPr>
      </p:pic>
      <p:pic>
        <p:nvPicPr>
          <p:cNvPr id="29" name="Graphic 28" descr="Podium">
            <a:extLst>
              <a:ext uri="{FF2B5EF4-FFF2-40B4-BE49-F238E27FC236}">
                <a16:creationId xmlns:a16="http://schemas.microsoft.com/office/drawing/2014/main" id="{A210072B-9E46-4125-9A12-175CEA59306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09479" y="3147212"/>
            <a:ext cx="548640" cy="548640"/>
          </a:xfrm>
          <a:prstGeom prst="rect">
            <a:avLst/>
          </a:prstGeom>
        </p:spPr>
      </p:pic>
      <p:sp>
        <p:nvSpPr>
          <p:cNvPr id="2" name="TextBox 1">
            <a:extLst>
              <a:ext uri="{FF2B5EF4-FFF2-40B4-BE49-F238E27FC236}">
                <a16:creationId xmlns:a16="http://schemas.microsoft.com/office/drawing/2014/main" id="{EEF2877B-140F-699C-3C26-6E5E2E1C0830}"/>
              </a:ext>
            </a:extLst>
          </p:cNvPr>
          <p:cNvSpPr txBox="1"/>
          <p:nvPr/>
        </p:nvSpPr>
        <p:spPr>
          <a:xfrm>
            <a:off x="675939" y="708986"/>
            <a:ext cx="10470776" cy="2308324"/>
          </a:xfrm>
          <a:prstGeom prst="rect">
            <a:avLst/>
          </a:prstGeom>
          <a:noFill/>
        </p:spPr>
        <p:txBody>
          <a:bodyPr wrap="square" rtlCol="0">
            <a:spAutoFit/>
          </a:bodyPr>
          <a:lstStyle/>
          <a:p>
            <a:r>
              <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2. Perform Goal Seek: Select the cell containing the calculated Monthly Income after the increase, go to the "Data" tab, click "What-If Analysis," and select "Goal Seek." Set the cell to the desired target value by changing the Percent Salary Hike cell.</a:t>
            </a:r>
          </a:p>
          <a:p>
            <a:endPar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b="1"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In conclusion, </a:t>
            </a:r>
            <a:r>
              <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What-If analysis empowers us to make informed decisions by understanding how changes in input variables affect outcomes. By employing Data Tables and Goal Seek in Excel, we can analyze various scenarios and their impact on Monthly Income.</a:t>
            </a:r>
            <a:endParaRPr lang="en-IN"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IN" dirty="0"/>
          </a:p>
        </p:txBody>
      </p:sp>
    </p:spTree>
    <p:extLst>
      <p:ext uri="{BB962C8B-B14F-4D97-AF65-F5344CB8AC3E}">
        <p14:creationId xmlns:p14="http://schemas.microsoft.com/office/powerpoint/2010/main" val="2834253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4D49EEE-0349-43AC-AB3F-CCF6A6734CCD}"/>
              </a:ext>
            </a:extLst>
          </p:cNvPr>
          <p:cNvSpPr/>
          <p:nvPr/>
        </p:nvSpPr>
        <p:spPr>
          <a:xfrm>
            <a:off x="0" y="6654800"/>
            <a:ext cx="10972800" cy="2032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E1CFD0B-C76B-4271-8CF8-47EBFCB4D800}"/>
              </a:ext>
            </a:extLst>
          </p:cNvPr>
          <p:cNvSpPr/>
          <p:nvPr/>
        </p:nvSpPr>
        <p:spPr>
          <a:xfrm>
            <a:off x="10972800" y="6654800"/>
            <a:ext cx="1219200" cy="203200"/>
          </a:xfrm>
          <a:prstGeom prst="rect">
            <a:avLst/>
          </a:prstGeom>
          <a:solidFill>
            <a:schemeClr val="tx2">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Graphic 24" descr="Upward trend">
            <a:extLst>
              <a:ext uri="{FF2B5EF4-FFF2-40B4-BE49-F238E27FC236}">
                <a16:creationId xmlns:a16="http://schemas.microsoft.com/office/drawing/2014/main" id="{314FDE66-87D8-46C3-B620-B8B22FA78F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21680" y="3096322"/>
            <a:ext cx="548640" cy="548640"/>
          </a:xfrm>
          <a:prstGeom prst="rect">
            <a:avLst/>
          </a:prstGeom>
        </p:spPr>
      </p:pic>
      <p:pic>
        <p:nvPicPr>
          <p:cNvPr id="27" name="Graphic 26" descr="Send">
            <a:extLst>
              <a:ext uri="{FF2B5EF4-FFF2-40B4-BE49-F238E27FC236}">
                <a16:creationId xmlns:a16="http://schemas.microsoft.com/office/drawing/2014/main" id="{920626FD-9916-4111-AAAE-ADD4222B064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60028" y="4167049"/>
            <a:ext cx="548640" cy="548640"/>
          </a:xfrm>
          <a:prstGeom prst="rect">
            <a:avLst/>
          </a:prstGeom>
        </p:spPr>
      </p:pic>
      <p:pic>
        <p:nvPicPr>
          <p:cNvPr id="29" name="Graphic 28" descr="Podium">
            <a:extLst>
              <a:ext uri="{FF2B5EF4-FFF2-40B4-BE49-F238E27FC236}">
                <a16:creationId xmlns:a16="http://schemas.microsoft.com/office/drawing/2014/main" id="{A210072B-9E46-4125-9A12-175CEA59306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09479" y="3147212"/>
            <a:ext cx="548640" cy="548640"/>
          </a:xfrm>
          <a:prstGeom prst="rect">
            <a:avLst/>
          </a:prstGeom>
        </p:spPr>
      </p:pic>
      <p:sp>
        <p:nvSpPr>
          <p:cNvPr id="2" name="TextBox 1">
            <a:extLst>
              <a:ext uri="{FF2B5EF4-FFF2-40B4-BE49-F238E27FC236}">
                <a16:creationId xmlns:a16="http://schemas.microsoft.com/office/drawing/2014/main" id="{D39EE7FB-EC8B-BBAD-0DEE-505E1FC47457}"/>
              </a:ext>
            </a:extLst>
          </p:cNvPr>
          <p:cNvSpPr txBox="1"/>
          <p:nvPr/>
        </p:nvSpPr>
        <p:spPr>
          <a:xfrm>
            <a:off x="493058" y="313765"/>
            <a:ext cx="11358283" cy="6186309"/>
          </a:xfrm>
          <a:prstGeom prst="rect">
            <a:avLst/>
          </a:prstGeom>
          <a:noFill/>
        </p:spPr>
        <p:txBody>
          <a:bodyPr wrap="square" rtlCol="0">
            <a:spAutoFit/>
          </a:bodyPr>
          <a:lstStyle/>
          <a:p>
            <a:r>
              <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17. Verify if the data adheres to a predefined schema. What actions would you take if you find inconsistencies?</a:t>
            </a:r>
          </a:p>
          <a:p>
            <a:endPar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b="1"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Verifying Data Adherence to Predefined Schema and Addressing Inconsistencies</a:t>
            </a:r>
          </a:p>
          <a:p>
            <a:endPar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endParaRPr>
          </a:p>
          <a:p>
            <a:r>
              <a:rPr lang="en-IN" b="1"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Data Verification Process:</a:t>
            </a:r>
            <a:endParaRPr lang="en-US" b="1"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342900" indent="-342900">
              <a:buAutoNum type="arabicPeriod"/>
            </a:pPr>
            <a:r>
              <a:rPr lang="en-US" b="1"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Compare Against Predefined Schema: </a:t>
            </a:r>
            <a:r>
              <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Utilize the predefined schema, including specifications for data types, formats, ranges, and relationships, to assess the actual data.</a:t>
            </a:r>
          </a:p>
          <a:p>
            <a:pPr marL="342900" indent="-342900">
              <a:buAutoNum type="arabicPeriod"/>
            </a:pPr>
            <a:r>
              <a:rPr lang="en-US" b="1"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Data Profiling: </a:t>
            </a:r>
            <a:r>
              <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Employ data profiling techniques or automated tools to identify any discrepancies or inconsistencies.</a:t>
            </a:r>
          </a:p>
          <a:p>
            <a:endPar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endParaRPr>
          </a:p>
          <a:p>
            <a:r>
              <a:rPr lang="en-IN" b="1"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Actions for Inconsistencies:</a:t>
            </a:r>
          </a:p>
          <a:p>
            <a:endParaRPr lang="en-IN"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342900" indent="-342900">
              <a:buAutoNum type="arabicPeriod"/>
            </a:pPr>
            <a:r>
              <a:rPr lang="en-US" b="1"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Documentation: </a:t>
            </a:r>
            <a:r>
              <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Document the inconsistencies found, detailing affected data fields, the nature of inconsistencies, and potential downstream impacts.</a:t>
            </a:r>
            <a:endParaRPr lang="en-IN"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342900" indent="-342900">
              <a:buAutoNum type="arabicPeriod"/>
            </a:pPr>
            <a:r>
              <a:rPr lang="en-US" b="1"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Data Cleansing: </a:t>
            </a:r>
            <a:r>
              <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Perform data cleansing procedures to correct minor or systematic inconsistencies, such as standardizing formats, removing duplicates, or filling in missing values.</a:t>
            </a:r>
          </a:p>
          <a:p>
            <a:pPr marL="342900" indent="-342900">
              <a:buAutoNum type="arabicPeriod"/>
            </a:pPr>
            <a:r>
              <a:rPr lang="en-US" b="1"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Data Transformation: </a:t>
            </a:r>
            <a:r>
              <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Restructure or reshape data to align with schema requirements if inconsistencies arise due to structural differences or missing fields.</a:t>
            </a:r>
          </a:p>
          <a:p>
            <a:pPr marL="342900" indent="-342900">
              <a:buAutoNum type="arabicPeriod"/>
            </a:pPr>
            <a:r>
              <a:rPr lang="en-US" b="1"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Data Reconciliation: </a:t>
            </a:r>
            <a:r>
              <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Conduct reconciliation to identify and resolve discrepancies between different data sources or versions.</a:t>
            </a:r>
            <a:endParaRPr lang="en-IN"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098022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4D49EEE-0349-43AC-AB3F-CCF6A6734CCD}"/>
              </a:ext>
            </a:extLst>
          </p:cNvPr>
          <p:cNvSpPr/>
          <p:nvPr/>
        </p:nvSpPr>
        <p:spPr>
          <a:xfrm>
            <a:off x="0" y="6654800"/>
            <a:ext cx="10972800" cy="2032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E1CFD0B-C76B-4271-8CF8-47EBFCB4D800}"/>
              </a:ext>
            </a:extLst>
          </p:cNvPr>
          <p:cNvSpPr/>
          <p:nvPr/>
        </p:nvSpPr>
        <p:spPr>
          <a:xfrm>
            <a:off x="10972800" y="6654800"/>
            <a:ext cx="1219200" cy="203200"/>
          </a:xfrm>
          <a:prstGeom prst="rect">
            <a:avLst/>
          </a:prstGeom>
          <a:solidFill>
            <a:schemeClr val="tx2">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Graphic 24" descr="Upward trend">
            <a:extLst>
              <a:ext uri="{FF2B5EF4-FFF2-40B4-BE49-F238E27FC236}">
                <a16:creationId xmlns:a16="http://schemas.microsoft.com/office/drawing/2014/main" id="{314FDE66-87D8-46C3-B620-B8B22FA78F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21680" y="3096322"/>
            <a:ext cx="548640" cy="548640"/>
          </a:xfrm>
          <a:prstGeom prst="rect">
            <a:avLst/>
          </a:prstGeom>
        </p:spPr>
      </p:pic>
      <p:pic>
        <p:nvPicPr>
          <p:cNvPr id="27" name="Graphic 26" descr="Send">
            <a:extLst>
              <a:ext uri="{FF2B5EF4-FFF2-40B4-BE49-F238E27FC236}">
                <a16:creationId xmlns:a16="http://schemas.microsoft.com/office/drawing/2014/main" id="{920626FD-9916-4111-AAAE-ADD4222B064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60028" y="4167049"/>
            <a:ext cx="548640" cy="548640"/>
          </a:xfrm>
          <a:prstGeom prst="rect">
            <a:avLst/>
          </a:prstGeom>
        </p:spPr>
      </p:pic>
      <p:pic>
        <p:nvPicPr>
          <p:cNvPr id="29" name="Graphic 28" descr="Podium">
            <a:extLst>
              <a:ext uri="{FF2B5EF4-FFF2-40B4-BE49-F238E27FC236}">
                <a16:creationId xmlns:a16="http://schemas.microsoft.com/office/drawing/2014/main" id="{A210072B-9E46-4125-9A12-175CEA59306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09479" y="3147212"/>
            <a:ext cx="548640" cy="548640"/>
          </a:xfrm>
          <a:prstGeom prst="rect">
            <a:avLst/>
          </a:prstGeom>
        </p:spPr>
      </p:pic>
      <p:sp>
        <p:nvSpPr>
          <p:cNvPr id="2" name="TextBox 1">
            <a:extLst>
              <a:ext uri="{FF2B5EF4-FFF2-40B4-BE49-F238E27FC236}">
                <a16:creationId xmlns:a16="http://schemas.microsoft.com/office/drawing/2014/main" id="{B62986B4-B303-D11D-9507-DFB00D5CD3DA}"/>
              </a:ext>
            </a:extLst>
          </p:cNvPr>
          <p:cNvSpPr txBox="1"/>
          <p:nvPr/>
        </p:nvSpPr>
        <p:spPr>
          <a:xfrm>
            <a:off x="672354" y="556531"/>
            <a:ext cx="10712824" cy="3139321"/>
          </a:xfrm>
          <a:prstGeom prst="rect">
            <a:avLst/>
          </a:prstGeom>
          <a:noFill/>
        </p:spPr>
        <p:txBody>
          <a:bodyPr wrap="square" rtlCol="0">
            <a:spAutoFit/>
          </a:bodyPr>
          <a:lstStyle/>
          <a:p>
            <a:r>
              <a:rPr lang="en-US" b="1"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5. Communication: </a:t>
            </a:r>
            <a:r>
              <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Communicate findings and proposed actions to relevant stakeholders, including data owners, analysts, and decision-makers, and gather feedback on proposed solutions.</a:t>
            </a:r>
          </a:p>
          <a:p>
            <a:r>
              <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6. Iterative Improvement: Implement measures to prevent future inconsistencies, such as refining data entry processes, enhancing validation rules, or providing additional training.</a:t>
            </a:r>
          </a:p>
          <a:p>
            <a:endPar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endParaRPr>
          </a:p>
          <a:p>
            <a:r>
              <a:rPr lang="en-IN" b="1"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Validation and Re-Verification:</a:t>
            </a:r>
            <a:endParaRPr lang="en-US" b="1"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342900" indent="-342900">
              <a:buAutoNum type="arabicPeriod"/>
            </a:pPr>
            <a:r>
              <a:rPr lang="en-US" b="1"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Post-Correction Validation: </a:t>
            </a:r>
            <a:r>
              <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Validate data after corrective actions to ensure effective resolution of inconsistencies and adherence to the schema.</a:t>
            </a:r>
          </a:p>
          <a:p>
            <a:pPr marL="342900" indent="-342900">
              <a:buAutoNum type="arabicPeriod"/>
            </a:pPr>
            <a:r>
              <a:rPr lang="en-US" b="1"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Periodic Re-Verification: </a:t>
            </a:r>
            <a:r>
              <a:rPr lang="en-US"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Establish a periodic process to monitor data quality and address new inconsistencies over time.</a:t>
            </a:r>
            <a:endParaRPr lang="en-IN"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526265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Rectangle 235">
            <a:extLst>
              <a:ext uri="{FF2B5EF4-FFF2-40B4-BE49-F238E27FC236}">
                <a16:creationId xmlns:a16="http://schemas.microsoft.com/office/drawing/2014/main" id="{0799A972-9CD8-40BC-8E74-A8C7277C2BB9}"/>
              </a:ext>
            </a:extLst>
          </p:cNvPr>
          <p:cNvSpPr/>
          <p:nvPr/>
        </p:nvSpPr>
        <p:spPr>
          <a:xfrm>
            <a:off x="0" y="0"/>
            <a:ext cx="12192000" cy="6858000"/>
          </a:xfrm>
          <a:prstGeom prst="rect">
            <a:avLst/>
          </a:prstGeom>
          <a:solidFill>
            <a:schemeClr val="tx2">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5" name="Group 234">
            <a:extLst>
              <a:ext uri="{FF2B5EF4-FFF2-40B4-BE49-F238E27FC236}">
                <a16:creationId xmlns:a16="http://schemas.microsoft.com/office/drawing/2014/main" id="{065A9B52-4CDF-446E-979D-D8633A99FF0D}"/>
              </a:ext>
            </a:extLst>
          </p:cNvPr>
          <p:cNvGrpSpPr/>
          <p:nvPr/>
        </p:nvGrpSpPr>
        <p:grpSpPr>
          <a:xfrm>
            <a:off x="9393381" y="2609478"/>
            <a:ext cx="2673195" cy="2341213"/>
            <a:chOff x="3335338" y="911225"/>
            <a:chExt cx="5983287" cy="5038725"/>
          </a:xfrm>
        </p:grpSpPr>
        <p:grpSp>
          <p:nvGrpSpPr>
            <p:cNvPr id="7" name="Group 205">
              <a:extLst>
                <a:ext uri="{FF2B5EF4-FFF2-40B4-BE49-F238E27FC236}">
                  <a16:creationId xmlns:a16="http://schemas.microsoft.com/office/drawing/2014/main" id="{97C12C12-7784-4AC8-89FA-C5FE16492FF0}"/>
                </a:ext>
              </a:extLst>
            </p:cNvPr>
            <p:cNvGrpSpPr>
              <a:grpSpLocks/>
            </p:cNvGrpSpPr>
            <p:nvPr/>
          </p:nvGrpSpPr>
          <p:grpSpPr bwMode="auto">
            <a:xfrm>
              <a:off x="5740400" y="911225"/>
              <a:ext cx="3578225" cy="5038725"/>
              <a:chOff x="3616" y="574"/>
              <a:chExt cx="2254" cy="3174"/>
            </a:xfrm>
          </p:grpSpPr>
          <p:sp>
            <p:nvSpPr>
              <p:cNvPr id="35" name="Freeform 5">
                <a:extLst>
                  <a:ext uri="{FF2B5EF4-FFF2-40B4-BE49-F238E27FC236}">
                    <a16:creationId xmlns:a16="http://schemas.microsoft.com/office/drawing/2014/main" id="{B4C4814D-8552-49D1-9B43-99A54FCF9D89}"/>
                  </a:ext>
                </a:extLst>
              </p:cNvPr>
              <p:cNvSpPr>
                <a:spLocks/>
              </p:cNvSpPr>
              <p:nvPr/>
            </p:nvSpPr>
            <p:spPr bwMode="auto">
              <a:xfrm>
                <a:off x="3616" y="574"/>
                <a:ext cx="2199" cy="2203"/>
              </a:xfrm>
              <a:custGeom>
                <a:avLst/>
                <a:gdLst>
                  <a:gd name="T0" fmla="*/ 926 w 926"/>
                  <a:gd name="T1" fmla="*/ 463 h 927"/>
                  <a:gd name="T2" fmla="*/ 463 w 926"/>
                  <a:gd name="T3" fmla="*/ 0 h 927"/>
                  <a:gd name="T4" fmla="*/ 0 w 926"/>
                  <a:gd name="T5" fmla="*/ 463 h 927"/>
                  <a:gd name="T6" fmla="*/ 463 w 926"/>
                  <a:gd name="T7" fmla="*/ 926 h 927"/>
                  <a:gd name="T8" fmla="*/ 926 w 926"/>
                  <a:gd name="T9" fmla="*/ 463 h 927"/>
                </a:gdLst>
                <a:ahLst/>
                <a:cxnLst>
                  <a:cxn ang="0">
                    <a:pos x="T0" y="T1"/>
                  </a:cxn>
                  <a:cxn ang="0">
                    <a:pos x="T2" y="T3"/>
                  </a:cxn>
                  <a:cxn ang="0">
                    <a:pos x="T4" y="T5"/>
                  </a:cxn>
                  <a:cxn ang="0">
                    <a:pos x="T6" y="T7"/>
                  </a:cxn>
                  <a:cxn ang="0">
                    <a:pos x="T8" y="T9"/>
                  </a:cxn>
                </a:cxnLst>
                <a:rect l="0" t="0" r="r" b="b"/>
                <a:pathLst>
                  <a:path w="926" h="927">
                    <a:moveTo>
                      <a:pt x="926" y="463"/>
                    </a:moveTo>
                    <a:cubicBezTo>
                      <a:pt x="926" y="207"/>
                      <a:pt x="719" y="0"/>
                      <a:pt x="463" y="0"/>
                    </a:cubicBezTo>
                    <a:cubicBezTo>
                      <a:pt x="207" y="0"/>
                      <a:pt x="0" y="208"/>
                      <a:pt x="0" y="463"/>
                    </a:cubicBezTo>
                    <a:cubicBezTo>
                      <a:pt x="0" y="719"/>
                      <a:pt x="207" y="926"/>
                      <a:pt x="463" y="926"/>
                    </a:cubicBezTo>
                    <a:cubicBezTo>
                      <a:pt x="719" y="927"/>
                      <a:pt x="926" y="719"/>
                      <a:pt x="926" y="463"/>
                    </a:cubicBezTo>
                  </a:path>
                </a:pathLst>
              </a:custGeom>
              <a:solidFill>
                <a:schemeClr val="accent5">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6">
                <a:extLst>
                  <a:ext uri="{FF2B5EF4-FFF2-40B4-BE49-F238E27FC236}">
                    <a16:creationId xmlns:a16="http://schemas.microsoft.com/office/drawing/2014/main" id="{AF4C7AF4-9E34-4D1C-BBA9-306ABC9892B2}"/>
                  </a:ext>
                </a:extLst>
              </p:cNvPr>
              <p:cNvSpPr>
                <a:spLocks/>
              </p:cNvSpPr>
              <p:nvPr/>
            </p:nvSpPr>
            <p:spPr bwMode="auto">
              <a:xfrm>
                <a:off x="3808" y="767"/>
                <a:ext cx="1815" cy="1817"/>
              </a:xfrm>
              <a:custGeom>
                <a:avLst/>
                <a:gdLst>
                  <a:gd name="T0" fmla="*/ 361 w 764"/>
                  <a:gd name="T1" fmla="*/ 11 h 765"/>
                  <a:gd name="T2" fmla="*/ 753 w 764"/>
                  <a:gd name="T3" fmla="*/ 362 h 765"/>
                  <a:gd name="T4" fmla="*/ 403 w 764"/>
                  <a:gd name="T5" fmla="*/ 753 h 765"/>
                  <a:gd name="T6" fmla="*/ 11 w 764"/>
                  <a:gd name="T7" fmla="*/ 403 h 765"/>
                  <a:gd name="T8" fmla="*/ 361 w 764"/>
                  <a:gd name="T9" fmla="*/ 11 h 765"/>
                </a:gdLst>
                <a:ahLst/>
                <a:cxnLst>
                  <a:cxn ang="0">
                    <a:pos x="T0" y="T1"/>
                  </a:cxn>
                  <a:cxn ang="0">
                    <a:pos x="T2" y="T3"/>
                  </a:cxn>
                  <a:cxn ang="0">
                    <a:pos x="T4" y="T5"/>
                  </a:cxn>
                  <a:cxn ang="0">
                    <a:pos x="T6" y="T7"/>
                  </a:cxn>
                  <a:cxn ang="0">
                    <a:pos x="T8" y="T9"/>
                  </a:cxn>
                </a:cxnLst>
                <a:rect l="0" t="0" r="r" b="b"/>
                <a:pathLst>
                  <a:path w="764" h="765">
                    <a:moveTo>
                      <a:pt x="361" y="11"/>
                    </a:moveTo>
                    <a:cubicBezTo>
                      <a:pt x="566" y="0"/>
                      <a:pt x="742" y="157"/>
                      <a:pt x="753" y="362"/>
                    </a:cubicBezTo>
                    <a:cubicBezTo>
                      <a:pt x="764" y="567"/>
                      <a:pt x="608" y="742"/>
                      <a:pt x="403" y="753"/>
                    </a:cubicBezTo>
                    <a:cubicBezTo>
                      <a:pt x="198" y="765"/>
                      <a:pt x="22" y="608"/>
                      <a:pt x="11" y="403"/>
                    </a:cubicBezTo>
                    <a:cubicBezTo>
                      <a:pt x="0" y="198"/>
                      <a:pt x="157" y="23"/>
                      <a:pt x="361" y="1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Oval 7">
                <a:extLst>
                  <a:ext uri="{FF2B5EF4-FFF2-40B4-BE49-F238E27FC236}">
                    <a16:creationId xmlns:a16="http://schemas.microsoft.com/office/drawing/2014/main" id="{CDCDF9A0-6437-46E8-93EF-FE3458AD89B7}"/>
                  </a:ext>
                </a:extLst>
              </p:cNvPr>
              <p:cNvSpPr>
                <a:spLocks noChangeArrowheads="1"/>
              </p:cNvSpPr>
              <p:nvPr/>
            </p:nvSpPr>
            <p:spPr bwMode="auto">
              <a:xfrm>
                <a:off x="4055" y="1014"/>
                <a:ext cx="1321" cy="1321"/>
              </a:xfrm>
              <a:prstGeom prst="ellipse">
                <a:avLst/>
              </a:prstGeom>
              <a:solidFill>
                <a:schemeClr val="accent5">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Oval 8">
                <a:extLst>
                  <a:ext uri="{FF2B5EF4-FFF2-40B4-BE49-F238E27FC236}">
                    <a16:creationId xmlns:a16="http://schemas.microsoft.com/office/drawing/2014/main" id="{144FAF97-7FF5-40C7-8854-8E8B52EE236D}"/>
                  </a:ext>
                </a:extLst>
              </p:cNvPr>
              <p:cNvSpPr>
                <a:spLocks noChangeArrowheads="1"/>
              </p:cNvSpPr>
              <p:nvPr/>
            </p:nvSpPr>
            <p:spPr bwMode="auto">
              <a:xfrm>
                <a:off x="4226" y="1187"/>
                <a:ext cx="979" cy="97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9">
                <a:extLst>
                  <a:ext uri="{FF2B5EF4-FFF2-40B4-BE49-F238E27FC236}">
                    <a16:creationId xmlns:a16="http://schemas.microsoft.com/office/drawing/2014/main" id="{AFAB866F-40A7-4065-95C4-F41A4A119675}"/>
                  </a:ext>
                </a:extLst>
              </p:cNvPr>
              <p:cNvSpPr>
                <a:spLocks/>
              </p:cNvSpPr>
              <p:nvPr/>
            </p:nvSpPr>
            <p:spPr bwMode="auto">
              <a:xfrm>
                <a:off x="4552" y="1513"/>
                <a:ext cx="325" cy="325"/>
              </a:xfrm>
              <a:custGeom>
                <a:avLst/>
                <a:gdLst>
                  <a:gd name="T0" fmla="*/ 137 w 137"/>
                  <a:gd name="T1" fmla="*/ 68 h 137"/>
                  <a:gd name="T2" fmla="*/ 69 w 137"/>
                  <a:gd name="T3" fmla="*/ 0 h 137"/>
                  <a:gd name="T4" fmla="*/ 0 w 137"/>
                  <a:gd name="T5" fmla="*/ 68 h 137"/>
                  <a:gd name="T6" fmla="*/ 69 w 137"/>
                  <a:gd name="T7" fmla="*/ 137 h 137"/>
                  <a:gd name="T8" fmla="*/ 137 w 137"/>
                  <a:gd name="T9" fmla="*/ 68 h 137"/>
                </a:gdLst>
                <a:ahLst/>
                <a:cxnLst>
                  <a:cxn ang="0">
                    <a:pos x="T0" y="T1"/>
                  </a:cxn>
                  <a:cxn ang="0">
                    <a:pos x="T2" y="T3"/>
                  </a:cxn>
                  <a:cxn ang="0">
                    <a:pos x="T4" y="T5"/>
                  </a:cxn>
                  <a:cxn ang="0">
                    <a:pos x="T6" y="T7"/>
                  </a:cxn>
                  <a:cxn ang="0">
                    <a:pos x="T8" y="T9"/>
                  </a:cxn>
                </a:cxnLst>
                <a:rect l="0" t="0" r="r" b="b"/>
                <a:pathLst>
                  <a:path w="137" h="137">
                    <a:moveTo>
                      <a:pt x="137" y="68"/>
                    </a:moveTo>
                    <a:cubicBezTo>
                      <a:pt x="137" y="31"/>
                      <a:pt x="106" y="0"/>
                      <a:pt x="69" y="0"/>
                    </a:cubicBezTo>
                    <a:cubicBezTo>
                      <a:pt x="31" y="0"/>
                      <a:pt x="0" y="31"/>
                      <a:pt x="0" y="68"/>
                    </a:cubicBezTo>
                    <a:cubicBezTo>
                      <a:pt x="0" y="106"/>
                      <a:pt x="31" y="137"/>
                      <a:pt x="69" y="137"/>
                    </a:cubicBezTo>
                    <a:cubicBezTo>
                      <a:pt x="107" y="137"/>
                      <a:pt x="137" y="106"/>
                      <a:pt x="137" y="68"/>
                    </a:cubicBez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0">
                <a:extLst>
                  <a:ext uri="{FF2B5EF4-FFF2-40B4-BE49-F238E27FC236}">
                    <a16:creationId xmlns:a16="http://schemas.microsoft.com/office/drawing/2014/main" id="{07B69299-FDBC-4D5C-9F57-82E07D663B65}"/>
                  </a:ext>
                </a:extLst>
              </p:cNvPr>
              <p:cNvSpPr>
                <a:spLocks/>
              </p:cNvSpPr>
              <p:nvPr/>
            </p:nvSpPr>
            <p:spPr bwMode="auto">
              <a:xfrm>
                <a:off x="4105" y="1598"/>
                <a:ext cx="1765" cy="1117"/>
              </a:xfrm>
              <a:custGeom>
                <a:avLst/>
                <a:gdLst>
                  <a:gd name="T0" fmla="*/ 93 w 1765"/>
                  <a:gd name="T1" fmla="*/ 1117 h 1117"/>
                  <a:gd name="T2" fmla="*/ 0 w 1765"/>
                  <a:gd name="T3" fmla="*/ 1057 h 1117"/>
                  <a:gd name="T4" fmla="*/ 606 w 1765"/>
                  <a:gd name="T5" fmla="*/ 0 h 1117"/>
                  <a:gd name="T6" fmla="*/ 1674 w 1765"/>
                  <a:gd name="T7" fmla="*/ 490 h 1117"/>
                  <a:gd name="T8" fmla="*/ 1765 w 1765"/>
                  <a:gd name="T9" fmla="*/ 692 h 1117"/>
                  <a:gd name="T10" fmla="*/ 93 w 1765"/>
                  <a:gd name="T11" fmla="*/ 1117 h 1117"/>
                </a:gdLst>
                <a:ahLst/>
                <a:cxnLst>
                  <a:cxn ang="0">
                    <a:pos x="T0" y="T1"/>
                  </a:cxn>
                  <a:cxn ang="0">
                    <a:pos x="T2" y="T3"/>
                  </a:cxn>
                  <a:cxn ang="0">
                    <a:pos x="T4" y="T5"/>
                  </a:cxn>
                  <a:cxn ang="0">
                    <a:pos x="T6" y="T7"/>
                  </a:cxn>
                  <a:cxn ang="0">
                    <a:pos x="T8" y="T9"/>
                  </a:cxn>
                  <a:cxn ang="0">
                    <a:pos x="T10" y="T11"/>
                  </a:cxn>
                </a:cxnLst>
                <a:rect l="0" t="0" r="r" b="b"/>
                <a:pathLst>
                  <a:path w="1765" h="1117">
                    <a:moveTo>
                      <a:pt x="93" y="1117"/>
                    </a:moveTo>
                    <a:lnTo>
                      <a:pt x="0" y="1057"/>
                    </a:lnTo>
                    <a:lnTo>
                      <a:pt x="606" y="0"/>
                    </a:lnTo>
                    <a:lnTo>
                      <a:pt x="1674" y="490"/>
                    </a:lnTo>
                    <a:lnTo>
                      <a:pt x="1765" y="692"/>
                    </a:lnTo>
                    <a:lnTo>
                      <a:pt x="93" y="1117"/>
                    </a:lnTo>
                    <a:close/>
                  </a:path>
                </a:pathLst>
              </a:custGeom>
              <a:solidFill>
                <a:srgbClr val="4D53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1">
                <a:extLst>
                  <a:ext uri="{FF2B5EF4-FFF2-40B4-BE49-F238E27FC236}">
                    <a16:creationId xmlns:a16="http://schemas.microsoft.com/office/drawing/2014/main" id="{F607F3DA-A33F-4F54-BE32-5F292A0F10CD}"/>
                  </a:ext>
                </a:extLst>
              </p:cNvPr>
              <p:cNvSpPr>
                <a:spLocks/>
              </p:cNvSpPr>
              <p:nvPr/>
            </p:nvSpPr>
            <p:spPr bwMode="auto">
              <a:xfrm>
                <a:off x="4105" y="1598"/>
                <a:ext cx="1765" cy="1117"/>
              </a:xfrm>
              <a:custGeom>
                <a:avLst/>
                <a:gdLst>
                  <a:gd name="T0" fmla="*/ 93 w 1765"/>
                  <a:gd name="T1" fmla="*/ 1117 h 1117"/>
                  <a:gd name="T2" fmla="*/ 0 w 1765"/>
                  <a:gd name="T3" fmla="*/ 1057 h 1117"/>
                  <a:gd name="T4" fmla="*/ 606 w 1765"/>
                  <a:gd name="T5" fmla="*/ 0 h 1117"/>
                  <a:gd name="T6" fmla="*/ 1674 w 1765"/>
                  <a:gd name="T7" fmla="*/ 490 h 1117"/>
                  <a:gd name="T8" fmla="*/ 1765 w 1765"/>
                  <a:gd name="T9" fmla="*/ 692 h 1117"/>
                  <a:gd name="T10" fmla="*/ 93 w 1765"/>
                  <a:gd name="T11" fmla="*/ 1117 h 1117"/>
                </a:gdLst>
                <a:ahLst/>
                <a:cxnLst>
                  <a:cxn ang="0">
                    <a:pos x="T0" y="T1"/>
                  </a:cxn>
                  <a:cxn ang="0">
                    <a:pos x="T2" y="T3"/>
                  </a:cxn>
                  <a:cxn ang="0">
                    <a:pos x="T4" y="T5"/>
                  </a:cxn>
                  <a:cxn ang="0">
                    <a:pos x="T6" y="T7"/>
                  </a:cxn>
                  <a:cxn ang="0">
                    <a:pos x="T8" y="T9"/>
                  </a:cxn>
                  <a:cxn ang="0">
                    <a:pos x="T10" y="T11"/>
                  </a:cxn>
                </a:cxnLst>
                <a:rect l="0" t="0" r="r" b="b"/>
                <a:pathLst>
                  <a:path w="1765" h="1117">
                    <a:moveTo>
                      <a:pt x="93" y="1117"/>
                    </a:moveTo>
                    <a:lnTo>
                      <a:pt x="0" y="1057"/>
                    </a:lnTo>
                    <a:lnTo>
                      <a:pt x="606" y="0"/>
                    </a:lnTo>
                    <a:lnTo>
                      <a:pt x="1674" y="490"/>
                    </a:lnTo>
                    <a:lnTo>
                      <a:pt x="1765" y="692"/>
                    </a:lnTo>
                    <a:lnTo>
                      <a:pt x="93" y="111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2">
                <a:extLst>
                  <a:ext uri="{FF2B5EF4-FFF2-40B4-BE49-F238E27FC236}">
                    <a16:creationId xmlns:a16="http://schemas.microsoft.com/office/drawing/2014/main" id="{7CED6D52-B335-40B5-B93C-8E4F40CFFDA5}"/>
                  </a:ext>
                </a:extLst>
              </p:cNvPr>
              <p:cNvSpPr>
                <a:spLocks/>
              </p:cNvSpPr>
              <p:nvPr/>
            </p:nvSpPr>
            <p:spPr bwMode="auto">
              <a:xfrm>
                <a:off x="4324" y="2884"/>
                <a:ext cx="45" cy="40"/>
              </a:xfrm>
              <a:custGeom>
                <a:avLst/>
                <a:gdLst>
                  <a:gd name="T0" fmla="*/ 0 w 45"/>
                  <a:gd name="T1" fmla="*/ 23 h 40"/>
                  <a:gd name="T2" fmla="*/ 9 w 45"/>
                  <a:gd name="T3" fmla="*/ 0 h 40"/>
                  <a:gd name="T4" fmla="*/ 45 w 45"/>
                  <a:gd name="T5" fmla="*/ 16 h 40"/>
                  <a:gd name="T6" fmla="*/ 35 w 45"/>
                  <a:gd name="T7" fmla="*/ 40 h 40"/>
                  <a:gd name="T8" fmla="*/ 0 w 45"/>
                  <a:gd name="T9" fmla="*/ 23 h 40"/>
                </a:gdLst>
                <a:ahLst/>
                <a:cxnLst>
                  <a:cxn ang="0">
                    <a:pos x="T0" y="T1"/>
                  </a:cxn>
                  <a:cxn ang="0">
                    <a:pos x="T2" y="T3"/>
                  </a:cxn>
                  <a:cxn ang="0">
                    <a:pos x="T4" y="T5"/>
                  </a:cxn>
                  <a:cxn ang="0">
                    <a:pos x="T6" y="T7"/>
                  </a:cxn>
                  <a:cxn ang="0">
                    <a:pos x="T8" y="T9"/>
                  </a:cxn>
                </a:cxnLst>
                <a:rect l="0" t="0" r="r" b="b"/>
                <a:pathLst>
                  <a:path w="45" h="40">
                    <a:moveTo>
                      <a:pt x="0" y="23"/>
                    </a:moveTo>
                    <a:lnTo>
                      <a:pt x="9" y="0"/>
                    </a:lnTo>
                    <a:lnTo>
                      <a:pt x="45" y="16"/>
                    </a:lnTo>
                    <a:lnTo>
                      <a:pt x="35" y="40"/>
                    </a:lnTo>
                    <a:lnTo>
                      <a:pt x="0" y="23"/>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3">
                <a:extLst>
                  <a:ext uri="{FF2B5EF4-FFF2-40B4-BE49-F238E27FC236}">
                    <a16:creationId xmlns:a16="http://schemas.microsoft.com/office/drawing/2014/main" id="{FFBEE2A1-B857-48B9-AD04-BE7B93F9A4BA}"/>
                  </a:ext>
                </a:extLst>
              </p:cNvPr>
              <p:cNvSpPr>
                <a:spLocks/>
              </p:cNvSpPr>
              <p:nvPr/>
            </p:nvSpPr>
            <p:spPr bwMode="auto">
              <a:xfrm>
                <a:off x="4324" y="2884"/>
                <a:ext cx="45" cy="40"/>
              </a:xfrm>
              <a:custGeom>
                <a:avLst/>
                <a:gdLst>
                  <a:gd name="T0" fmla="*/ 0 w 45"/>
                  <a:gd name="T1" fmla="*/ 23 h 40"/>
                  <a:gd name="T2" fmla="*/ 9 w 45"/>
                  <a:gd name="T3" fmla="*/ 0 h 40"/>
                  <a:gd name="T4" fmla="*/ 45 w 45"/>
                  <a:gd name="T5" fmla="*/ 16 h 40"/>
                  <a:gd name="T6" fmla="*/ 35 w 45"/>
                  <a:gd name="T7" fmla="*/ 40 h 40"/>
                  <a:gd name="T8" fmla="*/ 0 w 45"/>
                  <a:gd name="T9" fmla="*/ 23 h 40"/>
                </a:gdLst>
                <a:ahLst/>
                <a:cxnLst>
                  <a:cxn ang="0">
                    <a:pos x="T0" y="T1"/>
                  </a:cxn>
                  <a:cxn ang="0">
                    <a:pos x="T2" y="T3"/>
                  </a:cxn>
                  <a:cxn ang="0">
                    <a:pos x="T4" y="T5"/>
                  </a:cxn>
                  <a:cxn ang="0">
                    <a:pos x="T6" y="T7"/>
                  </a:cxn>
                  <a:cxn ang="0">
                    <a:pos x="T8" y="T9"/>
                  </a:cxn>
                </a:cxnLst>
                <a:rect l="0" t="0" r="r" b="b"/>
                <a:pathLst>
                  <a:path w="45" h="40">
                    <a:moveTo>
                      <a:pt x="0" y="23"/>
                    </a:moveTo>
                    <a:lnTo>
                      <a:pt x="9" y="0"/>
                    </a:lnTo>
                    <a:lnTo>
                      <a:pt x="45" y="16"/>
                    </a:lnTo>
                    <a:lnTo>
                      <a:pt x="35" y="40"/>
                    </a:lnTo>
                    <a:lnTo>
                      <a:pt x="0" y="2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4">
                <a:extLst>
                  <a:ext uri="{FF2B5EF4-FFF2-40B4-BE49-F238E27FC236}">
                    <a16:creationId xmlns:a16="http://schemas.microsoft.com/office/drawing/2014/main" id="{8A6BD036-5C52-4048-9B1F-97F0B7ECD35B}"/>
                  </a:ext>
                </a:extLst>
              </p:cNvPr>
              <p:cNvSpPr>
                <a:spLocks/>
              </p:cNvSpPr>
              <p:nvPr/>
            </p:nvSpPr>
            <p:spPr bwMode="auto">
              <a:xfrm>
                <a:off x="4295" y="2943"/>
                <a:ext cx="48" cy="40"/>
              </a:xfrm>
              <a:custGeom>
                <a:avLst/>
                <a:gdLst>
                  <a:gd name="T0" fmla="*/ 0 w 48"/>
                  <a:gd name="T1" fmla="*/ 24 h 40"/>
                  <a:gd name="T2" fmla="*/ 12 w 48"/>
                  <a:gd name="T3" fmla="*/ 0 h 40"/>
                  <a:gd name="T4" fmla="*/ 48 w 48"/>
                  <a:gd name="T5" fmla="*/ 17 h 40"/>
                  <a:gd name="T6" fmla="*/ 36 w 48"/>
                  <a:gd name="T7" fmla="*/ 40 h 40"/>
                  <a:gd name="T8" fmla="*/ 0 w 48"/>
                  <a:gd name="T9" fmla="*/ 24 h 40"/>
                </a:gdLst>
                <a:ahLst/>
                <a:cxnLst>
                  <a:cxn ang="0">
                    <a:pos x="T0" y="T1"/>
                  </a:cxn>
                  <a:cxn ang="0">
                    <a:pos x="T2" y="T3"/>
                  </a:cxn>
                  <a:cxn ang="0">
                    <a:pos x="T4" y="T5"/>
                  </a:cxn>
                  <a:cxn ang="0">
                    <a:pos x="T6" y="T7"/>
                  </a:cxn>
                  <a:cxn ang="0">
                    <a:pos x="T8" y="T9"/>
                  </a:cxn>
                </a:cxnLst>
                <a:rect l="0" t="0" r="r" b="b"/>
                <a:pathLst>
                  <a:path w="48" h="40">
                    <a:moveTo>
                      <a:pt x="0" y="24"/>
                    </a:moveTo>
                    <a:lnTo>
                      <a:pt x="12" y="0"/>
                    </a:lnTo>
                    <a:lnTo>
                      <a:pt x="48" y="17"/>
                    </a:lnTo>
                    <a:lnTo>
                      <a:pt x="36" y="40"/>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5">
                <a:extLst>
                  <a:ext uri="{FF2B5EF4-FFF2-40B4-BE49-F238E27FC236}">
                    <a16:creationId xmlns:a16="http://schemas.microsoft.com/office/drawing/2014/main" id="{BDDBC960-BC40-4732-8024-0E12B0A37E77}"/>
                  </a:ext>
                </a:extLst>
              </p:cNvPr>
              <p:cNvSpPr>
                <a:spLocks/>
              </p:cNvSpPr>
              <p:nvPr/>
            </p:nvSpPr>
            <p:spPr bwMode="auto">
              <a:xfrm>
                <a:off x="4295" y="2943"/>
                <a:ext cx="48" cy="40"/>
              </a:xfrm>
              <a:custGeom>
                <a:avLst/>
                <a:gdLst>
                  <a:gd name="T0" fmla="*/ 0 w 48"/>
                  <a:gd name="T1" fmla="*/ 24 h 40"/>
                  <a:gd name="T2" fmla="*/ 12 w 48"/>
                  <a:gd name="T3" fmla="*/ 0 h 40"/>
                  <a:gd name="T4" fmla="*/ 48 w 48"/>
                  <a:gd name="T5" fmla="*/ 17 h 40"/>
                  <a:gd name="T6" fmla="*/ 36 w 48"/>
                  <a:gd name="T7" fmla="*/ 40 h 40"/>
                  <a:gd name="T8" fmla="*/ 0 w 48"/>
                  <a:gd name="T9" fmla="*/ 24 h 40"/>
                </a:gdLst>
                <a:ahLst/>
                <a:cxnLst>
                  <a:cxn ang="0">
                    <a:pos x="T0" y="T1"/>
                  </a:cxn>
                  <a:cxn ang="0">
                    <a:pos x="T2" y="T3"/>
                  </a:cxn>
                  <a:cxn ang="0">
                    <a:pos x="T4" y="T5"/>
                  </a:cxn>
                  <a:cxn ang="0">
                    <a:pos x="T6" y="T7"/>
                  </a:cxn>
                  <a:cxn ang="0">
                    <a:pos x="T8" y="T9"/>
                  </a:cxn>
                </a:cxnLst>
                <a:rect l="0" t="0" r="r" b="b"/>
                <a:pathLst>
                  <a:path w="48" h="40">
                    <a:moveTo>
                      <a:pt x="0" y="24"/>
                    </a:moveTo>
                    <a:lnTo>
                      <a:pt x="12" y="0"/>
                    </a:lnTo>
                    <a:lnTo>
                      <a:pt x="48" y="17"/>
                    </a:lnTo>
                    <a:lnTo>
                      <a:pt x="36" y="40"/>
                    </a:lnTo>
                    <a:lnTo>
                      <a:pt x="0" y="2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6">
                <a:extLst>
                  <a:ext uri="{FF2B5EF4-FFF2-40B4-BE49-F238E27FC236}">
                    <a16:creationId xmlns:a16="http://schemas.microsoft.com/office/drawing/2014/main" id="{E06617FA-13FF-48CA-BDC6-35B7D6039520}"/>
                  </a:ext>
                </a:extLst>
              </p:cNvPr>
              <p:cNvSpPr>
                <a:spLocks/>
              </p:cNvSpPr>
              <p:nvPr/>
            </p:nvSpPr>
            <p:spPr bwMode="auto">
              <a:xfrm>
                <a:off x="4314" y="3024"/>
                <a:ext cx="48" cy="40"/>
              </a:xfrm>
              <a:custGeom>
                <a:avLst/>
                <a:gdLst>
                  <a:gd name="T0" fmla="*/ 0 w 48"/>
                  <a:gd name="T1" fmla="*/ 24 h 40"/>
                  <a:gd name="T2" fmla="*/ 12 w 48"/>
                  <a:gd name="T3" fmla="*/ 0 h 40"/>
                  <a:gd name="T4" fmla="*/ 48 w 48"/>
                  <a:gd name="T5" fmla="*/ 16 h 40"/>
                  <a:gd name="T6" fmla="*/ 36 w 48"/>
                  <a:gd name="T7" fmla="*/ 40 h 40"/>
                  <a:gd name="T8" fmla="*/ 0 w 48"/>
                  <a:gd name="T9" fmla="*/ 24 h 40"/>
                </a:gdLst>
                <a:ahLst/>
                <a:cxnLst>
                  <a:cxn ang="0">
                    <a:pos x="T0" y="T1"/>
                  </a:cxn>
                  <a:cxn ang="0">
                    <a:pos x="T2" y="T3"/>
                  </a:cxn>
                  <a:cxn ang="0">
                    <a:pos x="T4" y="T5"/>
                  </a:cxn>
                  <a:cxn ang="0">
                    <a:pos x="T6" y="T7"/>
                  </a:cxn>
                  <a:cxn ang="0">
                    <a:pos x="T8" y="T9"/>
                  </a:cxn>
                </a:cxnLst>
                <a:rect l="0" t="0" r="r" b="b"/>
                <a:pathLst>
                  <a:path w="48" h="40">
                    <a:moveTo>
                      <a:pt x="0" y="24"/>
                    </a:moveTo>
                    <a:lnTo>
                      <a:pt x="12" y="0"/>
                    </a:lnTo>
                    <a:lnTo>
                      <a:pt x="48" y="16"/>
                    </a:lnTo>
                    <a:lnTo>
                      <a:pt x="36" y="40"/>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7">
                <a:extLst>
                  <a:ext uri="{FF2B5EF4-FFF2-40B4-BE49-F238E27FC236}">
                    <a16:creationId xmlns:a16="http://schemas.microsoft.com/office/drawing/2014/main" id="{4D109BE4-EC57-48E3-845A-4AAB6F4B02D3}"/>
                  </a:ext>
                </a:extLst>
              </p:cNvPr>
              <p:cNvSpPr>
                <a:spLocks/>
              </p:cNvSpPr>
              <p:nvPr/>
            </p:nvSpPr>
            <p:spPr bwMode="auto">
              <a:xfrm>
                <a:off x="4314" y="3024"/>
                <a:ext cx="48" cy="40"/>
              </a:xfrm>
              <a:custGeom>
                <a:avLst/>
                <a:gdLst>
                  <a:gd name="T0" fmla="*/ 0 w 48"/>
                  <a:gd name="T1" fmla="*/ 24 h 40"/>
                  <a:gd name="T2" fmla="*/ 12 w 48"/>
                  <a:gd name="T3" fmla="*/ 0 h 40"/>
                  <a:gd name="T4" fmla="*/ 48 w 48"/>
                  <a:gd name="T5" fmla="*/ 16 h 40"/>
                  <a:gd name="T6" fmla="*/ 36 w 48"/>
                  <a:gd name="T7" fmla="*/ 40 h 40"/>
                  <a:gd name="T8" fmla="*/ 0 w 48"/>
                  <a:gd name="T9" fmla="*/ 24 h 40"/>
                </a:gdLst>
                <a:ahLst/>
                <a:cxnLst>
                  <a:cxn ang="0">
                    <a:pos x="T0" y="T1"/>
                  </a:cxn>
                  <a:cxn ang="0">
                    <a:pos x="T2" y="T3"/>
                  </a:cxn>
                  <a:cxn ang="0">
                    <a:pos x="T4" y="T5"/>
                  </a:cxn>
                  <a:cxn ang="0">
                    <a:pos x="T6" y="T7"/>
                  </a:cxn>
                  <a:cxn ang="0">
                    <a:pos x="T8" y="T9"/>
                  </a:cxn>
                </a:cxnLst>
                <a:rect l="0" t="0" r="r" b="b"/>
                <a:pathLst>
                  <a:path w="48" h="40">
                    <a:moveTo>
                      <a:pt x="0" y="24"/>
                    </a:moveTo>
                    <a:lnTo>
                      <a:pt x="12" y="0"/>
                    </a:lnTo>
                    <a:lnTo>
                      <a:pt x="48" y="16"/>
                    </a:lnTo>
                    <a:lnTo>
                      <a:pt x="36" y="40"/>
                    </a:lnTo>
                    <a:lnTo>
                      <a:pt x="0" y="2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8">
                <a:extLst>
                  <a:ext uri="{FF2B5EF4-FFF2-40B4-BE49-F238E27FC236}">
                    <a16:creationId xmlns:a16="http://schemas.microsoft.com/office/drawing/2014/main" id="{10BFCECC-3610-4336-A963-9C368D54422A}"/>
                  </a:ext>
                </a:extLst>
              </p:cNvPr>
              <p:cNvSpPr>
                <a:spLocks/>
              </p:cNvSpPr>
              <p:nvPr/>
            </p:nvSpPr>
            <p:spPr bwMode="auto">
              <a:xfrm>
                <a:off x="4267" y="3002"/>
                <a:ext cx="47" cy="41"/>
              </a:xfrm>
              <a:custGeom>
                <a:avLst/>
                <a:gdLst>
                  <a:gd name="T0" fmla="*/ 0 w 47"/>
                  <a:gd name="T1" fmla="*/ 24 h 41"/>
                  <a:gd name="T2" fmla="*/ 11 w 47"/>
                  <a:gd name="T3" fmla="*/ 0 h 41"/>
                  <a:gd name="T4" fmla="*/ 47 w 47"/>
                  <a:gd name="T5" fmla="*/ 17 h 41"/>
                  <a:gd name="T6" fmla="*/ 38 w 47"/>
                  <a:gd name="T7" fmla="*/ 41 h 41"/>
                  <a:gd name="T8" fmla="*/ 0 w 47"/>
                  <a:gd name="T9" fmla="*/ 24 h 41"/>
                </a:gdLst>
                <a:ahLst/>
                <a:cxnLst>
                  <a:cxn ang="0">
                    <a:pos x="T0" y="T1"/>
                  </a:cxn>
                  <a:cxn ang="0">
                    <a:pos x="T2" y="T3"/>
                  </a:cxn>
                  <a:cxn ang="0">
                    <a:pos x="T4" y="T5"/>
                  </a:cxn>
                  <a:cxn ang="0">
                    <a:pos x="T6" y="T7"/>
                  </a:cxn>
                  <a:cxn ang="0">
                    <a:pos x="T8" y="T9"/>
                  </a:cxn>
                </a:cxnLst>
                <a:rect l="0" t="0" r="r" b="b"/>
                <a:pathLst>
                  <a:path w="47" h="41">
                    <a:moveTo>
                      <a:pt x="0" y="24"/>
                    </a:moveTo>
                    <a:lnTo>
                      <a:pt x="11" y="0"/>
                    </a:lnTo>
                    <a:lnTo>
                      <a:pt x="47" y="17"/>
                    </a:lnTo>
                    <a:lnTo>
                      <a:pt x="38" y="41"/>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19">
                <a:extLst>
                  <a:ext uri="{FF2B5EF4-FFF2-40B4-BE49-F238E27FC236}">
                    <a16:creationId xmlns:a16="http://schemas.microsoft.com/office/drawing/2014/main" id="{A208CE66-8F2A-4B04-9265-91B412870FA7}"/>
                  </a:ext>
                </a:extLst>
              </p:cNvPr>
              <p:cNvSpPr>
                <a:spLocks/>
              </p:cNvSpPr>
              <p:nvPr/>
            </p:nvSpPr>
            <p:spPr bwMode="auto">
              <a:xfrm>
                <a:off x="4267" y="3002"/>
                <a:ext cx="47" cy="41"/>
              </a:xfrm>
              <a:custGeom>
                <a:avLst/>
                <a:gdLst>
                  <a:gd name="T0" fmla="*/ 0 w 47"/>
                  <a:gd name="T1" fmla="*/ 24 h 41"/>
                  <a:gd name="T2" fmla="*/ 11 w 47"/>
                  <a:gd name="T3" fmla="*/ 0 h 41"/>
                  <a:gd name="T4" fmla="*/ 47 w 47"/>
                  <a:gd name="T5" fmla="*/ 17 h 41"/>
                  <a:gd name="T6" fmla="*/ 38 w 47"/>
                  <a:gd name="T7" fmla="*/ 41 h 41"/>
                  <a:gd name="T8" fmla="*/ 0 w 47"/>
                  <a:gd name="T9" fmla="*/ 24 h 41"/>
                </a:gdLst>
                <a:ahLst/>
                <a:cxnLst>
                  <a:cxn ang="0">
                    <a:pos x="T0" y="T1"/>
                  </a:cxn>
                  <a:cxn ang="0">
                    <a:pos x="T2" y="T3"/>
                  </a:cxn>
                  <a:cxn ang="0">
                    <a:pos x="T4" y="T5"/>
                  </a:cxn>
                  <a:cxn ang="0">
                    <a:pos x="T6" y="T7"/>
                  </a:cxn>
                  <a:cxn ang="0">
                    <a:pos x="T8" y="T9"/>
                  </a:cxn>
                </a:cxnLst>
                <a:rect l="0" t="0" r="r" b="b"/>
                <a:pathLst>
                  <a:path w="47" h="41">
                    <a:moveTo>
                      <a:pt x="0" y="24"/>
                    </a:moveTo>
                    <a:lnTo>
                      <a:pt x="11" y="0"/>
                    </a:lnTo>
                    <a:lnTo>
                      <a:pt x="47" y="17"/>
                    </a:lnTo>
                    <a:lnTo>
                      <a:pt x="38" y="41"/>
                    </a:lnTo>
                    <a:lnTo>
                      <a:pt x="0" y="2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0">
                <a:extLst>
                  <a:ext uri="{FF2B5EF4-FFF2-40B4-BE49-F238E27FC236}">
                    <a16:creationId xmlns:a16="http://schemas.microsoft.com/office/drawing/2014/main" id="{DC625EB8-2E89-4859-81F0-9B66562426B7}"/>
                  </a:ext>
                </a:extLst>
              </p:cNvPr>
              <p:cNvSpPr>
                <a:spLocks/>
              </p:cNvSpPr>
              <p:nvPr/>
            </p:nvSpPr>
            <p:spPr bwMode="auto">
              <a:xfrm>
                <a:off x="4286" y="3083"/>
                <a:ext cx="47" cy="41"/>
              </a:xfrm>
              <a:custGeom>
                <a:avLst/>
                <a:gdLst>
                  <a:gd name="T0" fmla="*/ 0 w 47"/>
                  <a:gd name="T1" fmla="*/ 24 h 41"/>
                  <a:gd name="T2" fmla="*/ 11 w 47"/>
                  <a:gd name="T3" fmla="*/ 0 h 41"/>
                  <a:gd name="T4" fmla="*/ 47 w 47"/>
                  <a:gd name="T5" fmla="*/ 17 h 41"/>
                  <a:gd name="T6" fmla="*/ 38 w 47"/>
                  <a:gd name="T7" fmla="*/ 41 h 41"/>
                  <a:gd name="T8" fmla="*/ 0 w 47"/>
                  <a:gd name="T9" fmla="*/ 24 h 41"/>
                </a:gdLst>
                <a:ahLst/>
                <a:cxnLst>
                  <a:cxn ang="0">
                    <a:pos x="T0" y="T1"/>
                  </a:cxn>
                  <a:cxn ang="0">
                    <a:pos x="T2" y="T3"/>
                  </a:cxn>
                  <a:cxn ang="0">
                    <a:pos x="T4" y="T5"/>
                  </a:cxn>
                  <a:cxn ang="0">
                    <a:pos x="T6" y="T7"/>
                  </a:cxn>
                  <a:cxn ang="0">
                    <a:pos x="T8" y="T9"/>
                  </a:cxn>
                </a:cxnLst>
                <a:rect l="0" t="0" r="r" b="b"/>
                <a:pathLst>
                  <a:path w="47" h="41">
                    <a:moveTo>
                      <a:pt x="0" y="24"/>
                    </a:moveTo>
                    <a:lnTo>
                      <a:pt x="11" y="0"/>
                    </a:lnTo>
                    <a:lnTo>
                      <a:pt x="47" y="17"/>
                    </a:lnTo>
                    <a:lnTo>
                      <a:pt x="38" y="41"/>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1">
                <a:extLst>
                  <a:ext uri="{FF2B5EF4-FFF2-40B4-BE49-F238E27FC236}">
                    <a16:creationId xmlns:a16="http://schemas.microsoft.com/office/drawing/2014/main" id="{14C4F1F3-C0A7-45B7-86F1-CF485D66A8DA}"/>
                  </a:ext>
                </a:extLst>
              </p:cNvPr>
              <p:cNvSpPr>
                <a:spLocks/>
              </p:cNvSpPr>
              <p:nvPr/>
            </p:nvSpPr>
            <p:spPr bwMode="auto">
              <a:xfrm>
                <a:off x="4286" y="3083"/>
                <a:ext cx="47" cy="41"/>
              </a:xfrm>
              <a:custGeom>
                <a:avLst/>
                <a:gdLst>
                  <a:gd name="T0" fmla="*/ 0 w 47"/>
                  <a:gd name="T1" fmla="*/ 24 h 41"/>
                  <a:gd name="T2" fmla="*/ 11 w 47"/>
                  <a:gd name="T3" fmla="*/ 0 h 41"/>
                  <a:gd name="T4" fmla="*/ 47 w 47"/>
                  <a:gd name="T5" fmla="*/ 17 h 41"/>
                  <a:gd name="T6" fmla="*/ 38 w 47"/>
                  <a:gd name="T7" fmla="*/ 41 h 41"/>
                  <a:gd name="T8" fmla="*/ 0 w 47"/>
                  <a:gd name="T9" fmla="*/ 24 h 41"/>
                </a:gdLst>
                <a:ahLst/>
                <a:cxnLst>
                  <a:cxn ang="0">
                    <a:pos x="T0" y="T1"/>
                  </a:cxn>
                  <a:cxn ang="0">
                    <a:pos x="T2" y="T3"/>
                  </a:cxn>
                  <a:cxn ang="0">
                    <a:pos x="T4" y="T5"/>
                  </a:cxn>
                  <a:cxn ang="0">
                    <a:pos x="T6" y="T7"/>
                  </a:cxn>
                  <a:cxn ang="0">
                    <a:pos x="T8" y="T9"/>
                  </a:cxn>
                </a:cxnLst>
                <a:rect l="0" t="0" r="r" b="b"/>
                <a:pathLst>
                  <a:path w="47" h="41">
                    <a:moveTo>
                      <a:pt x="0" y="24"/>
                    </a:moveTo>
                    <a:lnTo>
                      <a:pt x="11" y="0"/>
                    </a:lnTo>
                    <a:lnTo>
                      <a:pt x="47" y="17"/>
                    </a:lnTo>
                    <a:lnTo>
                      <a:pt x="38" y="41"/>
                    </a:lnTo>
                    <a:lnTo>
                      <a:pt x="0" y="2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2">
                <a:extLst>
                  <a:ext uri="{FF2B5EF4-FFF2-40B4-BE49-F238E27FC236}">
                    <a16:creationId xmlns:a16="http://schemas.microsoft.com/office/drawing/2014/main" id="{544D5E5F-0657-438C-BC88-C72E01BFA5B1}"/>
                  </a:ext>
                </a:extLst>
              </p:cNvPr>
              <p:cNvSpPr>
                <a:spLocks/>
              </p:cNvSpPr>
              <p:nvPr/>
            </p:nvSpPr>
            <p:spPr bwMode="auto">
              <a:xfrm>
                <a:off x="4240" y="3062"/>
                <a:ext cx="48" cy="40"/>
              </a:xfrm>
              <a:custGeom>
                <a:avLst/>
                <a:gdLst>
                  <a:gd name="T0" fmla="*/ 0 w 48"/>
                  <a:gd name="T1" fmla="*/ 24 h 40"/>
                  <a:gd name="T2" fmla="*/ 12 w 48"/>
                  <a:gd name="T3" fmla="*/ 0 h 40"/>
                  <a:gd name="T4" fmla="*/ 48 w 48"/>
                  <a:gd name="T5" fmla="*/ 16 h 40"/>
                  <a:gd name="T6" fmla="*/ 36 w 48"/>
                  <a:gd name="T7" fmla="*/ 40 h 40"/>
                  <a:gd name="T8" fmla="*/ 0 w 48"/>
                  <a:gd name="T9" fmla="*/ 24 h 40"/>
                </a:gdLst>
                <a:ahLst/>
                <a:cxnLst>
                  <a:cxn ang="0">
                    <a:pos x="T0" y="T1"/>
                  </a:cxn>
                  <a:cxn ang="0">
                    <a:pos x="T2" y="T3"/>
                  </a:cxn>
                  <a:cxn ang="0">
                    <a:pos x="T4" y="T5"/>
                  </a:cxn>
                  <a:cxn ang="0">
                    <a:pos x="T6" y="T7"/>
                  </a:cxn>
                  <a:cxn ang="0">
                    <a:pos x="T8" y="T9"/>
                  </a:cxn>
                </a:cxnLst>
                <a:rect l="0" t="0" r="r" b="b"/>
                <a:pathLst>
                  <a:path w="48" h="40">
                    <a:moveTo>
                      <a:pt x="0" y="24"/>
                    </a:moveTo>
                    <a:lnTo>
                      <a:pt x="12" y="0"/>
                    </a:lnTo>
                    <a:lnTo>
                      <a:pt x="48" y="16"/>
                    </a:lnTo>
                    <a:lnTo>
                      <a:pt x="36" y="40"/>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3">
                <a:extLst>
                  <a:ext uri="{FF2B5EF4-FFF2-40B4-BE49-F238E27FC236}">
                    <a16:creationId xmlns:a16="http://schemas.microsoft.com/office/drawing/2014/main" id="{78E56830-A9DA-455F-8BDE-B619DD842F9D}"/>
                  </a:ext>
                </a:extLst>
              </p:cNvPr>
              <p:cNvSpPr>
                <a:spLocks/>
              </p:cNvSpPr>
              <p:nvPr/>
            </p:nvSpPr>
            <p:spPr bwMode="auto">
              <a:xfrm>
                <a:off x="4240" y="3062"/>
                <a:ext cx="48" cy="40"/>
              </a:xfrm>
              <a:custGeom>
                <a:avLst/>
                <a:gdLst>
                  <a:gd name="T0" fmla="*/ 0 w 48"/>
                  <a:gd name="T1" fmla="*/ 24 h 40"/>
                  <a:gd name="T2" fmla="*/ 12 w 48"/>
                  <a:gd name="T3" fmla="*/ 0 h 40"/>
                  <a:gd name="T4" fmla="*/ 48 w 48"/>
                  <a:gd name="T5" fmla="*/ 16 h 40"/>
                  <a:gd name="T6" fmla="*/ 36 w 48"/>
                  <a:gd name="T7" fmla="*/ 40 h 40"/>
                  <a:gd name="T8" fmla="*/ 0 w 48"/>
                  <a:gd name="T9" fmla="*/ 24 h 40"/>
                </a:gdLst>
                <a:ahLst/>
                <a:cxnLst>
                  <a:cxn ang="0">
                    <a:pos x="T0" y="T1"/>
                  </a:cxn>
                  <a:cxn ang="0">
                    <a:pos x="T2" y="T3"/>
                  </a:cxn>
                  <a:cxn ang="0">
                    <a:pos x="T4" y="T5"/>
                  </a:cxn>
                  <a:cxn ang="0">
                    <a:pos x="T6" y="T7"/>
                  </a:cxn>
                  <a:cxn ang="0">
                    <a:pos x="T8" y="T9"/>
                  </a:cxn>
                </a:cxnLst>
                <a:rect l="0" t="0" r="r" b="b"/>
                <a:pathLst>
                  <a:path w="48" h="40">
                    <a:moveTo>
                      <a:pt x="0" y="24"/>
                    </a:moveTo>
                    <a:lnTo>
                      <a:pt x="12" y="0"/>
                    </a:lnTo>
                    <a:lnTo>
                      <a:pt x="48" y="16"/>
                    </a:lnTo>
                    <a:lnTo>
                      <a:pt x="36" y="40"/>
                    </a:lnTo>
                    <a:lnTo>
                      <a:pt x="0" y="2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4">
                <a:extLst>
                  <a:ext uri="{FF2B5EF4-FFF2-40B4-BE49-F238E27FC236}">
                    <a16:creationId xmlns:a16="http://schemas.microsoft.com/office/drawing/2014/main" id="{1A1F0999-DFD9-4099-A265-88A642A4CCA9}"/>
                  </a:ext>
                </a:extLst>
              </p:cNvPr>
              <p:cNvSpPr>
                <a:spLocks/>
              </p:cNvSpPr>
              <p:nvPr/>
            </p:nvSpPr>
            <p:spPr bwMode="auto">
              <a:xfrm>
                <a:off x="3982" y="1598"/>
                <a:ext cx="1888" cy="2150"/>
              </a:xfrm>
              <a:custGeom>
                <a:avLst/>
                <a:gdLst>
                  <a:gd name="T0" fmla="*/ 1220 w 1888"/>
                  <a:gd name="T1" fmla="*/ 2150 h 2150"/>
                  <a:gd name="T2" fmla="*/ 0 w 1888"/>
                  <a:gd name="T3" fmla="*/ 1592 h 2150"/>
                  <a:gd name="T4" fmla="*/ 729 w 1888"/>
                  <a:gd name="T5" fmla="*/ 0 h 2150"/>
                  <a:gd name="T6" fmla="*/ 1797 w 1888"/>
                  <a:gd name="T7" fmla="*/ 490 h 2150"/>
                  <a:gd name="T8" fmla="*/ 1888 w 1888"/>
                  <a:gd name="T9" fmla="*/ 692 h 2150"/>
                  <a:gd name="T10" fmla="*/ 1220 w 1888"/>
                  <a:gd name="T11" fmla="*/ 2150 h 2150"/>
                </a:gdLst>
                <a:ahLst/>
                <a:cxnLst>
                  <a:cxn ang="0">
                    <a:pos x="T0" y="T1"/>
                  </a:cxn>
                  <a:cxn ang="0">
                    <a:pos x="T2" y="T3"/>
                  </a:cxn>
                  <a:cxn ang="0">
                    <a:pos x="T4" y="T5"/>
                  </a:cxn>
                  <a:cxn ang="0">
                    <a:pos x="T6" y="T7"/>
                  </a:cxn>
                  <a:cxn ang="0">
                    <a:pos x="T8" y="T9"/>
                  </a:cxn>
                  <a:cxn ang="0">
                    <a:pos x="T10" y="T11"/>
                  </a:cxn>
                </a:cxnLst>
                <a:rect l="0" t="0" r="r" b="b"/>
                <a:pathLst>
                  <a:path w="1888" h="2150">
                    <a:moveTo>
                      <a:pt x="1220" y="2150"/>
                    </a:moveTo>
                    <a:lnTo>
                      <a:pt x="0" y="1592"/>
                    </a:lnTo>
                    <a:lnTo>
                      <a:pt x="729" y="0"/>
                    </a:lnTo>
                    <a:lnTo>
                      <a:pt x="1797" y="490"/>
                    </a:lnTo>
                    <a:lnTo>
                      <a:pt x="1888" y="692"/>
                    </a:lnTo>
                    <a:lnTo>
                      <a:pt x="1220" y="21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5">
                <a:extLst>
                  <a:ext uri="{FF2B5EF4-FFF2-40B4-BE49-F238E27FC236}">
                    <a16:creationId xmlns:a16="http://schemas.microsoft.com/office/drawing/2014/main" id="{9BB9B7C1-498A-4542-AF9F-9840683DEF0C}"/>
                  </a:ext>
                </a:extLst>
              </p:cNvPr>
              <p:cNvSpPr>
                <a:spLocks/>
              </p:cNvSpPr>
              <p:nvPr/>
            </p:nvSpPr>
            <p:spPr bwMode="auto">
              <a:xfrm>
                <a:off x="3982" y="1598"/>
                <a:ext cx="1888" cy="2150"/>
              </a:xfrm>
              <a:custGeom>
                <a:avLst/>
                <a:gdLst>
                  <a:gd name="T0" fmla="*/ 1220 w 1888"/>
                  <a:gd name="T1" fmla="*/ 2150 h 2150"/>
                  <a:gd name="T2" fmla="*/ 0 w 1888"/>
                  <a:gd name="T3" fmla="*/ 1592 h 2150"/>
                  <a:gd name="T4" fmla="*/ 729 w 1888"/>
                  <a:gd name="T5" fmla="*/ 0 h 2150"/>
                  <a:gd name="T6" fmla="*/ 1797 w 1888"/>
                  <a:gd name="T7" fmla="*/ 490 h 2150"/>
                  <a:gd name="T8" fmla="*/ 1888 w 1888"/>
                  <a:gd name="T9" fmla="*/ 692 h 2150"/>
                  <a:gd name="T10" fmla="*/ 1220 w 1888"/>
                  <a:gd name="T11" fmla="*/ 2150 h 2150"/>
                </a:gdLst>
                <a:ahLst/>
                <a:cxnLst>
                  <a:cxn ang="0">
                    <a:pos x="T0" y="T1"/>
                  </a:cxn>
                  <a:cxn ang="0">
                    <a:pos x="T2" y="T3"/>
                  </a:cxn>
                  <a:cxn ang="0">
                    <a:pos x="T4" y="T5"/>
                  </a:cxn>
                  <a:cxn ang="0">
                    <a:pos x="T6" y="T7"/>
                  </a:cxn>
                  <a:cxn ang="0">
                    <a:pos x="T8" y="T9"/>
                  </a:cxn>
                  <a:cxn ang="0">
                    <a:pos x="T10" y="T11"/>
                  </a:cxn>
                </a:cxnLst>
                <a:rect l="0" t="0" r="r" b="b"/>
                <a:pathLst>
                  <a:path w="1888" h="2150">
                    <a:moveTo>
                      <a:pt x="1220" y="2150"/>
                    </a:moveTo>
                    <a:lnTo>
                      <a:pt x="0" y="1592"/>
                    </a:lnTo>
                    <a:lnTo>
                      <a:pt x="729" y="0"/>
                    </a:lnTo>
                    <a:lnTo>
                      <a:pt x="1797" y="490"/>
                    </a:lnTo>
                    <a:lnTo>
                      <a:pt x="1888" y="692"/>
                    </a:lnTo>
                    <a:lnTo>
                      <a:pt x="1220" y="21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26">
                <a:extLst>
                  <a:ext uri="{FF2B5EF4-FFF2-40B4-BE49-F238E27FC236}">
                    <a16:creationId xmlns:a16="http://schemas.microsoft.com/office/drawing/2014/main" id="{7FD1BF8D-2A23-4D5F-98DA-F8D7B0B7A16E}"/>
                  </a:ext>
                </a:extLst>
              </p:cNvPr>
              <p:cNvSpPr>
                <a:spLocks/>
              </p:cNvSpPr>
              <p:nvPr/>
            </p:nvSpPr>
            <p:spPr bwMode="auto">
              <a:xfrm>
                <a:off x="4540" y="2223"/>
                <a:ext cx="1014" cy="511"/>
              </a:xfrm>
              <a:custGeom>
                <a:avLst/>
                <a:gdLst>
                  <a:gd name="T0" fmla="*/ 28 w 1014"/>
                  <a:gd name="T1" fmla="*/ 0 h 511"/>
                  <a:gd name="T2" fmla="*/ 0 w 1014"/>
                  <a:gd name="T3" fmla="*/ 59 h 511"/>
                  <a:gd name="T4" fmla="*/ 985 w 1014"/>
                  <a:gd name="T5" fmla="*/ 511 h 511"/>
                  <a:gd name="T6" fmla="*/ 1014 w 1014"/>
                  <a:gd name="T7" fmla="*/ 452 h 511"/>
                  <a:gd name="T8" fmla="*/ 28 w 1014"/>
                  <a:gd name="T9" fmla="*/ 0 h 511"/>
                </a:gdLst>
                <a:ahLst/>
                <a:cxnLst>
                  <a:cxn ang="0">
                    <a:pos x="T0" y="T1"/>
                  </a:cxn>
                  <a:cxn ang="0">
                    <a:pos x="T2" y="T3"/>
                  </a:cxn>
                  <a:cxn ang="0">
                    <a:pos x="T4" y="T5"/>
                  </a:cxn>
                  <a:cxn ang="0">
                    <a:pos x="T6" y="T7"/>
                  </a:cxn>
                  <a:cxn ang="0">
                    <a:pos x="T8" y="T9"/>
                  </a:cxn>
                </a:cxnLst>
                <a:rect l="0" t="0" r="r" b="b"/>
                <a:pathLst>
                  <a:path w="1014" h="511">
                    <a:moveTo>
                      <a:pt x="28" y="0"/>
                    </a:moveTo>
                    <a:lnTo>
                      <a:pt x="0" y="59"/>
                    </a:lnTo>
                    <a:lnTo>
                      <a:pt x="985" y="511"/>
                    </a:lnTo>
                    <a:lnTo>
                      <a:pt x="1014" y="452"/>
                    </a:lnTo>
                    <a:lnTo>
                      <a:pt x="28" y="0"/>
                    </a:lnTo>
                    <a:close/>
                  </a:path>
                </a:pathLst>
              </a:custGeom>
              <a:solidFill>
                <a:srgbClr val="DBDD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27">
                <a:extLst>
                  <a:ext uri="{FF2B5EF4-FFF2-40B4-BE49-F238E27FC236}">
                    <a16:creationId xmlns:a16="http://schemas.microsoft.com/office/drawing/2014/main" id="{B4441794-E997-48C7-8A68-9EA86606D942}"/>
                  </a:ext>
                </a:extLst>
              </p:cNvPr>
              <p:cNvSpPr>
                <a:spLocks/>
              </p:cNvSpPr>
              <p:nvPr/>
            </p:nvSpPr>
            <p:spPr bwMode="auto">
              <a:xfrm>
                <a:off x="4540" y="2223"/>
                <a:ext cx="1014" cy="511"/>
              </a:xfrm>
              <a:custGeom>
                <a:avLst/>
                <a:gdLst>
                  <a:gd name="T0" fmla="*/ 28 w 1014"/>
                  <a:gd name="T1" fmla="*/ 0 h 511"/>
                  <a:gd name="T2" fmla="*/ 0 w 1014"/>
                  <a:gd name="T3" fmla="*/ 59 h 511"/>
                  <a:gd name="T4" fmla="*/ 985 w 1014"/>
                  <a:gd name="T5" fmla="*/ 511 h 511"/>
                  <a:gd name="T6" fmla="*/ 1014 w 1014"/>
                  <a:gd name="T7" fmla="*/ 452 h 511"/>
                  <a:gd name="T8" fmla="*/ 28 w 1014"/>
                  <a:gd name="T9" fmla="*/ 0 h 511"/>
                </a:gdLst>
                <a:ahLst/>
                <a:cxnLst>
                  <a:cxn ang="0">
                    <a:pos x="T0" y="T1"/>
                  </a:cxn>
                  <a:cxn ang="0">
                    <a:pos x="T2" y="T3"/>
                  </a:cxn>
                  <a:cxn ang="0">
                    <a:pos x="T4" y="T5"/>
                  </a:cxn>
                  <a:cxn ang="0">
                    <a:pos x="T6" y="T7"/>
                  </a:cxn>
                  <a:cxn ang="0">
                    <a:pos x="T8" y="T9"/>
                  </a:cxn>
                </a:cxnLst>
                <a:rect l="0" t="0" r="r" b="b"/>
                <a:pathLst>
                  <a:path w="1014" h="511">
                    <a:moveTo>
                      <a:pt x="28" y="0"/>
                    </a:moveTo>
                    <a:lnTo>
                      <a:pt x="0" y="59"/>
                    </a:lnTo>
                    <a:lnTo>
                      <a:pt x="985" y="511"/>
                    </a:lnTo>
                    <a:lnTo>
                      <a:pt x="1014" y="452"/>
                    </a:lnTo>
                    <a:lnTo>
                      <a:pt x="2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28">
                <a:extLst>
                  <a:ext uri="{FF2B5EF4-FFF2-40B4-BE49-F238E27FC236}">
                    <a16:creationId xmlns:a16="http://schemas.microsoft.com/office/drawing/2014/main" id="{0CEB4DCF-1408-4236-AFB6-6BDFF4B27983}"/>
                  </a:ext>
                </a:extLst>
              </p:cNvPr>
              <p:cNvSpPr>
                <a:spLocks/>
              </p:cNvSpPr>
              <p:nvPr/>
            </p:nvSpPr>
            <p:spPr bwMode="auto">
              <a:xfrm>
                <a:off x="4998" y="2446"/>
                <a:ext cx="33" cy="36"/>
              </a:xfrm>
              <a:custGeom>
                <a:avLst/>
                <a:gdLst>
                  <a:gd name="T0" fmla="*/ 0 w 33"/>
                  <a:gd name="T1" fmla="*/ 24 h 36"/>
                  <a:gd name="T2" fmla="*/ 12 w 33"/>
                  <a:gd name="T3" fmla="*/ 0 h 36"/>
                  <a:gd name="T4" fmla="*/ 33 w 33"/>
                  <a:gd name="T5" fmla="*/ 12 h 36"/>
                  <a:gd name="T6" fmla="*/ 24 w 33"/>
                  <a:gd name="T7" fmla="*/ 36 h 36"/>
                  <a:gd name="T8" fmla="*/ 0 w 33"/>
                  <a:gd name="T9" fmla="*/ 24 h 36"/>
                </a:gdLst>
                <a:ahLst/>
                <a:cxnLst>
                  <a:cxn ang="0">
                    <a:pos x="T0" y="T1"/>
                  </a:cxn>
                  <a:cxn ang="0">
                    <a:pos x="T2" y="T3"/>
                  </a:cxn>
                  <a:cxn ang="0">
                    <a:pos x="T4" y="T5"/>
                  </a:cxn>
                  <a:cxn ang="0">
                    <a:pos x="T6" y="T7"/>
                  </a:cxn>
                  <a:cxn ang="0">
                    <a:pos x="T8" y="T9"/>
                  </a:cxn>
                </a:cxnLst>
                <a:rect l="0" t="0" r="r" b="b"/>
                <a:pathLst>
                  <a:path w="33" h="36">
                    <a:moveTo>
                      <a:pt x="0" y="24"/>
                    </a:moveTo>
                    <a:lnTo>
                      <a:pt x="12" y="0"/>
                    </a:lnTo>
                    <a:lnTo>
                      <a:pt x="33" y="12"/>
                    </a:lnTo>
                    <a:lnTo>
                      <a:pt x="24" y="36"/>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29">
                <a:extLst>
                  <a:ext uri="{FF2B5EF4-FFF2-40B4-BE49-F238E27FC236}">
                    <a16:creationId xmlns:a16="http://schemas.microsoft.com/office/drawing/2014/main" id="{AFE15703-5EF4-44D5-A0A8-528DEDDA4DF5}"/>
                  </a:ext>
                </a:extLst>
              </p:cNvPr>
              <p:cNvSpPr>
                <a:spLocks/>
              </p:cNvSpPr>
              <p:nvPr/>
            </p:nvSpPr>
            <p:spPr bwMode="auto">
              <a:xfrm>
                <a:off x="5027" y="2461"/>
                <a:ext cx="28" cy="31"/>
              </a:xfrm>
              <a:custGeom>
                <a:avLst/>
                <a:gdLst>
                  <a:gd name="T0" fmla="*/ 0 w 28"/>
                  <a:gd name="T1" fmla="*/ 23 h 31"/>
                  <a:gd name="T2" fmla="*/ 11 w 28"/>
                  <a:gd name="T3" fmla="*/ 0 h 31"/>
                  <a:gd name="T4" fmla="*/ 28 w 28"/>
                  <a:gd name="T5" fmla="*/ 7 h 31"/>
                  <a:gd name="T6" fmla="*/ 16 w 28"/>
                  <a:gd name="T7" fmla="*/ 31 h 31"/>
                  <a:gd name="T8" fmla="*/ 0 w 28"/>
                  <a:gd name="T9" fmla="*/ 23 h 31"/>
                </a:gdLst>
                <a:ahLst/>
                <a:cxnLst>
                  <a:cxn ang="0">
                    <a:pos x="T0" y="T1"/>
                  </a:cxn>
                  <a:cxn ang="0">
                    <a:pos x="T2" y="T3"/>
                  </a:cxn>
                  <a:cxn ang="0">
                    <a:pos x="T4" y="T5"/>
                  </a:cxn>
                  <a:cxn ang="0">
                    <a:pos x="T6" y="T7"/>
                  </a:cxn>
                  <a:cxn ang="0">
                    <a:pos x="T8" y="T9"/>
                  </a:cxn>
                </a:cxnLst>
                <a:rect l="0" t="0" r="r" b="b"/>
                <a:pathLst>
                  <a:path w="28" h="31">
                    <a:moveTo>
                      <a:pt x="0" y="23"/>
                    </a:moveTo>
                    <a:lnTo>
                      <a:pt x="11" y="0"/>
                    </a:lnTo>
                    <a:lnTo>
                      <a:pt x="28" y="7"/>
                    </a:lnTo>
                    <a:lnTo>
                      <a:pt x="16" y="31"/>
                    </a:lnTo>
                    <a:lnTo>
                      <a:pt x="0" y="23"/>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30">
                <a:extLst>
                  <a:ext uri="{FF2B5EF4-FFF2-40B4-BE49-F238E27FC236}">
                    <a16:creationId xmlns:a16="http://schemas.microsoft.com/office/drawing/2014/main" id="{FC39BACB-8BDB-4958-9C2E-3D1B7C8DE525}"/>
                  </a:ext>
                </a:extLst>
              </p:cNvPr>
              <p:cNvSpPr>
                <a:spLocks/>
              </p:cNvSpPr>
              <p:nvPr/>
            </p:nvSpPr>
            <p:spPr bwMode="auto">
              <a:xfrm>
                <a:off x="5053" y="2470"/>
                <a:ext cx="33" cy="36"/>
              </a:xfrm>
              <a:custGeom>
                <a:avLst/>
                <a:gdLst>
                  <a:gd name="T0" fmla="*/ 0 w 33"/>
                  <a:gd name="T1" fmla="*/ 26 h 36"/>
                  <a:gd name="T2" fmla="*/ 12 w 33"/>
                  <a:gd name="T3" fmla="*/ 0 h 36"/>
                  <a:gd name="T4" fmla="*/ 33 w 33"/>
                  <a:gd name="T5" fmla="*/ 12 h 36"/>
                  <a:gd name="T6" fmla="*/ 21 w 33"/>
                  <a:gd name="T7" fmla="*/ 36 h 36"/>
                  <a:gd name="T8" fmla="*/ 0 w 33"/>
                  <a:gd name="T9" fmla="*/ 26 h 36"/>
                </a:gdLst>
                <a:ahLst/>
                <a:cxnLst>
                  <a:cxn ang="0">
                    <a:pos x="T0" y="T1"/>
                  </a:cxn>
                  <a:cxn ang="0">
                    <a:pos x="T2" y="T3"/>
                  </a:cxn>
                  <a:cxn ang="0">
                    <a:pos x="T4" y="T5"/>
                  </a:cxn>
                  <a:cxn ang="0">
                    <a:pos x="T6" y="T7"/>
                  </a:cxn>
                  <a:cxn ang="0">
                    <a:pos x="T8" y="T9"/>
                  </a:cxn>
                </a:cxnLst>
                <a:rect l="0" t="0" r="r" b="b"/>
                <a:pathLst>
                  <a:path w="33" h="36">
                    <a:moveTo>
                      <a:pt x="0" y="26"/>
                    </a:moveTo>
                    <a:lnTo>
                      <a:pt x="12" y="0"/>
                    </a:lnTo>
                    <a:lnTo>
                      <a:pt x="33" y="12"/>
                    </a:lnTo>
                    <a:lnTo>
                      <a:pt x="21" y="36"/>
                    </a:lnTo>
                    <a:lnTo>
                      <a:pt x="0" y="26"/>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31">
                <a:extLst>
                  <a:ext uri="{FF2B5EF4-FFF2-40B4-BE49-F238E27FC236}">
                    <a16:creationId xmlns:a16="http://schemas.microsoft.com/office/drawing/2014/main" id="{DD763329-0AB0-42C4-B661-0B988204E62F}"/>
                  </a:ext>
                </a:extLst>
              </p:cNvPr>
              <p:cNvSpPr>
                <a:spLocks/>
              </p:cNvSpPr>
              <p:nvPr/>
            </p:nvSpPr>
            <p:spPr bwMode="auto">
              <a:xfrm>
                <a:off x="5081" y="2484"/>
                <a:ext cx="33" cy="34"/>
              </a:xfrm>
              <a:custGeom>
                <a:avLst/>
                <a:gdLst>
                  <a:gd name="T0" fmla="*/ 0 w 33"/>
                  <a:gd name="T1" fmla="*/ 24 h 34"/>
                  <a:gd name="T2" fmla="*/ 12 w 33"/>
                  <a:gd name="T3" fmla="*/ 0 h 34"/>
                  <a:gd name="T4" fmla="*/ 33 w 33"/>
                  <a:gd name="T5" fmla="*/ 10 h 34"/>
                  <a:gd name="T6" fmla="*/ 22 w 33"/>
                  <a:gd name="T7" fmla="*/ 34 h 34"/>
                  <a:gd name="T8" fmla="*/ 0 w 33"/>
                  <a:gd name="T9" fmla="*/ 24 h 34"/>
                </a:gdLst>
                <a:ahLst/>
                <a:cxnLst>
                  <a:cxn ang="0">
                    <a:pos x="T0" y="T1"/>
                  </a:cxn>
                  <a:cxn ang="0">
                    <a:pos x="T2" y="T3"/>
                  </a:cxn>
                  <a:cxn ang="0">
                    <a:pos x="T4" y="T5"/>
                  </a:cxn>
                  <a:cxn ang="0">
                    <a:pos x="T6" y="T7"/>
                  </a:cxn>
                  <a:cxn ang="0">
                    <a:pos x="T8" y="T9"/>
                  </a:cxn>
                </a:cxnLst>
                <a:rect l="0" t="0" r="r" b="b"/>
                <a:pathLst>
                  <a:path w="33" h="34">
                    <a:moveTo>
                      <a:pt x="0" y="24"/>
                    </a:moveTo>
                    <a:lnTo>
                      <a:pt x="12" y="0"/>
                    </a:lnTo>
                    <a:lnTo>
                      <a:pt x="33" y="10"/>
                    </a:lnTo>
                    <a:lnTo>
                      <a:pt x="22" y="34"/>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32">
                <a:extLst>
                  <a:ext uri="{FF2B5EF4-FFF2-40B4-BE49-F238E27FC236}">
                    <a16:creationId xmlns:a16="http://schemas.microsoft.com/office/drawing/2014/main" id="{D8E3D25F-8D69-4007-B758-284BCDF6E979}"/>
                  </a:ext>
                </a:extLst>
              </p:cNvPr>
              <p:cNvSpPr>
                <a:spLocks/>
              </p:cNvSpPr>
              <p:nvPr/>
            </p:nvSpPr>
            <p:spPr bwMode="auto">
              <a:xfrm>
                <a:off x="4723" y="2320"/>
                <a:ext cx="47" cy="41"/>
              </a:xfrm>
              <a:custGeom>
                <a:avLst/>
                <a:gdLst>
                  <a:gd name="T0" fmla="*/ 0 w 47"/>
                  <a:gd name="T1" fmla="*/ 24 h 41"/>
                  <a:gd name="T2" fmla="*/ 9 w 47"/>
                  <a:gd name="T3" fmla="*/ 0 h 41"/>
                  <a:gd name="T4" fmla="*/ 47 w 47"/>
                  <a:gd name="T5" fmla="*/ 17 h 41"/>
                  <a:gd name="T6" fmla="*/ 38 w 47"/>
                  <a:gd name="T7" fmla="*/ 41 h 41"/>
                  <a:gd name="T8" fmla="*/ 0 w 47"/>
                  <a:gd name="T9" fmla="*/ 24 h 41"/>
                </a:gdLst>
                <a:ahLst/>
                <a:cxnLst>
                  <a:cxn ang="0">
                    <a:pos x="T0" y="T1"/>
                  </a:cxn>
                  <a:cxn ang="0">
                    <a:pos x="T2" y="T3"/>
                  </a:cxn>
                  <a:cxn ang="0">
                    <a:pos x="T4" y="T5"/>
                  </a:cxn>
                  <a:cxn ang="0">
                    <a:pos x="T6" y="T7"/>
                  </a:cxn>
                  <a:cxn ang="0">
                    <a:pos x="T8" y="T9"/>
                  </a:cxn>
                </a:cxnLst>
                <a:rect l="0" t="0" r="r" b="b"/>
                <a:pathLst>
                  <a:path w="47" h="41">
                    <a:moveTo>
                      <a:pt x="0" y="24"/>
                    </a:moveTo>
                    <a:lnTo>
                      <a:pt x="9" y="0"/>
                    </a:lnTo>
                    <a:lnTo>
                      <a:pt x="47" y="17"/>
                    </a:lnTo>
                    <a:lnTo>
                      <a:pt x="38" y="41"/>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33">
                <a:extLst>
                  <a:ext uri="{FF2B5EF4-FFF2-40B4-BE49-F238E27FC236}">
                    <a16:creationId xmlns:a16="http://schemas.microsoft.com/office/drawing/2014/main" id="{ACA499E4-B95F-470B-8613-9B25A99C6F19}"/>
                  </a:ext>
                </a:extLst>
              </p:cNvPr>
              <p:cNvSpPr>
                <a:spLocks/>
              </p:cNvSpPr>
              <p:nvPr/>
            </p:nvSpPr>
            <p:spPr bwMode="auto">
              <a:xfrm>
                <a:off x="4682" y="2301"/>
                <a:ext cx="38" cy="36"/>
              </a:xfrm>
              <a:custGeom>
                <a:avLst/>
                <a:gdLst>
                  <a:gd name="T0" fmla="*/ 0 w 38"/>
                  <a:gd name="T1" fmla="*/ 24 h 36"/>
                  <a:gd name="T2" fmla="*/ 10 w 38"/>
                  <a:gd name="T3" fmla="*/ 0 h 36"/>
                  <a:gd name="T4" fmla="*/ 38 w 38"/>
                  <a:gd name="T5" fmla="*/ 12 h 36"/>
                  <a:gd name="T6" fmla="*/ 26 w 38"/>
                  <a:gd name="T7" fmla="*/ 36 h 36"/>
                  <a:gd name="T8" fmla="*/ 0 w 38"/>
                  <a:gd name="T9" fmla="*/ 24 h 36"/>
                </a:gdLst>
                <a:ahLst/>
                <a:cxnLst>
                  <a:cxn ang="0">
                    <a:pos x="T0" y="T1"/>
                  </a:cxn>
                  <a:cxn ang="0">
                    <a:pos x="T2" y="T3"/>
                  </a:cxn>
                  <a:cxn ang="0">
                    <a:pos x="T4" y="T5"/>
                  </a:cxn>
                  <a:cxn ang="0">
                    <a:pos x="T6" y="T7"/>
                  </a:cxn>
                  <a:cxn ang="0">
                    <a:pos x="T8" y="T9"/>
                  </a:cxn>
                </a:cxnLst>
                <a:rect l="0" t="0" r="r" b="b"/>
                <a:pathLst>
                  <a:path w="38" h="36">
                    <a:moveTo>
                      <a:pt x="0" y="24"/>
                    </a:moveTo>
                    <a:lnTo>
                      <a:pt x="10" y="0"/>
                    </a:lnTo>
                    <a:lnTo>
                      <a:pt x="38" y="12"/>
                    </a:lnTo>
                    <a:lnTo>
                      <a:pt x="26" y="36"/>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34">
                <a:extLst>
                  <a:ext uri="{FF2B5EF4-FFF2-40B4-BE49-F238E27FC236}">
                    <a16:creationId xmlns:a16="http://schemas.microsoft.com/office/drawing/2014/main" id="{1A087258-A41D-46FC-827E-19D894307877}"/>
                  </a:ext>
                </a:extLst>
              </p:cNvPr>
              <p:cNvSpPr>
                <a:spLocks/>
              </p:cNvSpPr>
              <p:nvPr/>
            </p:nvSpPr>
            <p:spPr bwMode="auto">
              <a:xfrm>
                <a:off x="4630" y="2278"/>
                <a:ext cx="47" cy="40"/>
              </a:xfrm>
              <a:custGeom>
                <a:avLst/>
                <a:gdLst>
                  <a:gd name="T0" fmla="*/ 0 w 47"/>
                  <a:gd name="T1" fmla="*/ 23 h 40"/>
                  <a:gd name="T2" fmla="*/ 12 w 47"/>
                  <a:gd name="T3" fmla="*/ 0 h 40"/>
                  <a:gd name="T4" fmla="*/ 47 w 47"/>
                  <a:gd name="T5" fmla="*/ 16 h 40"/>
                  <a:gd name="T6" fmla="*/ 36 w 47"/>
                  <a:gd name="T7" fmla="*/ 40 h 40"/>
                  <a:gd name="T8" fmla="*/ 0 w 47"/>
                  <a:gd name="T9" fmla="*/ 23 h 40"/>
                </a:gdLst>
                <a:ahLst/>
                <a:cxnLst>
                  <a:cxn ang="0">
                    <a:pos x="T0" y="T1"/>
                  </a:cxn>
                  <a:cxn ang="0">
                    <a:pos x="T2" y="T3"/>
                  </a:cxn>
                  <a:cxn ang="0">
                    <a:pos x="T4" y="T5"/>
                  </a:cxn>
                  <a:cxn ang="0">
                    <a:pos x="T6" y="T7"/>
                  </a:cxn>
                  <a:cxn ang="0">
                    <a:pos x="T8" y="T9"/>
                  </a:cxn>
                </a:cxnLst>
                <a:rect l="0" t="0" r="r" b="b"/>
                <a:pathLst>
                  <a:path w="47" h="40">
                    <a:moveTo>
                      <a:pt x="0" y="23"/>
                    </a:moveTo>
                    <a:lnTo>
                      <a:pt x="12" y="0"/>
                    </a:lnTo>
                    <a:lnTo>
                      <a:pt x="47" y="16"/>
                    </a:lnTo>
                    <a:lnTo>
                      <a:pt x="36" y="40"/>
                    </a:lnTo>
                    <a:lnTo>
                      <a:pt x="0" y="23"/>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35">
                <a:extLst>
                  <a:ext uri="{FF2B5EF4-FFF2-40B4-BE49-F238E27FC236}">
                    <a16:creationId xmlns:a16="http://schemas.microsoft.com/office/drawing/2014/main" id="{9BD1A1FD-DC8E-4853-82B7-6B5992DF7BC2}"/>
                  </a:ext>
                </a:extLst>
              </p:cNvPr>
              <p:cNvSpPr>
                <a:spLocks/>
              </p:cNvSpPr>
              <p:nvPr/>
            </p:nvSpPr>
            <p:spPr bwMode="auto">
              <a:xfrm>
                <a:off x="4585" y="2256"/>
                <a:ext cx="47" cy="41"/>
              </a:xfrm>
              <a:custGeom>
                <a:avLst/>
                <a:gdLst>
                  <a:gd name="T0" fmla="*/ 0 w 47"/>
                  <a:gd name="T1" fmla="*/ 24 h 41"/>
                  <a:gd name="T2" fmla="*/ 9 w 47"/>
                  <a:gd name="T3" fmla="*/ 0 h 41"/>
                  <a:gd name="T4" fmla="*/ 47 w 47"/>
                  <a:gd name="T5" fmla="*/ 17 h 41"/>
                  <a:gd name="T6" fmla="*/ 35 w 47"/>
                  <a:gd name="T7" fmla="*/ 41 h 41"/>
                  <a:gd name="T8" fmla="*/ 0 w 47"/>
                  <a:gd name="T9" fmla="*/ 24 h 41"/>
                </a:gdLst>
                <a:ahLst/>
                <a:cxnLst>
                  <a:cxn ang="0">
                    <a:pos x="T0" y="T1"/>
                  </a:cxn>
                  <a:cxn ang="0">
                    <a:pos x="T2" y="T3"/>
                  </a:cxn>
                  <a:cxn ang="0">
                    <a:pos x="T4" y="T5"/>
                  </a:cxn>
                  <a:cxn ang="0">
                    <a:pos x="T6" y="T7"/>
                  </a:cxn>
                  <a:cxn ang="0">
                    <a:pos x="T8" y="T9"/>
                  </a:cxn>
                </a:cxnLst>
                <a:rect l="0" t="0" r="r" b="b"/>
                <a:pathLst>
                  <a:path w="47" h="41">
                    <a:moveTo>
                      <a:pt x="0" y="24"/>
                    </a:moveTo>
                    <a:lnTo>
                      <a:pt x="9" y="0"/>
                    </a:lnTo>
                    <a:lnTo>
                      <a:pt x="47" y="17"/>
                    </a:lnTo>
                    <a:lnTo>
                      <a:pt x="35" y="41"/>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36">
                <a:extLst>
                  <a:ext uri="{FF2B5EF4-FFF2-40B4-BE49-F238E27FC236}">
                    <a16:creationId xmlns:a16="http://schemas.microsoft.com/office/drawing/2014/main" id="{BB0501A8-E516-4494-AA53-79E84E067857}"/>
                  </a:ext>
                </a:extLst>
              </p:cNvPr>
              <p:cNvSpPr>
                <a:spLocks/>
              </p:cNvSpPr>
              <p:nvPr/>
            </p:nvSpPr>
            <p:spPr bwMode="auto">
              <a:xfrm>
                <a:off x="5426" y="2641"/>
                <a:ext cx="47" cy="43"/>
              </a:xfrm>
              <a:custGeom>
                <a:avLst/>
                <a:gdLst>
                  <a:gd name="T0" fmla="*/ 0 w 47"/>
                  <a:gd name="T1" fmla="*/ 24 h 43"/>
                  <a:gd name="T2" fmla="*/ 9 w 47"/>
                  <a:gd name="T3" fmla="*/ 0 h 43"/>
                  <a:gd name="T4" fmla="*/ 47 w 47"/>
                  <a:gd name="T5" fmla="*/ 19 h 43"/>
                  <a:gd name="T6" fmla="*/ 38 w 47"/>
                  <a:gd name="T7" fmla="*/ 43 h 43"/>
                  <a:gd name="T8" fmla="*/ 0 w 47"/>
                  <a:gd name="T9" fmla="*/ 24 h 43"/>
                </a:gdLst>
                <a:ahLst/>
                <a:cxnLst>
                  <a:cxn ang="0">
                    <a:pos x="T0" y="T1"/>
                  </a:cxn>
                  <a:cxn ang="0">
                    <a:pos x="T2" y="T3"/>
                  </a:cxn>
                  <a:cxn ang="0">
                    <a:pos x="T4" y="T5"/>
                  </a:cxn>
                  <a:cxn ang="0">
                    <a:pos x="T6" y="T7"/>
                  </a:cxn>
                  <a:cxn ang="0">
                    <a:pos x="T8" y="T9"/>
                  </a:cxn>
                </a:cxnLst>
                <a:rect l="0" t="0" r="r" b="b"/>
                <a:pathLst>
                  <a:path w="47" h="43">
                    <a:moveTo>
                      <a:pt x="0" y="24"/>
                    </a:moveTo>
                    <a:lnTo>
                      <a:pt x="9" y="0"/>
                    </a:lnTo>
                    <a:lnTo>
                      <a:pt x="47" y="19"/>
                    </a:lnTo>
                    <a:lnTo>
                      <a:pt x="38" y="43"/>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37">
                <a:extLst>
                  <a:ext uri="{FF2B5EF4-FFF2-40B4-BE49-F238E27FC236}">
                    <a16:creationId xmlns:a16="http://schemas.microsoft.com/office/drawing/2014/main" id="{97760C19-9309-4DAA-BACB-BCFE07FAB6E7}"/>
                  </a:ext>
                </a:extLst>
              </p:cNvPr>
              <p:cNvSpPr>
                <a:spLocks/>
              </p:cNvSpPr>
              <p:nvPr/>
            </p:nvSpPr>
            <p:spPr bwMode="auto">
              <a:xfrm>
                <a:off x="5385" y="2625"/>
                <a:ext cx="41" cy="35"/>
              </a:xfrm>
              <a:custGeom>
                <a:avLst/>
                <a:gdLst>
                  <a:gd name="T0" fmla="*/ 0 w 41"/>
                  <a:gd name="T1" fmla="*/ 23 h 35"/>
                  <a:gd name="T2" fmla="*/ 12 w 41"/>
                  <a:gd name="T3" fmla="*/ 0 h 35"/>
                  <a:gd name="T4" fmla="*/ 41 w 41"/>
                  <a:gd name="T5" fmla="*/ 11 h 35"/>
                  <a:gd name="T6" fmla="*/ 29 w 41"/>
                  <a:gd name="T7" fmla="*/ 35 h 35"/>
                  <a:gd name="T8" fmla="*/ 0 w 41"/>
                  <a:gd name="T9" fmla="*/ 23 h 35"/>
                </a:gdLst>
                <a:ahLst/>
                <a:cxnLst>
                  <a:cxn ang="0">
                    <a:pos x="T0" y="T1"/>
                  </a:cxn>
                  <a:cxn ang="0">
                    <a:pos x="T2" y="T3"/>
                  </a:cxn>
                  <a:cxn ang="0">
                    <a:pos x="T4" y="T5"/>
                  </a:cxn>
                  <a:cxn ang="0">
                    <a:pos x="T6" y="T7"/>
                  </a:cxn>
                  <a:cxn ang="0">
                    <a:pos x="T8" y="T9"/>
                  </a:cxn>
                </a:cxnLst>
                <a:rect l="0" t="0" r="r" b="b"/>
                <a:pathLst>
                  <a:path w="41" h="35">
                    <a:moveTo>
                      <a:pt x="0" y="23"/>
                    </a:moveTo>
                    <a:lnTo>
                      <a:pt x="12" y="0"/>
                    </a:lnTo>
                    <a:lnTo>
                      <a:pt x="41" y="11"/>
                    </a:lnTo>
                    <a:lnTo>
                      <a:pt x="29" y="35"/>
                    </a:lnTo>
                    <a:lnTo>
                      <a:pt x="0" y="23"/>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38">
                <a:extLst>
                  <a:ext uri="{FF2B5EF4-FFF2-40B4-BE49-F238E27FC236}">
                    <a16:creationId xmlns:a16="http://schemas.microsoft.com/office/drawing/2014/main" id="{3142654B-3298-4CA6-A57B-A6426AC4730B}"/>
                  </a:ext>
                </a:extLst>
              </p:cNvPr>
              <p:cNvSpPr>
                <a:spLocks/>
              </p:cNvSpPr>
              <p:nvPr/>
            </p:nvSpPr>
            <p:spPr bwMode="auto">
              <a:xfrm>
                <a:off x="5335" y="2601"/>
                <a:ext cx="48" cy="40"/>
              </a:xfrm>
              <a:custGeom>
                <a:avLst/>
                <a:gdLst>
                  <a:gd name="T0" fmla="*/ 0 w 48"/>
                  <a:gd name="T1" fmla="*/ 24 h 40"/>
                  <a:gd name="T2" fmla="*/ 10 w 48"/>
                  <a:gd name="T3" fmla="*/ 0 h 40"/>
                  <a:gd name="T4" fmla="*/ 48 w 48"/>
                  <a:gd name="T5" fmla="*/ 16 h 40"/>
                  <a:gd name="T6" fmla="*/ 36 w 48"/>
                  <a:gd name="T7" fmla="*/ 40 h 40"/>
                  <a:gd name="T8" fmla="*/ 0 w 48"/>
                  <a:gd name="T9" fmla="*/ 24 h 40"/>
                </a:gdLst>
                <a:ahLst/>
                <a:cxnLst>
                  <a:cxn ang="0">
                    <a:pos x="T0" y="T1"/>
                  </a:cxn>
                  <a:cxn ang="0">
                    <a:pos x="T2" y="T3"/>
                  </a:cxn>
                  <a:cxn ang="0">
                    <a:pos x="T4" y="T5"/>
                  </a:cxn>
                  <a:cxn ang="0">
                    <a:pos x="T6" y="T7"/>
                  </a:cxn>
                  <a:cxn ang="0">
                    <a:pos x="T8" y="T9"/>
                  </a:cxn>
                </a:cxnLst>
                <a:rect l="0" t="0" r="r" b="b"/>
                <a:pathLst>
                  <a:path w="48" h="40">
                    <a:moveTo>
                      <a:pt x="0" y="24"/>
                    </a:moveTo>
                    <a:lnTo>
                      <a:pt x="10" y="0"/>
                    </a:lnTo>
                    <a:lnTo>
                      <a:pt x="48" y="16"/>
                    </a:lnTo>
                    <a:lnTo>
                      <a:pt x="36" y="40"/>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39">
                <a:extLst>
                  <a:ext uri="{FF2B5EF4-FFF2-40B4-BE49-F238E27FC236}">
                    <a16:creationId xmlns:a16="http://schemas.microsoft.com/office/drawing/2014/main" id="{FB432D19-24C2-4B0F-9320-8FC416563810}"/>
                  </a:ext>
                </a:extLst>
              </p:cNvPr>
              <p:cNvSpPr>
                <a:spLocks/>
              </p:cNvSpPr>
              <p:nvPr/>
            </p:nvSpPr>
            <p:spPr bwMode="auto">
              <a:xfrm>
                <a:off x="5288" y="2579"/>
                <a:ext cx="47" cy="41"/>
              </a:xfrm>
              <a:custGeom>
                <a:avLst/>
                <a:gdLst>
                  <a:gd name="T0" fmla="*/ 0 w 47"/>
                  <a:gd name="T1" fmla="*/ 24 h 41"/>
                  <a:gd name="T2" fmla="*/ 9 w 47"/>
                  <a:gd name="T3" fmla="*/ 0 h 41"/>
                  <a:gd name="T4" fmla="*/ 47 w 47"/>
                  <a:gd name="T5" fmla="*/ 17 h 41"/>
                  <a:gd name="T6" fmla="*/ 35 w 47"/>
                  <a:gd name="T7" fmla="*/ 41 h 41"/>
                  <a:gd name="T8" fmla="*/ 0 w 47"/>
                  <a:gd name="T9" fmla="*/ 24 h 41"/>
                </a:gdLst>
                <a:ahLst/>
                <a:cxnLst>
                  <a:cxn ang="0">
                    <a:pos x="T0" y="T1"/>
                  </a:cxn>
                  <a:cxn ang="0">
                    <a:pos x="T2" y="T3"/>
                  </a:cxn>
                  <a:cxn ang="0">
                    <a:pos x="T4" y="T5"/>
                  </a:cxn>
                  <a:cxn ang="0">
                    <a:pos x="T6" y="T7"/>
                  </a:cxn>
                  <a:cxn ang="0">
                    <a:pos x="T8" y="T9"/>
                  </a:cxn>
                </a:cxnLst>
                <a:rect l="0" t="0" r="r" b="b"/>
                <a:pathLst>
                  <a:path w="47" h="41">
                    <a:moveTo>
                      <a:pt x="0" y="24"/>
                    </a:moveTo>
                    <a:lnTo>
                      <a:pt x="9" y="0"/>
                    </a:lnTo>
                    <a:lnTo>
                      <a:pt x="47" y="17"/>
                    </a:lnTo>
                    <a:lnTo>
                      <a:pt x="35" y="41"/>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40">
                <a:extLst>
                  <a:ext uri="{FF2B5EF4-FFF2-40B4-BE49-F238E27FC236}">
                    <a16:creationId xmlns:a16="http://schemas.microsoft.com/office/drawing/2014/main" id="{E40904C3-A7D4-41D7-ADF2-69F68BF651F8}"/>
                  </a:ext>
                </a:extLst>
              </p:cNvPr>
              <p:cNvSpPr>
                <a:spLocks/>
              </p:cNvSpPr>
              <p:nvPr/>
            </p:nvSpPr>
            <p:spPr bwMode="auto">
              <a:xfrm>
                <a:off x="4972" y="2506"/>
                <a:ext cx="33" cy="35"/>
              </a:xfrm>
              <a:custGeom>
                <a:avLst/>
                <a:gdLst>
                  <a:gd name="T0" fmla="*/ 0 w 33"/>
                  <a:gd name="T1" fmla="*/ 26 h 35"/>
                  <a:gd name="T2" fmla="*/ 12 w 33"/>
                  <a:gd name="T3" fmla="*/ 0 h 35"/>
                  <a:gd name="T4" fmla="*/ 33 w 33"/>
                  <a:gd name="T5" fmla="*/ 12 h 35"/>
                  <a:gd name="T6" fmla="*/ 21 w 33"/>
                  <a:gd name="T7" fmla="*/ 35 h 35"/>
                  <a:gd name="T8" fmla="*/ 0 w 33"/>
                  <a:gd name="T9" fmla="*/ 26 h 35"/>
                </a:gdLst>
                <a:ahLst/>
                <a:cxnLst>
                  <a:cxn ang="0">
                    <a:pos x="T0" y="T1"/>
                  </a:cxn>
                  <a:cxn ang="0">
                    <a:pos x="T2" y="T3"/>
                  </a:cxn>
                  <a:cxn ang="0">
                    <a:pos x="T4" y="T5"/>
                  </a:cxn>
                  <a:cxn ang="0">
                    <a:pos x="T6" y="T7"/>
                  </a:cxn>
                  <a:cxn ang="0">
                    <a:pos x="T8" y="T9"/>
                  </a:cxn>
                </a:cxnLst>
                <a:rect l="0" t="0" r="r" b="b"/>
                <a:pathLst>
                  <a:path w="33" h="35">
                    <a:moveTo>
                      <a:pt x="0" y="26"/>
                    </a:moveTo>
                    <a:lnTo>
                      <a:pt x="12" y="0"/>
                    </a:lnTo>
                    <a:lnTo>
                      <a:pt x="33" y="12"/>
                    </a:lnTo>
                    <a:lnTo>
                      <a:pt x="21" y="35"/>
                    </a:lnTo>
                    <a:lnTo>
                      <a:pt x="0" y="26"/>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41">
                <a:extLst>
                  <a:ext uri="{FF2B5EF4-FFF2-40B4-BE49-F238E27FC236}">
                    <a16:creationId xmlns:a16="http://schemas.microsoft.com/office/drawing/2014/main" id="{55F4EC12-10DA-4038-8450-F04B202463BE}"/>
                  </a:ext>
                </a:extLst>
              </p:cNvPr>
              <p:cNvSpPr>
                <a:spLocks/>
              </p:cNvSpPr>
              <p:nvPr/>
            </p:nvSpPr>
            <p:spPr bwMode="auto">
              <a:xfrm>
                <a:off x="5000" y="2520"/>
                <a:ext cx="29" cy="31"/>
              </a:xfrm>
              <a:custGeom>
                <a:avLst/>
                <a:gdLst>
                  <a:gd name="T0" fmla="*/ 0 w 29"/>
                  <a:gd name="T1" fmla="*/ 24 h 31"/>
                  <a:gd name="T2" fmla="*/ 12 w 29"/>
                  <a:gd name="T3" fmla="*/ 0 h 31"/>
                  <a:gd name="T4" fmla="*/ 29 w 29"/>
                  <a:gd name="T5" fmla="*/ 7 h 31"/>
                  <a:gd name="T6" fmla="*/ 17 w 29"/>
                  <a:gd name="T7" fmla="*/ 31 h 31"/>
                  <a:gd name="T8" fmla="*/ 0 w 29"/>
                  <a:gd name="T9" fmla="*/ 24 h 31"/>
                </a:gdLst>
                <a:ahLst/>
                <a:cxnLst>
                  <a:cxn ang="0">
                    <a:pos x="T0" y="T1"/>
                  </a:cxn>
                  <a:cxn ang="0">
                    <a:pos x="T2" y="T3"/>
                  </a:cxn>
                  <a:cxn ang="0">
                    <a:pos x="T4" y="T5"/>
                  </a:cxn>
                  <a:cxn ang="0">
                    <a:pos x="T6" y="T7"/>
                  </a:cxn>
                  <a:cxn ang="0">
                    <a:pos x="T8" y="T9"/>
                  </a:cxn>
                </a:cxnLst>
                <a:rect l="0" t="0" r="r" b="b"/>
                <a:pathLst>
                  <a:path w="29" h="31">
                    <a:moveTo>
                      <a:pt x="0" y="24"/>
                    </a:moveTo>
                    <a:lnTo>
                      <a:pt x="12" y="0"/>
                    </a:lnTo>
                    <a:lnTo>
                      <a:pt x="29" y="7"/>
                    </a:lnTo>
                    <a:lnTo>
                      <a:pt x="17" y="31"/>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42">
                <a:extLst>
                  <a:ext uri="{FF2B5EF4-FFF2-40B4-BE49-F238E27FC236}">
                    <a16:creationId xmlns:a16="http://schemas.microsoft.com/office/drawing/2014/main" id="{E01DFEC9-DC3B-457A-9B55-F2668E108477}"/>
                  </a:ext>
                </a:extLst>
              </p:cNvPr>
              <p:cNvSpPr>
                <a:spLocks/>
              </p:cNvSpPr>
              <p:nvPr/>
            </p:nvSpPr>
            <p:spPr bwMode="auto">
              <a:xfrm>
                <a:off x="5027" y="2532"/>
                <a:ext cx="30" cy="33"/>
              </a:xfrm>
              <a:custGeom>
                <a:avLst/>
                <a:gdLst>
                  <a:gd name="T0" fmla="*/ 0 w 30"/>
                  <a:gd name="T1" fmla="*/ 24 h 33"/>
                  <a:gd name="T2" fmla="*/ 9 w 30"/>
                  <a:gd name="T3" fmla="*/ 0 h 33"/>
                  <a:gd name="T4" fmla="*/ 30 w 30"/>
                  <a:gd name="T5" fmla="*/ 9 h 33"/>
                  <a:gd name="T6" fmla="*/ 21 w 30"/>
                  <a:gd name="T7" fmla="*/ 33 h 33"/>
                  <a:gd name="T8" fmla="*/ 0 w 30"/>
                  <a:gd name="T9" fmla="*/ 24 h 33"/>
                </a:gdLst>
                <a:ahLst/>
                <a:cxnLst>
                  <a:cxn ang="0">
                    <a:pos x="T0" y="T1"/>
                  </a:cxn>
                  <a:cxn ang="0">
                    <a:pos x="T2" y="T3"/>
                  </a:cxn>
                  <a:cxn ang="0">
                    <a:pos x="T4" y="T5"/>
                  </a:cxn>
                  <a:cxn ang="0">
                    <a:pos x="T6" y="T7"/>
                  </a:cxn>
                  <a:cxn ang="0">
                    <a:pos x="T8" y="T9"/>
                  </a:cxn>
                </a:cxnLst>
                <a:rect l="0" t="0" r="r" b="b"/>
                <a:pathLst>
                  <a:path w="30" h="33">
                    <a:moveTo>
                      <a:pt x="0" y="24"/>
                    </a:moveTo>
                    <a:lnTo>
                      <a:pt x="9" y="0"/>
                    </a:lnTo>
                    <a:lnTo>
                      <a:pt x="30" y="9"/>
                    </a:lnTo>
                    <a:lnTo>
                      <a:pt x="21" y="33"/>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43">
                <a:extLst>
                  <a:ext uri="{FF2B5EF4-FFF2-40B4-BE49-F238E27FC236}">
                    <a16:creationId xmlns:a16="http://schemas.microsoft.com/office/drawing/2014/main" id="{C7519A8F-2DE1-4667-B4ED-444DE19D42E8}"/>
                  </a:ext>
                </a:extLst>
              </p:cNvPr>
              <p:cNvSpPr>
                <a:spLocks/>
              </p:cNvSpPr>
              <p:nvPr/>
            </p:nvSpPr>
            <p:spPr bwMode="auto">
              <a:xfrm>
                <a:off x="5053" y="2544"/>
                <a:ext cx="33" cy="33"/>
              </a:xfrm>
              <a:custGeom>
                <a:avLst/>
                <a:gdLst>
                  <a:gd name="T0" fmla="*/ 0 w 33"/>
                  <a:gd name="T1" fmla="*/ 24 h 33"/>
                  <a:gd name="T2" fmla="*/ 12 w 33"/>
                  <a:gd name="T3" fmla="*/ 0 h 33"/>
                  <a:gd name="T4" fmla="*/ 33 w 33"/>
                  <a:gd name="T5" fmla="*/ 9 h 33"/>
                  <a:gd name="T6" fmla="*/ 21 w 33"/>
                  <a:gd name="T7" fmla="*/ 33 h 33"/>
                  <a:gd name="T8" fmla="*/ 0 w 33"/>
                  <a:gd name="T9" fmla="*/ 24 h 33"/>
                </a:gdLst>
                <a:ahLst/>
                <a:cxnLst>
                  <a:cxn ang="0">
                    <a:pos x="T0" y="T1"/>
                  </a:cxn>
                  <a:cxn ang="0">
                    <a:pos x="T2" y="T3"/>
                  </a:cxn>
                  <a:cxn ang="0">
                    <a:pos x="T4" y="T5"/>
                  </a:cxn>
                  <a:cxn ang="0">
                    <a:pos x="T6" y="T7"/>
                  </a:cxn>
                  <a:cxn ang="0">
                    <a:pos x="T8" y="T9"/>
                  </a:cxn>
                </a:cxnLst>
                <a:rect l="0" t="0" r="r" b="b"/>
                <a:pathLst>
                  <a:path w="33" h="33">
                    <a:moveTo>
                      <a:pt x="0" y="24"/>
                    </a:moveTo>
                    <a:lnTo>
                      <a:pt x="12" y="0"/>
                    </a:lnTo>
                    <a:lnTo>
                      <a:pt x="33" y="9"/>
                    </a:lnTo>
                    <a:lnTo>
                      <a:pt x="21" y="33"/>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44">
                <a:extLst>
                  <a:ext uri="{FF2B5EF4-FFF2-40B4-BE49-F238E27FC236}">
                    <a16:creationId xmlns:a16="http://schemas.microsoft.com/office/drawing/2014/main" id="{DCA31051-F6CA-4C1E-9222-F6549915DCCF}"/>
                  </a:ext>
                </a:extLst>
              </p:cNvPr>
              <p:cNvSpPr>
                <a:spLocks/>
              </p:cNvSpPr>
              <p:nvPr/>
            </p:nvSpPr>
            <p:spPr bwMode="auto">
              <a:xfrm>
                <a:off x="4694" y="2380"/>
                <a:ext cx="50" cy="40"/>
              </a:xfrm>
              <a:custGeom>
                <a:avLst/>
                <a:gdLst>
                  <a:gd name="T0" fmla="*/ 0 w 50"/>
                  <a:gd name="T1" fmla="*/ 24 h 40"/>
                  <a:gd name="T2" fmla="*/ 12 w 50"/>
                  <a:gd name="T3" fmla="*/ 0 h 40"/>
                  <a:gd name="T4" fmla="*/ 50 w 50"/>
                  <a:gd name="T5" fmla="*/ 17 h 40"/>
                  <a:gd name="T6" fmla="*/ 38 w 50"/>
                  <a:gd name="T7" fmla="*/ 40 h 40"/>
                  <a:gd name="T8" fmla="*/ 0 w 50"/>
                  <a:gd name="T9" fmla="*/ 24 h 40"/>
                </a:gdLst>
                <a:ahLst/>
                <a:cxnLst>
                  <a:cxn ang="0">
                    <a:pos x="T0" y="T1"/>
                  </a:cxn>
                  <a:cxn ang="0">
                    <a:pos x="T2" y="T3"/>
                  </a:cxn>
                  <a:cxn ang="0">
                    <a:pos x="T4" y="T5"/>
                  </a:cxn>
                  <a:cxn ang="0">
                    <a:pos x="T6" y="T7"/>
                  </a:cxn>
                  <a:cxn ang="0">
                    <a:pos x="T8" y="T9"/>
                  </a:cxn>
                </a:cxnLst>
                <a:rect l="0" t="0" r="r" b="b"/>
                <a:pathLst>
                  <a:path w="50" h="40">
                    <a:moveTo>
                      <a:pt x="0" y="24"/>
                    </a:moveTo>
                    <a:lnTo>
                      <a:pt x="12" y="0"/>
                    </a:lnTo>
                    <a:lnTo>
                      <a:pt x="50" y="17"/>
                    </a:lnTo>
                    <a:lnTo>
                      <a:pt x="38" y="40"/>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45">
                <a:extLst>
                  <a:ext uri="{FF2B5EF4-FFF2-40B4-BE49-F238E27FC236}">
                    <a16:creationId xmlns:a16="http://schemas.microsoft.com/office/drawing/2014/main" id="{8D453541-2147-4128-8E67-ADF250914BC5}"/>
                  </a:ext>
                </a:extLst>
              </p:cNvPr>
              <p:cNvSpPr>
                <a:spLocks/>
              </p:cNvSpPr>
              <p:nvPr/>
            </p:nvSpPr>
            <p:spPr bwMode="auto">
              <a:xfrm>
                <a:off x="4654" y="2361"/>
                <a:ext cx="40" cy="38"/>
              </a:xfrm>
              <a:custGeom>
                <a:avLst/>
                <a:gdLst>
                  <a:gd name="T0" fmla="*/ 0 w 40"/>
                  <a:gd name="T1" fmla="*/ 26 h 38"/>
                  <a:gd name="T2" fmla="*/ 12 w 40"/>
                  <a:gd name="T3" fmla="*/ 0 h 38"/>
                  <a:gd name="T4" fmla="*/ 40 w 40"/>
                  <a:gd name="T5" fmla="*/ 14 h 38"/>
                  <a:gd name="T6" fmla="*/ 28 w 40"/>
                  <a:gd name="T7" fmla="*/ 38 h 38"/>
                  <a:gd name="T8" fmla="*/ 0 w 40"/>
                  <a:gd name="T9" fmla="*/ 26 h 38"/>
                </a:gdLst>
                <a:ahLst/>
                <a:cxnLst>
                  <a:cxn ang="0">
                    <a:pos x="T0" y="T1"/>
                  </a:cxn>
                  <a:cxn ang="0">
                    <a:pos x="T2" y="T3"/>
                  </a:cxn>
                  <a:cxn ang="0">
                    <a:pos x="T4" y="T5"/>
                  </a:cxn>
                  <a:cxn ang="0">
                    <a:pos x="T6" y="T7"/>
                  </a:cxn>
                  <a:cxn ang="0">
                    <a:pos x="T8" y="T9"/>
                  </a:cxn>
                </a:cxnLst>
                <a:rect l="0" t="0" r="r" b="b"/>
                <a:pathLst>
                  <a:path w="40" h="38">
                    <a:moveTo>
                      <a:pt x="0" y="26"/>
                    </a:moveTo>
                    <a:lnTo>
                      <a:pt x="12" y="0"/>
                    </a:lnTo>
                    <a:lnTo>
                      <a:pt x="40" y="14"/>
                    </a:lnTo>
                    <a:lnTo>
                      <a:pt x="28" y="38"/>
                    </a:lnTo>
                    <a:lnTo>
                      <a:pt x="0" y="26"/>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46">
                <a:extLst>
                  <a:ext uri="{FF2B5EF4-FFF2-40B4-BE49-F238E27FC236}">
                    <a16:creationId xmlns:a16="http://schemas.microsoft.com/office/drawing/2014/main" id="{873FAD5A-6E2B-46C1-90E2-45C5F23809EA}"/>
                  </a:ext>
                </a:extLst>
              </p:cNvPr>
              <p:cNvSpPr>
                <a:spLocks/>
              </p:cNvSpPr>
              <p:nvPr/>
            </p:nvSpPr>
            <p:spPr bwMode="auto">
              <a:xfrm>
                <a:off x="4604" y="2337"/>
                <a:ext cx="47" cy="40"/>
              </a:xfrm>
              <a:custGeom>
                <a:avLst/>
                <a:gdLst>
                  <a:gd name="T0" fmla="*/ 0 w 47"/>
                  <a:gd name="T1" fmla="*/ 24 h 40"/>
                  <a:gd name="T2" fmla="*/ 9 w 47"/>
                  <a:gd name="T3" fmla="*/ 0 h 40"/>
                  <a:gd name="T4" fmla="*/ 47 w 47"/>
                  <a:gd name="T5" fmla="*/ 17 h 40"/>
                  <a:gd name="T6" fmla="*/ 35 w 47"/>
                  <a:gd name="T7" fmla="*/ 40 h 40"/>
                  <a:gd name="T8" fmla="*/ 0 w 47"/>
                  <a:gd name="T9" fmla="*/ 24 h 40"/>
                </a:gdLst>
                <a:ahLst/>
                <a:cxnLst>
                  <a:cxn ang="0">
                    <a:pos x="T0" y="T1"/>
                  </a:cxn>
                  <a:cxn ang="0">
                    <a:pos x="T2" y="T3"/>
                  </a:cxn>
                  <a:cxn ang="0">
                    <a:pos x="T4" y="T5"/>
                  </a:cxn>
                  <a:cxn ang="0">
                    <a:pos x="T6" y="T7"/>
                  </a:cxn>
                  <a:cxn ang="0">
                    <a:pos x="T8" y="T9"/>
                  </a:cxn>
                </a:cxnLst>
                <a:rect l="0" t="0" r="r" b="b"/>
                <a:pathLst>
                  <a:path w="47" h="40">
                    <a:moveTo>
                      <a:pt x="0" y="24"/>
                    </a:moveTo>
                    <a:lnTo>
                      <a:pt x="9" y="0"/>
                    </a:lnTo>
                    <a:lnTo>
                      <a:pt x="47" y="17"/>
                    </a:lnTo>
                    <a:lnTo>
                      <a:pt x="35" y="40"/>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47">
                <a:extLst>
                  <a:ext uri="{FF2B5EF4-FFF2-40B4-BE49-F238E27FC236}">
                    <a16:creationId xmlns:a16="http://schemas.microsoft.com/office/drawing/2014/main" id="{BB6A3630-7798-4EC3-B2D2-B7432CA2CB45}"/>
                  </a:ext>
                </a:extLst>
              </p:cNvPr>
              <p:cNvSpPr>
                <a:spLocks/>
              </p:cNvSpPr>
              <p:nvPr/>
            </p:nvSpPr>
            <p:spPr bwMode="auto">
              <a:xfrm>
                <a:off x="4556" y="2316"/>
                <a:ext cx="48" cy="40"/>
              </a:xfrm>
              <a:custGeom>
                <a:avLst/>
                <a:gdLst>
                  <a:gd name="T0" fmla="*/ 0 w 48"/>
                  <a:gd name="T1" fmla="*/ 23 h 40"/>
                  <a:gd name="T2" fmla="*/ 10 w 48"/>
                  <a:gd name="T3" fmla="*/ 0 h 40"/>
                  <a:gd name="T4" fmla="*/ 48 w 48"/>
                  <a:gd name="T5" fmla="*/ 16 h 40"/>
                  <a:gd name="T6" fmla="*/ 36 w 48"/>
                  <a:gd name="T7" fmla="*/ 40 h 40"/>
                  <a:gd name="T8" fmla="*/ 0 w 48"/>
                  <a:gd name="T9" fmla="*/ 23 h 40"/>
                </a:gdLst>
                <a:ahLst/>
                <a:cxnLst>
                  <a:cxn ang="0">
                    <a:pos x="T0" y="T1"/>
                  </a:cxn>
                  <a:cxn ang="0">
                    <a:pos x="T2" y="T3"/>
                  </a:cxn>
                  <a:cxn ang="0">
                    <a:pos x="T4" y="T5"/>
                  </a:cxn>
                  <a:cxn ang="0">
                    <a:pos x="T6" y="T7"/>
                  </a:cxn>
                  <a:cxn ang="0">
                    <a:pos x="T8" y="T9"/>
                  </a:cxn>
                </a:cxnLst>
                <a:rect l="0" t="0" r="r" b="b"/>
                <a:pathLst>
                  <a:path w="48" h="40">
                    <a:moveTo>
                      <a:pt x="0" y="23"/>
                    </a:moveTo>
                    <a:lnTo>
                      <a:pt x="10" y="0"/>
                    </a:lnTo>
                    <a:lnTo>
                      <a:pt x="48" y="16"/>
                    </a:lnTo>
                    <a:lnTo>
                      <a:pt x="36" y="40"/>
                    </a:lnTo>
                    <a:lnTo>
                      <a:pt x="0" y="23"/>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48">
                <a:extLst>
                  <a:ext uri="{FF2B5EF4-FFF2-40B4-BE49-F238E27FC236}">
                    <a16:creationId xmlns:a16="http://schemas.microsoft.com/office/drawing/2014/main" id="{B0AE1A4B-A2DF-46EE-8951-7A8D66A96D8E}"/>
                  </a:ext>
                </a:extLst>
              </p:cNvPr>
              <p:cNvSpPr>
                <a:spLocks/>
              </p:cNvSpPr>
              <p:nvPr/>
            </p:nvSpPr>
            <p:spPr bwMode="auto">
              <a:xfrm>
                <a:off x="5397" y="2703"/>
                <a:ext cx="50" cy="40"/>
              </a:xfrm>
              <a:custGeom>
                <a:avLst/>
                <a:gdLst>
                  <a:gd name="T0" fmla="*/ 0 w 50"/>
                  <a:gd name="T1" fmla="*/ 24 h 40"/>
                  <a:gd name="T2" fmla="*/ 12 w 50"/>
                  <a:gd name="T3" fmla="*/ 0 h 40"/>
                  <a:gd name="T4" fmla="*/ 50 w 50"/>
                  <a:gd name="T5" fmla="*/ 17 h 40"/>
                  <a:gd name="T6" fmla="*/ 38 w 50"/>
                  <a:gd name="T7" fmla="*/ 40 h 40"/>
                  <a:gd name="T8" fmla="*/ 0 w 50"/>
                  <a:gd name="T9" fmla="*/ 24 h 40"/>
                </a:gdLst>
                <a:ahLst/>
                <a:cxnLst>
                  <a:cxn ang="0">
                    <a:pos x="T0" y="T1"/>
                  </a:cxn>
                  <a:cxn ang="0">
                    <a:pos x="T2" y="T3"/>
                  </a:cxn>
                  <a:cxn ang="0">
                    <a:pos x="T4" y="T5"/>
                  </a:cxn>
                  <a:cxn ang="0">
                    <a:pos x="T6" y="T7"/>
                  </a:cxn>
                  <a:cxn ang="0">
                    <a:pos x="T8" y="T9"/>
                  </a:cxn>
                </a:cxnLst>
                <a:rect l="0" t="0" r="r" b="b"/>
                <a:pathLst>
                  <a:path w="50" h="40">
                    <a:moveTo>
                      <a:pt x="0" y="24"/>
                    </a:moveTo>
                    <a:lnTo>
                      <a:pt x="12" y="0"/>
                    </a:lnTo>
                    <a:lnTo>
                      <a:pt x="50" y="17"/>
                    </a:lnTo>
                    <a:lnTo>
                      <a:pt x="38" y="40"/>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49">
                <a:extLst>
                  <a:ext uri="{FF2B5EF4-FFF2-40B4-BE49-F238E27FC236}">
                    <a16:creationId xmlns:a16="http://schemas.microsoft.com/office/drawing/2014/main" id="{2C80174D-E7A5-45B2-AC37-0B10DFADD8B0}"/>
                  </a:ext>
                </a:extLst>
              </p:cNvPr>
              <p:cNvSpPr>
                <a:spLocks/>
              </p:cNvSpPr>
              <p:nvPr/>
            </p:nvSpPr>
            <p:spPr bwMode="auto">
              <a:xfrm>
                <a:off x="5359" y="2684"/>
                <a:ext cx="38" cy="36"/>
              </a:xfrm>
              <a:custGeom>
                <a:avLst/>
                <a:gdLst>
                  <a:gd name="T0" fmla="*/ 0 w 38"/>
                  <a:gd name="T1" fmla="*/ 24 h 36"/>
                  <a:gd name="T2" fmla="*/ 10 w 38"/>
                  <a:gd name="T3" fmla="*/ 0 h 36"/>
                  <a:gd name="T4" fmla="*/ 38 w 38"/>
                  <a:gd name="T5" fmla="*/ 12 h 36"/>
                  <a:gd name="T6" fmla="*/ 26 w 38"/>
                  <a:gd name="T7" fmla="*/ 36 h 36"/>
                  <a:gd name="T8" fmla="*/ 0 w 38"/>
                  <a:gd name="T9" fmla="*/ 24 h 36"/>
                </a:gdLst>
                <a:ahLst/>
                <a:cxnLst>
                  <a:cxn ang="0">
                    <a:pos x="T0" y="T1"/>
                  </a:cxn>
                  <a:cxn ang="0">
                    <a:pos x="T2" y="T3"/>
                  </a:cxn>
                  <a:cxn ang="0">
                    <a:pos x="T4" y="T5"/>
                  </a:cxn>
                  <a:cxn ang="0">
                    <a:pos x="T6" y="T7"/>
                  </a:cxn>
                  <a:cxn ang="0">
                    <a:pos x="T8" y="T9"/>
                  </a:cxn>
                </a:cxnLst>
                <a:rect l="0" t="0" r="r" b="b"/>
                <a:pathLst>
                  <a:path w="38" h="36">
                    <a:moveTo>
                      <a:pt x="0" y="24"/>
                    </a:moveTo>
                    <a:lnTo>
                      <a:pt x="10" y="0"/>
                    </a:lnTo>
                    <a:lnTo>
                      <a:pt x="38" y="12"/>
                    </a:lnTo>
                    <a:lnTo>
                      <a:pt x="26" y="36"/>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50">
                <a:extLst>
                  <a:ext uri="{FF2B5EF4-FFF2-40B4-BE49-F238E27FC236}">
                    <a16:creationId xmlns:a16="http://schemas.microsoft.com/office/drawing/2014/main" id="{40D291A2-5069-4A05-B6C9-2B6B526B1B6F}"/>
                  </a:ext>
                </a:extLst>
              </p:cNvPr>
              <p:cNvSpPr>
                <a:spLocks/>
              </p:cNvSpPr>
              <p:nvPr/>
            </p:nvSpPr>
            <p:spPr bwMode="auto">
              <a:xfrm>
                <a:off x="5307" y="2660"/>
                <a:ext cx="47" cy="41"/>
              </a:xfrm>
              <a:custGeom>
                <a:avLst/>
                <a:gdLst>
                  <a:gd name="T0" fmla="*/ 0 w 47"/>
                  <a:gd name="T1" fmla="*/ 24 h 41"/>
                  <a:gd name="T2" fmla="*/ 9 w 47"/>
                  <a:gd name="T3" fmla="*/ 0 h 41"/>
                  <a:gd name="T4" fmla="*/ 47 w 47"/>
                  <a:gd name="T5" fmla="*/ 17 h 41"/>
                  <a:gd name="T6" fmla="*/ 35 w 47"/>
                  <a:gd name="T7" fmla="*/ 41 h 41"/>
                  <a:gd name="T8" fmla="*/ 0 w 47"/>
                  <a:gd name="T9" fmla="*/ 24 h 41"/>
                </a:gdLst>
                <a:ahLst/>
                <a:cxnLst>
                  <a:cxn ang="0">
                    <a:pos x="T0" y="T1"/>
                  </a:cxn>
                  <a:cxn ang="0">
                    <a:pos x="T2" y="T3"/>
                  </a:cxn>
                  <a:cxn ang="0">
                    <a:pos x="T4" y="T5"/>
                  </a:cxn>
                  <a:cxn ang="0">
                    <a:pos x="T6" y="T7"/>
                  </a:cxn>
                  <a:cxn ang="0">
                    <a:pos x="T8" y="T9"/>
                  </a:cxn>
                </a:cxnLst>
                <a:rect l="0" t="0" r="r" b="b"/>
                <a:pathLst>
                  <a:path w="47" h="41">
                    <a:moveTo>
                      <a:pt x="0" y="24"/>
                    </a:moveTo>
                    <a:lnTo>
                      <a:pt x="9" y="0"/>
                    </a:lnTo>
                    <a:lnTo>
                      <a:pt x="47" y="17"/>
                    </a:lnTo>
                    <a:lnTo>
                      <a:pt x="35" y="41"/>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51">
                <a:extLst>
                  <a:ext uri="{FF2B5EF4-FFF2-40B4-BE49-F238E27FC236}">
                    <a16:creationId xmlns:a16="http://schemas.microsoft.com/office/drawing/2014/main" id="{ED1D064E-C037-4C03-B3E3-E23E37B2ADB8}"/>
                  </a:ext>
                </a:extLst>
              </p:cNvPr>
              <p:cNvSpPr>
                <a:spLocks/>
              </p:cNvSpPr>
              <p:nvPr/>
            </p:nvSpPr>
            <p:spPr bwMode="auto">
              <a:xfrm>
                <a:off x="5259" y="2639"/>
                <a:ext cx="48" cy="40"/>
              </a:xfrm>
              <a:custGeom>
                <a:avLst/>
                <a:gdLst>
                  <a:gd name="T0" fmla="*/ 0 w 48"/>
                  <a:gd name="T1" fmla="*/ 24 h 40"/>
                  <a:gd name="T2" fmla="*/ 12 w 48"/>
                  <a:gd name="T3" fmla="*/ 0 h 40"/>
                  <a:gd name="T4" fmla="*/ 48 w 48"/>
                  <a:gd name="T5" fmla="*/ 16 h 40"/>
                  <a:gd name="T6" fmla="*/ 36 w 48"/>
                  <a:gd name="T7" fmla="*/ 40 h 40"/>
                  <a:gd name="T8" fmla="*/ 0 w 48"/>
                  <a:gd name="T9" fmla="*/ 24 h 40"/>
                </a:gdLst>
                <a:ahLst/>
                <a:cxnLst>
                  <a:cxn ang="0">
                    <a:pos x="T0" y="T1"/>
                  </a:cxn>
                  <a:cxn ang="0">
                    <a:pos x="T2" y="T3"/>
                  </a:cxn>
                  <a:cxn ang="0">
                    <a:pos x="T4" y="T5"/>
                  </a:cxn>
                  <a:cxn ang="0">
                    <a:pos x="T6" y="T7"/>
                  </a:cxn>
                  <a:cxn ang="0">
                    <a:pos x="T8" y="T9"/>
                  </a:cxn>
                </a:cxnLst>
                <a:rect l="0" t="0" r="r" b="b"/>
                <a:pathLst>
                  <a:path w="48" h="40">
                    <a:moveTo>
                      <a:pt x="0" y="24"/>
                    </a:moveTo>
                    <a:lnTo>
                      <a:pt x="12" y="0"/>
                    </a:lnTo>
                    <a:lnTo>
                      <a:pt x="48" y="16"/>
                    </a:lnTo>
                    <a:lnTo>
                      <a:pt x="36" y="40"/>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52">
                <a:extLst>
                  <a:ext uri="{FF2B5EF4-FFF2-40B4-BE49-F238E27FC236}">
                    <a16:creationId xmlns:a16="http://schemas.microsoft.com/office/drawing/2014/main" id="{FB5CFE7E-08E0-4854-A3C7-356BFED8ACED}"/>
                  </a:ext>
                </a:extLst>
              </p:cNvPr>
              <p:cNvSpPr>
                <a:spLocks/>
              </p:cNvSpPr>
              <p:nvPr/>
            </p:nvSpPr>
            <p:spPr bwMode="auto">
              <a:xfrm>
                <a:off x="4483" y="2342"/>
                <a:ext cx="1014" cy="513"/>
              </a:xfrm>
              <a:custGeom>
                <a:avLst/>
                <a:gdLst>
                  <a:gd name="T0" fmla="*/ 28 w 1014"/>
                  <a:gd name="T1" fmla="*/ 0 h 513"/>
                  <a:gd name="T2" fmla="*/ 0 w 1014"/>
                  <a:gd name="T3" fmla="*/ 59 h 513"/>
                  <a:gd name="T4" fmla="*/ 988 w 1014"/>
                  <a:gd name="T5" fmla="*/ 513 h 513"/>
                  <a:gd name="T6" fmla="*/ 1014 w 1014"/>
                  <a:gd name="T7" fmla="*/ 451 h 513"/>
                  <a:gd name="T8" fmla="*/ 28 w 1014"/>
                  <a:gd name="T9" fmla="*/ 0 h 513"/>
                </a:gdLst>
                <a:ahLst/>
                <a:cxnLst>
                  <a:cxn ang="0">
                    <a:pos x="T0" y="T1"/>
                  </a:cxn>
                  <a:cxn ang="0">
                    <a:pos x="T2" y="T3"/>
                  </a:cxn>
                  <a:cxn ang="0">
                    <a:pos x="T4" y="T5"/>
                  </a:cxn>
                  <a:cxn ang="0">
                    <a:pos x="T6" y="T7"/>
                  </a:cxn>
                  <a:cxn ang="0">
                    <a:pos x="T8" y="T9"/>
                  </a:cxn>
                </a:cxnLst>
                <a:rect l="0" t="0" r="r" b="b"/>
                <a:pathLst>
                  <a:path w="1014" h="513">
                    <a:moveTo>
                      <a:pt x="28" y="0"/>
                    </a:moveTo>
                    <a:lnTo>
                      <a:pt x="0" y="59"/>
                    </a:lnTo>
                    <a:lnTo>
                      <a:pt x="988" y="513"/>
                    </a:lnTo>
                    <a:lnTo>
                      <a:pt x="1014" y="451"/>
                    </a:lnTo>
                    <a:lnTo>
                      <a:pt x="28" y="0"/>
                    </a:lnTo>
                    <a:close/>
                  </a:path>
                </a:pathLst>
              </a:custGeom>
              <a:solidFill>
                <a:srgbClr val="DBDD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53">
                <a:extLst>
                  <a:ext uri="{FF2B5EF4-FFF2-40B4-BE49-F238E27FC236}">
                    <a16:creationId xmlns:a16="http://schemas.microsoft.com/office/drawing/2014/main" id="{889928C7-FE00-41BE-8C40-0B9D2CE0BF5D}"/>
                  </a:ext>
                </a:extLst>
              </p:cNvPr>
              <p:cNvSpPr>
                <a:spLocks/>
              </p:cNvSpPr>
              <p:nvPr/>
            </p:nvSpPr>
            <p:spPr bwMode="auto">
              <a:xfrm>
                <a:off x="4483" y="2342"/>
                <a:ext cx="1014" cy="513"/>
              </a:xfrm>
              <a:custGeom>
                <a:avLst/>
                <a:gdLst>
                  <a:gd name="T0" fmla="*/ 28 w 1014"/>
                  <a:gd name="T1" fmla="*/ 0 h 513"/>
                  <a:gd name="T2" fmla="*/ 0 w 1014"/>
                  <a:gd name="T3" fmla="*/ 59 h 513"/>
                  <a:gd name="T4" fmla="*/ 988 w 1014"/>
                  <a:gd name="T5" fmla="*/ 513 h 513"/>
                  <a:gd name="T6" fmla="*/ 1014 w 1014"/>
                  <a:gd name="T7" fmla="*/ 451 h 513"/>
                  <a:gd name="T8" fmla="*/ 28 w 1014"/>
                  <a:gd name="T9" fmla="*/ 0 h 513"/>
                </a:gdLst>
                <a:ahLst/>
                <a:cxnLst>
                  <a:cxn ang="0">
                    <a:pos x="T0" y="T1"/>
                  </a:cxn>
                  <a:cxn ang="0">
                    <a:pos x="T2" y="T3"/>
                  </a:cxn>
                  <a:cxn ang="0">
                    <a:pos x="T4" y="T5"/>
                  </a:cxn>
                  <a:cxn ang="0">
                    <a:pos x="T6" y="T7"/>
                  </a:cxn>
                  <a:cxn ang="0">
                    <a:pos x="T8" y="T9"/>
                  </a:cxn>
                </a:cxnLst>
                <a:rect l="0" t="0" r="r" b="b"/>
                <a:pathLst>
                  <a:path w="1014" h="513">
                    <a:moveTo>
                      <a:pt x="28" y="0"/>
                    </a:moveTo>
                    <a:lnTo>
                      <a:pt x="0" y="59"/>
                    </a:lnTo>
                    <a:lnTo>
                      <a:pt x="988" y="513"/>
                    </a:lnTo>
                    <a:lnTo>
                      <a:pt x="1014" y="451"/>
                    </a:lnTo>
                    <a:lnTo>
                      <a:pt x="2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54">
                <a:extLst>
                  <a:ext uri="{FF2B5EF4-FFF2-40B4-BE49-F238E27FC236}">
                    <a16:creationId xmlns:a16="http://schemas.microsoft.com/office/drawing/2014/main" id="{2FBB9920-57CC-4138-A3C9-A200B2CB4F3E}"/>
                  </a:ext>
                </a:extLst>
              </p:cNvPr>
              <p:cNvSpPr>
                <a:spLocks/>
              </p:cNvSpPr>
              <p:nvPr/>
            </p:nvSpPr>
            <p:spPr bwMode="auto">
              <a:xfrm>
                <a:off x="4943" y="2568"/>
                <a:ext cx="36" cy="33"/>
              </a:xfrm>
              <a:custGeom>
                <a:avLst/>
                <a:gdLst>
                  <a:gd name="T0" fmla="*/ 0 w 36"/>
                  <a:gd name="T1" fmla="*/ 23 h 33"/>
                  <a:gd name="T2" fmla="*/ 12 w 36"/>
                  <a:gd name="T3" fmla="*/ 0 h 33"/>
                  <a:gd name="T4" fmla="*/ 36 w 36"/>
                  <a:gd name="T5" fmla="*/ 9 h 33"/>
                  <a:gd name="T6" fmla="*/ 24 w 36"/>
                  <a:gd name="T7" fmla="*/ 33 h 33"/>
                  <a:gd name="T8" fmla="*/ 0 w 36"/>
                  <a:gd name="T9" fmla="*/ 23 h 33"/>
                </a:gdLst>
                <a:ahLst/>
                <a:cxnLst>
                  <a:cxn ang="0">
                    <a:pos x="T0" y="T1"/>
                  </a:cxn>
                  <a:cxn ang="0">
                    <a:pos x="T2" y="T3"/>
                  </a:cxn>
                  <a:cxn ang="0">
                    <a:pos x="T4" y="T5"/>
                  </a:cxn>
                  <a:cxn ang="0">
                    <a:pos x="T6" y="T7"/>
                  </a:cxn>
                  <a:cxn ang="0">
                    <a:pos x="T8" y="T9"/>
                  </a:cxn>
                </a:cxnLst>
                <a:rect l="0" t="0" r="r" b="b"/>
                <a:pathLst>
                  <a:path w="36" h="33">
                    <a:moveTo>
                      <a:pt x="0" y="23"/>
                    </a:moveTo>
                    <a:lnTo>
                      <a:pt x="12" y="0"/>
                    </a:lnTo>
                    <a:lnTo>
                      <a:pt x="36" y="9"/>
                    </a:lnTo>
                    <a:lnTo>
                      <a:pt x="24" y="33"/>
                    </a:lnTo>
                    <a:lnTo>
                      <a:pt x="0" y="23"/>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55">
                <a:extLst>
                  <a:ext uri="{FF2B5EF4-FFF2-40B4-BE49-F238E27FC236}">
                    <a16:creationId xmlns:a16="http://schemas.microsoft.com/office/drawing/2014/main" id="{B3707570-4696-413A-ACAE-A36625C4B81F}"/>
                  </a:ext>
                </a:extLst>
              </p:cNvPr>
              <p:cNvSpPr>
                <a:spLocks/>
              </p:cNvSpPr>
              <p:nvPr/>
            </p:nvSpPr>
            <p:spPr bwMode="auto">
              <a:xfrm>
                <a:off x="4974" y="2579"/>
                <a:ext cx="26" cy="31"/>
              </a:xfrm>
              <a:custGeom>
                <a:avLst/>
                <a:gdLst>
                  <a:gd name="T0" fmla="*/ 0 w 26"/>
                  <a:gd name="T1" fmla="*/ 24 h 31"/>
                  <a:gd name="T2" fmla="*/ 10 w 26"/>
                  <a:gd name="T3" fmla="*/ 0 h 31"/>
                  <a:gd name="T4" fmla="*/ 26 w 26"/>
                  <a:gd name="T5" fmla="*/ 8 h 31"/>
                  <a:gd name="T6" fmla="*/ 17 w 26"/>
                  <a:gd name="T7" fmla="*/ 31 h 31"/>
                  <a:gd name="T8" fmla="*/ 0 w 26"/>
                  <a:gd name="T9" fmla="*/ 24 h 31"/>
                </a:gdLst>
                <a:ahLst/>
                <a:cxnLst>
                  <a:cxn ang="0">
                    <a:pos x="T0" y="T1"/>
                  </a:cxn>
                  <a:cxn ang="0">
                    <a:pos x="T2" y="T3"/>
                  </a:cxn>
                  <a:cxn ang="0">
                    <a:pos x="T4" y="T5"/>
                  </a:cxn>
                  <a:cxn ang="0">
                    <a:pos x="T6" y="T7"/>
                  </a:cxn>
                  <a:cxn ang="0">
                    <a:pos x="T8" y="T9"/>
                  </a:cxn>
                </a:cxnLst>
                <a:rect l="0" t="0" r="r" b="b"/>
                <a:pathLst>
                  <a:path w="26" h="31">
                    <a:moveTo>
                      <a:pt x="0" y="24"/>
                    </a:moveTo>
                    <a:lnTo>
                      <a:pt x="10" y="0"/>
                    </a:lnTo>
                    <a:lnTo>
                      <a:pt x="26" y="8"/>
                    </a:lnTo>
                    <a:lnTo>
                      <a:pt x="17" y="31"/>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56">
                <a:extLst>
                  <a:ext uri="{FF2B5EF4-FFF2-40B4-BE49-F238E27FC236}">
                    <a16:creationId xmlns:a16="http://schemas.microsoft.com/office/drawing/2014/main" id="{8D5E9000-1994-4D53-A77D-3312842924BE}"/>
                  </a:ext>
                </a:extLst>
              </p:cNvPr>
              <p:cNvSpPr>
                <a:spLocks/>
              </p:cNvSpPr>
              <p:nvPr/>
            </p:nvSpPr>
            <p:spPr bwMode="auto">
              <a:xfrm>
                <a:off x="4998" y="2591"/>
                <a:ext cx="33" cy="34"/>
              </a:xfrm>
              <a:custGeom>
                <a:avLst/>
                <a:gdLst>
                  <a:gd name="T0" fmla="*/ 0 w 33"/>
                  <a:gd name="T1" fmla="*/ 24 h 34"/>
                  <a:gd name="T2" fmla="*/ 12 w 33"/>
                  <a:gd name="T3" fmla="*/ 0 h 34"/>
                  <a:gd name="T4" fmla="*/ 33 w 33"/>
                  <a:gd name="T5" fmla="*/ 10 h 34"/>
                  <a:gd name="T6" fmla="*/ 21 w 33"/>
                  <a:gd name="T7" fmla="*/ 34 h 34"/>
                  <a:gd name="T8" fmla="*/ 0 w 33"/>
                  <a:gd name="T9" fmla="*/ 24 h 34"/>
                </a:gdLst>
                <a:ahLst/>
                <a:cxnLst>
                  <a:cxn ang="0">
                    <a:pos x="T0" y="T1"/>
                  </a:cxn>
                  <a:cxn ang="0">
                    <a:pos x="T2" y="T3"/>
                  </a:cxn>
                  <a:cxn ang="0">
                    <a:pos x="T4" y="T5"/>
                  </a:cxn>
                  <a:cxn ang="0">
                    <a:pos x="T6" y="T7"/>
                  </a:cxn>
                  <a:cxn ang="0">
                    <a:pos x="T8" y="T9"/>
                  </a:cxn>
                </a:cxnLst>
                <a:rect l="0" t="0" r="r" b="b"/>
                <a:pathLst>
                  <a:path w="33" h="34">
                    <a:moveTo>
                      <a:pt x="0" y="24"/>
                    </a:moveTo>
                    <a:lnTo>
                      <a:pt x="12" y="0"/>
                    </a:lnTo>
                    <a:lnTo>
                      <a:pt x="33" y="10"/>
                    </a:lnTo>
                    <a:lnTo>
                      <a:pt x="21" y="34"/>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57">
                <a:extLst>
                  <a:ext uri="{FF2B5EF4-FFF2-40B4-BE49-F238E27FC236}">
                    <a16:creationId xmlns:a16="http://schemas.microsoft.com/office/drawing/2014/main" id="{BD4CA3DD-D6BD-43B6-85EB-0D0A02A938A4}"/>
                  </a:ext>
                </a:extLst>
              </p:cNvPr>
              <p:cNvSpPr>
                <a:spLocks/>
              </p:cNvSpPr>
              <p:nvPr/>
            </p:nvSpPr>
            <p:spPr bwMode="auto">
              <a:xfrm>
                <a:off x="5027" y="2603"/>
                <a:ext cx="30" cy="36"/>
              </a:xfrm>
              <a:custGeom>
                <a:avLst/>
                <a:gdLst>
                  <a:gd name="T0" fmla="*/ 0 w 30"/>
                  <a:gd name="T1" fmla="*/ 24 h 36"/>
                  <a:gd name="T2" fmla="*/ 9 w 30"/>
                  <a:gd name="T3" fmla="*/ 0 h 36"/>
                  <a:gd name="T4" fmla="*/ 30 w 30"/>
                  <a:gd name="T5" fmla="*/ 10 h 36"/>
                  <a:gd name="T6" fmla="*/ 21 w 30"/>
                  <a:gd name="T7" fmla="*/ 36 h 36"/>
                  <a:gd name="T8" fmla="*/ 0 w 30"/>
                  <a:gd name="T9" fmla="*/ 24 h 36"/>
                </a:gdLst>
                <a:ahLst/>
                <a:cxnLst>
                  <a:cxn ang="0">
                    <a:pos x="T0" y="T1"/>
                  </a:cxn>
                  <a:cxn ang="0">
                    <a:pos x="T2" y="T3"/>
                  </a:cxn>
                  <a:cxn ang="0">
                    <a:pos x="T4" y="T5"/>
                  </a:cxn>
                  <a:cxn ang="0">
                    <a:pos x="T6" y="T7"/>
                  </a:cxn>
                  <a:cxn ang="0">
                    <a:pos x="T8" y="T9"/>
                  </a:cxn>
                </a:cxnLst>
                <a:rect l="0" t="0" r="r" b="b"/>
                <a:pathLst>
                  <a:path w="30" h="36">
                    <a:moveTo>
                      <a:pt x="0" y="24"/>
                    </a:moveTo>
                    <a:lnTo>
                      <a:pt x="9" y="0"/>
                    </a:lnTo>
                    <a:lnTo>
                      <a:pt x="30" y="10"/>
                    </a:lnTo>
                    <a:lnTo>
                      <a:pt x="21" y="36"/>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58">
                <a:extLst>
                  <a:ext uri="{FF2B5EF4-FFF2-40B4-BE49-F238E27FC236}">
                    <a16:creationId xmlns:a16="http://schemas.microsoft.com/office/drawing/2014/main" id="{AEA43A08-ACA2-4AB7-8A63-2DD16A415A2A}"/>
                  </a:ext>
                </a:extLst>
              </p:cNvPr>
              <p:cNvSpPr>
                <a:spLocks/>
              </p:cNvSpPr>
              <p:nvPr/>
            </p:nvSpPr>
            <p:spPr bwMode="auto">
              <a:xfrm>
                <a:off x="4666" y="2439"/>
                <a:ext cx="49" cy="43"/>
              </a:xfrm>
              <a:custGeom>
                <a:avLst/>
                <a:gdLst>
                  <a:gd name="T0" fmla="*/ 0 w 49"/>
                  <a:gd name="T1" fmla="*/ 24 h 43"/>
                  <a:gd name="T2" fmla="*/ 11 w 49"/>
                  <a:gd name="T3" fmla="*/ 0 h 43"/>
                  <a:gd name="T4" fmla="*/ 49 w 49"/>
                  <a:gd name="T5" fmla="*/ 17 h 43"/>
                  <a:gd name="T6" fmla="*/ 38 w 49"/>
                  <a:gd name="T7" fmla="*/ 43 h 43"/>
                  <a:gd name="T8" fmla="*/ 0 w 49"/>
                  <a:gd name="T9" fmla="*/ 24 h 43"/>
                </a:gdLst>
                <a:ahLst/>
                <a:cxnLst>
                  <a:cxn ang="0">
                    <a:pos x="T0" y="T1"/>
                  </a:cxn>
                  <a:cxn ang="0">
                    <a:pos x="T2" y="T3"/>
                  </a:cxn>
                  <a:cxn ang="0">
                    <a:pos x="T4" y="T5"/>
                  </a:cxn>
                  <a:cxn ang="0">
                    <a:pos x="T6" y="T7"/>
                  </a:cxn>
                  <a:cxn ang="0">
                    <a:pos x="T8" y="T9"/>
                  </a:cxn>
                </a:cxnLst>
                <a:rect l="0" t="0" r="r" b="b"/>
                <a:pathLst>
                  <a:path w="49" h="43">
                    <a:moveTo>
                      <a:pt x="0" y="24"/>
                    </a:moveTo>
                    <a:lnTo>
                      <a:pt x="11" y="0"/>
                    </a:lnTo>
                    <a:lnTo>
                      <a:pt x="49" y="17"/>
                    </a:lnTo>
                    <a:lnTo>
                      <a:pt x="38" y="43"/>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59">
                <a:extLst>
                  <a:ext uri="{FF2B5EF4-FFF2-40B4-BE49-F238E27FC236}">
                    <a16:creationId xmlns:a16="http://schemas.microsoft.com/office/drawing/2014/main" id="{76DE2613-6C47-4F8B-84F0-B5B121219BE3}"/>
                  </a:ext>
                </a:extLst>
              </p:cNvPr>
              <p:cNvSpPr>
                <a:spLocks/>
              </p:cNvSpPr>
              <p:nvPr/>
            </p:nvSpPr>
            <p:spPr bwMode="auto">
              <a:xfrm>
                <a:off x="4628" y="2420"/>
                <a:ext cx="38" cy="38"/>
              </a:xfrm>
              <a:custGeom>
                <a:avLst/>
                <a:gdLst>
                  <a:gd name="T0" fmla="*/ 0 w 38"/>
                  <a:gd name="T1" fmla="*/ 24 h 38"/>
                  <a:gd name="T2" fmla="*/ 11 w 38"/>
                  <a:gd name="T3" fmla="*/ 0 h 38"/>
                  <a:gd name="T4" fmla="*/ 38 w 38"/>
                  <a:gd name="T5" fmla="*/ 12 h 38"/>
                  <a:gd name="T6" fmla="*/ 26 w 38"/>
                  <a:gd name="T7" fmla="*/ 38 h 38"/>
                  <a:gd name="T8" fmla="*/ 0 w 38"/>
                  <a:gd name="T9" fmla="*/ 24 h 38"/>
                </a:gdLst>
                <a:ahLst/>
                <a:cxnLst>
                  <a:cxn ang="0">
                    <a:pos x="T0" y="T1"/>
                  </a:cxn>
                  <a:cxn ang="0">
                    <a:pos x="T2" y="T3"/>
                  </a:cxn>
                  <a:cxn ang="0">
                    <a:pos x="T4" y="T5"/>
                  </a:cxn>
                  <a:cxn ang="0">
                    <a:pos x="T6" y="T7"/>
                  </a:cxn>
                  <a:cxn ang="0">
                    <a:pos x="T8" y="T9"/>
                  </a:cxn>
                </a:cxnLst>
                <a:rect l="0" t="0" r="r" b="b"/>
                <a:pathLst>
                  <a:path w="38" h="38">
                    <a:moveTo>
                      <a:pt x="0" y="24"/>
                    </a:moveTo>
                    <a:lnTo>
                      <a:pt x="11" y="0"/>
                    </a:lnTo>
                    <a:lnTo>
                      <a:pt x="38" y="12"/>
                    </a:lnTo>
                    <a:lnTo>
                      <a:pt x="26" y="38"/>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60">
                <a:extLst>
                  <a:ext uri="{FF2B5EF4-FFF2-40B4-BE49-F238E27FC236}">
                    <a16:creationId xmlns:a16="http://schemas.microsoft.com/office/drawing/2014/main" id="{657BE6ED-386A-4F76-9EB0-2D44755247AF}"/>
                  </a:ext>
                </a:extLst>
              </p:cNvPr>
              <p:cNvSpPr>
                <a:spLocks/>
              </p:cNvSpPr>
              <p:nvPr/>
            </p:nvSpPr>
            <p:spPr bwMode="auto">
              <a:xfrm>
                <a:off x="4575" y="2397"/>
                <a:ext cx="48" cy="40"/>
              </a:xfrm>
              <a:custGeom>
                <a:avLst/>
                <a:gdLst>
                  <a:gd name="T0" fmla="*/ 0 w 48"/>
                  <a:gd name="T1" fmla="*/ 23 h 40"/>
                  <a:gd name="T2" fmla="*/ 12 w 48"/>
                  <a:gd name="T3" fmla="*/ 0 h 40"/>
                  <a:gd name="T4" fmla="*/ 48 w 48"/>
                  <a:gd name="T5" fmla="*/ 16 h 40"/>
                  <a:gd name="T6" fmla="*/ 36 w 48"/>
                  <a:gd name="T7" fmla="*/ 40 h 40"/>
                  <a:gd name="T8" fmla="*/ 0 w 48"/>
                  <a:gd name="T9" fmla="*/ 23 h 40"/>
                </a:gdLst>
                <a:ahLst/>
                <a:cxnLst>
                  <a:cxn ang="0">
                    <a:pos x="T0" y="T1"/>
                  </a:cxn>
                  <a:cxn ang="0">
                    <a:pos x="T2" y="T3"/>
                  </a:cxn>
                  <a:cxn ang="0">
                    <a:pos x="T4" y="T5"/>
                  </a:cxn>
                  <a:cxn ang="0">
                    <a:pos x="T6" y="T7"/>
                  </a:cxn>
                  <a:cxn ang="0">
                    <a:pos x="T8" y="T9"/>
                  </a:cxn>
                </a:cxnLst>
                <a:rect l="0" t="0" r="r" b="b"/>
                <a:pathLst>
                  <a:path w="48" h="40">
                    <a:moveTo>
                      <a:pt x="0" y="23"/>
                    </a:moveTo>
                    <a:lnTo>
                      <a:pt x="12" y="0"/>
                    </a:lnTo>
                    <a:lnTo>
                      <a:pt x="48" y="16"/>
                    </a:lnTo>
                    <a:lnTo>
                      <a:pt x="36" y="40"/>
                    </a:lnTo>
                    <a:lnTo>
                      <a:pt x="0" y="23"/>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61">
                <a:extLst>
                  <a:ext uri="{FF2B5EF4-FFF2-40B4-BE49-F238E27FC236}">
                    <a16:creationId xmlns:a16="http://schemas.microsoft.com/office/drawing/2014/main" id="{66932AE5-5B98-4ECB-AF1E-3C42F8A996ED}"/>
                  </a:ext>
                </a:extLst>
              </p:cNvPr>
              <p:cNvSpPr>
                <a:spLocks/>
              </p:cNvSpPr>
              <p:nvPr/>
            </p:nvSpPr>
            <p:spPr bwMode="auto">
              <a:xfrm>
                <a:off x="4528" y="2375"/>
                <a:ext cx="47" cy="43"/>
              </a:xfrm>
              <a:custGeom>
                <a:avLst/>
                <a:gdLst>
                  <a:gd name="T0" fmla="*/ 0 w 47"/>
                  <a:gd name="T1" fmla="*/ 26 h 43"/>
                  <a:gd name="T2" fmla="*/ 12 w 47"/>
                  <a:gd name="T3" fmla="*/ 0 h 43"/>
                  <a:gd name="T4" fmla="*/ 47 w 47"/>
                  <a:gd name="T5" fmla="*/ 17 h 43"/>
                  <a:gd name="T6" fmla="*/ 35 w 47"/>
                  <a:gd name="T7" fmla="*/ 43 h 43"/>
                  <a:gd name="T8" fmla="*/ 0 w 47"/>
                  <a:gd name="T9" fmla="*/ 26 h 43"/>
                </a:gdLst>
                <a:ahLst/>
                <a:cxnLst>
                  <a:cxn ang="0">
                    <a:pos x="T0" y="T1"/>
                  </a:cxn>
                  <a:cxn ang="0">
                    <a:pos x="T2" y="T3"/>
                  </a:cxn>
                  <a:cxn ang="0">
                    <a:pos x="T4" y="T5"/>
                  </a:cxn>
                  <a:cxn ang="0">
                    <a:pos x="T6" y="T7"/>
                  </a:cxn>
                  <a:cxn ang="0">
                    <a:pos x="T8" y="T9"/>
                  </a:cxn>
                </a:cxnLst>
                <a:rect l="0" t="0" r="r" b="b"/>
                <a:pathLst>
                  <a:path w="47" h="43">
                    <a:moveTo>
                      <a:pt x="0" y="26"/>
                    </a:moveTo>
                    <a:lnTo>
                      <a:pt x="12" y="0"/>
                    </a:lnTo>
                    <a:lnTo>
                      <a:pt x="47" y="17"/>
                    </a:lnTo>
                    <a:lnTo>
                      <a:pt x="35" y="43"/>
                    </a:lnTo>
                    <a:lnTo>
                      <a:pt x="0" y="26"/>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62">
                <a:extLst>
                  <a:ext uri="{FF2B5EF4-FFF2-40B4-BE49-F238E27FC236}">
                    <a16:creationId xmlns:a16="http://schemas.microsoft.com/office/drawing/2014/main" id="{836ED7EC-AEBA-4247-BF77-686B3B3149BC}"/>
                  </a:ext>
                </a:extLst>
              </p:cNvPr>
              <p:cNvSpPr>
                <a:spLocks/>
              </p:cNvSpPr>
              <p:nvPr/>
            </p:nvSpPr>
            <p:spPr bwMode="auto">
              <a:xfrm>
                <a:off x="5371" y="2762"/>
                <a:ext cx="47" cy="41"/>
              </a:xfrm>
              <a:custGeom>
                <a:avLst/>
                <a:gdLst>
                  <a:gd name="T0" fmla="*/ 0 w 47"/>
                  <a:gd name="T1" fmla="*/ 24 h 41"/>
                  <a:gd name="T2" fmla="*/ 9 w 47"/>
                  <a:gd name="T3" fmla="*/ 0 h 41"/>
                  <a:gd name="T4" fmla="*/ 47 w 47"/>
                  <a:gd name="T5" fmla="*/ 17 h 41"/>
                  <a:gd name="T6" fmla="*/ 38 w 47"/>
                  <a:gd name="T7" fmla="*/ 41 h 41"/>
                  <a:gd name="T8" fmla="*/ 0 w 47"/>
                  <a:gd name="T9" fmla="*/ 24 h 41"/>
                </a:gdLst>
                <a:ahLst/>
                <a:cxnLst>
                  <a:cxn ang="0">
                    <a:pos x="T0" y="T1"/>
                  </a:cxn>
                  <a:cxn ang="0">
                    <a:pos x="T2" y="T3"/>
                  </a:cxn>
                  <a:cxn ang="0">
                    <a:pos x="T4" y="T5"/>
                  </a:cxn>
                  <a:cxn ang="0">
                    <a:pos x="T6" y="T7"/>
                  </a:cxn>
                  <a:cxn ang="0">
                    <a:pos x="T8" y="T9"/>
                  </a:cxn>
                </a:cxnLst>
                <a:rect l="0" t="0" r="r" b="b"/>
                <a:pathLst>
                  <a:path w="47" h="41">
                    <a:moveTo>
                      <a:pt x="0" y="24"/>
                    </a:moveTo>
                    <a:lnTo>
                      <a:pt x="9" y="0"/>
                    </a:lnTo>
                    <a:lnTo>
                      <a:pt x="47" y="17"/>
                    </a:lnTo>
                    <a:lnTo>
                      <a:pt x="38" y="41"/>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63">
                <a:extLst>
                  <a:ext uri="{FF2B5EF4-FFF2-40B4-BE49-F238E27FC236}">
                    <a16:creationId xmlns:a16="http://schemas.microsoft.com/office/drawing/2014/main" id="{F0ACDBD0-DFFA-4219-800A-37E609424748}"/>
                  </a:ext>
                </a:extLst>
              </p:cNvPr>
              <p:cNvSpPr>
                <a:spLocks/>
              </p:cNvSpPr>
              <p:nvPr/>
            </p:nvSpPr>
            <p:spPr bwMode="auto">
              <a:xfrm>
                <a:off x="5331" y="2743"/>
                <a:ext cx="38" cy="38"/>
              </a:xfrm>
              <a:custGeom>
                <a:avLst/>
                <a:gdLst>
                  <a:gd name="T0" fmla="*/ 0 w 38"/>
                  <a:gd name="T1" fmla="*/ 24 h 38"/>
                  <a:gd name="T2" fmla="*/ 11 w 38"/>
                  <a:gd name="T3" fmla="*/ 0 h 38"/>
                  <a:gd name="T4" fmla="*/ 38 w 38"/>
                  <a:gd name="T5" fmla="*/ 12 h 38"/>
                  <a:gd name="T6" fmla="*/ 28 w 38"/>
                  <a:gd name="T7" fmla="*/ 38 h 38"/>
                  <a:gd name="T8" fmla="*/ 0 w 38"/>
                  <a:gd name="T9" fmla="*/ 24 h 38"/>
                </a:gdLst>
                <a:ahLst/>
                <a:cxnLst>
                  <a:cxn ang="0">
                    <a:pos x="T0" y="T1"/>
                  </a:cxn>
                  <a:cxn ang="0">
                    <a:pos x="T2" y="T3"/>
                  </a:cxn>
                  <a:cxn ang="0">
                    <a:pos x="T4" y="T5"/>
                  </a:cxn>
                  <a:cxn ang="0">
                    <a:pos x="T6" y="T7"/>
                  </a:cxn>
                  <a:cxn ang="0">
                    <a:pos x="T8" y="T9"/>
                  </a:cxn>
                </a:cxnLst>
                <a:rect l="0" t="0" r="r" b="b"/>
                <a:pathLst>
                  <a:path w="38" h="38">
                    <a:moveTo>
                      <a:pt x="0" y="24"/>
                    </a:moveTo>
                    <a:lnTo>
                      <a:pt x="11" y="0"/>
                    </a:lnTo>
                    <a:lnTo>
                      <a:pt x="38" y="12"/>
                    </a:lnTo>
                    <a:lnTo>
                      <a:pt x="28" y="38"/>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64">
                <a:extLst>
                  <a:ext uri="{FF2B5EF4-FFF2-40B4-BE49-F238E27FC236}">
                    <a16:creationId xmlns:a16="http://schemas.microsoft.com/office/drawing/2014/main" id="{9022B8DB-BF52-4B0F-83C7-ADF62A8DDD3B}"/>
                  </a:ext>
                </a:extLst>
              </p:cNvPr>
              <p:cNvSpPr>
                <a:spLocks/>
              </p:cNvSpPr>
              <p:nvPr/>
            </p:nvSpPr>
            <p:spPr bwMode="auto">
              <a:xfrm>
                <a:off x="5278" y="2720"/>
                <a:ext cx="48" cy="40"/>
              </a:xfrm>
              <a:custGeom>
                <a:avLst/>
                <a:gdLst>
                  <a:gd name="T0" fmla="*/ 0 w 48"/>
                  <a:gd name="T1" fmla="*/ 23 h 40"/>
                  <a:gd name="T2" fmla="*/ 12 w 48"/>
                  <a:gd name="T3" fmla="*/ 0 h 40"/>
                  <a:gd name="T4" fmla="*/ 48 w 48"/>
                  <a:gd name="T5" fmla="*/ 16 h 40"/>
                  <a:gd name="T6" fmla="*/ 38 w 48"/>
                  <a:gd name="T7" fmla="*/ 40 h 40"/>
                  <a:gd name="T8" fmla="*/ 0 w 48"/>
                  <a:gd name="T9" fmla="*/ 23 h 40"/>
                </a:gdLst>
                <a:ahLst/>
                <a:cxnLst>
                  <a:cxn ang="0">
                    <a:pos x="T0" y="T1"/>
                  </a:cxn>
                  <a:cxn ang="0">
                    <a:pos x="T2" y="T3"/>
                  </a:cxn>
                  <a:cxn ang="0">
                    <a:pos x="T4" y="T5"/>
                  </a:cxn>
                  <a:cxn ang="0">
                    <a:pos x="T6" y="T7"/>
                  </a:cxn>
                  <a:cxn ang="0">
                    <a:pos x="T8" y="T9"/>
                  </a:cxn>
                </a:cxnLst>
                <a:rect l="0" t="0" r="r" b="b"/>
                <a:pathLst>
                  <a:path w="48" h="40">
                    <a:moveTo>
                      <a:pt x="0" y="23"/>
                    </a:moveTo>
                    <a:lnTo>
                      <a:pt x="12" y="0"/>
                    </a:lnTo>
                    <a:lnTo>
                      <a:pt x="48" y="16"/>
                    </a:lnTo>
                    <a:lnTo>
                      <a:pt x="38" y="40"/>
                    </a:lnTo>
                    <a:lnTo>
                      <a:pt x="0" y="23"/>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65">
                <a:extLst>
                  <a:ext uri="{FF2B5EF4-FFF2-40B4-BE49-F238E27FC236}">
                    <a16:creationId xmlns:a16="http://schemas.microsoft.com/office/drawing/2014/main" id="{131574E3-821C-4EB8-9585-00B05B0746F1}"/>
                  </a:ext>
                </a:extLst>
              </p:cNvPr>
              <p:cNvSpPr>
                <a:spLocks/>
              </p:cNvSpPr>
              <p:nvPr/>
            </p:nvSpPr>
            <p:spPr bwMode="auto">
              <a:xfrm>
                <a:off x="5233" y="2698"/>
                <a:ext cx="48" cy="41"/>
              </a:xfrm>
              <a:custGeom>
                <a:avLst/>
                <a:gdLst>
                  <a:gd name="T0" fmla="*/ 0 w 48"/>
                  <a:gd name="T1" fmla="*/ 24 h 41"/>
                  <a:gd name="T2" fmla="*/ 10 w 48"/>
                  <a:gd name="T3" fmla="*/ 0 h 41"/>
                  <a:gd name="T4" fmla="*/ 48 w 48"/>
                  <a:gd name="T5" fmla="*/ 17 h 41"/>
                  <a:gd name="T6" fmla="*/ 36 w 48"/>
                  <a:gd name="T7" fmla="*/ 41 h 41"/>
                  <a:gd name="T8" fmla="*/ 0 w 48"/>
                  <a:gd name="T9" fmla="*/ 24 h 41"/>
                </a:gdLst>
                <a:ahLst/>
                <a:cxnLst>
                  <a:cxn ang="0">
                    <a:pos x="T0" y="T1"/>
                  </a:cxn>
                  <a:cxn ang="0">
                    <a:pos x="T2" y="T3"/>
                  </a:cxn>
                  <a:cxn ang="0">
                    <a:pos x="T4" y="T5"/>
                  </a:cxn>
                  <a:cxn ang="0">
                    <a:pos x="T6" y="T7"/>
                  </a:cxn>
                  <a:cxn ang="0">
                    <a:pos x="T8" y="T9"/>
                  </a:cxn>
                </a:cxnLst>
                <a:rect l="0" t="0" r="r" b="b"/>
                <a:pathLst>
                  <a:path w="48" h="41">
                    <a:moveTo>
                      <a:pt x="0" y="24"/>
                    </a:moveTo>
                    <a:lnTo>
                      <a:pt x="10" y="0"/>
                    </a:lnTo>
                    <a:lnTo>
                      <a:pt x="48" y="17"/>
                    </a:lnTo>
                    <a:lnTo>
                      <a:pt x="36" y="41"/>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66">
                <a:extLst>
                  <a:ext uri="{FF2B5EF4-FFF2-40B4-BE49-F238E27FC236}">
                    <a16:creationId xmlns:a16="http://schemas.microsoft.com/office/drawing/2014/main" id="{455A7FFA-F972-4A2D-9FD1-7BE9AA8F1A2B}"/>
                  </a:ext>
                </a:extLst>
              </p:cNvPr>
              <p:cNvSpPr>
                <a:spLocks/>
              </p:cNvSpPr>
              <p:nvPr/>
            </p:nvSpPr>
            <p:spPr bwMode="auto">
              <a:xfrm>
                <a:off x="4917" y="2627"/>
                <a:ext cx="34" cy="33"/>
              </a:xfrm>
              <a:custGeom>
                <a:avLst/>
                <a:gdLst>
                  <a:gd name="T0" fmla="*/ 0 w 34"/>
                  <a:gd name="T1" fmla="*/ 24 h 33"/>
                  <a:gd name="T2" fmla="*/ 12 w 34"/>
                  <a:gd name="T3" fmla="*/ 0 h 33"/>
                  <a:gd name="T4" fmla="*/ 34 w 34"/>
                  <a:gd name="T5" fmla="*/ 9 h 33"/>
                  <a:gd name="T6" fmla="*/ 22 w 34"/>
                  <a:gd name="T7" fmla="*/ 33 h 33"/>
                  <a:gd name="T8" fmla="*/ 0 w 34"/>
                  <a:gd name="T9" fmla="*/ 24 h 33"/>
                </a:gdLst>
                <a:ahLst/>
                <a:cxnLst>
                  <a:cxn ang="0">
                    <a:pos x="T0" y="T1"/>
                  </a:cxn>
                  <a:cxn ang="0">
                    <a:pos x="T2" y="T3"/>
                  </a:cxn>
                  <a:cxn ang="0">
                    <a:pos x="T4" y="T5"/>
                  </a:cxn>
                  <a:cxn ang="0">
                    <a:pos x="T6" y="T7"/>
                  </a:cxn>
                  <a:cxn ang="0">
                    <a:pos x="T8" y="T9"/>
                  </a:cxn>
                </a:cxnLst>
                <a:rect l="0" t="0" r="r" b="b"/>
                <a:pathLst>
                  <a:path w="34" h="33">
                    <a:moveTo>
                      <a:pt x="0" y="24"/>
                    </a:moveTo>
                    <a:lnTo>
                      <a:pt x="12" y="0"/>
                    </a:lnTo>
                    <a:lnTo>
                      <a:pt x="34" y="9"/>
                    </a:lnTo>
                    <a:lnTo>
                      <a:pt x="22" y="33"/>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67">
                <a:extLst>
                  <a:ext uri="{FF2B5EF4-FFF2-40B4-BE49-F238E27FC236}">
                    <a16:creationId xmlns:a16="http://schemas.microsoft.com/office/drawing/2014/main" id="{A329A8DE-2956-4B11-8B57-FF86184A6F20}"/>
                  </a:ext>
                </a:extLst>
              </p:cNvPr>
              <p:cNvSpPr>
                <a:spLocks/>
              </p:cNvSpPr>
              <p:nvPr/>
            </p:nvSpPr>
            <p:spPr bwMode="auto">
              <a:xfrm>
                <a:off x="4946" y="2639"/>
                <a:ext cx="28" cy="33"/>
              </a:xfrm>
              <a:custGeom>
                <a:avLst/>
                <a:gdLst>
                  <a:gd name="T0" fmla="*/ 0 w 28"/>
                  <a:gd name="T1" fmla="*/ 24 h 33"/>
                  <a:gd name="T2" fmla="*/ 12 w 28"/>
                  <a:gd name="T3" fmla="*/ 0 h 33"/>
                  <a:gd name="T4" fmla="*/ 28 w 28"/>
                  <a:gd name="T5" fmla="*/ 7 h 33"/>
                  <a:gd name="T6" fmla="*/ 16 w 28"/>
                  <a:gd name="T7" fmla="*/ 33 h 33"/>
                  <a:gd name="T8" fmla="*/ 0 w 28"/>
                  <a:gd name="T9" fmla="*/ 24 h 33"/>
                </a:gdLst>
                <a:ahLst/>
                <a:cxnLst>
                  <a:cxn ang="0">
                    <a:pos x="T0" y="T1"/>
                  </a:cxn>
                  <a:cxn ang="0">
                    <a:pos x="T2" y="T3"/>
                  </a:cxn>
                  <a:cxn ang="0">
                    <a:pos x="T4" y="T5"/>
                  </a:cxn>
                  <a:cxn ang="0">
                    <a:pos x="T6" y="T7"/>
                  </a:cxn>
                  <a:cxn ang="0">
                    <a:pos x="T8" y="T9"/>
                  </a:cxn>
                </a:cxnLst>
                <a:rect l="0" t="0" r="r" b="b"/>
                <a:pathLst>
                  <a:path w="28" h="33">
                    <a:moveTo>
                      <a:pt x="0" y="24"/>
                    </a:moveTo>
                    <a:lnTo>
                      <a:pt x="12" y="0"/>
                    </a:lnTo>
                    <a:lnTo>
                      <a:pt x="28" y="7"/>
                    </a:lnTo>
                    <a:lnTo>
                      <a:pt x="16" y="33"/>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68">
                <a:extLst>
                  <a:ext uri="{FF2B5EF4-FFF2-40B4-BE49-F238E27FC236}">
                    <a16:creationId xmlns:a16="http://schemas.microsoft.com/office/drawing/2014/main" id="{6D161FF6-BD75-4349-9A3C-34D39637B9DC}"/>
                  </a:ext>
                </a:extLst>
              </p:cNvPr>
              <p:cNvSpPr>
                <a:spLocks/>
              </p:cNvSpPr>
              <p:nvPr/>
            </p:nvSpPr>
            <p:spPr bwMode="auto">
              <a:xfrm>
                <a:off x="4972" y="2651"/>
                <a:ext cx="31" cy="35"/>
              </a:xfrm>
              <a:custGeom>
                <a:avLst/>
                <a:gdLst>
                  <a:gd name="T0" fmla="*/ 0 w 31"/>
                  <a:gd name="T1" fmla="*/ 24 h 35"/>
                  <a:gd name="T2" fmla="*/ 9 w 31"/>
                  <a:gd name="T3" fmla="*/ 0 h 35"/>
                  <a:gd name="T4" fmla="*/ 31 w 31"/>
                  <a:gd name="T5" fmla="*/ 9 h 35"/>
                  <a:gd name="T6" fmla="*/ 21 w 31"/>
                  <a:gd name="T7" fmla="*/ 35 h 35"/>
                  <a:gd name="T8" fmla="*/ 0 w 31"/>
                  <a:gd name="T9" fmla="*/ 24 h 35"/>
                </a:gdLst>
                <a:ahLst/>
                <a:cxnLst>
                  <a:cxn ang="0">
                    <a:pos x="T0" y="T1"/>
                  </a:cxn>
                  <a:cxn ang="0">
                    <a:pos x="T2" y="T3"/>
                  </a:cxn>
                  <a:cxn ang="0">
                    <a:pos x="T4" y="T5"/>
                  </a:cxn>
                  <a:cxn ang="0">
                    <a:pos x="T6" y="T7"/>
                  </a:cxn>
                  <a:cxn ang="0">
                    <a:pos x="T8" y="T9"/>
                  </a:cxn>
                </a:cxnLst>
                <a:rect l="0" t="0" r="r" b="b"/>
                <a:pathLst>
                  <a:path w="31" h="35">
                    <a:moveTo>
                      <a:pt x="0" y="24"/>
                    </a:moveTo>
                    <a:lnTo>
                      <a:pt x="9" y="0"/>
                    </a:lnTo>
                    <a:lnTo>
                      <a:pt x="31" y="9"/>
                    </a:lnTo>
                    <a:lnTo>
                      <a:pt x="21" y="35"/>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69">
                <a:extLst>
                  <a:ext uri="{FF2B5EF4-FFF2-40B4-BE49-F238E27FC236}">
                    <a16:creationId xmlns:a16="http://schemas.microsoft.com/office/drawing/2014/main" id="{1F535313-35D1-463E-BEE9-4C1415D8447B}"/>
                  </a:ext>
                </a:extLst>
              </p:cNvPr>
              <p:cNvSpPr>
                <a:spLocks/>
              </p:cNvSpPr>
              <p:nvPr/>
            </p:nvSpPr>
            <p:spPr bwMode="auto">
              <a:xfrm>
                <a:off x="4998" y="2665"/>
                <a:ext cx="33" cy="33"/>
              </a:xfrm>
              <a:custGeom>
                <a:avLst/>
                <a:gdLst>
                  <a:gd name="T0" fmla="*/ 0 w 33"/>
                  <a:gd name="T1" fmla="*/ 24 h 33"/>
                  <a:gd name="T2" fmla="*/ 12 w 33"/>
                  <a:gd name="T3" fmla="*/ 0 h 33"/>
                  <a:gd name="T4" fmla="*/ 33 w 33"/>
                  <a:gd name="T5" fmla="*/ 10 h 33"/>
                  <a:gd name="T6" fmla="*/ 21 w 33"/>
                  <a:gd name="T7" fmla="*/ 33 h 33"/>
                  <a:gd name="T8" fmla="*/ 0 w 33"/>
                  <a:gd name="T9" fmla="*/ 24 h 33"/>
                </a:gdLst>
                <a:ahLst/>
                <a:cxnLst>
                  <a:cxn ang="0">
                    <a:pos x="T0" y="T1"/>
                  </a:cxn>
                  <a:cxn ang="0">
                    <a:pos x="T2" y="T3"/>
                  </a:cxn>
                  <a:cxn ang="0">
                    <a:pos x="T4" y="T5"/>
                  </a:cxn>
                  <a:cxn ang="0">
                    <a:pos x="T6" y="T7"/>
                  </a:cxn>
                  <a:cxn ang="0">
                    <a:pos x="T8" y="T9"/>
                  </a:cxn>
                </a:cxnLst>
                <a:rect l="0" t="0" r="r" b="b"/>
                <a:pathLst>
                  <a:path w="33" h="33">
                    <a:moveTo>
                      <a:pt x="0" y="24"/>
                    </a:moveTo>
                    <a:lnTo>
                      <a:pt x="12" y="0"/>
                    </a:lnTo>
                    <a:lnTo>
                      <a:pt x="33" y="10"/>
                    </a:lnTo>
                    <a:lnTo>
                      <a:pt x="21" y="33"/>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70">
                <a:extLst>
                  <a:ext uri="{FF2B5EF4-FFF2-40B4-BE49-F238E27FC236}">
                    <a16:creationId xmlns:a16="http://schemas.microsoft.com/office/drawing/2014/main" id="{BDA353F7-E8CD-4961-B58E-B191A2CF6C0F}"/>
                  </a:ext>
                </a:extLst>
              </p:cNvPr>
              <p:cNvSpPr>
                <a:spLocks/>
              </p:cNvSpPr>
              <p:nvPr/>
            </p:nvSpPr>
            <p:spPr bwMode="auto">
              <a:xfrm>
                <a:off x="4639" y="2499"/>
                <a:ext cx="48" cy="40"/>
              </a:xfrm>
              <a:custGeom>
                <a:avLst/>
                <a:gdLst>
                  <a:gd name="T0" fmla="*/ 0 w 48"/>
                  <a:gd name="T1" fmla="*/ 23 h 40"/>
                  <a:gd name="T2" fmla="*/ 10 w 48"/>
                  <a:gd name="T3" fmla="*/ 0 h 40"/>
                  <a:gd name="T4" fmla="*/ 48 w 48"/>
                  <a:gd name="T5" fmla="*/ 16 h 40"/>
                  <a:gd name="T6" fmla="*/ 38 w 48"/>
                  <a:gd name="T7" fmla="*/ 40 h 40"/>
                  <a:gd name="T8" fmla="*/ 0 w 48"/>
                  <a:gd name="T9" fmla="*/ 23 h 40"/>
                </a:gdLst>
                <a:ahLst/>
                <a:cxnLst>
                  <a:cxn ang="0">
                    <a:pos x="T0" y="T1"/>
                  </a:cxn>
                  <a:cxn ang="0">
                    <a:pos x="T2" y="T3"/>
                  </a:cxn>
                  <a:cxn ang="0">
                    <a:pos x="T4" y="T5"/>
                  </a:cxn>
                  <a:cxn ang="0">
                    <a:pos x="T6" y="T7"/>
                  </a:cxn>
                  <a:cxn ang="0">
                    <a:pos x="T8" y="T9"/>
                  </a:cxn>
                </a:cxnLst>
                <a:rect l="0" t="0" r="r" b="b"/>
                <a:pathLst>
                  <a:path w="48" h="40">
                    <a:moveTo>
                      <a:pt x="0" y="23"/>
                    </a:moveTo>
                    <a:lnTo>
                      <a:pt x="10" y="0"/>
                    </a:lnTo>
                    <a:lnTo>
                      <a:pt x="48" y="16"/>
                    </a:lnTo>
                    <a:lnTo>
                      <a:pt x="38" y="40"/>
                    </a:lnTo>
                    <a:lnTo>
                      <a:pt x="0" y="23"/>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71">
                <a:extLst>
                  <a:ext uri="{FF2B5EF4-FFF2-40B4-BE49-F238E27FC236}">
                    <a16:creationId xmlns:a16="http://schemas.microsoft.com/office/drawing/2014/main" id="{EA2E0A48-7D75-40F6-B85F-6F3EE0645E9E}"/>
                  </a:ext>
                </a:extLst>
              </p:cNvPr>
              <p:cNvSpPr>
                <a:spLocks/>
              </p:cNvSpPr>
              <p:nvPr/>
            </p:nvSpPr>
            <p:spPr bwMode="auto">
              <a:xfrm>
                <a:off x="4599" y="2480"/>
                <a:ext cx="40" cy="38"/>
              </a:xfrm>
              <a:custGeom>
                <a:avLst/>
                <a:gdLst>
                  <a:gd name="T0" fmla="*/ 0 w 40"/>
                  <a:gd name="T1" fmla="*/ 26 h 38"/>
                  <a:gd name="T2" fmla="*/ 12 w 40"/>
                  <a:gd name="T3" fmla="*/ 0 h 38"/>
                  <a:gd name="T4" fmla="*/ 40 w 40"/>
                  <a:gd name="T5" fmla="*/ 14 h 38"/>
                  <a:gd name="T6" fmla="*/ 29 w 40"/>
                  <a:gd name="T7" fmla="*/ 38 h 38"/>
                  <a:gd name="T8" fmla="*/ 0 w 40"/>
                  <a:gd name="T9" fmla="*/ 26 h 38"/>
                </a:gdLst>
                <a:ahLst/>
                <a:cxnLst>
                  <a:cxn ang="0">
                    <a:pos x="T0" y="T1"/>
                  </a:cxn>
                  <a:cxn ang="0">
                    <a:pos x="T2" y="T3"/>
                  </a:cxn>
                  <a:cxn ang="0">
                    <a:pos x="T4" y="T5"/>
                  </a:cxn>
                  <a:cxn ang="0">
                    <a:pos x="T6" y="T7"/>
                  </a:cxn>
                  <a:cxn ang="0">
                    <a:pos x="T8" y="T9"/>
                  </a:cxn>
                </a:cxnLst>
                <a:rect l="0" t="0" r="r" b="b"/>
                <a:pathLst>
                  <a:path w="40" h="38">
                    <a:moveTo>
                      <a:pt x="0" y="26"/>
                    </a:moveTo>
                    <a:lnTo>
                      <a:pt x="12" y="0"/>
                    </a:lnTo>
                    <a:lnTo>
                      <a:pt x="40" y="14"/>
                    </a:lnTo>
                    <a:lnTo>
                      <a:pt x="29" y="38"/>
                    </a:lnTo>
                    <a:lnTo>
                      <a:pt x="0" y="26"/>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72">
                <a:extLst>
                  <a:ext uri="{FF2B5EF4-FFF2-40B4-BE49-F238E27FC236}">
                    <a16:creationId xmlns:a16="http://schemas.microsoft.com/office/drawing/2014/main" id="{6EE41ADE-7F3D-49E3-9C21-4005200C6EFD}"/>
                  </a:ext>
                </a:extLst>
              </p:cNvPr>
              <p:cNvSpPr>
                <a:spLocks/>
              </p:cNvSpPr>
              <p:nvPr/>
            </p:nvSpPr>
            <p:spPr bwMode="auto">
              <a:xfrm>
                <a:off x="4547" y="2458"/>
                <a:ext cx="47" cy="41"/>
              </a:xfrm>
              <a:custGeom>
                <a:avLst/>
                <a:gdLst>
                  <a:gd name="T0" fmla="*/ 0 w 47"/>
                  <a:gd name="T1" fmla="*/ 24 h 41"/>
                  <a:gd name="T2" fmla="*/ 12 w 47"/>
                  <a:gd name="T3" fmla="*/ 0 h 41"/>
                  <a:gd name="T4" fmla="*/ 47 w 47"/>
                  <a:gd name="T5" fmla="*/ 17 h 41"/>
                  <a:gd name="T6" fmla="*/ 38 w 47"/>
                  <a:gd name="T7" fmla="*/ 41 h 41"/>
                  <a:gd name="T8" fmla="*/ 0 w 47"/>
                  <a:gd name="T9" fmla="*/ 24 h 41"/>
                </a:gdLst>
                <a:ahLst/>
                <a:cxnLst>
                  <a:cxn ang="0">
                    <a:pos x="T0" y="T1"/>
                  </a:cxn>
                  <a:cxn ang="0">
                    <a:pos x="T2" y="T3"/>
                  </a:cxn>
                  <a:cxn ang="0">
                    <a:pos x="T4" y="T5"/>
                  </a:cxn>
                  <a:cxn ang="0">
                    <a:pos x="T6" y="T7"/>
                  </a:cxn>
                  <a:cxn ang="0">
                    <a:pos x="T8" y="T9"/>
                  </a:cxn>
                </a:cxnLst>
                <a:rect l="0" t="0" r="r" b="b"/>
                <a:pathLst>
                  <a:path w="47" h="41">
                    <a:moveTo>
                      <a:pt x="0" y="24"/>
                    </a:moveTo>
                    <a:lnTo>
                      <a:pt x="12" y="0"/>
                    </a:lnTo>
                    <a:lnTo>
                      <a:pt x="47" y="17"/>
                    </a:lnTo>
                    <a:lnTo>
                      <a:pt x="38" y="41"/>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73">
                <a:extLst>
                  <a:ext uri="{FF2B5EF4-FFF2-40B4-BE49-F238E27FC236}">
                    <a16:creationId xmlns:a16="http://schemas.microsoft.com/office/drawing/2014/main" id="{5AEC64A9-0EFC-4AB1-9AB3-DC93A401321D}"/>
                  </a:ext>
                </a:extLst>
              </p:cNvPr>
              <p:cNvSpPr>
                <a:spLocks/>
              </p:cNvSpPr>
              <p:nvPr/>
            </p:nvSpPr>
            <p:spPr bwMode="auto">
              <a:xfrm>
                <a:off x="4502" y="2437"/>
                <a:ext cx="45" cy="40"/>
              </a:xfrm>
              <a:custGeom>
                <a:avLst/>
                <a:gdLst>
                  <a:gd name="T0" fmla="*/ 0 w 45"/>
                  <a:gd name="T1" fmla="*/ 24 h 40"/>
                  <a:gd name="T2" fmla="*/ 9 w 45"/>
                  <a:gd name="T3" fmla="*/ 0 h 40"/>
                  <a:gd name="T4" fmla="*/ 45 w 45"/>
                  <a:gd name="T5" fmla="*/ 17 h 40"/>
                  <a:gd name="T6" fmla="*/ 35 w 45"/>
                  <a:gd name="T7" fmla="*/ 40 h 40"/>
                  <a:gd name="T8" fmla="*/ 0 w 45"/>
                  <a:gd name="T9" fmla="*/ 24 h 40"/>
                </a:gdLst>
                <a:ahLst/>
                <a:cxnLst>
                  <a:cxn ang="0">
                    <a:pos x="T0" y="T1"/>
                  </a:cxn>
                  <a:cxn ang="0">
                    <a:pos x="T2" y="T3"/>
                  </a:cxn>
                  <a:cxn ang="0">
                    <a:pos x="T4" y="T5"/>
                  </a:cxn>
                  <a:cxn ang="0">
                    <a:pos x="T6" y="T7"/>
                  </a:cxn>
                  <a:cxn ang="0">
                    <a:pos x="T8" y="T9"/>
                  </a:cxn>
                </a:cxnLst>
                <a:rect l="0" t="0" r="r" b="b"/>
                <a:pathLst>
                  <a:path w="45" h="40">
                    <a:moveTo>
                      <a:pt x="0" y="24"/>
                    </a:moveTo>
                    <a:lnTo>
                      <a:pt x="9" y="0"/>
                    </a:lnTo>
                    <a:lnTo>
                      <a:pt x="45" y="17"/>
                    </a:lnTo>
                    <a:lnTo>
                      <a:pt x="35" y="40"/>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74">
                <a:extLst>
                  <a:ext uri="{FF2B5EF4-FFF2-40B4-BE49-F238E27FC236}">
                    <a16:creationId xmlns:a16="http://schemas.microsoft.com/office/drawing/2014/main" id="{3A4921DE-4D2C-4633-8C64-77B911BAD064}"/>
                  </a:ext>
                </a:extLst>
              </p:cNvPr>
              <p:cNvSpPr>
                <a:spLocks/>
              </p:cNvSpPr>
              <p:nvPr/>
            </p:nvSpPr>
            <p:spPr bwMode="auto">
              <a:xfrm>
                <a:off x="5342" y="2822"/>
                <a:ext cx="50" cy="43"/>
              </a:xfrm>
              <a:custGeom>
                <a:avLst/>
                <a:gdLst>
                  <a:gd name="T0" fmla="*/ 0 w 50"/>
                  <a:gd name="T1" fmla="*/ 24 h 43"/>
                  <a:gd name="T2" fmla="*/ 12 w 50"/>
                  <a:gd name="T3" fmla="*/ 0 h 43"/>
                  <a:gd name="T4" fmla="*/ 50 w 50"/>
                  <a:gd name="T5" fmla="*/ 19 h 43"/>
                  <a:gd name="T6" fmla="*/ 38 w 50"/>
                  <a:gd name="T7" fmla="*/ 43 h 43"/>
                  <a:gd name="T8" fmla="*/ 0 w 50"/>
                  <a:gd name="T9" fmla="*/ 24 h 43"/>
                </a:gdLst>
                <a:ahLst/>
                <a:cxnLst>
                  <a:cxn ang="0">
                    <a:pos x="T0" y="T1"/>
                  </a:cxn>
                  <a:cxn ang="0">
                    <a:pos x="T2" y="T3"/>
                  </a:cxn>
                  <a:cxn ang="0">
                    <a:pos x="T4" y="T5"/>
                  </a:cxn>
                  <a:cxn ang="0">
                    <a:pos x="T6" y="T7"/>
                  </a:cxn>
                  <a:cxn ang="0">
                    <a:pos x="T8" y="T9"/>
                  </a:cxn>
                </a:cxnLst>
                <a:rect l="0" t="0" r="r" b="b"/>
                <a:pathLst>
                  <a:path w="50" h="43">
                    <a:moveTo>
                      <a:pt x="0" y="24"/>
                    </a:moveTo>
                    <a:lnTo>
                      <a:pt x="12" y="0"/>
                    </a:lnTo>
                    <a:lnTo>
                      <a:pt x="50" y="19"/>
                    </a:lnTo>
                    <a:lnTo>
                      <a:pt x="38" y="43"/>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75">
                <a:extLst>
                  <a:ext uri="{FF2B5EF4-FFF2-40B4-BE49-F238E27FC236}">
                    <a16:creationId xmlns:a16="http://schemas.microsoft.com/office/drawing/2014/main" id="{044A912B-267F-4562-892B-C86198968D0C}"/>
                  </a:ext>
                </a:extLst>
              </p:cNvPr>
              <p:cNvSpPr>
                <a:spLocks/>
              </p:cNvSpPr>
              <p:nvPr/>
            </p:nvSpPr>
            <p:spPr bwMode="auto">
              <a:xfrm>
                <a:off x="5304" y="2803"/>
                <a:ext cx="38" cy="38"/>
              </a:xfrm>
              <a:custGeom>
                <a:avLst/>
                <a:gdLst>
                  <a:gd name="T0" fmla="*/ 0 w 38"/>
                  <a:gd name="T1" fmla="*/ 24 h 38"/>
                  <a:gd name="T2" fmla="*/ 10 w 38"/>
                  <a:gd name="T3" fmla="*/ 0 h 38"/>
                  <a:gd name="T4" fmla="*/ 38 w 38"/>
                  <a:gd name="T5" fmla="*/ 12 h 38"/>
                  <a:gd name="T6" fmla="*/ 27 w 38"/>
                  <a:gd name="T7" fmla="*/ 38 h 38"/>
                  <a:gd name="T8" fmla="*/ 0 w 38"/>
                  <a:gd name="T9" fmla="*/ 24 h 38"/>
                </a:gdLst>
                <a:ahLst/>
                <a:cxnLst>
                  <a:cxn ang="0">
                    <a:pos x="T0" y="T1"/>
                  </a:cxn>
                  <a:cxn ang="0">
                    <a:pos x="T2" y="T3"/>
                  </a:cxn>
                  <a:cxn ang="0">
                    <a:pos x="T4" y="T5"/>
                  </a:cxn>
                  <a:cxn ang="0">
                    <a:pos x="T6" y="T7"/>
                  </a:cxn>
                  <a:cxn ang="0">
                    <a:pos x="T8" y="T9"/>
                  </a:cxn>
                </a:cxnLst>
                <a:rect l="0" t="0" r="r" b="b"/>
                <a:pathLst>
                  <a:path w="38" h="38">
                    <a:moveTo>
                      <a:pt x="0" y="24"/>
                    </a:moveTo>
                    <a:lnTo>
                      <a:pt x="10" y="0"/>
                    </a:lnTo>
                    <a:lnTo>
                      <a:pt x="38" y="12"/>
                    </a:lnTo>
                    <a:lnTo>
                      <a:pt x="27" y="38"/>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76">
                <a:extLst>
                  <a:ext uri="{FF2B5EF4-FFF2-40B4-BE49-F238E27FC236}">
                    <a16:creationId xmlns:a16="http://schemas.microsoft.com/office/drawing/2014/main" id="{FACB952D-10EB-4AE4-8A32-72B03F3969A4}"/>
                  </a:ext>
                </a:extLst>
              </p:cNvPr>
              <p:cNvSpPr>
                <a:spLocks/>
              </p:cNvSpPr>
              <p:nvPr/>
            </p:nvSpPr>
            <p:spPr bwMode="auto">
              <a:xfrm>
                <a:off x="5252" y="2779"/>
                <a:ext cx="48" cy="40"/>
              </a:xfrm>
              <a:custGeom>
                <a:avLst/>
                <a:gdLst>
                  <a:gd name="T0" fmla="*/ 0 w 48"/>
                  <a:gd name="T1" fmla="*/ 24 h 40"/>
                  <a:gd name="T2" fmla="*/ 10 w 48"/>
                  <a:gd name="T3" fmla="*/ 0 h 40"/>
                  <a:gd name="T4" fmla="*/ 48 w 48"/>
                  <a:gd name="T5" fmla="*/ 17 h 40"/>
                  <a:gd name="T6" fmla="*/ 36 w 48"/>
                  <a:gd name="T7" fmla="*/ 40 h 40"/>
                  <a:gd name="T8" fmla="*/ 0 w 48"/>
                  <a:gd name="T9" fmla="*/ 24 h 40"/>
                </a:gdLst>
                <a:ahLst/>
                <a:cxnLst>
                  <a:cxn ang="0">
                    <a:pos x="T0" y="T1"/>
                  </a:cxn>
                  <a:cxn ang="0">
                    <a:pos x="T2" y="T3"/>
                  </a:cxn>
                  <a:cxn ang="0">
                    <a:pos x="T4" y="T5"/>
                  </a:cxn>
                  <a:cxn ang="0">
                    <a:pos x="T6" y="T7"/>
                  </a:cxn>
                  <a:cxn ang="0">
                    <a:pos x="T8" y="T9"/>
                  </a:cxn>
                </a:cxnLst>
                <a:rect l="0" t="0" r="r" b="b"/>
                <a:pathLst>
                  <a:path w="48" h="40">
                    <a:moveTo>
                      <a:pt x="0" y="24"/>
                    </a:moveTo>
                    <a:lnTo>
                      <a:pt x="10" y="0"/>
                    </a:lnTo>
                    <a:lnTo>
                      <a:pt x="48" y="17"/>
                    </a:lnTo>
                    <a:lnTo>
                      <a:pt x="36" y="40"/>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77">
                <a:extLst>
                  <a:ext uri="{FF2B5EF4-FFF2-40B4-BE49-F238E27FC236}">
                    <a16:creationId xmlns:a16="http://schemas.microsoft.com/office/drawing/2014/main" id="{ABEC6A4A-593A-4272-A11D-F1FD91DED95D}"/>
                  </a:ext>
                </a:extLst>
              </p:cNvPr>
              <p:cNvSpPr>
                <a:spLocks/>
              </p:cNvSpPr>
              <p:nvPr/>
            </p:nvSpPr>
            <p:spPr bwMode="auto">
              <a:xfrm>
                <a:off x="5205" y="2758"/>
                <a:ext cx="47" cy="42"/>
              </a:xfrm>
              <a:custGeom>
                <a:avLst/>
                <a:gdLst>
                  <a:gd name="T0" fmla="*/ 0 w 47"/>
                  <a:gd name="T1" fmla="*/ 26 h 42"/>
                  <a:gd name="T2" fmla="*/ 12 w 47"/>
                  <a:gd name="T3" fmla="*/ 0 h 42"/>
                  <a:gd name="T4" fmla="*/ 47 w 47"/>
                  <a:gd name="T5" fmla="*/ 16 h 42"/>
                  <a:gd name="T6" fmla="*/ 35 w 47"/>
                  <a:gd name="T7" fmla="*/ 42 h 42"/>
                  <a:gd name="T8" fmla="*/ 0 w 47"/>
                  <a:gd name="T9" fmla="*/ 26 h 42"/>
                </a:gdLst>
                <a:ahLst/>
                <a:cxnLst>
                  <a:cxn ang="0">
                    <a:pos x="T0" y="T1"/>
                  </a:cxn>
                  <a:cxn ang="0">
                    <a:pos x="T2" y="T3"/>
                  </a:cxn>
                  <a:cxn ang="0">
                    <a:pos x="T4" y="T5"/>
                  </a:cxn>
                  <a:cxn ang="0">
                    <a:pos x="T6" y="T7"/>
                  </a:cxn>
                  <a:cxn ang="0">
                    <a:pos x="T8" y="T9"/>
                  </a:cxn>
                </a:cxnLst>
                <a:rect l="0" t="0" r="r" b="b"/>
                <a:pathLst>
                  <a:path w="47" h="42">
                    <a:moveTo>
                      <a:pt x="0" y="26"/>
                    </a:moveTo>
                    <a:lnTo>
                      <a:pt x="12" y="0"/>
                    </a:lnTo>
                    <a:lnTo>
                      <a:pt x="47" y="16"/>
                    </a:lnTo>
                    <a:lnTo>
                      <a:pt x="35" y="42"/>
                    </a:lnTo>
                    <a:lnTo>
                      <a:pt x="0" y="26"/>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78">
                <a:extLst>
                  <a:ext uri="{FF2B5EF4-FFF2-40B4-BE49-F238E27FC236}">
                    <a16:creationId xmlns:a16="http://schemas.microsoft.com/office/drawing/2014/main" id="{11FCD790-5E08-4C10-94DD-CF4F1A31D67F}"/>
                  </a:ext>
                </a:extLst>
              </p:cNvPr>
              <p:cNvSpPr>
                <a:spLocks/>
              </p:cNvSpPr>
              <p:nvPr/>
            </p:nvSpPr>
            <p:spPr bwMode="auto">
              <a:xfrm>
                <a:off x="4430" y="2461"/>
                <a:ext cx="1012" cy="513"/>
              </a:xfrm>
              <a:custGeom>
                <a:avLst/>
                <a:gdLst>
                  <a:gd name="T0" fmla="*/ 27 w 1012"/>
                  <a:gd name="T1" fmla="*/ 0 h 513"/>
                  <a:gd name="T2" fmla="*/ 0 w 1012"/>
                  <a:gd name="T3" fmla="*/ 61 h 513"/>
                  <a:gd name="T4" fmla="*/ 986 w 1012"/>
                  <a:gd name="T5" fmla="*/ 513 h 513"/>
                  <a:gd name="T6" fmla="*/ 1012 w 1012"/>
                  <a:gd name="T7" fmla="*/ 451 h 513"/>
                  <a:gd name="T8" fmla="*/ 27 w 1012"/>
                  <a:gd name="T9" fmla="*/ 0 h 513"/>
                </a:gdLst>
                <a:ahLst/>
                <a:cxnLst>
                  <a:cxn ang="0">
                    <a:pos x="T0" y="T1"/>
                  </a:cxn>
                  <a:cxn ang="0">
                    <a:pos x="T2" y="T3"/>
                  </a:cxn>
                  <a:cxn ang="0">
                    <a:pos x="T4" y="T5"/>
                  </a:cxn>
                  <a:cxn ang="0">
                    <a:pos x="T6" y="T7"/>
                  </a:cxn>
                  <a:cxn ang="0">
                    <a:pos x="T8" y="T9"/>
                  </a:cxn>
                </a:cxnLst>
                <a:rect l="0" t="0" r="r" b="b"/>
                <a:pathLst>
                  <a:path w="1012" h="513">
                    <a:moveTo>
                      <a:pt x="27" y="0"/>
                    </a:moveTo>
                    <a:lnTo>
                      <a:pt x="0" y="61"/>
                    </a:lnTo>
                    <a:lnTo>
                      <a:pt x="986" y="513"/>
                    </a:lnTo>
                    <a:lnTo>
                      <a:pt x="1012" y="451"/>
                    </a:lnTo>
                    <a:lnTo>
                      <a:pt x="27" y="0"/>
                    </a:lnTo>
                    <a:close/>
                  </a:path>
                </a:pathLst>
              </a:custGeom>
              <a:solidFill>
                <a:srgbClr val="DBDD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79">
                <a:extLst>
                  <a:ext uri="{FF2B5EF4-FFF2-40B4-BE49-F238E27FC236}">
                    <a16:creationId xmlns:a16="http://schemas.microsoft.com/office/drawing/2014/main" id="{9D7A6CCE-2B0E-45D0-B726-D011F6CD0F69}"/>
                  </a:ext>
                </a:extLst>
              </p:cNvPr>
              <p:cNvSpPr>
                <a:spLocks/>
              </p:cNvSpPr>
              <p:nvPr/>
            </p:nvSpPr>
            <p:spPr bwMode="auto">
              <a:xfrm>
                <a:off x="4430" y="2461"/>
                <a:ext cx="1012" cy="513"/>
              </a:xfrm>
              <a:custGeom>
                <a:avLst/>
                <a:gdLst>
                  <a:gd name="T0" fmla="*/ 27 w 1012"/>
                  <a:gd name="T1" fmla="*/ 0 h 513"/>
                  <a:gd name="T2" fmla="*/ 0 w 1012"/>
                  <a:gd name="T3" fmla="*/ 61 h 513"/>
                  <a:gd name="T4" fmla="*/ 986 w 1012"/>
                  <a:gd name="T5" fmla="*/ 513 h 513"/>
                  <a:gd name="T6" fmla="*/ 1012 w 1012"/>
                  <a:gd name="T7" fmla="*/ 451 h 513"/>
                  <a:gd name="T8" fmla="*/ 27 w 1012"/>
                  <a:gd name="T9" fmla="*/ 0 h 513"/>
                </a:gdLst>
                <a:ahLst/>
                <a:cxnLst>
                  <a:cxn ang="0">
                    <a:pos x="T0" y="T1"/>
                  </a:cxn>
                  <a:cxn ang="0">
                    <a:pos x="T2" y="T3"/>
                  </a:cxn>
                  <a:cxn ang="0">
                    <a:pos x="T4" y="T5"/>
                  </a:cxn>
                  <a:cxn ang="0">
                    <a:pos x="T6" y="T7"/>
                  </a:cxn>
                  <a:cxn ang="0">
                    <a:pos x="T8" y="T9"/>
                  </a:cxn>
                </a:cxnLst>
                <a:rect l="0" t="0" r="r" b="b"/>
                <a:pathLst>
                  <a:path w="1012" h="513">
                    <a:moveTo>
                      <a:pt x="27" y="0"/>
                    </a:moveTo>
                    <a:lnTo>
                      <a:pt x="0" y="61"/>
                    </a:lnTo>
                    <a:lnTo>
                      <a:pt x="986" y="513"/>
                    </a:lnTo>
                    <a:lnTo>
                      <a:pt x="1012" y="451"/>
                    </a:lnTo>
                    <a:lnTo>
                      <a:pt x="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80">
                <a:extLst>
                  <a:ext uri="{FF2B5EF4-FFF2-40B4-BE49-F238E27FC236}">
                    <a16:creationId xmlns:a16="http://schemas.microsoft.com/office/drawing/2014/main" id="{A7723500-CF08-4D1F-A4C3-AC854AEBE701}"/>
                  </a:ext>
                </a:extLst>
              </p:cNvPr>
              <p:cNvSpPr>
                <a:spLocks/>
              </p:cNvSpPr>
              <p:nvPr/>
            </p:nvSpPr>
            <p:spPr bwMode="auto">
              <a:xfrm>
                <a:off x="4889" y="2686"/>
                <a:ext cx="33" cy="34"/>
              </a:xfrm>
              <a:custGeom>
                <a:avLst/>
                <a:gdLst>
                  <a:gd name="T0" fmla="*/ 0 w 33"/>
                  <a:gd name="T1" fmla="*/ 24 h 34"/>
                  <a:gd name="T2" fmla="*/ 12 w 33"/>
                  <a:gd name="T3" fmla="*/ 0 h 34"/>
                  <a:gd name="T4" fmla="*/ 33 w 33"/>
                  <a:gd name="T5" fmla="*/ 10 h 34"/>
                  <a:gd name="T6" fmla="*/ 24 w 33"/>
                  <a:gd name="T7" fmla="*/ 34 h 34"/>
                  <a:gd name="T8" fmla="*/ 0 w 33"/>
                  <a:gd name="T9" fmla="*/ 24 h 34"/>
                </a:gdLst>
                <a:ahLst/>
                <a:cxnLst>
                  <a:cxn ang="0">
                    <a:pos x="T0" y="T1"/>
                  </a:cxn>
                  <a:cxn ang="0">
                    <a:pos x="T2" y="T3"/>
                  </a:cxn>
                  <a:cxn ang="0">
                    <a:pos x="T4" y="T5"/>
                  </a:cxn>
                  <a:cxn ang="0">
                    <a:pos x="T6" y="T7"/>
                  </a:cxn>
                  <a:cxn ang="0">
                    <a:pos x="T8" y="T9"/>
                  </a:cxn>
                </a:cxnLst>
                <a:rect l="0" t="0" r="r" b="b"/>
                <a:pathLst>
                  <a:path w="33" h="34">
                    <a:moveTo>
                      <a:pt x="0" y="24"/>
                    </a:moveTo>
                    <a:lnTo>
                      <a:pt x="12" y="0"/>
                    </a:lnTo>
                    <a:lnTo>
                      <a:pt x="33" y="10"/>
                    </a:lnTo>
                    <a:lnTo>
                      <a:pt x="24" y="34"/>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81">
                <a:extLst>
                  <a:ext uri="{FF2B5EF4-FFF2-40B4-BE49-F238E27FC236}">
                    <a16:creationId xmlns:a16="http://schemas.microsoft.com/office/drawing/2014/main" id="{68D1A304-0CAB-4D89-AB8E-CAE509F6B393}"/>
                  </a:ext>
                </a:extLst>
              </p:cNvPr>
              <p:cNvSpPr>
                <a:spLocks/>
              </p:cNvSpPr>
              <p:nvPr/>
            </p:nvSpPr>
            <p:spPr bwMode="auto">
              <a:xfrm>
                <a:off x="4920" y="2701"/>
                <a:ext cx="26" cy="31"/>
              </a:xfrm>
              <a:custGeom>
                <a:avLst/>
                <a:gdLst>
                  <a:gd name="T0" fmla="*/ 0 w 26"/>
                  <a:gd name="T1" fmla="*/ 23 h 31"/>
                  <a:gd name="T2" fmla="*/ 9 w 26"/>
                  <a:gd name="T3" fmla="*/ 0 h 31"/>
                  <a:gd name="T4" fmla="*/ 26 w 26"/>
                  <a:gd name="T5" fmla="*/ 7 h 31"/>
                  <a:gd name="T6" fmla="*/ 16 w 26"/>
                  <a:gd name="T7" fmla="*/ 31 h 31"/>
                  <a:gd name="T8" fmla="*/ 0 w 26"/>
                  <a:gd name="T9" fmla="*/ 23 h 31"/>
                </a:gdLst>
                <a:ahLst/>
                <a:cxnLst>
                  <a:cxn ang="0">
                    <a:pos x="T0" y="T1"/>
                  </a:cxn>
                  <a:cxn ang="0">
                    <a:pos x="T2" y="T3"/>
                  </a:cxn>
                  <a:cxn ang="0">
                    <a:pos x="T4" y="T5"/>
                  </a:cxn>
                  <a:cxn ang="0">
                    <a:pos x="T6" y="T7"/>
                  </a:cxn>
                  <a:cxn ang="0">
                    <a:pos x="T8" y="T9"/>
                  </a:cxn>
                </a:cxnLst>
                <a:rect l="0" t="0" r="r" b="b"/>
                <a:pathLst>
                  <a:path w="26" h="31">
                    <a:moveTo>
                      <a:pt x="0" y="23"/>
                    </a:moveTo>
                    <a:lnTo>
                      <a:pt x="9" y="0"/>
                    </a:lnTo>
                    <a:lnTo>
                      <a:pt x="26" y="7"/>
                    </a:lnTo>
                    <a:lnTo>
                      <a:pt x="16" y="31"/>
                    </a:lnTo>
                    <a:lnTo>
                      <a:pt x="0" y="23"/>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82">
                <a:extLst>
                  <a:ext uri="{FF2B5EF4-FFF2-40B4-BE49-F238E27FC236}">
                    <a16:creationId xmlns:a16="http://schemas.microsoft.com/office/drawing/2014/main" id="{DB44190F-D098-4F9D-80DD-5C9C0D088292}"/>
                  </a:ext>
                </a:extLst>
              </p:cNvPr>
              <p:cNvSpPr>
                <a:spLocks/>
              </p:cNvSpPr>
              <p:nvPr/>
            </p:nvSpPr>
            <p:spPr bwMode="auto">
              <a:xfrm>
                <a:off x="4943" y="2710"/>
                <a:ext cx="34" cy="36"/>
              </a:xfrm>
              <a:custGeom>
                <a:avLst/>
                <a:gdLst>
                  <a:gd name="T0" fmla="*/ 0 w 34"/>
                  <a:gd name="T1" fmla="*/ 26 h 36"/>
                  <a:gd name="T2" fmla="*/ 12 w 34"/>
                  <a:gd name="T3" fmla="*/ 0 h 36"/>
                  <a:gd name="T4" fmla="*/ 34 w 34"/>
                  <a:gd name="T5" fmla="*/ 12 h 36"/>
                  <a:gd name="T6" fmla="*/ 22 w 34"/>
                  <a:gd name="T7" fmla="*/ 36 h 36"/>
                  <a:gd name="T8" fmla="*/ 0 w 34"/>
                  <a:gd name="T9" fmla="*/ 26 h 36"/>
                </a:gdLst>
                <a:ahLst/>
                <a:cxnLst>
                  <a:cxn ang="0">
                    <a:pos x="T0" y="T1"/>
                  </a:cxn>
                  <a:cxn ang="0">
                    <a:pos x="T2" y="T3"/>
                  </a:cxn>
                  <a:cxn ang="0">
                    <a:pos x="T4" y="T5"/>
                  </a:cxn>
                  <a:cxn ang="0">
                    <a:pos x="T6" y="T7"/>
                  </a:cxn>
                  <a:cxn ang="0">
                    <a:pos x="T8" y="T9"/>
                  </a:cxn>
                </a:cxnLst>
                <a:rect l="0" t="0" r="r" b="b"/>
                <a:pathLst>
                  <a:path w="34" h="36">
                    <a:moveTo>
                      <a:pt x="0" y="26"/>
                    </a:moveTo>
                    <a:lnTo>
                      <a:pt x="12" y="0"/>
                    </a:lnTo>
                    <a:lnTo>
                      <a:pt x="34" y="12"/>
                    </a:lnTo>
                    <a:lnTo>
                      <a:pt x="22" y="36"/>
                    </a:lnTo>
                    <a:lnTo>
                      <a:pt x="0" y="26"/>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83">
                <a:extLst>
                  <a:ext uri="{FF2B5EF4-FFF2-40B4-BE49-F238E27FC236}">
                    <a16:creationId xmlns:a16="http://schemas.microsoft.com/office/drawing/2014/main" id="{596384F8-8524-46CD-B16F-29BA098604D3}"/>
                  </a:ext>
                </a:extLst>
              </p:cNvPr>
              <p:cNvSpPr>
                <a:spLocks/>
              </p:cNvSpPr>
              <p:nvPr/>
            </p:nvSpPr>
            <p:spPr bwMode="auto">
              <a:xfrm>
                <a:off x="4970" y="2724"/>
                <a:ext cx="33" cy="34"/>
              </a:xfrm>
              <a:custGeom>
                <a:avLst/>
                <a:gdLst>
                  <a:gd name="T0" fmla="*/ 0 w 33"/>
                  <a:gd name="T1" fmla="*/ 24 h 34"/>
                  <a:gd name="T2" fmla="*/ 11 w 33"/>
                  <a:gd name="T3" fmla="*/ 0 h 34"/>
                  <a:gd name="T4" fmla="*/ 33 w 33"/>
                  <a:gd name="T5" fmla="*/ 10 h 34"/>
                  <a:gd name="T6" fmla="*/ 23 w 33"/>
                  <a:gd name="T7" fmla="*/ 34 h 34"/>
                  <a:gd name="T8" fmla="*/ 0 w 33"/>
                  <a:gd name="T9" fmla="*/ 24 h 34"/>
                </a:gdLst>
                <a:ahLst/>
                <a:cxnLst>
                  <a:cxn ang="0">
                    <a:pos x="T0" y="T1"/>
                  </a:cxn>
                  <a:cxn ang="0">
                    <a:pos x="T2" y="T3"/>
                  </a:cxn>
                  <a:cxn ang="0">
                    <a:pos x="T4" y="T5"/>
                  </a:cxn>
                  <a:cxn ang="0">
                    <a:pos x="T6" y="T7"/>
                  </a:cxn>
                  <a:cxn ang="0">
                    <a:pos x="T8" y="T9"/>
                  </a:cxn>
                </a:cxnLst>
                <a:rect l="0" t="0" r="r" b="b"/>
                <a:pathLst>
                  <a:path w="33" h="34">
                    <a:moveTo>
                      <a:pt x="0" y="24"/>
                    </a:moveTo>
                    <a:lnTo>
                      <a:pt x="11" y="0"/>
                    </a:lnTo>
                    <a:lnTo>
                      <a:pt x="33" y="10"/>
                    </a:lnTo>
                    <a:lnTo>
                      <a:pt x="23" y="34"/>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84">
                <a:extLst>
                  <a:ext uri="{FF2B5EF4-FFF2-40B4-BE49-F238E27FC236}">
                    <a16:creationId xmlns:a16="http://schemas.microsoft.com/office/drawing/2014/main" id="{4AF51CD4-D9A2-4D48-BF0A-FB85D6A397F7}"/>
                  </a:ext>
                </a:extLst>
              </p:cNvPr>
              <p:cNvSpPr>
                <a:spLocks/>
              </p:cNvSpPr>
              <p:nvPr/>
            </p:nvSpPr>
            <p:spPr bwMode="auto">
              <a:xfrm>
                <a:off x="4611" y="2558"/>
                <a:ext cx="50" cy="43"/>
              </a:xfrm>
              <a:custGeom>
                <a:avLst/>
                <a:gdLst>
                  <a:gd name="T0" fmla="*/ 0 w 50"/>
                  <a:gd name="T1" fmla="*/ 24 h 43"/>
                  <a:gd name="T2" fmla="*/ 12 w 50"/>
                  <a:gd name="T3" fmla="*/ 0 h 43"/>
                  <a:gd name="T4" fmla="*/ 50 w 50"/>
                  <a:gd name="T5" fmla="*/ 17 h 43"/>
                  <a:gd name="T6" fmla="*/ 38 w 50"/>
                  <a:gd name="T7" fmla="*/ 43 h 43"/>
                  <a:gd name="T8" fmla="*/ 0 w 50"/>
                  <a:gd name="T9" fmla="*/ 24 h 43"/>
                </a:gdLst>
                <a:ahLst/>
                <a:cxnLst>
                  <a:cxn ang="0">
                    <a:pos x="T0" y="T1"/>
                  </a:cxn>
                  <a:cxn ang="0">
                    <a:pos x="T2" y="T3"/>
                  </a:cxn>
                  <a:cxn ang="0">
                    <a:pos x="T4" y="T5"/>
                  </a:cxn>
                  <a:cxn ang="0">
                    <a:pos x="T6" y="T7"/>
                  </a:cxn>
                  <a:cxn ang="0">
                    <a:pos x="T8" y="T9"/>
                  </a:cxn>
                </a:cxnLst>
                <a:rect l="0" t="0" r="r" b="b"/>
                <a:pathLst>
                  <a:path w="50" h="43">
                    <a:moveTo>
                      <a:pt x="0" y="24"/>
                    </a:moveTo>
                    <a:lnTo>
                      <a:pt x="12" y="0"/>
                    </a:lnTo>
                    <a:lnTo>
                      <a:pt x="50" y="17"/>
                    </a:lnTo>
                    <a:lnTo>
                      <a:pt x="38" y="43"/>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85">
                <a:extLst>
                  <a:ext uri="{FF2B5EF4-FFF2-40B4-BE49-F238E27FC236}">
                    <a16:creationId xmlns:a16="http://schemas.microsoft.com/office/drawing/2014/main" id="{A3B6D488-B5DF-4A55-B97E-169B792BD29B}"/>
                  </a:ext>
                </a:extLst>
              </p:cNvPr>
              <p:cNvSpPr>
                <a:spLocks/>
              </p:cNvSpPr>
              <p:nvPr/>
            </p:nvSpPr>
            <p:spPr bwMode="auto">
              <a:xfrm>
                <a:off x="4573" y="2541"/>
                <a:ext cx="38" cy="36"/>
              </a:xfrm>
              <a:custGeom>
                <a:avLst/>
                <a:gdLst>
                  <a:gd name="T0" fmla="*/ 0 w 38"/>
                  <a:gd name="T1" fmla="*/ 24 h 36"/>
                  <a:gd name="T2" fmla="*/ 9 w 38"/>
                  <a:gd name="T3" fmla="*/ 0 h 36"/>
                  <a:gd name="T4" fmla="*/ 38 w 38"/>
                  <a:gd name="T5" fmla="*/ 12 h 36"/>
                  <a:gd name="T6" fmla="*/ 26 w 38"/>
                  <a:gd name="T7" fmla="*/ 36 h 36"/>
                  <a:gd name="T8" fmla="*/ 0 w 38"/>
                  <a:gd name="T9" fmla="*/ 24 h 36"/>
                </a:gdLst>
                <a:ahLst/>
                <a:cxnLst>
                  <a:cxn ang="0">
                    <a:pos x="T0" y="T1"/>
                  </a:cxn>
                  <a:cxn ang="0">
                    <a:pos x="T2" y="T3"/>
                  </a:cxn>
                  <a:cxn ang="0">
                    <a:pos x="T4" y="T5"/>
                  </a:cxn>
                  <a:cxn ang="0">
                    <a:pos x="T6" y="T7"/>
                  </a:cxn>
                  <a:cxn ang="0">
                    <a:pos x="T8" y="T9"/>
                  </a:cxn>
                </a:cxnLst>
                <a:rect l="0" t="0" r="r" b="b"/>
                <a:pathLst>
                  <a:path w="38" h="36">
                    <a:moveTo>
                      <a:pt x="0" y="24"/>
                    </a:moveTo>
                    <a:lnTo>
                      <a:pt x="9" y="0"/>
                    </a:lnTo>
                    <a:lnTo>
                      <a:pt x="38" y="12"/>
                    </a:lnTo>
                    <a:lnTo>
                      <a:pt x="26" y="36"/>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86">
                <a:extLst>
                  <a:ext uri="{FF2B5EF4-FFF2-40B4-BE49-F238E27FC236}">
                    <a16:creationId xmlns:a16="http://schemas.microsoft.com/office/drawing/2014/main" id="{54FA2FB1-6B86-46AB-850C-E454EAB9B93C}"/>
                  </a:ext>
                </a:extLst>
              </p:cNvPr>
              <p:cNvSpPr>
                <a:spLocks/>
              </p:cNvSpPr>
              <p:nvPr/>
            </p:nvSpPr>
            <p:spPr bwMode="auto">
              <a:xfrm>
                <a:off x="4521" y="2518"/>
                <a:ext cx="47" cy="40"/>
              </a:xfrm>
              <a:custGeom>
                <a:avLst/>
                <a:gdLst>
                  <a:gd name="T0" fmla="*/ 0 w 47"/>
                  <a:gd name="T1" fmla="*/ 23 h 40"/>
                  <a:gd name="T2" fmla="*/ 12 w 47"/>
                  <a:gd name="T3" fmla="*/ 0 h 40"/>
                  <a:gd name="T4" fmla="*/ 47 w 47"/>
                  <a:gd name="T5" fmla="*/ 16 h 40"/>
                  <a:gd name="T6" fmla="*/ 35 w 47"/>
                  <a:gd name="T7" fmla="*/ 40 h 40"/>
                  <a:gd name="T8" fmla="*/ 0 w 47"/>
                  <a:gd name="T9" fmla="*/ 23 h 40"/>
                </a:gdLst>
                <a:ahLst/>
                <a:cxnLst>
                  <a:cxn ang="0">
                    <a:pos x="T0" y="T1"/>
                  </a:cxn>
                  <a:cxn ang="0">
                    <a:pos x="T2" y="T3"/>
                  </a:cxn>
                  <a:cxn ang="0">
                    <a:pos x="T4" y="T5"/>
                  </a:cxn>
                  <a:cxn ang="0">
                    <a:pos x="T6" y="T7"/>
                  </a:cxn>
                  <a:cxn ang="0">
                    <a:pos x="T8" y="T9"/>
                  </a:cxn>
                </a:cxnLst>
                <a:rect l="0" t="0" r="r" b="b"/>
                <a:pathLst>
                  <a:path w="47" h="40">
                    <a:moveTo>
                      <a:pt x="0" y="23"/>
                    </a:moveTo>
                    <a:lnTo>
                      <a:pt x="12" y="0"/>
                    </a:lnTo>
                    <a:lnTo>
                      <a:pt x="47" y="16"/>
                    </a:lnTo>
                    <a:lnTo>
                      <a:pt x="35" y="40"/>
                    </a:lnTo>
                    <a:lnTo>
                      <a:pt x="0" y="23"/>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87">
                <a:extLst>
                  <a:ext uri="{FF2B5EF4-FFF2-40B4-BE49-F238E27FC236}">
                    <a16:creationId xmlns:a16="http://schemas.microsoft.com/office/drawing/2014/main" id="{540F61E1-C0FC-45F5-B9FE-52C7AEC9EFC1}"/>
                  </a:ext>
                </a:extLst>
              </p:cNvPr>
              <p:cNvSpPr>
                <a:spLocks/>
              </p:cNvSpPr>
              <p:nvPr/>
            </p:nvSpPr>
            <p:spPr bwMode="auto">
              <a:xfrm>
                <a:off x="4473" y="2494"/>
                <a:ext cx="48" cy="43"/>
              </a:xfrm>
              <a:custGeom>
                <a:avLst/>
                <a:gdLst>
                  <a:gd name="T0" fmla="*/ 0 w 48"/>
                  <a:gd name="T1" fmla="*/ 26 h 43"/>
                  <a:gd name="T2" fmla="*/ 12 w 48"/>
                  <a:gd name="T3" fmla="*/ 0 h 43"/>
                  <a:gd name="T4" fmla="*/ 48 w 48"/>
                  <a:gd name="T5" fmla="*/ 17 h 43"/>
                  <a:gd name="T6" fmla="*/ 38 w 48"/>
                  <a:gd name="T7" fmla="*/ 43 h 43"/>
                  <a:gd name="T8" fmla="*/ 0 w 48"/>
                  <a:gd name="T9" fmla="*/ 26 h 43"/>
                </a:gdLst>
                <a:ahLst/>
                <a:cxnLst>
                  <a:cxn ang="0">
                    <a:pos x="T0" y="T1"/>
                  </a:cxn>
                  <a:cxn ang="0">
                    <a:pos x="T2" y="T3"/>
                  </a:cxn>
                  <a:cxn ang="0">
                    <a:pos x="T4" y="T5"/>
                  </a:cxn>
                  <a:cxn ang="0">
                    <a:pos x="T6" y="T7"/>
                  </a:cxn>
                  <a:cxn ang="0">
                    <a:pos x="T8" y="T9"/>
                  </a:cxn>
                </a:cxnLst>
                <a:rect l="0" t="0" r="r" b="b"/>
                <a:pathLst>
                  <a:path w="48" h="43">
                    <a:moveTo>
                      <a:pt x="0" y="26"/>
                    </a:moveTo>
                    <a:lnTo>
                      <a:pt x="12" y="0"/>
                    </a:lnTo>
                    <a:lnTo>
                      <a:pt x="48" y="17"/>
                    </a:lnTo>
                    <a:lnTo>
                      <a:pt x="38" y="43"/>
                    </a:lnTo>
                    <a:lnTo>
                      <a:pt x="0" y="26"/>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88">
                <a:extLst>
                  <a:ext uri="{FF2B5EF4-FFF2-40B4-BE49-F238E27FC236}">
                    <a16:creationId xmlns:a16="http://schemas.microsoft.com/office/drawing/2014/main" id="{6D0ABD46-F9F1-454A-85B5-B3A6554517A3}"/>
                  </a:ext>
                </a:extLst>
              </p:cNvPr>
              <p:cNvSpPr>
                <a:spLocks/>
              </p:cNvSpPr>
              <p:nvPr/>
            </p:nvSpPr>
            <p:spPr bwMode="auto">
              <a:xfrm>
                <a:off x="5316" y="2881"/>
                <a:ext cx="50" cy="43"/>
              </a:xfrm>
              <a:custGeom>
                <a:avLst/>
                <a:gdLst>
                  <a:gd name="T0" fmla="*/ 0 w 50"/>
                  <a:gd name="T1" fmla="*/ 24 h 43"/>
                  <a:gd name="T2" fmla="*/ 12 w 50"/>
                  <a:gd name="T3" fmla="*/ 0 h 43"/>
                  <a:gd name="T4" fmla="*/ 50 w 50"/>
                  <a:gd name="T5" fmla="*/ 17 h 43"/>
                  <a:gd name="T6" fmla="*/ 38 w 50"/>
                  <a:gd name="T7" fmla="*/ 43 h 43"/>
                  <a:gd name="T8" fmla="*/ 0 w 50"/>
                  <a:gd name="T9" fmla="*/ 24 h 43"/>
                </a:gdLst>
                <a:ahLst/>
                <a:cxnLst>
                  <a:cxn ang="0">
                    <a:pos x="T0" y="T1"/>
                  </a:cxn>
                  <a:cxn ang="0">
                    <a:pos x="T2" y="T3"/>
                  </a:cxn>
                  <a:cxn ang="0">
                    <a:pos x="T4" y="T5"/>
                  </a:cxn>
                  <a:cxn ang="0">
                    <a:pos x="T6" y="T7"/>
                  </a:cxn>
                  <a:cxn ang="0">
                    <a:pos x="T8" y="T9"/>
                  </a:cxn>
                </a:cxnLst>
                <a:rect l="0" t="0" r="r" b="b"/>
                <a:pathLst>
                  <a:path w="50" h="43">
                    <a:moveTo>
                      <a:pt x="0" y="24"/>
                    </a:moveTo>
                    <a:lnTo>
                      <a:pt x="12" y="0"/>
                    </a:lnTo>
                    <a:lnTo>
                      <a:pt x="50" y="17"/>
                    </a:lnTo>
                    <a:lnTo>
                      <a:pt x="38" y="43"/>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89">
                <a:extLst>
                  <a:ext uri="{FF2B5EF4-FFF2-40B4-BE49-F238E27FC236}">
                    <a16:creationId xmlns:a16="http://schemas.microsoft.com/office/drawing/2014/main" id="{D8560D65-C9EC-4960-9AA7-19089C61781B}"/>
                  </a:ext>
                </a:extLst>
              </p:cNvPr>
              <p:cNvSpPr>
                <a:spLocks/>
              </p:cNvSpPr>
              <p:nvPr/>
            </p:nvSpPr>
            <p:spPr bwMode="auto">
              <a:xfrm>
                <a:off x="5276" y="2862"/>
                <a:ext cx="38" cy="38"/>
              </a:xfrm>
              <a:custGeom>
                <a:avLst/>
                <a:gdLst>
                  <a:gd name="T0" fmla="*/ 0 w 38"/>
                  <a:gd name="T1" fmla="*/ 26 h 38"/>
                  <a:gd name="T2" fmla="*/ 12 w 38"/>
                  <a:gd name="T3" fmla="*/ 0 h 38"/>
                  <a:gd name="T4" fmla="*/ 38 w 38"/>
                  <a:gd name="T5" fmla="*/ 14 h 38"/>
                  <a:gd name="T6" fmla="*/ 28 w 38"/>
                  <a:gd name="T7" fmla="*/ 38 h 38"/>
                  <a:gd name="T8" fmla="*/ 0 w 38"/>
                  <a:gd name="T9" fmla="*/ 26 h 38"/>
                </a:gdLst>
                <a:ahLst/>
                <a:cxnLst>
                  <a:cxn ang="0">
                    <a:pos x="T0" y="T1"/>
                  </a:cxn>
                  <a:cxn ang="0">
                    <a:pos x="T2" y="T3"/>
                  </a:cxn>
                  <a:cxn ang="0">
                    <a:pos x="T4" y="T5"/>
                  </a:cxn>
                  <a:cxn ang="0">
                    <a:pos x="T6" y="T7"/>
                  </a:cxn>
                  <a:cxn ang="0">
                    <a:pos x="T8" y="T9"/>
                  </a:cxn>
                </a:cxnLst>
                <a:rect l="0" t="0" r="r" b="b"/>
                <a:pathLst>
                  <a:path w="38" h="38">
                    <a:moveTo>
                      <a:pt x="0" y="26"/>
                    </a:moveTo>
                    <a:lnTo>
                      <a:pt x="12" y="0"/>
                    </a:lnTo>
                    <a:lnTo>
                      <a:pt x="38" y="14"/>
                    </a:lnTo>
                    <a:lnTo>
                      <a:pt x="28" y="38"/>
                    </a:lnTo>
                    <a:lnTo>
                      <a:pt x="0" y="26"/>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90">
                <a:extLst>
                  <a:ext uri="{FF2B5EF4-FFF2-40B4-BE49-F238E27FC236}">
                    <a16:creationId xmlns:a16="http://schemas.microsoft.com/office/drawing/2014/main" id="{D717015F-3889-4172-A2BA-F46919F7DC22}"/>
                  </a:ext>
                </a:extLst>
              </p:cNvPr>
              <p:cNvSpPr>
                <a:spLocks/>
              </p:cNvSpPr>
              <p:nvPr/>
            </p:nvSpPr>
            <p:spPr bwMode="auto">
              <a:xfrm>
                <a:off x="5224" y="2838"/>
                <a:ext cx="47" cy="43"/>
              </a:xfrm>
              <a:custGeom>
                <a:avLst/>
                <a:gdLst>
                  <a:gd name="T0" fmla="*/ 0 w 47"/>
                  <a:gd name="T1" fmla="*/ 27 h 43"/>
                  <a:gd name="T2" fmla="*/ 12 w 47"/>
                  <a:gd name="T3" fmla="*/ 0 h 43"/>
                  <a:gd name="T4" fmla="*/ 47 w 47"/>
                  <a:gd name="T5" fmla="*/ 17 h 43"/>
                  <a:gd name="T6" fmla="*/ 38 w 47"/>
                  <a:gd name="T7" fmla="*/ 43 h 43"/>
                  <a:gd name="T8" fmla="*/ 0 w 47"/>
                  <a:gd name="T9" fmla="*/ 27 h 43"/>
                </a:gdLst>
                <a:ahLst/>
                <a:cxnLst>
                  <a:cxn ang="0">
                    <a:pos x="T0" y="T1"/>
                  </a:cxn>
                  <a:cxn ang="0">
                    <a:pos x="T2" y="T3"/>
                  </a:cxn>
                  <a:cxn ang="0">
                    <a:pos x="T4" y="T5"/>
                  </a:cxn>
                  <a:cxn ang="0">
                    <a:pos x="T6" y="T7"/>
                  </a:cxn>
                  <a:cxn ang="0">
                    <a:pos x="T8" y="T9"/>
                  </a:cxn>
                </a:cxnLst>
                <a:rect l="0" t="0" r="r" b="b"/>
                <a:pathLst>
                  <a:path w="47" h="43">
                    <a:moveTo>
                      <a:pt x="0" y="27"/>
                    </a:moveTo>
                    <a:lnTo>
                      <a:pt x="12" y="0"/>
                    </a:lnTo>
                    <a:lnTo>
                      <a:pt x="47" y="17"/>
                    </a:lnTo>
                    <a:lnTo>
                      <a:pt x="38" y="43"/>
                    </a:lnTo>
                    <a:lnTo>
                      <a:pt x="0" y="27"/>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91">
                <a:extLst>
                  <a:ext uri="{FF2B5EF4-FFF2-40B4-BE49-F238E27FC236}">
                    <a16:creationId xmlns:a16="http://schemas.microsoft.com/office/drawing/2014/main" id="{C4954162-E815-4F84-8FE5-4239735FFAB6}"/>
                  </a:ext>
                </a:extLst>
              </p:cNvPr>
              <p:cNvSpPr>
                <a:spLocks/>
              </p:cNvSpPr>
              <p:nvPr/>
            </p:nvSpPr>
            <p:spPr bwMode="auto">
              <a:xfrm>
                <a:off x="5179" y="2819"/>
                <a:ext cx="45" cy="41"/>
              </a:xfrm>
              <a:custGeom>
                <a:avLst/>
                <a:gdLst>
                  <a:gd name="T0" fmla="*/ 0 w 45"/>
                  <a:gd name="T1" fmla="*/ 24 h 41"/>
                  <a:gd name="T2" fmla="*/ 9 w 45"/>
                  <a:gd name="T3" fmla="*/ 0 h 41"/>
                  <a:gd name="T4" fmla="*/ 45 w 45"/>
                  <a:gd name="T5" fmla="*/ 17 h 41"/>
                  <a:gd name="T6" fmla="*/ 35 w 45"/>
                  <a:gd name="T7" fmla="*/ 41 h 41"/>
                  <a:gd name="T8" fmla="*/ 0 w 45"/>
                  <a:gd name="T9" fmla="*/ 24 h 41"/>
                </a:gdLst>
                <a:ahLst/>
                <a:cxnLst>
                  <a:cxn ang="0">
                    <a:pos x="T0" y="T1"/>
                  </a:cxn>
                  <a:cxn ang="0">
                    <a:pos x="T2" y="T3"/>
                  </a:cxn>
                  <a:cxn ang="0">
                    <a:pos x="T4" y="T5"/>
                  </a:cxn>
                  <a:cxn ang="0">
                    <a:pos x="T6" y="T7"/>
                  </a:cxn>
                  <a:cxn ang="0">
                    <a:pos x="T8" y="T9"/>
                  </a:cxn>
                </a:cxnLst>
                <a:rect l="0" t="0" r="r" b="b"/>
                <a:pathLst>
                  <a:path w="45" h="41">
                    <a:moveTo>
                      <a:pt x="0" y="24"/>
                    </a:moveTo>
                    <a:lnTo>
                      <a:pt x="9" y="0"/>
                    </a:lnTo>
                    <a:lnTo>
                      <a:pt x="45" y="17"/>
                    </a:lnTo>
                    <a:lnTo>
                      <a:pt x="35" y="41"/>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92">
                <a:extLst>
                  <a:ext uri="{FF2B5EF4-FFF2-40B4-BE49-F238E27FC236}">
                    <a16:creationId xmlns:a16="http://schemas.microsoft.com/office/drawing/2014/main" id="{337CB7D3-92CB-4A1A-9FDF-67FB156EF281}"/>
                  </a:ext>
                </a:extLst>
              </p:cNvPr>
              <p:cNvSpPr>
                <a:spLocks/>
              </p:cNvSpPr>
              <p:nvPr/>
            </p:nvSpPr>
            <p:spPr bwMode="auto">
              <a:xfrm>
                <a:off x="4863" y="2746"/>
                <a:ext cx="33" cy="33"/>
              </a:xfrm>
              <a:custGeom>
                <a:avLst/>
                <a:gdLst>
                  <a:gd name="T0" fmla="*/ 0 w 33"/>
                  <a:gd name="T1" fmla="*/ 24 h 33"/>
                  <a:gd name="T2" fmla="*/ 9 w 33"/>
                  <a:gd name="T3" fmla="*/ 0 h 33"/>
                  <a:gd name="T4" fmla="*/ 33 w 33"/>
                  <a:gd name="T5" fmla="*/ 9 h 33"/>
                  <a:gd name="T6" fmla="*/ 21 w 33"/>
                  <a:gd name="T7" fmla="*/ 33 h 33"/>
                  <a:gd name="T8" fmla="*/ 0 w 33"/>
                  <a:gd name="T9" fmla="*/ 24 h 33"/>
                </a:gdLst>
                <a:ahLst/>
                <a:cxnLst>
                  <a:cxn ang="0">
                    <a:pos x="T0" y="T1"/>
                  </a:cxn>
                  <a:cxn ang="0">
                    <a:pos x="T2" y="T3"/>
                  </a:cxn>
                  <a:cxn ang="0">
                    <a:pos x="T4" y="T5"/>
                  </a:cxn>
                  <a:cxn ang="0">
                    <a:pos x="T6" y="T7"/>
                  </a:cxn>
                  <a:cxn ang="0">
                    <a:pos x="T8" y="T9"/>
                  </a:cxn>
                </a:cxnLst>
                <a:rect l="0" t="0" r="r" b="b"/>
                <a:pathLst>
                  <a:path w="33" h="33">
                    <a:moveTo>
                      <a:pt x="0" y="24"/>
                    </a:moveTo>
                    <a:lnTo>
                      <a:pt x="9" y="0"/>
                    </a:lnTo>
                    <a:lnTo>
                      <a:pt x="33" y="9"/>
                    </a:lnTo>
                    <a:lnTo>
                      <a:pt x="21" y="33"/>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93">
                <a:extLst>
                  <a:ext uri="{FF2B5EF4-FFF2-40B4-BE49-F238E27FC236}">
                    <a16:creationId xmlns:a16="http://schemas.microsoft.com/office/drawing/2014/main" id="{5E35AA96-4A1A-40BB-8773-AAD2FF4E93C3}"/>
                  </a:ext>
                </a:extLst>
              </p:cNvPr>
              <p:cNvSpPr>
                <a:spLocks/>
              </p:cNvSpPr>
              <p:nvPr/>
            </p:nvSpPr>
            <p:spPr bwMode="auto">
              <a:xfrm>
                <a:off x="4891" y="2760"/>
                <a:ext cx="29" cy="31"/>
              </a:xfrm>
              <a:custGeom>
                <a:avLst/>
                <a:gdLst>
                  <a:gd name="T0" fmla="*/ 0 w 29"/>
                  <a:gd name="T1" fmla="*/ 24 h 31"/>
                  <a:gd name="T2" fmla="*/ 12 w 29"/>
                  <a:gd name="T3" fmla="*/ 0 h 31"/>
                  <a:gd name="T4" fmla="*/ 29 w 29"/>
                  <a:gd name="T5" fmla="*/ 7 h 31"/>
                  <a:gd name="T6" fmla="*/ 17 w 29"/>
                  <a:gd name="T7" fmla="*/ 31 h 31"/>
                  <a:gd name="T8" fmla="*/ 0 w 29"/>
                  <a:gd name="T9" fmla="*/ 24 h 31"/>
                </a:gdLst>
                <a:ahLst/>
                <a:cxnLst>
                  <a:cxn ang="0">
                    <a:pos x="T0" y="T1"/>
                  </a:cxn>
                  <a:cxn ang="0">
                    <a:pos x="T2" y="T3"/>
                  </a:cxn>
                  <a:cxn ang="0">
                    <a:pos x="T4" y="T5"/>
                  </a:cxn>
                  <a:cxn ang="0">
                    <a:pos x="T6" y="T7"/>
                  </a:cxn>
                  <a:cxn ang="0">
                    <a:pos x="T8" y="T9"/>
                  </a:cxn>
                </a:cxnLst>
                <a:rect l="0" t="0" r="r" b="b"/>
                <a:pathLst>
                  <a:path w="29" h="31">
                    <a:moveTo>
                      <a:pt x="0" y="24"/>
                    </a:moveTo>
                    <a:lnTo>
                      <a:pt x="12" y="0"/>
                    </a:lnTo>
                    <a:lnTo>
                      <a:pt x="29" y="7"/>
                    </a:lnTo>
                    <a:lnTo>
                      <a:pt x="17" y="31"/>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94">
                <a:extLst>
                  <a:ext uri="{FF2B5EF4-FFF2-40B4-BE49-F238E27FC236}">
                    <a16:creationId xmlns:a16="http://schemas.microsoft.com/office/drawing/2014/main" id="{6E1EE94B-8CFB-461C-B2CB-7B6FA893E323}"/>
                  </a:ext>
                </a:extLst>
              </p:cNvPr>
              <p:cNvSpPr>
                <a:spLocks/>
              </p:cNvSpPr>
              <p:nvPr/>
            </p:nvSpPr>
            <p:spPr bwMode="auto">
              <a:xfrm>
                <a:off x="4917" y="2770"/>
                <a:ext cx="31" cy="35"/>
              </a:xfrm>
              <a:custGeom>
                <a:avLst/>
                <a:gdLst>
                  <a:gd name="T0" fmla="*/ 0 w 31"/>
                  <a:gd name="T1" fmla="*/ 26 h 35"/>
                  <a:gd name="T2" fmla="*/ 10 w 31"/>
                  <a:gd name="T3" fmla="*/ 0 h 35"/>
                  <a:gd name="T4" fmla="*/ 31 w 31"/>
                  <a:gd name="T5" fmla="*/ 11 h 35"/>
                  <a:gd name="T6" fmla="*/ 22 w 31"/>
                  <a:gd name="T7" fmla="*/ 35 h 35"/>
                  <a:gd name="T8" fmla="*/ 0 w 31"/>
                  <a:gd name="T9" fmla="*/ 26 h 35"/>
                </a:gdLst>
                <a:ahLst/>
                <a:cxnLst>
                  <a:cxn ang="0">
                    <a:pos x="T0" y="T1"/>
                  </a:cxn>
                  <a:cxn ang="0">
                    <a:pos x="T2" y="T3"/>
                  </a:cxn>
                  <a:cxn ang="0">
                    <a:pos x="T4" y="T5"/>
                  </a:cxn>
                  <a:cxn ang="0">
                    <a:pos x="T6" y="T7"/>
                  </a:cxn>
                  <a:cxn ang="0">
                    <a:pos x="T8" y="T9"/>
                  </a:cxn>
                </a:cxnLst>
                <a:rect l="0" t="0" r="r" b="b"/>
                <a:pathLst>
                  <a:path w="31" h="35">
                    <a:moveTo>
                      <a:pt x="0" y="26"/>
                    </a:moveTo>
                    <a:lnTo>
                      <a:pt x="10" y="0"/>
                    </a:lnTo>
                    <a:lnTo>
                      <a:pt x="31" y="11"/>
                    </a:lnTo>
                    <a:lnTo>
                      <a:pt x="22" y="35"/>
                    </a:lnTo>
                    <a:lnTo>
                      <a:pt x="0" y="26"/>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95">
                <a:extLst>
                  <a:ext uri="{FF2B5EF4-FFF2-40B4-BE49-F238E27FC236}">
                    <a16:creationId xmlns:a16="http://schemas.microsoft.com/office/drawing/2014/main" id="{43CBB0A1-0E6B-4281-8FCD-6CC5106EB5F3}"/>
                  </a:ext>
                </a:extLst>
              </p:cNvPr>
              <p:cNvSpPr>
                <a:spLocks/>
              </p:cNvSpPr>
              <p:nvPr/>
            </p:nvSpPr>
            <p:spPr bwMode="auto">
              <a:xfrm>
                <a:off x="4943" y="2784"/>
                <a:ext cx="34" cy="33"/>
              </a:xfrm>
              <a:custGeom>
                <a:avLst/>
                <a:gdLst>
                  <a:gd name="T0" fmla="*/ 0 w 34"/>
                  <a:gd name="T1" fmla="*/ 24 h 33"/>
                  <a:gd name="T2" fmla="*/ 12 w 34"/>
                  <a:gd name="T3" fmla="*/ 0 h 33"/>
                  <a:gd name="T4" fmla="*/ 34 w 34"/>
                  <a:gd name="T5" fmla="*/ 9 h 33"/>
                  <a:gd name="T6" fmla="*/ 22 w 34"/>
                  <a:gd name="T7" fmla="*/ 33 h 33"/>
                  <a:gd name="T8" fmla="*/ 0 w 34"/>
                  <a:gd name="T9" fmla="*/ 24 h 33"/>
                </a:gdLst>
                <a:ahLst/>
                <a:cxnLst>
                  <a:cxn ang="0">
                    <a:pos x="T0" y="T1"/>
                  </a:cxn>
                  <a:cxn ang="0">
                    <a:pos x="T2" y="T3"/>
                  </a:cxn>
                  <a:cxn ang="0">
                    <a:pos x="T4" y="T5"/>
                  </a:cxn>
                  <a:cxn ang="0">
                    <a:pos x="T6" y="T7"/>
                  </a:cxn>
                  <a:cxn ang="0">
                    <a:pos x="T8" y="T9"/>
                  </a:cxn>
                </a:cxnLst>
                <a:rect l="0" t="0" r="r" b="b"/>
                <a:pathLst>
                  <a:path w="34" h="33">
                    <a:moveTo>
                      <a:pt x="0" y="24"/>
                    </a:moveTo>
                    <a:lnTo>
                      <a:pt x="12" y="0"/>
                    </a:lnTo>
                    <a:lnTo>
                      <a:pt x="34" y="9"/>
                    </a:lnTo>
                    <a:lnTo>
                      <a:pt x="22" y="33"/>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96">
                <a:extLst>
                  <a:ext uri="{FF2B5EF4-FFF2-40B4-BE49-F238E27FC236}">
                    <a16:creationId xmlns:a16="http://schemas.microsoft.com/office/drawing/2014/main" id="{5189838F-4B81-4A1D-AD37-3568ECDA5010}"/>
                  </a:ext>
                </a:extLst>
              </p:cNvPr>
              <p:cNvSpPr>
                <a:spLocks/>
              </p:cNvSpPr>
              <p:nvPr/>
            </p:nvSpPr>
            <p:spPr bwMode="auto">
              <a:xfrm>
                <a:off x="4585" y="2617"/>
                <a:ext cx="47" cy="43"/>
              </a:xfrm>
              <a:custGeom>
                <a:avLst/>
                <a:gdLst>
                  <a:gd name="T0" fmla="*/ 0 w 47"/>
                  <a:gd name="T1" fmla="*/ 27 h 43"/>
                  <a:gd name="T2" fmla="*/ 9 w 47"/>
                  <a:gd name="T3" fmla="*/ 0 h 43"/>
                  <a:gd name="T4" fmla="*/ 47 w 47"/>
                  <a:gd name="T5" fmla="*/ 19 h 43"/>
                  <a:gd name="T6" fmla="*/ 38 w 47"/>
                  <a:gd name="T7" fmla="*/ 43 h 43"/>
                  <a:gd name="T8" fmla="*/ 0 w 47"/>
                  <a:gd name="T9" fmla="*/ 27 h 43"/>
                </a:gdLst>
                <a:ahLst/>
                <a:cxnLst>
                  <a:cxn ang="0">
                    <a:pos x="T0" y="T1"/>
                  </a:cxn>
                  <a:cxn ang="0">
                    <a:pos x="T2" y="T3"/>
                  </a:cxn>
                  <a:cxn ang="0">
                    <a:pos x="T4" y="T5"/>
                  </a:cxn>
                  <a:cxn ang="0">
                    <a:pos x="T6" y="T7"/>
                  </a:cxn>
                  <a:cxn ang="0">
                    <a:pos x="T8" y="T9"/>
                  </a:cxn>
                </a:cxnLst>
                <a:rect l="0" t="0" r="r" b="b"/>
                <a:pathLst>
                  <a:path w="47" h="43">
                    <a:moveTo>
                      <a:pt x="0" y="27"/>
                    </a:moveTo>
                    <a:lnTo>
                      <a:pt x="9" y="0"/>
                    </a:lnTo>
                    <a:lnTo>
                      <a:pt x="47" y="19"/>
                    </a:lnTo>
                    <a:lnTo>
                      <a:pt x="38" y="43"/>
                    </a:lnTo>
                    <a:lnTo>
                      <a:pt x="0" y="27"/>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97">
                <a:extLst>
                  <a:ext uri="{FF2B5EF4-FFF2-40B4-BE49-F238E27FC236}">
                    <a16:creationId xmlns:a16="http://schemas.microsoft.com/office/drawing/2014/main" id="{78409A03-4577-4A34-9234-694C0ADA75F5}"/>
                  </a:ext>
                </a:extLst>
              </p:cNvPr>
              <p:cNvSpPr>
                <a:spLocks/>
              </p:cNvSpPr>
              <p:nvPr/>
            </p:nvSpPr>
            <p:spPr bwMode="auto">
              <a:xfrm>
                <a:off x="4544" y="2601"/>
                <a:ext cx="41" cy="35"/>
              </a:xfrm>
              <a:custGeom>
                <a:avLst/>
                <a:gdLst>
                  <a:gd name="T0" fmla="*/ 0 w 41"/>
                  <a:gd name="T1" fmla="*/ 24 h 35"/>
                  <a:gd name="T2" fmla="*/ 12 w 41"/>
                  <a:gd name="T3" fmla="*/ 0 h 35"/>
                  <a:gd name="T4" fmla="*/ 41 w 41"/>
                  <a:gd name="T5" fmla="*/ 12 h 35"/>
                  <a:gd name="T6" fmla="*/ 29 w 41"/>
                  <a:gd name="T7" fmla="*/ 35 h 35"/>
                  <a:gd name="T8" fmla="*/ 0 w 41"/>
                  <a:gd name="T9" fmla="*/ 24 h 35"/>
                </a:gdLst>
                <a:ahLst/>
                <a:cxnLst>
                  <a:cxn ang="0">
                    <a:pos x="T0" y="T1"/>
                  </a:cxn>
                  <a:cxn ang="0">
                    <a:pos x="T2" y="T3"/>
                  </a:cxn>
                  <a:cxn ang="0">
                    <a:pos x="T4" y="T5"/>
                  </a:cxn>
                  <a:cxn ang="0">
                    <a:pos x="T6" y="T7"/>
                  </a:cxn>
                  <a:cxn ang="0">
                    <a:pos x="T8" y="T9"/>
                  </a:cxn>
                </a:cxnLst>
                <a:rect l="0" t="0" r="r" b="b"/>
                <a:pathLst>
                  <a:path w="41" h="35">
                    <a:moveTo>
                      <a:pt x="0" y="24"/>
                    </a:moveTo>
                    <a:lnTo>
                      <a:pt x="12" y="0"/>
                    </a:lnTo>
                    <a:lnTo>
                      <a:pt x="41" y="12"/>
                    </a:lnTo>
                    <a:lnTo>
                      <a:pt x="29" y="35"/>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98">
                <a:extLst>
                  <a:ext uri="{FF2B5EF4-FFF2-40B4-BE49-F238E27FC236}">
                    <a16:creationId xmlns:a16="http://schemas.microsoft.com/office/drawing/2014/main" id="{41F6F92E-DC30-4761-BE7B-2DBCB389B5A0}"/>
                  </a:ext>
                </a:extLst>
              </p:cNvPr>
              <p:cNvSpPr>
                <a:spLocks/>
              </p:cNvSpPr>
              <p:nvPr/>
            </p:nvSpPr>
            <p:spPr bwMode="auto">
              <a:xfrm>
                <a:off x="4492" y="2577"/>
                <a:ext cx="48" cy="40"/>
              </a:xfrm>
              <a:custGeom>
                <a:avLst/>
                <a:gdLst>
                  <a:gd name="T0" fmla="*/ 0 w 48"/>
                  <a:gd name="T1" fmla="*/ 24 h 40"/>
                  <a:gd name="T2" fmla="*/ 12 w 48"/>
                  <a:gd name="T3" fmla="*/ 0 h 40"/>
                  <a:gd name="T4" fmla="*/ 48 w 48"/>
                  <a:gd name="T5" fmla="*/ 17 h 40"/>
                  <a:gd name="T6" fmla="*/ 38 w 48"/>
                  <a:gd name="T7" fmla="*/ 40 h 40"/>
                  <a:gd name="T8" fmla="*/ 0 w 48"/>
                  <a:gd name="T9" fmla="*/ 24 h 40"/>
                </a:gdLst>
                <a:ahLst/>
                <a:cxnLst>
                  <a:cxn ang="0">
                    <a:pos x="T0" y="T1"/>
                  </a:cxn>
                  <a:cxn ang="0">
                    <a:pos x="T2" y="T3"/>
                  </a:cxn>
                  <a:cxn ang="0">
                    <a:pos x="T4" y="T5"/>
                  </a:cxn>
                  <a:cxn ang="0">
                    <a:pos x="T6" y="T7"/>
                  </a:cxn>
                  <a:cxn ang="0">
                    <a:pos x="T8" y="T9"/>
                  </a:cxn>
                </a:cxnLst>
                <a:rect l="0" t="0" r="r" b="b"/>
                <a:pathLst>
                  <a:path w="48" h="40">
                    <a:moveTo>
                      <a:pt x="0" y="24"/>
                    </a:moveTo>
                    <a:lnTo>
                      <a:pt x="12" y="0"/>
                    </a:lnTo>
                    <a:lnTo>
                      <a:pt x="48" y="17"/>
                    </a:lnTo>
                    <a:lnTo>
                      <a:pt x="38" y="40"/>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99">
                <a:extLst>
                  <a:ext uri="{FF2B5EF4-FFF2-40B4-BE49-F238E27FC236}">
                    <a16:creationId xmlns:a16="http://schemas.microsoft.com/office/drawing/2014/main" id="{B7BD2260-20AB-43CF-A746-7189960F6971}"/>
                  </a:ext>
                </a:extLst>
              </p:cNvPr>
              <p:cNvSpPr>
                <a:spLocks/>
              </p:cNvSpPr>
              <p:nvPr/>
            </p:nvSpPr>
            <p:spPr bwMode="auto">
              <a:xfrm>
                <a:off x="4447" y="2556"/>
                <a:ext cx="48" cy="40"/>
              </a:xfrm>
              <a:custGeom>
                <a:avLst/>
                <a:gdLst>
                  <a:gd name="T0" fmla="*/ 0 w 48"/>
                  <a:gd name="T1" fmla="*/ 23 h 40"/>
                  <a:gd name="T2" fmla="*/ 10 w 48"/>
                  <a:gd name="T3" fmla="*/ 0 h 40"/>
                  <a:gd name="T4" fmla="*/ 48 w 48"/>
                  <a:gd name="T5" fmla="*/ 16 h 40"/>
                  <a:gd name="T6" fmla="*/ 36 w 48"/>
                  <a:gd name="T7" fmla="*/ 40 h 40"/>
                  <a:gd name="T8" fmla="*/ 0 w 48"/>
                  <a:gd name="T9" fmla="*/ 23 h 40"/>
                </a:gdLst>
                <a:ahLst/>
                <a:cxnLst>
                  <a:cxn ang="0">
                    <a:pos x="T0" y="T1"/>
                  </a:cxn>
                  <a:cxn ang="0">
                    <a:pos x="T2" y="T3"/>
                  </a:cxn>
                  <a:cxn ang="0">
                    <a:pos x="T4" y="T5"/>
                  </a:cxn>
                  <a:cxn ang="0">
                    <a:pos x="T6" y="T7"/>
                  </a:cxn>
                  <a:cxn ang="0">
                    <a:pos x="T8" y="T9"/>
                  </a:cxn>
                </a:cxnLst>
                <a:rect l="0" t="0" r="r" b="b"/>
                <a:pathLst>
                  <a:path w="48" h="40">
                    <a:moveTo>
                      <a:pt x="0" y="23"/>
                    </a:moveTo>
                    <a:lnTo>
                      <a:pt x="10" y="0"/>
                    </a:lnTo>
                    <a:lnTo>
                      <a:pt x="48" y="16"/>
                    </a:lnTo>
                    <a:lnTo>
                      <a:pt x="36" y="40"/>
                    </a:lnTo>
                    <a:lnTo>
                      <a:pt x="0" y="23"/>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100">
                <a:extLst>
                  <a:ext uri="{FF2B5EF4-FFF2-40B4-BE49-F238E27FC236}">
                    <a16:creationId xmlns:a16="http://schemas.microsoft.com/office/drawing/2014/main" id="{9C8D6AA5-524C-4CE9-ABC7-8141A414FCAA}"/>
                  </a:ext>
                </a:extLst>
              </p:cNvPr>
              <p:cNvSpPr>
                <a:spLocks/>
              </p:cNvSpPr>
              <p:nvPr/>
            </p:nvSpPr>
            <p:spPr bwMode="auto">
              <a:xfrm>
                <a:off x="5288" y="2941"/>
                <a:ext cx="50" cy="42"/>
              </a:xfrm>
              <a:custGeom>
                <a:avLst/>
                <a:gdLst>
                  <a:gd name="T0" fmla="*/ 0 w 50"/>
                  <a:gd name="T1" fmla="*/ 23 h 42"/>
                  <a:gd name="T2" fmla="*/ 12 w 50"/>
                  <a:gd name="T3" fmla="*/ 0 h 42"/>
                  <a:gd name="T4" fmla="*/ 50 w 50"/>
                  <a:gd name="T5" fmla="*/ 19 h 42"/>
                  <a:gd name="T6" fmla="*/ 38 w 50"/>
                  <a:gd name="T7" fmla="*/ 42 h 42"/>
                  <a:gd name="T8" fmla="*/ 0 w 50"/>
                  <a:gd name="T9" fmla="*/ 23 h 42"/>
                </a:gdLst>
                <a:ahLst/>
                <a:cxnLst>
                  <a:cxn ang="0">
                    <a:pos x="T0" y="T1"/>
                  </a:cxn>
                  <a:cxn ang="0">
                    <a:pos x="T2" y="T3"/>
                  </a:cxn>
                  <a:cxn ang="0">
                    <a:pos x="T4" y="T5"/>
                  </a:cxn>
                  <a:cxn ang="0">
                    <a:pos x="T6" y="T7"/>
                  </a:cxn>
                  <a:cxn ang="0">
                    <a:pos x="T8" y="T9"/>
                  </a:cxn>
                </a:cxnLst>
                <a:rect l="0" t="0" r="r" b="b"/>
                <a:pathLst>
                  <a:path w="50" h="42">
                    <a:moveTo>
                      <a:pt x="0" y="23"/>
                    </a:moveTo>
                    <a:lnTo>
                      <a:pt x="12" y="0"/>
                    </a:lnTo>
                    <a:lnTo>
                      <a:pt x="50" y="19"/>
                    </a:lnTo>
                    <a:lnTo>
                      <a:pt x="38" y="42"/>
                    </a:lnTo>
                    <a:lnTo>
                      <a:pt x="0" y="23"/>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101">
                <a:extLst>
                  <a:ext uri="{FF2B5EF4-FFF2-40B4-BE49-F238E27FC236}">
                    <a16:creationId xmlns:a16="http://schemas.microsoft.com/office/drawing/2014/main" id="{78D73048-0000-41DA-80F1-EE546F48A655}"/>
                  </a:ext>
                </a:extLst>
              </p:cNvPr>
              <p:cNvSpPr>
                <a:spLocks/>
              </p:cNvSpPr>
              <p:nvPr/>
            </p:nvSpPr>
            <p:spPr bwMode="auto">
              <a:xfrm>
                <a:off x="5250" y="2924"/>
                <a:ext cx="38" cy="36"/>
              </a:xfrm>
              <a:custGeom>
                <a:avLst/>
                <a:gdLst>
                  <a:gd name="T0" fmla="*/ 0 w 38"/>
                  <a:gd name="T1" fmla="*/ 24 h 36"/>
                  <a:gd name="T2" fmla="*/ 9 w 38"/>
                  <a:gd name="T3" fmla="*/ 0 h 36"/>
                  <a:gd name="T4" fmla="*/ 38 w 38"/>
                  <a:gd name="T5" fmla="*/ 12 h 36"/>
                  <a:gd name="T6" fmla="*/ 26 w 38"/>
                  <a:gd name="T7" fmla="*/ 36 h 36"/>
                  <a:gd name="T8" fmla="*/ 0 w 38"/>
                  <a:gd name="T9" fmla="*/ 24 h 36"/>
                </a:gdLst>
                <a:ahLst/>
                <a:cxnLst>
                  <a:cxn ang="0">
                    <a:pos x="T0" y="T1"/>
                  </a:cxn>
                  <a:cxn ang="0">
                    <a:pos x="T2" y="T3"/>
                  </a:cxn>
                  <a:cxn ang="0">
                    <a:pos x="T4" y="T5"/>
                  </a:cxn>
                  <a:cxn ang="0">
                    <a:pos x="T6" y="T7"/>
                  </a:cxn>
                  <a:cxn ang="0">
                    <a:pos x="T8" y="T9"/>
                  </a:cxn>
                </a:cxnLst>
                <a:rect l="0" t="0" r="r" b="b"/>
                <a:pathLst>
                  <a:path w="38" h="36">
                    <a:moveTo>
                      <a:pt x="0" y="24"/>
                    </a:moveTo>
                    <a:lnTo>
                      <a:pt x="9" y="0"/>
                    </a:lnTo>
                    <a:lnTo>
                      <a:pt x="38" y="12"/>
                    </a:lnTo>
                    <a:lnTo>
                      <a:pt x="26" y="36"/>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102">
                <a:extLst>
                  <a:ext uri="{FF2B5EF4-FFF2-40B4-BE49-F238E27FC236}">
                    <a16:creationId xmlns:a16="http://schemas.microsoft.com/office/drawing/2014/main" id="{788C1F7A-2B89-446F-8621-A32F0FF45A6B}"/>
                  </a:ext>
                </a:extLst>
              </p:cNvPr>
              <p:cNvSpPr>
                <a:spLocks/>
              </p:cNvSpPr>
              <p:nvPr/>
            </p:nvSpPr>
            <p:spPr bwMode="auto">
              <a:xfrm>
                <a:off x="5198" y="2900"/>
                <a:ext cx="47" cy="41"/>
              </a:xfrm>
              <a:custGeom>
                <a:avLst/>
                <a:gdLst>
                  <a:gd name="T0" fmla="*/ 0 w 47"/>
                  <a:gd name="T1" fmla="*/ 24 h 41"/>
                  <a:gd name="T2" fmla="*/ 9 w 47"/>
                  <a:gd name="T3" fmla="*/ 0 h 41"/>
                  <a:gd name="T4" fmla="*/ 47 w 47"/>
                  <a:gd name="T5" fmla="*/ 17 h 41"/>
                  <a:gd name="T6" fmla="*/ 35 w 47"/>
                  <a:gd name="T7" fmla="*/ 41 h 41"/>
                  <a:gd name="T8" fmla="*/ 0 w 47"/>
                  <a:gd name="T9" fmla="*/ 24 h 41"/>
                </a:gdLst>
                <a:ahLst/>
                <a:cxnLst>
                  <a:cxn ang="0">
                    <a:pos x="T0" y="T1"/>
                  </a:cxn>
                  <a:cxn ang="0">
                    <a:pos x="T2" y="T3"/>
                  </a:cxn>
                  <a:cxn ang="0">
                    <a:pos x="T4" y="T5"/>
                  </a:cxn>
                  <a:cxn ang="0">
                    <a:pos x="T6" y="T7"/>
                  </a:cxn>
                  <a:cxn ang="0">
                    <a:pos x="T8" y="T9"/>
                  </a:cxn>
                </a:cxnLst>
                <a:rect l="0" t="0" r="r" b="b"/>
                <a:pathLst>
                  <a:path w="47" h="41">
                    <a:moveTo>
                      <a:pt x="0" y="24"/>
                    </a:moveTo>
                    <a:lnTo>
                      <a:pt x="9" y="0"/>
                    </a:lnTo>
                    <a:lnTo>
                      <a:pt x="47" y="17"/>
                    </a:lnTo>
                    <a:lnTo>
                      <a:pt x="35" y="41"/>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103">
                <a:extLst>
                  <a:ext uri="{FF2B5EF4-FFF2-40B4-BE49-F238E27FC236}">
                    <a16:creationId xmlns:a16="http://schemas.microsoft.com/office/drawing/2014/main" id="{85FCEB18-C50A-4D14-84A0-CDA3C32F299B}"/>
                  </a:ext>
                </a:extLst>
              </p:cNvPr>
              <p:cNvSpPr>
                <a:spLocks/>
              </p:cNvSpPr>
              <p:nvPr/>
            </p:nvSpPr>
            <p:spPr bwMode="auto">
              <a:xfrm>
                <a:off x="5150" y="2879"/>
                <a:ext cx="48" cy="40"/>
              </a:xfrm>
              <a:custGeom>
                <a:avLst/>
                <a:gdLst>
                  <a:gd name="T0" fmla="*/ 0 w 48"/>
                  <a:gd name="T1" fmla="*/ 24 h 40"/>
                  <a:gd name="T2" fmla="*/ 12 w 48"/>
                  <a:gd name="T3" fmla="*/ 0 h 40"/>
                  <a:gd name="T4" fmla="*/ 48 w 48"/>
                  <a:gd name="T5" fmla="*/ 16 h 40"/>
                  <a:gd name="T6" fmla="*/ 38 w 48"/>
                  <a:gd name="T7" fmla="*/ 40 h 40"/>
                  <a:gd name="T8" fmla="*/ 0 w 48"/>
                  <a:gd name="T9" fmla="*/ 24 h 40"/>
                </a:gdLst>
                <a:ahLst/>
                <a:cxnLst>
                  <a:cxn ang="0">
                    <a:pos x="T0" y="T1"/>
                  </a:cxn>
                  <a:cxn ang="0">
                    <a:pos x="T2" y="T3"/>
                  </a:cxn>
                  <a:cxn ang="0">
                    <a:pos x="T4" y="T5"/>
                  </a:cxn>
                  <a:cxn ang="0">
                    <a:pos x="T6" y="T7"/>
                  </a:cxn>
                  <a:cxn ang="0">
                    <a:pos x="T8" y="T9"/>
                  </a:cxn>
                </a:cxnLst>
                <a:rect l="0" t="0" r="r" b="b"/>
                <a:pathLst>
                  <a:path w="48" h="40">
                    <a:moveTo>
                      <a:pt x="0" y="24"/>
                    </a:moveTo>
                    <a:lnTo>
                      <a:pt x="12" y="0"/>
                    </a:lnTo>
                    <a:lnTo>
                      <a:pt x="48" y="16"/>
                    </a:lnTo>
                    <a:lnTo>
                      <a:pt x="38" y="40"/>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104">
                <a:extLst>
                  <a:ext uri="{FF2B5EF4-FFF2-40B4-BE49-F238E27FC236}">
                    <a16:creationId xmlns:a16="http://schemas.microsoft.com/office/drawing/2014/main" id="{A74996AC-B85A-4C95-85E3-56F1AFD35019}"/>
                  </a:ext>
                </a:extLst>
              </p:cNvPr>
              <p:cNvSpPr>
                <a:spLocks/>
              </p:cNvSpPr>
              <p:nvPr/>
            </p:nvSpPr>
            <p:spPr bwMode="auto">
              <a:xfrm>
                <a:off x="4373" y="2582"/>
                <a:ext cx="1015" cy="511"/>
              </a:xfrm>
              <a:custGeom>
                <a:avLst/>
                <a:gdLst>
                  <a:gd name="T0" fmla="*/ 29 w 1015"/>
                  <a:gd name="T1" fmla="*/ 0 h 511"/>
                  <a:gd name="T2" fmla="*/ 0 w 1015"/>
                  <a:gd name="T3" fmla="*/ 59 h 511"/>
                  <a:gd name="T4" fmla="*/ 988 w 1015"/>
                  <a:gd name="T5" fmla="*/ 511 h 511"/>
                  <a:gd name="T6" fmla="*/ 1015 w 1015"/>
                  <a:gd name="T7" fmla="*/ 451 h 511"/>
                  <a:gd name="T8" fmla="*/ 29 w 1015"/>
                  <a:gd name="T9" fmla="*/ 0 h 511"/>
                </a:gdLst>
                <a:ahLst/>
                <a:cxnLst>
                  <a:cxn ang="0">
                    <a:pos x="T0" y="T1"/>
                  </a:cxn>
                  <a:cxn ang="0">
                    <a:pos x="T2" y="T3"/>
                  </a:cxn>
                  <a:cxn ang="0">
                    <a:pos x="T4" y="T5"/>
                  </a:cxn>
                  <a:cxn ang="0">
                    <a:pos x="T6" y="T7"/>
                  </a:cxn>
                  <a:cxn ang="0">
                    <a:pos x="T8" y="T9"/>
                  </a:cxn>
                </a:cxnLst>
                <a:rect l="0" t="0" r="r" b="b"/>
                <a:pathLst>
                  <a:path w="1015" h="511">
                    <a:moveTo>
                      <a:pt x="29" y="0"/>
                    </a:moveTo>
                    <a:lnTo>
                      <a:pt x="0" y="59"/>
                    </a:lnTo>
                    <a:lnTo>
                      <a:pt x="988" y="511"/>
                    </a:lnTo>
                    <a:lnTo>
                      <a:pt x="1015" y="451"/>
                    </a:lnTo>
                    <a:lnTo>
                      <a:pt x="29" y="0"/>
                    </a:lnTo>
                    <a:close/>
                  </a:path>
                </a:pathLst>
              </a:custGeom>
              <a:solidFill>
                <a:srgbClr val="DBDD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105">
                <a:extLst>
                  <a:ext uri="{FF2B5EF4-FFF2-40B4-BE49-F238E27FC236}">
                    <a16:creationId xmlns:a16="http://schemas.microsoft.com/office/drawing/2014/main" id="{257518AC-B8AE-41EA-9C56-9B04EE08CD75}"/>
                  </a:ext>
                </a:extLst>
              </p:cNvPr>
              <p:cNvSpPr>
                <a:spLocks/>
              </p:cNvSpPr>
              <p:nvPr/>
            </p:nvSpPr>
            <p:spPr bwMode="auto">
              <a:xfrm>
                <a:off x="4373" y="2582"/>
                <a:ext cx="1015" cy="511"/>
              </a:xfrm>
              <a:custGeom>
                <a:avLst/>
                <a:gdLst>
                  <a:gd name="T0" fmla="*/ 29 w 1015"/>
                  <a:gd name="T1" fmla="*/ 0 h 511"/>
                  <a:gd name="T2" fmla="*/ 0 w 1015"/>
                  <a:gd name="T3" fmla="*/ 59 h 511"/>
                  <a:gd name="T4" fmla="*/ 988 w 1015"/>
                  <a:gd name="T5" fmla="*/ 511 h 511"/>
                  <a:gd name="T6" fmla="*/ 1015 w 1015"/>
                  <a:gd name="T7" fmla="*/ 451 h 511"/>
                  <a:gd name="T8" fmla="*/ 29 w 1015"/>
                  <a:gd name="T9" fmla="*/ 0 h 511"/>
                </a:gdLst>
                <a:ahLst/>
                <a:cxnLst>
                  <a:cxn ang="0">
                    <a:pos x="T0" y="T1"/>
                  </a:cxn>
                  <a:cxn ang="0">
                    <a:pos x="T2" y="T3"/>
                  </a:cxn>
                  <a:cxn ang="0">
                    <a:pos x="T4" y="T5"/>
                  </a:cxn>
                  <a:cxn ang="0">
                    <a:pos x="T6" y="T7"/>
                  </a:cxn>
                  <a:cxn ang="0">
                    <a:pos x="T8" y="T9"/>
                  </a:cxn>
                </a:cxnLst>
                <a:rect l="0" t="0" r="r" b="b"/>
                <a:pathLst>
                  <a:path w="1015" h="511">
                    <a:moveTo>
                      <a:pt x="29" y="0"/>
                    </a:moveTo>
                    <a:lnTo>
                      <a:pt x="0" y="59"/>
                    </a:lnTo>
                    <a:lnTo>
                      <a:pt x="988" y="511"/>
                    </a:lnTo>
                    <a:lnTo>
                      <a:pt x="1015" y="451"/>
                    </a:lnTo>
                    <a:lnTo>
                      <a:pt x="2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106">
                <a:extLst>
                  <a:ext uri="{FF2B5EF4-FFF2-40B4-BE49-F238E27FC236}">
                    <a16:creationId xmlns:a16="http://schemas.microsoft.com/office/drawing/2014/main" id="{CC5E8FC4-CD61-4DE8-AAA8-16C9AE53567A}"/>
                  </a:ext>
                </a:extLst>
              </p:cNvPr>
              <p:cNvSpPr>
                <a:spLocks/>
              </p:cNvSpPr>
              <p:nvPr/>
            </p:nvSpPr>
            <p:spPr bwMode="auto">
              <a:xfrm>
                <a:off x="4834" y="2805"/>
                <a:ext cx="33" cy="36"/>
              </a:xfrm>
              <a:custGeom>
                <a:avLst/>
                <a:gdLst>
                  <a:gd name="T0" fmla="*/ 0 w 33"/>
                  <a:gd name="T1" fmla="*/ 24 h 36"/>
                  <a:gd name="T2" fmla="*/ 12 w 33"/>
                  <a:gd name="T3" fmla="*/ 0 h 36"/>
                  <a:gd name="T4" fmla="*/ 33 w 33"/>
                  <a:gd name="T5" fmla="*/ 12 h 36"/>
                  <a:gd name="T6" fmla="*/ 22 w 33"/>
                  <a:gd name="T7" fmla="*/ 36 h 36"/>
                  <a:gd name="T8" fmla="*/ 0 w 33"/>
                  <a:gd name="T9" fmla="*/ 24 h 36"/>
                </a:gdLst>
                <a:ahLst/>
                <a:cxnLst>
                  <a:cxn ang="0">
                    <a:pos x="T0" y="T1"/>
                  </a:cxn>
                  <a:cxn ang="0">
                    <a:pos x="T2" y="T3"/>
                  </a:cxn>
                  <a:cxn ang="0">
                    <a:pos x="T4" y="T5"/>
                  </a:cxn>
                  <a:cxn ang="0">
                    <a:pos x="T6" y="T7"/>
                  </a:cxn>
                  <a:cxn ang="0">
                    <a:pos x="T8" y="T9"/>
                  </a:cxn>
                </a:cxnLst>
                <a:rect l="0" t="0" r="r" b="b"/>
                <a:pathLst>
                  <a:path w="33" h="36">
                    <a:moveTo>
                      <a:pt x="0" y="24"/>
                    </a:moveTo>
                    <a:lnTo>
                      <a:pt x="12" y="0"/>
                    </a:lnTo>
                    <a:lnTo>
                      <a:pt x="33" y="12"/>
                    </a:lnTo>
                    <a:lnTo>
                      <a:pt x="22" y="36"/>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107">
                <a:extLst>
                  <a:ext uri="{FF2B5EF4-FFF2-40B4-BE49-F238E27FC236}">
                    <a16:creationId xmlns:a16="http://schemas.microsoft.com/office/drawing/2014/main" id="{A93AE097-9C1E-4481-9101-5E7C8882BFE4}"/>
                  </a:ext>
                </a:extLst>
              </p:cNvPr>
              <p:cNvSpPr>
                <a:spLocks/>
              </p:cNvSpPr>
              <p:nvPr/>
            </p:nvSpPr>
            <p:spPr bwMode="auto">
              <a:xfrm>
                <a:off x="4863" y="2819"/>
                <a:ext cx="28" cy="31"/>
              </a:xfrm>
              <a:custGeom>
                <a:avLst/>
                <a:gdLst>
                  <a:gd name="T0" fmla="*/ 0 w 28"/>
                  <a:gd name="T1" fmla="*/ 24 h 31"/>
                  <a:gd name="T2" fmla="*/ 12 w 28"/>
                  <a:gd name="T3" fmla="*/ 0 h 31"/>
                  <a:gd name="T4" fmla="*/ 28 w 28"/>
                  <a:gd name="T5" fmla="*/ 8 h 31"/>
                  <a:gd name="T6" fmla="*/ 16 w 28"/>
                  <a:gd name="T7" fmla="*/ 31 h 31"/>
                  <a:gd name="T8" fmla="*/ 0 w 28"/>
                  <a:gd name="T9" fmla="*/ 24 h 31"/>
                </a:gdLst>
                <a:ahLst/>
                <a:cxnLst>
                  <a:cxn ang="0">
                    <a:pos x="T0" y="T1"/>
                  </a:cxn>
                  <a:cxn ang="0">
                    <a:pos x="T2" y="T3"/>
                  </a:cxn>
                  <a:cxn ang="0">
                    <a:pos x="T4" y="T5"/>
                  </a:cxn>
                  <a:cxn ang="0">
                    <a:pos x="T6" y="T7"/>
                  </a:cxn>
                  <a:cxn ang="0">
                    <a:pos x="T8" y="T9"/>
                  </a:cxn>
                </a:cxnLst>
                <a:rect l="0" t="0" r="r" b="b"/>
                <a:pathLst>
                  <a:path w="28" h="31">
                    <a:moveTo>
                      <a:pt x="0" y="24"/>
                    </a:moveTo>
                    <a:lnTo>
                      <a:pt x="12" y="0"/>
                    </a:lnTo>
                    <a:lnTo>
                      <a:pt x="28" y="8"/>
                    </a:lnTo>
                    <a:lnTo>
                      <a:pt x="16" y="31"/>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108">
                <a:extLst>
                  <a:ext uri="{FF2B5EF4-FFF2-40B4-BE49-F238E27FC236}">
                    <a16:creationId xmlns:a16="http://schemas.microsoft.com/office/drawing/2014/main" id="{EC0A9C35-AC61-4488-8888-D06B7A093B96}"/>
                  </a:ext>
                </a:extLst>
              </p:cNvPr>
              <p:cNvSpPr>
                <a:spLocks/>
              </p:cNvSpPr>
              <p:nvPr/>
            </p:nvSpPr>
            <p:spPr bwMode="auto">
              <a:xfrm>
                <a:off x="4889" y="2831"/>
                <a:ext cx="33" cy="34"/>
              </a:xfrm>
              <a:custGeom>
                <a:avLst/>
                <a:gdLst>
                  <a:gd name="T0" fmla="*/ 0 w 33"/>
                  <a:gd name="T1" fmla="*/ 24 h 34"/>
                  <a:gd name="T2" fmla="*/ 12 w 33"/>
                  <a:gd name="T3" fmla="*/ 0 h 34"/>
                  <a:gd name="T4" fmla="*/ 33 w 33"/>
                  <a:gd name="T5" fmla="*/ 10 h 34"/>
                  <a:gd name="T6" fmla="*/ 21 w 33"/>
                  <a:gd name="T7" fmla="*/ 34 h 34"/>
                  <a:gd name="T8" fmla="*/ 0 w 33"/>
                  <a:gd name="T9" fmla="*/ 24 h 34"/>
                </a:gdLst>
                <a:ahLst/>
                <a:cxnLst>
                  <a:cxn ang="0">
                    <a:pos x="T0" y="T1"/>
                  </a:cxn>
                  <a:cxn ang="0">
                    <a:pos x="T2" y="T3"/>
                  </a:cxn>
                  <a:cxn ang="0">
                    <a:pos x="T4" y="T5"/>
                  </a:cxn>
                  <a:cxn ang="0">
                    <a:pos x="T6" y="T7"/>
                  </a:cxn>
                  <a:cxn ang="0">
                    <a:pos x="T8" y="T9"/>
                  </a:cxn>
                </a:cxnLst>
                <a:rect l="0" t="0" r="r" b="b"/>
                <a:pathLst>
                  <a:path w="33" h="34">
                    <a:moveTo>
                      <a:pt x="0" y="24"/>
                    </a:moveTo>
                    <a:lnTo>
                      <a:pt x="12" y="0"/>
                    </a:lnTo>
                    <a:lnTo>
                      <a:pt x="33" y="10"/>
                    </a:lnTo>
                    <a:lnTo>
                      <a:pt x="21" y="34"/>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109">
                <a:extLst>
                  <a:ext uri="{FF2B5EF4-FFF2-40B4-BE49-F238E27FC236}">
                    <a16:creationId xmlns:a16="http://schemas.microsoft.com/office/drawing/2014/main" id="{643B45A3-125B-4BA0-B702-6FB195A81009}"/>
                  </a:ext>
                </a:extLst>
              </p:cNvPr>
              <p:cNvSpPr>
                <a:spLocks/>
              </p:cNvSpPr>
              <p:nvPr/>
            </p:nvSpPr>
            <p:spPr bwMode="auto">
              <a:xfrm>
                <a:off x="4917" y="2843"/>
                <a:ext cx="31" cy="33"/>
              </a:xfrm>
              <a:custGeom>
                <a:avLst/>
                <a:gdLst>
                  <a:gd name="T0" fmla="*/ 0 w 31"/>
                  <a:gd name="T1" fmla="*/ 24 h 33"/>
                  <a:gd name="T2" fmla="*/ 10 w 31"/>
                  <a:gd name="T3" fmla="*/ 0 h 33"/>
                  <a:gd name="T4" fmla="*/ 31 w 31"/>
                  <a:gd name="T5" fmla="*/ 10 h 33"/>
                  <a:gd name="T6" fmla="*/ 22 w 31"/>
                  <a:gd name="T7" fmla="*/ 33 h 33"/>
                  <a:gd name="T8" fmla="*/ 0 w 31"/>
                  <a:gd name="T9" fmla="*/ 24 h 33"/>
                </a:gdLst>
                <a:ahLst/>
                <a:cxnLst>
                  <a:cxn ang="0">
                    <a:pos x="T0" y="T1"/>
                  </a:cxn>
                  <a:cxn ang="0">
                    <a:pos x="T2" y="T3"/>
                  </a:cxn>
                  <a:cxn ang="0">
                    <a:pos x="T4" y="T5"/>
                  </a:cxn>
                  <a:cxn ang="0">
                    <a:pos x="T6" y="T7"/>
                  </a:cxn>
                  <a:cxn ang="0">
                    <a:pos x="T8" y="T9"/>
                  </a:cxn>
                </a:cxnLst>
                <a:rect l="0" t="0" r="r" b="b"/>
                <a:pathLst>
                  <a:path w="31" h="33">
                    <a:moveTo>
                      <a:pt x="0" y="24"/>
                    </a:moveTo>
                    <a:lnTo>
                      <a:pt x="10" y="0"/>
                    </a:lnTo>
                    <a:lnTo>
                      <a:pt x="31" y="10"/>
                    </a:lnTo>
                    <a:lnTo>
                      <a:pt x="22" y="33"/>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110">
                <a:extLst>
                  <a:ext uri="{FF2B5EF4-FFF2-40B4-BE49-F238E27FC236}">
                    <a16:creationId xmlns:a16="http://schemas.microsoft.com/office/drawing/2014/main" id="{1349AF31-AFA0-448E-8C09-1187A0D10096}"/>
                  </a:ext>
                </a:extLst>
              </p:cNvPr>
              <p:cNvSpPr>
                <a:spLocks/>
              </p:cNvSpPr>
              <p:nvPr/>
            </p:nvSpPr>
            <p:spPr bwMode="auto">
              <a:xfrm>
                <a:off x="4556" y="2679"/>
                <a:ext cx="50" cy="41"/>
              </a:xfrm>
              <a:custGeom>
                <a:avLst/>
                <a:gdLst>
                  <a:gd name="T0" fmla="*/ 0 w 50"/>
                  <a:gd name="T1" fmla="*/ 24 h 41"/>
                  <a:gd name="T2" fmla="*/ 12 w 50"/>
                  <a:gd name="T3" fmla="*/ 0 h 41"/>
                  <a:gd name="T4" fmla="*/ 50 w 50"/>
                  <a:gd name="T5" fmla="*/ 17 h 41"/>
                  <a:gd name="T6" fmla="*/ 38 w 50"/>
                  <a:gd name="T7" fmla="*/ 41 h 41"/>
                  <a:gd name="T8" fmla="*/ 0 w 50"/>
                  <a:gd name="T9" fmla="*/ 24 h 41"/>
                </a:gdLst>
                <a:ahLst/>
                <a:cxnLst>
                  <a:cxn ang="0">
                    <a:pos x="T0" y="T1"/>
                  </a:cxn>
                  <a:cxn ang="0">
                    <a:pos x="T2" y="T3"/>
                  </a:cxn>
                  <a:cxn ang="0">
                    <a:pos x="T4" y="T5"/>
                  </a:cxn>
                  <a:cxn ang="0">
                    <a:pos x="T6" y="T7"/>
                  </a:cxn>
                  <a:cxn ang="0">
                    <a:pos x="T8" y="T9"/>
                  </a:cxn>
                </a:cxnLst>
                <a:rect l="0" t="0" r="r" b="b"/>
                <a:pathLst>
                  <a:path w="50" h="41">
                    <a:moveTo>
                      <a:pt x="0" y="24"/>
                    </a:moveTo>
                    <a:lnTo>
                      <a:pt x="12" y="0"/>
                    </a:lnTo>
                    <a:lnTo>
                      <a:pt x="50" y="17"/>
                    </a:lnTo>
                    <a:lnTo>
                      <a:pt x="38" y="41"/>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111">
                <a:extLst>
                  <a:ext uri="{FF2B5EF4-FFF2-40B4-BE49-F238E27FC236}">
                    <a16:creationId xmlns:a16="http://schemas.microsoft.com/office/drawing/2014/main" id="{5795043A-F589-48B2-8457-D698ED780AAB}"/>
                  </a:ext>
                </a:extLst>
              </p:cNvPr>
              <p:cNvSpPr>
                <a:spLocks/>
              </p:cNvSpPr>
              <p:nvPr/>
            </p:nvSpPr>
            <p:spPr bwMode="auto">
              <a:xfrm>
                <a:off x="4518" y="2660"/>
                <a:ext cx="38" cy="38"/>
              </a:xfrm>
              <a:custGeom>
                <a:avLst/>
                <a:gdLst>
                  <a:gd name="T0" fmla="*/ 0 w 38"/>
                  <a:gd name="T1" fmla="*/ 24 h 38"/>
                  <a:gd name="T2" fmla="*/ 10 w 38"/>
                  <a:gd name="T3" fmla="*/ 0 h 38"/>
                  <a:gd name="T4" fmla="*/ 38 w 38"/>
                  <a:gd name="T5" fmla="*/ 15 h 38"/>
                  <a:gd name="T6" fmla="*/ 26 w 38"/>
                  <a:gd name="T7" fmla="*/ 38 h 38"/>
                  <a:gd name="T8" fmla="*/ 0 w 38"/>
                  <a:gd name="T9" fmla="*/ 24 h 38"/>
                </a:gdLst>
                <a:ahLst/>
                <a:cxnLst>
                  <a:cxn ang="0">
                    <a:pos x="T0" y="T1"/>
                  </a:cxn>
                  <a:cxn ang="0">
                    <a:pos x="T2" y="T3"/>
                  </a:cxn>
                  <a:cxn ang="0">
                    <a:pos x="T4" y="T5"/>
                  </a:cxn>
                  <a:cxn ang="0">
                    <a:pos x="T6" y="T7"/>
                  </a:cxn>
                  <a:cxn ang="0">
                    <a:pos x="T8" y="T9"/>
                  </a:cxn>
                </a:cxnLst>
                <a:rect l="0" t="0" r="r" b="b"/>
                <a:pathLst>
                  <a:path w="38" h="38">
                    <a:moveTo>
                      <a:pt x="0" y="24"/>
                    </a:moveTo>
                    <a:lnTo>
                      <a:pt x="10" y="0"/>
                    </a:lnTo>
                    <a:lnTo>
                      <a:pt x="38" y="15"/>
                    </a:lnTo>
                    <a:lnTo>
                      <a:pt x="26" y="38"/>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112">
                <a:extLst>
                  <a:ext uri="{FF2B5EF4-FFF2-40B4-BE49-F238E27FC236}">
                    <a16:creationId xmlns:a16="http://schemas.microsoft.com/office/drawing/2014/main" id="{B1B41BA5-6FF8-4556-AFA2-E80A58506C80}"/>
                  </a:ext>
                </a:extLst>
              </p:cNvPr>
              <p:cNvSpPr>
                <a:spLocks/>
              </p:cNvSpPr>
              <p:nvPr/>
            </p:nvSpPr>
            <p:spPr bwMode="auto">
              <a:xfrm>
                <a:off x="4466" y="2636"/>
                <a:ext cx="48" cy="41"/>
              </a:xfrm>
              <a:custGeom>
                <a:avLst/>
                <a:gdLst>
                  <a:gd name="T0" fmla="*/ 0 w 48"/>
                  <a:gd name="T1" fmla="*/ 24 h 41"/>
                  <a:gd name="T2" fmla="*/ 12 w 48"/>
                  <a:gd name="T3" fmla="*/ 0 h 41"/>
                  <a:gd name="T4" fmla="*/ 48 w 48"/>
                  <a:gd name="T5" fmla="*/ 17 h 41"/>
                  <a:gd name="T6" fmla="*/ 36 w 48"/>
                  <a:gd name="T7" fmla="*/ 41 h 41"/>
                  <a:gd name="T8" fmla="*/ 0 w 48"/>
                  <a:gd name="T9" fmla="*/ 24 h 41"/>
                </a:gdLst>
                <a:ahLst/>
                <a:cxnLst>
                  <a:cxn ang="0">
                    <a:pos x="T0" y="T1"/>
                  </a:cxn>
                  <a:cxn ang="0">
                    <a:pos x="T2" y="T3"/>
                  </a:cxn>
                  <a:cxn ang="0">
                    <a:pos x="T4" y="T5"/>
                  </a:cxn>
                  <a:cxn ang="0">
                    <a:pos x="T6" y="T7"/>
                  </a:cxn>
                  <a:cxn ang="0">
                    <a:pos x="T8" y="T9"/>
                  </a:cxn>
                </a:cxnLst>
                <a:rect l="0" t="0" r="r" b="b"/>
                <a:pathLst>
                  <a:path w="48" h="41">
                    <a:moveTo>
                      <a:pt x="0" y="24"/>
                    </a:moveTo>
                    <a:lnTo>
                      <a:pt x="12" y="0"/>
                    </a:lnTo>
                    <a:lnTo>
                      <a:pt x="48" y="17"/>
                    </a:lnTo>
                    <a:lnTo>
                      <a:pt x="36" y="41"/>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113">
                <a:extLst>
                  <a:ext uri="{FF2B5EF4-FFF2-40B4-BE49-F238E27FC236}">
                    <a16:creationId xmlns:a16="http://schemas.microsoft.com/office/drawing/2014/main" id="{5A5490EE-1F51-4BBC-8782-0C88FF560EDD}"/>
                  </a:ext>
                </a:extLst>
              </p:cNvPr>
              <p:cNvSpPr>
                <a:spLocks/>
              </p:cNvSpPr>
              <p:nvPr/>
            </p:nvSpPr>
            <p:spPr bwMode="auto">
              <a:xfrm>
                <a:off x="4419" y="2615"/>
                <a:ext cx="47" cy="40"/>
              </a:xfrm>
              <a:custGeom>
                <a:avLst/>
                <a:gdLst>
                  <a:gd name="T0" fmla="*/ 0 w 47"/>
                  <a:gd name="T1" fmla="*/ 24 h 40"/>
                  <a:gd name="T2" fmla="*/ 11 w 47"/>
                  <a:gd name="T3" fmla="*/ 0 h 40"/>
                  <a:gd name="T4" fmla="*/ 47 w 47"/>
                  <a:gd name="T5" fmla="*/ 17 h 40"/>
                  <a:gd name="T6" fmla="*/ 35 w 47"/>
                  <a:gd name="T7" fmla="*/ 40 h 40"/>
                  <a:gd name="T8" fmla="*/ 0 w 47"/>
                  <a:gd name="T9" fmla="*/ 24 h 40"/>
                </a:gdLst>
                <a:ahLst/>
                <a:cxnLst>
                  <a:cxn ang="0">
                    <a:pos x="T0" y="T1"/>
                  </a:cxn>
                  <a:cxn ang="0">
                    <a:pos x="T2" y="T3"/>
                  </a:cxn>
                  <a:cxn ang="0">
                    <a:pos x="T4" y="T5"/>
                  </a:cxn>
                  <a:cxn ang="0">
                    <a:pos x="T6" y="T7"/>
                  </a:cxn>
                  <a:cxn ang="0">
                    <a:pos x="T8" y="T9"/>
                  </a:cxn>
                </a:cxnLst>
                <a:rect l="0" t="0" r="r" b="b"/>
                <a:pathLst>
                  <a:path w="47" h="40">
                    <a:moveTo>
                      <a:pt x="0" y="24"/>
                    </a:moveTo>
                    <a:lnTo>
                      <a:pt x="11" y="0"/>
                    </a:lnTo>
                    <a:lnTo>
                      <a:pt x="47" y="17"/>
                    </a:lnTo>
                    <a:lnTo>
                      <a:pt x="35" y="40"/>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14">
                <a:extLst>
                  <a:ext uri="{FF2B5EF4-FFF2-40B4-BE49-F238E27FC236}">
                    <a16:creationId xmlns:a16="http://schemas.microsoft.com/office/drawing/2014/main" id="{8C7D4062-3E67-4299-93F5-B20B16653CC5}"/>
                  </a:ext>
                </a:extLst>
              </p:cNvPr>
              <p:cNvSpPr>
                <a:spLocks/>
              </p:cNvSpPr>
              <p:nvPr/>
            </p:nvSpPr>
            <p:spPr bwMode="auto">
              <a:xfrm>
                <a:off x="5262" y="3000"/>
                <a:ext cx="47" cy="43"/>
              </a:xfrm>
              <a:custGeom>
                <a:avLst/>
                <a:gdLst>
                  <a:gd name="T0" fmla="*/ 0 w 47"/>
                  <a:gd name="T1" fmla="*/ 26 h 43"/>
                  <a:gd name="T2" fmla="*/ 9 w 47"/>
                  <a:gd name="T3" fmla="*/ 0 h 43"/>
                  <a:gd name="T4" fmla="*/ 47 w 47"/>
                  <a:gd name="T5" fmla="*/ 19 h 43"/>
                  <a:gd name="T6" fmla="*/ 38 w 47"/>
                  <a:gd name="T7" fmla="*/ 43 h 43"/>
                  <a:gd name="T8" fmla="*/ 0 w 47"/>
                  <a:gd name="T9" fmla="*/ 26 h 43"/>
                </a:gdLst>
                <a:ahLst/>
                <a:cxnLst>
                  <a:cxn ang="0">
                    <a:pos x="T0" y="T1"/>
                  </a:cxn>
                  <a:cxn ang="0">
                    <a:pos x="T2" y="T3"/>
                  </a:cxn>
                  <a:cxn ang="0">
                    <a:pos x="T4" y="T5"/>
                  </a:cxn>
                  <a:cxn ang="0">
                    <a:pos x="T6" y="T7"/>
                  </a:cxn>
                  <a:cxn ang="0">
                    <a:pos x="T8" y="T9"/>
                  </a:cxn>
                </a:cxnLst>
                <a:rect l="0" t="0" r="r" b="b"/>
                <a:pathLst>
                  <a:path w="47" h="43">
                    <a:moveTo>
                      <a:pt x="0" y="26"/>
                    </a:moveTo>
                    <a:lnTo>
                      <a:pt x="9" y="0"/>
                    </a:lnTo>
                    <a:lnTo>
                      <a:pt x="47" y="19"/>
                    </a:lnTo>
                    <a:lnTo>
                      <a:pt x="38" y="43"/>
                    </a:lnTo>
                    <a:lnTo>
                      <a:pt x="0" y="26"/>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15">
                <a:extLst>
                  <a:ext uri="{FF2B5EF4-FFF2-40B4-BE49-F238E27FC236}">
                    <a16:creationId xmlns:a16="http://schemas.microsoft.com/office/drawing/2014/main" id="{FD279671-C2F5-472F-8601-07B918C61EEC}"/>
                  </a:ext>
                </a:extLst>
              </p:cNvPr>
              <p:cNvSpPr>
                <a:spLocks/>
              </p:cNvSpPr>
              <p:nvPr/>
            </p:nvSpPr>
            <p:spPr bwMode="auto">
              <a:xfrm>
                <a:off x="5221" y="2983"/>
                <a:ext cx="38" cy="36"/>
              </a:xfrm>
              <a:custGeom>
                <a:avLst/>
                <a:gdLst>
                  <a:gd name="T0" fmla="*/ 0 w 38"/>
                  <a:gd name="T1" fmla="*/ 24 h 36"/>
                  <a:gd name="T2" fmla="*/ 12 w 38"/>
                  <a:gd name="T3" fmla="*/ 0 h 36"/>
                  <a:gd name="T4" fmla="*/ 38 w 38"/>
                  <a:gd name="T5" fmla="*/ 12 h 36"/>
                  <a:gd name="T6" fmla="*/ 29 w 38"/>
                  <a:gd name="T7" fmla="*/ 36 h 36"/>
                  <a:gd name="T8" fmla="*/ 0 w 38"/>
                  <a:gd name="T9" fmla="*/ 24 h 36"/>
                </a:gdLst>
                <a:ahLst/>
                <a:cxnLst>
                  <a:cxn ang="0">
                    <a:pos x="T0" y="T1"/>
                  </a:cxn>
                  <a:cxn ang="0">
                    <a:pos x="T2" y="T3"/>
                  </a:cxn>
                  <a:cxn ang="0">
                    <a:pos x="T4" y="T5"/>
                  </a:cxn>
                  <a:cxn ang="0">
                    <a:pos x="T6" y="T7"/>
                  </a:cxn>
                  <a:cxn ang="0">
                    <a:pos x="T8" y="T9"/>
                  </a:cxn>
                </a:cxnLst>
                <a:rect l="0" t="0" r="r" b="b"/>
                <a:pathLst>
                  <a:path w="38" h="36">
                    <a:moveTo>
                      <a:pt x="0" y="24"/>
                    </a:moveTo>
                    <a:lnTo>
                      <a:pt x="12" y="0"/>
                    </a:lnTo>
                    <a:lnTo>
                      <a:pt x="38" y="12"/>
                    </a:lnTo>
                    <a:lnTo>
                      <a:pt x="29" y="36"/>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16">
                <a:extLst>
                  <a:ext uri="{FF2B5EF4-FFF2-40B4-BE49-F238E27FC236}">
                    <a16:creationId xmlns:a16="http://schemas.microsoft.com/office/drawing/2014/main" id="{E1D911E9-D2FA-4C90-B17F-8090AC97EDDC}"/>
                  </a:ext>
                </a:extLst>
              </p:cNvPr>
              <p:cNvSpPr>
                <a:spLocks/>
              </p:cNvSpPr>
              <p:nvPr/>
            </p:nvSpPr>
            <p:spPr bwMode="auto">
              <a:xfrm>
                <a:off x="5169" y="2960"/>
                <a:ext cx="48" cy="40"/>
              </a:xfrm>
              <a:custGeom>
                <a:avLst/>
                <a:gdLst>
                  <a:gd name="T0" fmla="*/ 0 w 48"/>
                  <a:gd name="T1" fmla="*/ 23 h 40"/>
                  <a:gd name="T2" fmla="*/ 12 w 48"/>
                  <a:gd name="T3" fmla="*/ 0 h 40"/>
                  <a:gd name="T4" fmla="*/ 48 w 48"/>
                  <a:gd name="T5" fmla="*/ 16 h 40"/>
                  <a:gd name="T6" fmla="*/ 36 w 48"/>
                  <a:gd name="T7" fmla="*/ 40 h 40"/>
                  <a:gd name="T8" fmla="*/ 0 w 48"/>
                  <a:gd name="T9" fmla="*/ 23 h 40"/>
                </a:gdLst>
                <a:ahLst/>
                <a:cxnLst>
                  <a:cxn ang="0">
                    <a:pos x="T0" y="T1"/>
                  </a:cxn>
                  <a:cxn ang="0">
                    <a:pos x="T2" y="T3"/>
                  </a:cxn>
                  <a:cxn ang="0">
                    <a:pos x="T4" y="T5"/>
                  </a:cxn>
                  <a:cxn ang="0">
                    <a:pos x="T6" y="T7"/>
                  </a:cxn>
                  <a:cxn ang="0">
                    <a:pos x="T8" y="T9"/>
                  </a:cxn>
                </a:cxnLst>
                <a:rect l="0" t="0" r="r" b="b"/>
                <a:pathLst>
                  <a:path w="48" h="40">
                    <a:moveTo>
                      <a:pt x="0" y="23"/>
                    </a:moveTo>
                    <a:lnTo>
                      <a:pt x="12" y="0"/>
                    </a:lnTo>
                    <a:lnTo>
                      <a:pt x="48" y="16"/>
                    </a:lnTo>
                    <a:lnTo>
                      <a:pt x="36" y="40"/>
                    </a:lnTo>
                    <a:lnTo>
                      <a:pt x="0" y="23"/>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17">
                <a:extLst>
                  <a:ext uri="{FF2B5EF4-FFF2-40B4-BE49-F238E27FC236}">
                    <a16:creationId xmlns:a16="http://schemas.microsoft.com/office/drawing/2014/main" id="{DFC5F5FD-8214-4B43-BF30-4858C545FD00}"/>
                  </a:ext>
                </a:extLst>
              </p:cNvPr>
              <p:cNvSpPr>
                <a:spLocks/>
              </p:cNvSpPr>
              <p:nvPr/>
            </p:nvSpPr>
            <p:spPr bwMode="auto">
              <a:xfrm>
                <a:off x="5124" y="2938"/>
                <a:ext cx="47" cy="41"/>
              </a:xfrm>
              <a:custGeom>
                <a:avLst/>
                <a:gdLst>
                  <a:gd name="T0" fmla="*/ 0 w 47"/>
                  <a:gd name="T1" fmla="*/ 24 h 41"/>
                  <a:gd name="T2" fmla="*/ 9 w 47"/>
                  <a:gd name="T3" fmla="*/ 0 h 41"/>
                  <a:gd name="T4" fmla="*/ 47 w 47"/>
                  <a:gd name="T5" fmla="*/ 17 h 41"/>
                  <a:gd name="T6" fmla="*/ 36 w 47"/>
                  <a:gd name="T7" fmla="*/ 41 h 41"/>
                  <a:gd name="T8" fmla="*/ 0 w 47"/>
                  <a:gd name="T9" fmla="*/ 24 h 41"/>
                </a:gdLst>
                <a:ahLst/>
                <a:cxnLst>
                  <a:cxn ang="0">
                    <a:pos x="T0" y="T1"/>
                  </a:cxn>
                  <a:cxn ang="0">
                    <a:pos x="T2" y="T3"/>
                  </a:cxn>
                  <a:cxn ang="0">
                    <a:pos x="T4" y="T5"/>
                  </a:cxn>
                  <a:cxn ang="0">
                    <a:pos x="T6" y="T7"/>
                  </a:cxn>
                  <a:cxn ang="0">
                    <a:pos x="T8" y="T9"/>
                  </a:cxn>
                </a:cxnLst>
                <a:rect l="0" t="0" r="r" b="b"/>
                <a:pathLst>
                  <a:path w="47" h="41">
                    <a:moveTo>
                      <a:pt x="0" y="24"/>
                    </a:moveTo>
                    <a:lnTo>
                      <a:pt x="9" y="0"/>
                    </a:lnTo>
                    <a:lnTo>
                      <a:pt x="47" y="17"/>
                    </a:lnTo>
                    <a:lnTo>
                      <a:pt x="36" y="41"/>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18">
                <a:extLst>
                  <a:ext uri="{FF2B5EF4-FFF2-40B4-BE49-F238E27FC236}">
                    <a16:creationId xmlns:a16="http://schemas.microsoft.com/office/drawing/2014/main" id="{840E79B8-E33D-41EC-96F1-80A5BBABF184}"/>
                  </a:ext>
                </a:extLst>
              </p:cNvPr>
              <p:cNvSpPr>
                <a:spLocks/>
              </p:cNvSpPr>
              <p:nvPr/>
            </p:nvSpPr>
            <p:spPr bwMode="auto">
              <a:xfrm>
                <a:off x="4806" y="2865"/>
                <a:ext cx="35" cy="35"/>
              </a:xfrm>
              <a:custGeom>
                <a:avLst/>
                <a:gdLst>
                  <a:gd name="T0" fmla="*/ 0 w 35"/>
                  <a:gd name="T1" fmla="*/ 26 h 35"/>
                  <a:gd name="T2" fmla="*/ 12 w 35"/>
                  <a:gd name="T3" fmla="*/ 0 h 35"/>
                  <a:gd name="T4" fmla="*/ 35 w 35"/>
                  <a:gd name="T5" fmla="*/ 11 h 35"/>
                  <a:gd name="T6" fmla="*/ 23 w 35"/>
                  <a:gd name="T7" fmla="*/ 35 h 35"/>
                  <a:gd name="T8" fmla="*/ 0 w 35"/>
                  <a:gd name="T9" fmla="*/ 26 h 35"/>
                </a:gdLst>
                <a:ahLst/>
                <a:cxnLst>
                  <a:cxn ang="0">
                    <a:pos x="T0" y="T1"/>
                  </a:cxn>
                  <a:cxn ang="0">
                    <a:pos x="T2" y="T3"/>
                  </a:cxn>
                  <a:cxn ang="0">
                    <a:pos x="T4" y="T5"/>
                  </a:cxn>
                  <a:cxn ang="0">
                    <a:pos x="T6" y="T7"/>
                  </a:cxn>
                  <a:cxn ang="0">
                    <a:pos x="T8" y="T9"/>
                  </a:cxn>
                </a:cxnLst>
                <a:rect l="0" t="0" r="r" b="b"/>
                <a:pathLst>
                  <a:path w="35" h="35">
                    <a:moveTo>
                      <a:pt x="0" y="26"/>
                    </a:moveTo>
                    <a:lnTo>
                      <a:pt x="12" y="0"/>
                    </a:lnTo>
                    <a:lnTo>
                      <a:pt x="35" y="11"/>
                    </a:lnTo>
                    <a:lnTo>
                      <a:pt x="23" y="35"/>
                    </a:lnTo>
                    <a:lnTo>
                      <a:pt x="0" y="26"/>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19">
                <a:extLst>
                  <a:ext uri="{FF2B5EF4-FFF2-40B4-BE49-F238E27FC236}">
                    <a16:creationId xmlns:a16="http://schemas.microsoft.com/office/drawing/2014/main" id="{0ED6A4EC-F188-4C87-8F52-E4616FDB3B1B}"/>
                  </a:ext>
                </a:extLst>
              </p:cNvPr>
              <p:cNvSpPr>
                <a:spLocks/>
              </p:cNvSpPr>
              <p:nvPr/>
            </p:nvSpPr>
            <p:spPr bwMode="auto">
              <a:xfrm>
                <a:off x="4837" y="2879"/>
                <a:ext cx="26" cy="31"/>
              </a:xfrm>
              <a:custGeom>
                <a:avLst/>
                <a:gdLst>
                  <a:gd name="T0" fmla="*/ 0 w 26"/>
                  <a:gd name="T1" fmla="*/ 24 h 31"/>
                  <a:gd name="T2" fmla="*/ 9 w 26"/>
                  <a:gd name="T3" fmla="*/ 0 h 31"/>
                  <a:gd name="T4" fmla="*/ 26 w 26"/>
                  <a:gd name="T5" fmla="*/ 7 h 31"/>
                  <a:gd name="T6" fmla="*/ 16 w 26"/>
                  <a:gd name="T7" fmla="*/ 31 h 31"/>
                  <a:gd name="T8" fmla="*/ 0 w 26"/>
                  <a:gd name="T9" fmla="*/ 24 h 31"/>
                </a:gdLst>
                <a:ahLst/>
                <a:cxnLst>
                  <a:cxn ang="0">
                    <a:pos x="T0" y="T1"/>
                  </a:cxn>
                  <a:cxn ang="0">
                    <a:pos x="T2" y="T3"/>
                  </a:cxn>
                  <a:cxn ang="0">
                    <a:pos x="T4" y="T5"/>
                  </a:cxn>
                  <a:cxn ang="0">
                    <a:pos x="T6" y="T7"/>
                  </a:cxn>
                  <a:cxn ang="0">
                    <a:pos x="T8" y="T9"/>
                  </a:cxn>
                </a:cxnLst>
                <a:rect l="0" t="0" r="r" b="b"/>
                <a:pathLst>
                  <a:path w="26" h="31">
                    <a:moveTo>
                      <a:pt x="0" y="24"/>
                    </a:moveTo>
                    <a:lnTo>
                      <a:pt x="9" y="0"/>
                    </a:lnTo>
                    <a:lnTo>
                      <a:pt x="26" y="7"/>
                    </a:lnTo>
                    <a:lnTo>
                      <a:pt x="16" y="31"/>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20">
                <a:extLst>
                  <a:ext uri="{FF2B5EF4-FFF2-40B4-BE49-F238E27FC236}">
                    <a16:creationId xmlns:a16="http://schemas.microsoft.com/office/drawing/2014/main" id="{552C0B26-8683-4BFD-A024-FDB74E5AAA81}"/>
                  </a:ext>
                </a:extLst>
              </p:cNvPr>
              <p:cNvSpPr>
                <a:spLocks/>
              </p:cNvSpPr>
              <p:nvPr/>
            </p:nvSpPr>
            <p:spPr bwMode="auto">
              <a:xfrm>
                <a:off x="4860" y="2891"/>
                <a:ext cx="34" cy="33"/>
              </a:xfrm>
              <a:custGeom>
                <a:avLst/>
                <a:gdLst>
                  <a:gd name="T0" fmla="*/ 0 w 34"/>
                  <a:gd name="T1" fmla="*/ 23 h 33"/>
                  <a:gd name="T2" fmla="*/ 12 w 34"/>
                  <a:gd name="T3" fmla="*/ 0 h 33"/>
                  <a:gd name="T4" fmla="*/ 34 w 34"/>
                  <a:gd name="T5" fmla="*/ 9 h 33"/>
                  <a:gd name="T6" fmla="*/ 24 w 34"/>
                  <a:gd name="T7" fmla="*/ 33 h 33"/>
                  <a:gd name="T8" fmla="*/ 0 w 34"/>
                  <a:gd name="T9" fmla="*/ 23 h 33"/>
                </a:gdLst>
                <a:ahLst/>
                <a:cxnLst>
                  <a:cxn ang="0">
                    <a:pos x="T0" y="T1"/>
                  </a:cxn>
                  <a:cxn ang="0">
                    <a:pos x="T2" y="T3"/>
                  </a:cxn>
                  <a:cxn ang="0">
                    <a:pos x="T4" y="T5"/>
                  </a:cxn>
                  <a:cxn ang="0">
                    <a:pos x="T6" y="T7"/>
                  </a:cxn>
                  <a:cxn ang="0">
                    <a:pos x="T8" y="T9"/>
                  </a:cxn>
                </a:cxnLst>
                <a:rect l="0" t="0" r="r" b="b"/>
                <a:pathLst>
                  <a:path w="34" h="33">
                    <a:moveTo>
                      <a:pt x="0" y="23"/>
                    </a:moveTo>
                    <a:lnTo>
                      <a:pt x="12" y="0"/>
                    </a:lnTo>
                    <a:lnTo>
                      <a:pt x="34" y="9"/>
                    </a:lnTo>
                    <a:lnTo>
                      <a:pt x="24" y="33"/>
                    </a:lnTo>
                    <a:lnTo>
                      <a:pt x="0" y="23"/>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21">
                <a:extLst>
                  <a:ext uri="{FF2B5EF4-FFF2-40B4-BE49-F238E27FC236}">
                    <a16:creationId xmlns:a16="http://schemas.microsoft.com/office/drawing/2014/main" id="{0B76A103-68AE-4728-B9FD-BC37C75C0A1D}"/>
                  </a:ext>
                </a:extLst>
              </p:cNvPr>
              <p:cNvSpPr>
                <a:spLocks/>
              </p:cNvSpPr>
              <p:nvPr/>
            </p:nvSpPr>
            <p:spPr bwMode="auto">
              <a:xfrm>
                <a:off x="4889" y="2903"/>
                <a:ext cx="33" cy="33"/>
              </a:xfrm>
              <a:custGeom>
                <a:avLst/>
                <a:gdLst>
                  <a:gd name="T0" fmla="*/ 0 w 33"/>
                  <a:gd name="T1" fmla="*/ 23 h 33"/>
                  <a:gd name="T2" fmla="*/ 12 w 33"/>
                  <a:gd name="T3" fmla="*/ 0 h 33"/>
                  <a:gd name="T4" fmla="*/ 33 w 33"/>
                  <a:gd name="T5" fmla="*/ 9 h 33"/>
                  <a:gd name="T6" fmla="*/ 21 w 33"/>
                  <a:gd name="T7" fmla="*/ 33 h 33"/>
                  <a:gd name="T8" fmla="*/ 0 w 33"/>
                  <a:gd name="T9" fmla="*/ 23 h 33"/>
                </a:gdLst>
                <a:ahLst/>
                <a:cxnLst>
                  <a:cxn ang="0">
                    <a:pos x="T0" y="T1"/>
                  </a:cxn>
                  <a:cxn ang="0">
                    <a:pos x="T2" y="T3"/>
                  </a:cxn>
                  <a:cxn ang="0">
                    <a:pos x="T4" y="T5"/>
                  </a:cxn>
                  <a:cxn ang="0">
                    <a:pos x="T6" y="T7"/>
                  </a:cxn>
                  <a:cxn ang="0">
                    <a:pos x="T8" y="T9"/>
                  </a:cxn>
                </a:cxnLst>
                <a:rect l="0" t="0" r="r" b="b"/>
                <a:pathLst>
                  <a:path w="33" h="33">
                    <a:moveTo>
                      <a:pt x="0" y="23"/>
                    </a:moveTo>
                    <a:lnTo>
                      <a:pt x="12" y="0"/>
                    </a:lnTo>
                    <a:lnTo>
                      <a:pt x="33" y="9"/>
                    </a:lnTo>
                    <a:lnTo>
                      <a:pt x="21" y="33"/>
                    </a:lnTo>
                    <a:lnTo>
                      <a:pt x="0" y="23"/>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22">
                <a:extLst>
                  <a:ext uri="{FF2B5EF4-FFF2-40B4-BE49-F238E27FC236}">
                    <a16:creationId xmlns:a16="http://schemas.microsoft.com/office/drawing/2014/main" id="{DC3FC34C-B925-40C2-8C4F-7225A7ACB579}"/>
                  </a:ext>
                </a:extLst>
              </p:cNvPr>
              <p:cNvSpPr>
                <a:spLocks/>
              </p:cNvSpPr>
              <p:nvPr/>
            </p:nvSpPr>
            <p:spPr bwMode="auto">
              <a:xfrm>
                <a:off x="4530" y="2739"/>
                <a:ext cx="48" cy="40"/>
              </a:xfrm>
              <a:custGeom>
                <a:avLst/>
                <a:gdLst>
                  <a:gd name="T0" fmla="*/ 0 w 48"/>
                  <a:gd name="T1" fmla="*/ 23 h 40"/>
                  <a:gd name="T2" fmla="*/ 10 w 48"/>
                  <a:gd name="T3" fmla="*/ 0 h 40"/>
                  <a:gd name="T4" fmla="*/ 48 w 48"/>
                  <a:gd name="T5" fmla="*/ 16 h 40"/>
                  <a:gd name="T6" fmla="*/ 38 w 48"/>
                  <a:gd name="T7" fmla="*/ 40 h 40"/>
                  <a:gd name="T8" fmla="*/ 0 w 48"/>
                  <a:gd name="T9" fmla="*/ 23 h 40"/>
                </a:gdLst>
                <a:ahLst/>
                <a:cxnLst>
                  <a:cxn ang="0">
                    <a:pos x="T0" y="T1"/>
                  </a:cxn>
                  <a:cxn ang="0">
                    <a:pos x="T2" y="T3"/>
                  </a:cxn>
                  <a:cxn ang="0">
                    <a:pos x="T4" y="T5"/>
                  </a:cxn>
                  <a:cxn ang="0">
                    <a:pos x="T6" y="T7"/>
                  </a:cxn>
                  <a:cxn ang="0">
                    <a:pos x="T8" y="T9"/>
                  </a:cxn>
                </a:cxnLst>
                <a:rect l="0" t="0" r="r" b="b"/>
                <a:pathLst>
                  <a:path w="48" h="40">
                    <a:moveTo>
                      <a:pt x="0" y="23"/>
                    </a:moveTo>
                    <a:lnTo>
                      <a:pt x="10" y="0"/>
                    </a:lnTo>
                    <a:lnTo>
                      <a:pt x="48" y="16"/>
                    </a:lnTo>
                    <a:lnTo>
                      <a:pt x="38" y="40"/>
                    </a:lnTo>
                    <a:lnTo>
                      <a:pt x="0" y="23"/>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123">
                <a:extLst>
                  <a:ext uri="{FF2B5EF4-FFF2-40B4-BE49-F238E27FC236}">
                    <a16:creationId xmlns:a16="http://schemas.microsoft.com/office/drawing/2014/main" id="{A7FD2417-6328-42F8-96A7-3279FF3744E7}"/>
                  </a:ext>
                </a:extLst>
              </p:cNvPr>
              <p:cNvSpPr>
                <a:spLocks/>
              </p:cNvSpPr>
              <p:nvPr/>
            </p:nvSpPr>
            <p:spPr bwMode="auto">
              <a:xfrm>
                <a:off x="4490" y="2720"/>
                <a:ext cx="40" cy="38"/>
              </a:xfrm>
              <a:custGeom>
                <a:avLst/>
                <a:gdLst>
                  <a:gd name="T0" fmla="*/ 0 w 40"/>
                  <a:gd name="T1" fmla="*/ 26 h 38"/>
                  <a:gd name="T2" fmla="*/ 12 w 40"/>
                  <a:gd name="T3" fmla="*/ 0 h 38"/>
                  <a:gd name="T4" fmla="*/ 40 w 40"/>
                  <a:gd name="T5" fmla="*/ 14 h 38"/>
                  <a:gd name="T6" fmla="*/ 28 w 40"/>
                  <a:gd name="T7" fmla="*/ 38 h 38"/>
                  <a:gd name="T8" fmla="*/ 0 w 40"/>
                  <a:gd name="T9" fmla="*/ 26 h 38"/>
                </a:gdLst>
                <a:ahLst/>
                <a:cxnLst>
                  <a:cxn ang="0">
                    <a:pos x="T0" y="T1"/>
                  </a:cxn>
                  <a:cxn ang="0">
                    <a:pos x="T2" y="T3"/>
                  </a:cxn>
                  <a:cxn ang="0">
                    <a:pos x="T4" y="T5"/>
                  </a:cxn>
                  <a:cxn ang="0">
                    <a:pos x="T6" y="T7"/>
                  </a:cxn>
                  <a:cxn ang="0">
                    <a:pos x="T8" y="T9"/>
                  </a:cxn>
                </a:cxnLst>
                <a:rect l="0" t="0" r="r" b="b"/>
                <a:pathLst>
                  <a:path w="40" h="38">
                    <a:moveTo>
                      <a:pt x="0" y="26"/>
                    </a:moveTo>
                    <a:lnTo>
                      <a:pt x="12" y="0"/>
                    </a:lnTo>
                    <a:lnTo>
                      <a:pt x="40" y="14"/>
                    </a:lnTo>
                    <a:lnTo>
                      <a:pt x="28" y="38"/>
                    </a:lnTo>
                    <a:lnTo>
                      <a:pt x="0" y="26"/>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124">
                <a:extLst>
                  <a:ext uri="{FF2B5EF4-FFF2-40B4-BE49-F238E27FC236}">
                    <a16:creationId xmlns:a16="http://schemas.microsoft.com/office/drawing/2014/main" id="{F72BDB4D-7525-4CBD-822D-8267BEFD4F6B}"/>
                  </a:ext>
                </a:extLst>
              </p:cNvPr>
              <p:cNvSpPr>
                <a:spLocks/>
              </p:cNvSpPr>
              <p:nvPr/>
            </p:nvSpPr>
            <p:spPr bwMode="auto">
              <a:xfrm>
                <a:off x="4440" y="2696"/>
                <a:ext cx="45" cy="40"/>
              </a:xfrm>
              <a:custGeom>
                <a:avLst/>
                <a:gdLst>
                  <a:gd name="T0" fmla="*/ 0 w 45"/>
                  <a:gd name="T1" fmla="*/ 24 h 40"/>
                  <a:gd name="T2" fmla="*/ 9 w 45"/>
                  <a:gd name="T3" fmla="*/ 0 h 40"/>
                  <a:gd name="T4" fmla="*/ 45 w 45"/>
                  <a:gd name="T5" fmla="*/ 17 h 40"/>
                  <a:gd name="T6" fmla="*/ 36 w 45"/>
                  <a:gd name="T7" fmla="*/ 40 h 40"/>
                  <a:gd name="T8" fmla="*/ 0 w 45"/>
                  <a:gd name="T9" fmla="*/ 24 h 40"/>
                </a:gdLst>
                <a:ahLst/>
                <a:cxnLst>
                  <a:cxn ang="0">
                    <a:pos x="T0" y="T1"/>
                  </a:cxn>
                  <a:cxn ang="0">
                    <a:pos x="T2" y="T3"/>
                  </a:cxn>
                  <a:cxn ang="0">
                    <a:pos x="T4" y="T5"/>
                  </a:cxn>
                  <a:cxn ang="0">
                    <a:pos x="T6" y="T7"/>
                  </a:cxn>
                  <a:cxn ang="0">
                    <a:pos x="T8" y="T9"/>
                  </a:cxn>
                </a:cxnLst>
                <a:rect l="0" t="0" r="r" b="b"/>
                <a:pathLst>
                  <a:path w="45" h="40">
                    <a:moveTo>
                      <a:pt x="0" y="24"/>
                    </a:moveTo>
                    <a:lnTo>
                      <a:pt x="9" y="0"/>
                    </a:lnTo>
                    <a:lnTo>
                      <a:pt x="45" y="17"/>
                    </a:lnTo>
                    <a:lnTo>
                      <a:pt x="36" y="40"/>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125">
                <a:extLst>
                  <a:ext uri="{FF2B5EF4-FFF2-40B4-BE49-F238E27FC236}">
                    <a16:creationId xmlns:a16="http://schemas.microsoft.com/office/drawing/2014/main" id="{21B0DAC8-A89D-41CB-8191-F58CFDA0E844}"/>
                  </a:ext>
                </a:extLst>
              </p:cNvPr>
              <p:cNvSpPr>
                <a:spLocks/>
              </p:cNvSpPr>
              <p:nvPr/>
            </p:nvSpPr>
            <p:spPr bwMode="auto">
              <a:xfrm>
                <a:off x="4392" y="2675"/>
                <a:ext cx="46" cy="40"/>
              </a:xfrm>
              <a:custGeom>
                <a:avLst/>
                <a:gdLst>
                  <a:gd name="T0" fmla="*/ 0 w 46"/>
                  <a:gd name="T1" fmla="*/ 23 h 40"/>
                  <a:gd name="T2" fmla="*/ 10 w 46"/>
                  <a:gd name="T3" fmla="*/ 0 h 40"/>
                  <a:gd name="T4" fmla="*/ 46 w 46"/>
                  <a:gd name="T5" fmla="*/ 16 h 40"/>
                  <a:gd name="T6" fmla="*/ 36 w 46"/>
                  <a:gd name="T7" fmla="*/ 40 h 40"/>
                  <a:gd name="T8" fmla="*/ 0 w 46"/>
                  <a:gd name="T9" fmla="*/ 23 h 40"/>
                </a:gdLst>
                <a:ahLst/>
                <a:cxnLst>
                  <a:cxn ang="0">
                    <a:pos x="T0" y="T1"/>
                  </a:cxn>
                  <a:cxn ang="0">
                    <a:pos x="T2" y="T3"/>
                  </a:cxn>
                  <a:cxn ang="0">
                    <a:pos x="T4" y="T5"/>
                  </a:cxn>
                  <a:cxn ang="0">
                    <a:pos x="T6" y="T7"/>
                  </a:cxn>
                  <a:cxn ang="0">
                    <a:pos x="T8" y="T9"/>
                  </a:cxn>
                </a:cxnLst>
                <a:rect l="0" t="0" r="r" b="b"/>
                <a:pathLst>
                  <a:path w="46" h="40">
                    <a:moveTo>
                      <a:pt x="0" y="23"/>
                    </a:moveTo>
                    <a:lnTo>
                      <a:pt x="10" y="0"/>
                    </a:lnTo>
                    <a:lnTo>
                      <a:pt x="46" y="16"/>
                    </a:lnTo>
                    <a:lnTo>
                      <a:pt x="36" y="40"/>
                    </a:lnTo>
                    <a:lnTo>
                      <a:pt x="0" y="23"/>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126">
                <a:extLst>
                  <a:ext uri="{FF2B5EF4-FFF2-40B4-BE49-F238E27FC236}">
                    <a16:creationId xmlns:a16="http://schemas.microsoft.com/office/drawing/2014/main" id="{50B53871-FF0E-4607-93CE-1E50502FC0FF}"/>
                  </a:ext>
                </a:extLst>
              </p:cNvPr>
              <p:cNvSpPr>
                <a:spLocks/>
              </p:cNvSpPr>
              <p:nvPr/>
            </p:nvSpPr>
            <p:spPr bwMode="auto">
              <a:xfrm>
                <a:off x="5233" y="3062"/>
                <a:ext cx="50" cy="40"/>
              </a:xfrm>
              <a:custGeom>
                <a:avLst/>
                <a:gdLst>
                  <a:gd name="T0" fmla="*/ 0 w 50"/>
                  <a:gd name="T1" fmla="*/ 24 h 40"/>
                  <a:gd name="T2" fmla="*/ 12 w 50"/>
                  <a:gd name="T3" fmla="*/ 0 h 40"/>
                  <a:gd name="T4" fmla="*/ 50 w 50"/>
                  <a:gd name="T5" fmla="*/ 16 h 40"/>
                  <a:gd name="T6" fmla="*/ 38 w 50"/>
                  <a:gd name="T7" fmla="*/ 40 h 40"/>
                  <a:gd name="T8" fmla="*/ 0 w 50"/>
                  <a:gd name="T9" fmla="*/ 24 h 40"/>
                </a:gdLst>
                <a:ahLst/>
                <a:cxnLst>
                  <a:cxn ang="0">
                    <a:pos x="T0" y="T1"/>
                  </a:cxn>
                  <a:cxn ang="0">
                    <a:pos x="T2" y="T3"/>
                  </a:cxn>
                  <a:cxn ang="0">
                    <a:pos x="T4" y="T5"/>
                  </a:cxn>
                  <a:cxn ang="0">
                    <a:pos x="T6" y="T7"/>
                  </a:cxn>
                  <a:cxn ang="0">
                    <a:pos x="T8" y="T9"/>
                  </a:cxn>
                </a:cxnLst>
                <a:rect l="0" t="0" r="r" b="b"/>
                <a:pathLst>
                  <a:path w="50" h="40">
                    <a:moveTo>
                      <a:pt x="0" y="24"/>
                    </a:moveTo>
                    <a:lnTo>
                      <a:pt x="12" y="0"/>
                    </a:lnTo>
                    <a:lnTo>
                      <a:pt x="50" y="16"/>
                    </a:lnTo>
                    <a:lnTo>
                      <a:pt x="38" y="40"/>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127">
                <a:extLst>
                  <a:ext uri="{FF2B5EF4-FFF2-40B4-BE49-F238E27FC236}">
                    <a16:creationId xmlns:a16="http://schemas.microsoft.com/office/drawing/2014/main" id="{54B13E8B-B42C-44C4-9D13-EA73FFAB63E0}"/>
                  </a:ext>
                </a:extLst>
              </p:cNvPr>
              <p:cNvSpPr>
                <a:spLocks/>
              </p:cNvSpPr>
              <p:nvPr/>
            </p:nvSpPr>
            <p:spPr bwMode="auto">
              <a:xfrm>
                <a:off x="5193" y="3043"/>
                <a:ext cx="40" cy="38"/>
              </a:xfrm>
              <a:custGeom>
                <a:avLst/>
                <a:gdLst>
                  <a:gd name="T0" fmla="*/ 0 w 40"/>
                  <a:gd name="T1" fmla="*/ 24 h 38"/>
                  <a:gd name="T2" fmla="*/ 12 w 40"/>
                  <a:gd name="T3" fmla="*/ 0 h 38"/>
                  <a:gd name="T4" fmla="*/ 40 w 40"/>
                  <a:gd name="T5" fmla="*/ 12 h 38"/>
                  <a:gd name="T6" fmla="*/ 28 w 40"/>
                  <a:gd name="T7" fmla="*/ 38 h 38"/>
                  <a:gd name="T8" fmla="*/ 0 w 40"/>
                  <a:gd name="T9" fmla="*/ 24 h 38"/>
                </a:gdLst>
                <a:ahLst/>
                <a:cxnLst>
                  <a:cxn ang="0">
                    <a:pos x="T0" y="T1"/>
                  </a:cxn>
                  <a:cxn ang="0">
                    <a:pos x="T2" y="T3"/>
                  </a:cxn>
                  <a:cxn ang="0">
                    <a:pos x="T4" y="T5"/>
                  </a:cxn>
                  <a:cxn ang="0">
                    <a:pos x="T6" y="T7"/>
                  </a:cxn>
                  <a:cxn ang="0">
                    <a:pos x="T8" y="T9"/>
                  </a:cxn>
                </a:cxnLst>
                <a:rect l="0" t="0" r="r" b="b"/>
                <a:pathLst>
                  <a:path w="40" h="38">
                    <a:moveTo>
                      <a:pt x="0" y="24"/>
                    </a:moveTo>
                    <a:lnTo>
                      <a:pt x="12" y="0"/>
                    </a:lnTo>
                    <a:lnTo>
                      <a:pt x="40" y="12"/>
                    </a:lnTo>
                    <a:lnTo>
                      <a:pt x="28" y="38"/>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128">
                <a:extLst>
                  <a:ext uri="{FF2B5EF4-FFF2-40B4-BE49-F238E27FC236}">
                    <a16:creationId xmlns:a16="http://schemas.microsoft.com/office/drawing/2014/main" id="{0D5BC982-489E-4F25-8397-EC4A5B420516}"/>
                  </a:ext>
                </a:extLst>
              </p:cNvPr>
              <p:cNvSpPr>
                <a:spLocks/>
              </p:cNvSpPr>
              <p:nvPr/>
            </p:nvSpPr>
            <p:spPr bwMode="auto">
              <a:xfrm>
                <a:off x="5143" y="3019"/>
                <a:ext cx="47" cy="40"/>
              </a:xfrm>
              <a:custGeom>
                <a:avLst/>
                <a:gdLst>
                  <a:gd name="T0" fmla="*/ 0 w 47"/>
                  <a:gd name="T1" fmla="*/ 24 h 40"/>
                  <a:gd name="T2" fmla="*/ 9 w 47"/>
                  <a:gd name="T3" fmla="*/ 0 h 40"/>
                  <a:gd name="T4" fmla="*/ 47 w 47"/>
                  <a:gd name="T5" fmla="*/ 17 h 40"/>
                  <a:gd name="T6" fmla="*/ 36 w 47"/>
                  <a:gd name="T7" fmla="*/ 40 h 40"/>
                  <a:gd name="T8" fmla="*/ 0 w 47"/>
                  <a:gd name="T9" fmla="*/ 24 h 40"/>
                </a:gdLst>
                <a:ahLst/>
                <a:cxnLst>
                  <a:cxn ang="0">
                    <a:pos x="T0" y="T1"/>
                  </a:cxn>
                  <a:cxn ang="0">
                    <a:pos x="T2" y="T3"/>
                  </a:cxn>
                  <a:cxn ang="0">
                    <a:pos x="T4" y="T5"/>
                  </a:cxn>
                  <a:cxn ang="0">
                    <a:pos x="T6" y="T7"/>
                  </a:cxn>
                  <a:cxn ang="0">
                    <a:pos x="T8" y="T9"/>
                  </a:cxn>
                </a:cxnLst>
                <a:rect l="0" t="0" r="r" b="b"/>
                <a:pathLst>
                  <a:path w="47" h="40">
                    <a:moveTo>
                      <a:pt x="0" y="24"/>
                    </a:moveTo>
                    <a:lnTo>
                      <a:pt x="9" y="0"/>
                    </a:lnTo>
                    <a:lnTo>
                      <a:pt x="47" y="17"/>
                    </a:lnTo>
                    <a:lnTo>
                      <a:pt x="36" y="40"/>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129">
                <a:extLst>
                  <a:ext uri="{FF2B5EF4-FFF2-40B4-BE49-F238E27FC236}">
                    <a16:creationId xmlns:a16="http://schemas.microsoft.com/office/drawing/2014/main" id="{8F886C18-88AD-4A5A-8AA5-D18E4A6B9842}"/>
                  </a:ext>
                </a:extLst>
              </p:cNvPr>
              <p:cNvSpPr>
                <a:spLocks/>
              </p:cNvSpPr>
              <p:nvPr/>
            </p:nvSpPr>
            <p:spPr bwMode="auto">
              <a:xfrm>
                <a:off x="5095" y="2998"/>
                <a:ext cx="48" cy="40"/>
              </a:xfrm>
              <a:custGeom>
                <a:avLst/>
                <a:gdLst>
                  <a:gd name="T0" fmla="*/ 0 w 48"/>
                  <a:gd name="T1" fmla="*/ 23 h 40"/>
                  <a:gd name="T2" fmla="*/ 10 w 48"/>
                  <a:gd name="T3" fmla="*/ 0 h 40"/>
                  <a:gd name="T4" fmla="*/ 48 w 48"/>
                  <a:gd name="T5" fmla="*/ 16 h 40"/>
                  <a:gd name="T6" fmla="*/ 36 w 48"/>
                  <a:gd name="T7" fmla="*/ 40 h 40"/>
                  <a:gd name="T8" fmla="*/ 0 w 48"/>
                  <a:gd name="T9" fmla="*/ 23 h 40"/>
                </a:gdLst>
                <a:ahLst/>
                <a:cxnLst>
                  <a:cxn ang="0">
                    <a:pos x="T0" y="T1"/>
                  </a:cxn>
                  <a:cxn ang="0">
                    <a:pos x="T2" y="T3"/>
                  </a:cxn>
                  <a:cxn ang="0">
                    <a:pos x="T4" y="T5"/>
                  </a:cxn>
                  <a:cxn ang="0">
                    <a:pos x="T6" y="T7"/>
                  </a:cxn>
                  <a:cxn ang="0">
                    <a:pos x="T8" y="T9"/>
                  </a:cxn>
                </a:cxnLst>
                <a:rect l="0" t="0" r="r" b="b"/>
                <a:pathLst>
                  <a:path w="48" h="40">
                    <a:moveTo>
                      <a:pt x="0" y="23"/>
                    </a:moveTo>
                    <a:lnTo>
                      <a:pt x="10" y="0"/>
                    </a:lnTo>
                    <a:lnTo>
                      <a:pt x="48" y="16"/>
                    </a:lnTo>
                    <a:lnTo>
                      <a:pt x="36" y="40"/>
                    </a:lnTo>
                    <a:lnTo>
                      <a:pt x="0" y="23"/>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130">
                <a:extLst>
                  <a:ext uri="{FF2B5EF4-FFF2-40B4-BE49-F238E27FC236}">
                    <a16:creationId xmlns:a16="http://schemas.microsoft.com/office/drawing/2014/main" id="{3AE4EE30-A0E5-47A7-B1E5-392453F6B314}"/>
                  </a:ext>
                </a:extLst>
              </p:cNvPr>
              <p:cNvSpPr>
                <a:spLocks/>
              </p:cNvSpPr>
              <p:nvPr/>
            </p:nvSpPr>
            <p:spPr bwMode="auto">
              <a:xfrm>
                <a:off x="4319" y="2701"/>
                <a:ext cx="1014" cy="513"/>
              </a:xfrm>
              <a:custGeom>
                <a:avLst/>
                <a:gdLst>
                  <a:gd name="T0" fmla="*/ 28 w 1014"/>
                  <a:gd name="T1" fmla="*/ 0 h 513"/>
                  <a:gd name="T2" fmla="*/ 0 w 1014"/>
                  <a:gd name="T3" fmla="*/ 61 h 513"/>
                  <a:gd name="T4" fmla="*/ 988 w 1014"/>
                  <a:gd name="T5" fmla="*/ 513 h 513"/>
                  <a:gd name="T6" fmla="*/ 1014 w 1014"/>
                  <a:gd name="T7" fmla="*/ 451 h 513"/>
                  <a:gd name="T8" fmla="*/ 28 w 1014"/>
                  <a:gd name="T9" fmla="*/ 0 h 513"/>
                </a:gdLst>
                <a:ahLst/>
                <a:cxnLst>
                  <a:cxn ang="0">
                    <a:pos x="T0" y="T1"/>
                  </a:cxn>
                  <a:cxn ang="0">
                    <a:pos x="T2" y="T3"/>
                  </a:cxn>
                  <a:cxn ang="0">
                    <a:pos x="T4" y="T5"/>
                  </a:cxn>
                  <a:cxn ang="0">
                    <a:pos x="T6" y="T7"/>
                  </a:cxn>
                  <a:cxn ang="0">
                    <a:pos x="T8" y="T9"/>
                  </a:cxn>
                </a:cxnLst>
                <a:rect l="0" t="0" r="r" b="b"/>
                <a:pathLst>
                  <a:path w="1014" h="513">
                    <a:moveTo>
                      <a:pt x="28" y="0"/>
                    </a:moveTo>
                    <a:lnTo>
                      <a:pt x="0" y="61"/>
                    </a:lnTo>
                    <a:lnTo>
                      <a:pt x="988" y="513"/>
                    </a:lnTo>
                    <a:lnTo>
                      <a:pt x="1014" y="451"/>
                    </a:lnTo>
                    <a:lnTo>
                      <a:pt x="28" y="0"/>
                    </a:lnTo>
                    <a:close/>
                  </a:path>
                </a:pathLst>
              </a:custGeom>
              <a:solidFill>
                <a:srgbClr val="DBDD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131">
                <a:extLst>
                  <a:ext uri="{FF2B5EF4-FFF2-40B4-BE49-F238E27FC236}">
                    <a16:creationId xmlns:a16="http://schemas.microsoft.com/office/drawing/2014/main" id="{0F6BE236-78E4-4D6D-834B-2170353DF4BF}"/>
                  </a:ext>
                </a:extLst>
              </p:cNvPr>
              <p:cNvSpPr>
                <a:spLocks/>
              </p:cNvSpPr>
              <p:nvPr/>
            </p:nvSpPr>
            <p:spPr bwMode="auto">
              <a:xfrm>
                <a:off x="4319" y="2701"/>
                <a:ext cx="1014" cy="513"/>
              </a:xfrm>
              <a:custGeom>
                <a:avLst/>
                <a:gdLst>
                  <a:gd name="T0" fmla="*/ 28 w 1014"/>
                  <a:gd name="T1" fmla="*/ 0 h 513"/>
                  <a:gd name="T2" fmla="*/ 0 w 1014"/>
                  <a:gd name="T3" fmla="*/ 61 h 513"/>
                  <a:gd name="T4" fmla="*/ 988 w 1014"/>
                  <a:gd name="T5" fmla="*/ 513 h 513"/>
                  <a:gd name="T6" fmla="*/ 1014 w 1014"/>
                  <a:gd name="T7" fmla="*/ 451 h 513"/>
                  <a:gd name="T8" fmla="*/ 28 w 1014"/>
                  <a:gd name="T9" fmla="*/ 0 h 513"/>
                </a:gdLst>
                <a:ahLst/>
                <a:cxnLst>
                  <a:cxn ang="0">
                    <a:pos x="T0" y="T1"/>
                  </a:cxn>
                  <a:cxn ang="0">
                    <a:pos x="T2" y="T3"/>
                  </a:cxn>
                  <a:cxn ang="0">
                    <a:pos x="T4" y="T5"/>
                  </a:cxn>
                  <a:cxn ang="0">
                    <a:pos x="T6" y="T7"/>
                  </a:cxn>
                  <a:cxn ang="0">
                    <a:pos x="T8" y="T9"/>
                  </a:cxn>
                </a:cxnLst>
                <a:rect l="0" t="0" r="r" b="b"/>
                <a:pathLst>
                  <a:path w="1014" h="513">
                    <a:moveTo>
                      <a:pt x="28" y="0"/>
                    </a:moveTo>
                    <a:lnTo>
                      <a:pt x="0" y="61"/>
                    </a:lnTo>
                    <a:lnTo>
                      <a:pt x="988" y="513"/>
                    </a:lnTo>
                    <a:lnTo>
                      <a:pt x="1014" y="451"/>
                    </a:lnTo>
                    <a:lnTo>
                      <a:pt x="2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132">
                <a:extLst>
                  <a:ext uri="{FF2B5EF4-FFF2-40B4-BE49-F238E27FC236}">
                    <a16:creationId xmlns:a16="http://schemas.microsoft.com/office/drawing/2014/main" id="{6E469B0B-9458-4178-8E27-FF5BFF602A69}"/>
                  </a:ext>
                </a:extLst>
              </p:cNvPr>
              <p:cNvSpPr>
                <a:spLocks/>
              </p:cNvSpPr>
              <p:nvPr/>
            </p:nvSpPr>
            <p:spPr bwMode="auto">
              <a:xfrm>
                <a:off x="4780" y="2926"/>
                <a:ext cx="33" cy="34"/>
              </a:xfrm>
              <a:custGeom>
                <a:avLst/>
                <a:gdLst>
                  <a:gd name="T0" fmla="*/ 0 w 33"/>
                  <a:gd name="T1" fmla="*/ 24 h 34"/>
                  <a:gd name="T2" fmla="*/ 9 w 33"/>
                  <a:gd name="T3" fmla="*/ 0 h 34"/>
                  <a:gd name="T4" fmla="*/ 33 w 33"/>
                  <a:gd name="T5" fmla="*/ 10 h 34"/>
                  <a:gd name="T6" fmla="*/ 21 w 33"/>
                  <a:gd name="T7" fmla="*/ 34 h 34"/>
                  <a:gd name="T8" fmla="*/ 0 w 33"/>
                  <a:gd name="T9" fmla="*/ 24 h 34"/>
                </a:gdLst>
                <a:ahLst/>
                <a:cxnLst>
                  <a:cxn ang="0">
                    <a:pos x="T0" y="T1"/>
                  </a:cxn>
                  <a:cxn ang="0">
                    <a:pos x="T2" y="T3"/>
                  </a:cxn>
                  <a:cxn ang="0">
                    <a:pos x="T4" y="T5"/>
                  </a:cxn>
                  <a:cxn ang="0">
                    <a:pos x="T6" y="T7"/>
                  </a:cxn>
                  <a:cxn ang="0">
                    <a:pos x="T8" y="T9"/>
                  </a:cxn>
                </a:cxnLst>
                <a:rect l="0" t="0" r="r" b="b"/>
                <a:pathLst>
                  <a:path w="33" h="34">
                    <a:moveTo>
                      <a:pt x="0" y="24"/>
                    </a:moveTo>
                    <a:lnTo>
                      <a:pt x="9" y="0"/>
                    </a:lnTo>
                    <a:lnTo>
                      <a:pt x="33" y="10"/>
                    </a:lnTo>
                    <a:lnTo>
                      <a:pt x="21" y="34"/>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133">
                <a:extLst>
                  <a:ext uri="{FF2B5EF4-FFF2-40B4-BE49-F238E27FC236}">
                    <a16:creationId xmlns:a16="http://schemas.microsoft.com/office/drawing/2014/main" id="{FA180E71-CC74-4AC2-A60C-8C231960B771}"/>
                  </a:ext>
                </a:extLst>
              </p:cNvPr>
              <p:cNvSpPr>
                <a:spLocks/>
              </p:cNvSpPr>
              <p:nvPr/>
            </p:nvSpPr>
            <p:spPr bwMode="auto">
              <a:xfrm>
                <a:off x="4808" y="2938"/>
                <a:ext cx="29" cy="31"/>
              </a:xfrm>
              <a:custGeom>
                <a:avLst/>
                <a:gdLst>
                  <a:gd name="T0" fmla="*/ 0 w 29"/>
                  <a:gd name="T1" fmla="*/ 24 h 31"/>
                  <a:gd name="T2" fmla="*/ 12 w 29"/>
                  <a:gd name="T3" fmla="*/ 0 h 31"/>
                  <a:gd name="T4" fmla="*/ 29 w 29"/>
                  <a:gd name="T5" fmla="*/ 7 h 31"/>
                  <a:gd name="T6" fmla="*/ 17 w 29"/>
                  <a:gd name="T7" fmla="*/ 31 h 31"/>
                  <a:gd name="T8" fmla="*/ 0 w 29"/>
                  <a:gd name="T9" fmla="*/ 24 h 31"/>
                </a:gdLst>
                <a:ahLst/>
                <a:cxnLst>
                  <a:cxn ang="0">
                    <a:pos x="T0" y="T1"/>
                  </a:cxn>
                  <a:cxn ang="0">
                    <a:pos x="T2" y="T3"/>
                  </a:cxn>
                  <a:cxn ang="0">
                    <a:pos x="T4" y="T5"/>
                  </a:cxn>
                  <a:cxn ang="0">
                    <a:pos x="T6" y="T7"/>
                  </a:cxn>
                  <a:cxn ang="0">
                    <a:pos x="T8" y="T9"/>
                  </a:cxn>
                </a:cxnLst>
                <a:rect l="0" t="0" r="r" b="b"/>
                <a:pathLst>
                  <a:path w="29" h="31">
                    <a:moveTo>
                      <a:pt x="0" y="24"/>
                    </a:moveTo>
                    <a:lnTo>
                      <a:pt x="12" y="0"/>
                    </a:lnTo>
                    <a:lnTo>
                      <a:pt x="29" y="7"/>
                    </a:lnTo>
                    <a:lnTo>
                      <a:pt x="17" y="31"/>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134">
                <a:extLst>
                  <a:ext uri="{FF2B5EF4-FFF2-40B4-BE49-F238E27FC236}">
                    <a16:creationId xmlns:a16="http://schemas.microsoft.com/office/drawing/2014/main" id="{E2D77E8F-F774-46CA-9394-1F6A1474C8F5}"/>
                  </a:ext>
                </a:extLst>
              </p:cNvPr>
              <p:cNvSpPr>
                <a:spLocks/>
              </p:cNvSpPr>
              <p:nvPr/>
            </p:nvSpPr>
            <p:spPr bwMode="auto">
              <a:xfrm>
                <a:off x="4834" y="2950"/>
                <a:ext cx="33" cy="33"/>
              </a:xfrm>
              <a:custGeom>
                <a:avLst/>
                <a:gdLst>
                  <a:gd name="T0" fmla="*/ 0 w 33"/>
                  <a:gd name="T1" fmla="*/ 24 h 33"/>
                  <a:gd name="T2" fmla="*/ 12 w 33"/>
                  <a:gd name="T3" fmla="*/ 0 h 33"/>
                  <a:gd name="T4" fmla="*/ 33 w 33"/>
                  <a:gd name="T5" fmla="*/ 10 h 33"/>
                  <a:gd name="T6" fmla="*/ 22 w 33"/>
                  <a:gd name="T7" fmla="*/ 33 h 33"/>
                  <a:gd name="T8" fmla="*/ 0 w 33"/>
                  <a:gd name="T9" fmla="*/ 24 h 33"/>
                </a:gdLst>
                <a:ahLst/>
                <a:cxnLst>
                  <a:cxn ang="0">
                    <a:pos x="T0" y="T1"/>
                  </a:cxn>
                  <a:cxn ang="0">
                    <a:pos x="T2" y="T3"/>
                  </a:cxn>
                  <a:cxn ang="0">
                    <a:pos x="T4" y="T5"/>
                  </a:cxn>
                  <a:cxn ang="0">
                    <a:pos x="T6" y="T7"/>
                  </a:cxn>
                  <a:cxn ang="0">
                    <a:pos x="T8" y="T9"/>
                  </a:cxn>
                </a:cxnLst>
                <a:rect l="0" t="0" r="r" b="b"/>
                <a:pathLst>
                  <a:path w="33" h="33">
                    <a:moveTo>
                      <a:pt x="0" y="24"/>
                    </a:moveTo>
                    <a:lnTo>
                      <a:pt x="12" y="0"/>
                    </a:lnTo>
                    <a:lnTo>
                      <a:pt x="33" y="10"/>
                    </a:lnTo>
                    <a:lnTo>
                      <a:pt x="22" y="33"/>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135">
                <a:extLst>
                  <a:ext uri="{FF2B5EF4-FFF2-40B4-BE49-F238E27FC236}">
                    <a16:creationId xmlns:a16="http://schemas.microsoft.com/office/drawing/2014/main" id="{AB829F45-8FD6-465A-9387-A09C2A8B68BC}"/>
                  </a:ext>
                </a:extLst>
              </p:cNvPr>
              <p:cNvSpPr>
                <a:spLocks/>
              </p:cNvSpPr>
              <p:nvPr/>
            </p:nvSpPr>
            <p:spPr bwMode="auto">
              <a:xfrm>
                <a:off x="4860" y="2962"/>
                <a:ext cx="34" cy="36"/>
              </a:xfrm>
              <a:custGeom>
                <a:avLst/>
                <a:gdLst>
                  <a:gd name="T0" fmla="*/ 0 w 34"/>
                  <a:gd name="T1" fmla="*/ 24 h 36"/>
                  <a:gd name="T2" fmla="*/ 12 w 34"/>
                  <a:gd name="T3" fmla="*/ 0 h 36"/>
                  <a:gd name="T4" fmla="*/ 34 w 34"/>
                  <a:gd name="T5" fmla="*/ 10 h 36"/>
                  <a:gd name="T6" fmla="*/ 24 w 34"/>
                  <a:gd name="T7" fmla="*/ 36 h 36"/>
                  <a:gd name="T8" fmla="*/ 0 w 34"/>
                  <a:gd name="T9" fmla="*/ 24 h 36"/>
                </a:gdLst>
                <a:ahLst/>
                <a:cxnLst>
                  <a:cxn ang="0">
                    <a:pos x="T0" y="T1"/>
                  </a:cxn>
                  <a:cxn ang="0">
                    <a:pos x="T2" y="T3"/>
                  </a:cxn>
                  <a:cxn ang="0">
                    <a:pos x="T4" y="T5"/>
                  </a:cxn>
                  <a:cxn ang="0">
                    <a:pos x="T6" y="T7"/>
                  </a:cxn>
                  <a:cxn ang="0">
                    <a:pos x="T8" y="T9"/>
                  </a:cxn>
                </a:cxnLst>
                <a:rect l="0" t="0" r="r" b="b"/>
                <a:pathLst>
                  <a:path w="34" h="36">
                    <a:moveTo>
                      <a:pt x="0" y="24"/>
                    </a:moveTo>
                    <a:lnTo>
                      <a:pt x="12" y="0"/>
                    </a:lnTo>
                    <a:lnTo>
                      <a:pt x="34" y="10"/>
                    </a:lnTo>
                    <a:lnTo>
                      <a:pt x="24" y="36"/>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136">
                <a:extLst>
                  <a:ext uri="{FF2B5EF4-FFF2-40B4-BE49-F238E27FC236}">
                    <a16:creationId xmlns:a16="http://schemas.microsoft.com/office/drawing/2014/main" id="{F1B04452-675E-4535-A982-322BA95EC28F}"/>
                  </a:ext>
                </a:extLst>
              </p:cNvPr>
              <p:cNvSpPr>
                <a:spLocks/>
              </p:cNvSpPr>
              <p:nvPr/>
            </p:nvSpPr>
            <p:spPr bwMode="auto">
              <a:xfrm>
                <a:off x="4502" y="2798"/>
                <a:ext cx="50" cy="43"/>
              </a:xfrm>
              <a:custGeom>
                <a:avLst/>
                <a:gdLst>
                  <a:gd name="T0" fmla="*/ 0 w 50"/>
                  <a:gd name="T1" fmla="*/ 24 h 43"/>
                  <a:gd name="T2" fmla="*/ 12 w 50"/>
                  <a:gd name="T3" fmla="*/ 0 h 43"/>
                  <a:gd name="T4" fmla="*/ 50 w 50"/>
                  <a:gd name="T5" fmla="*/ 19 h 43"/>
                  <a:gd name="T6" fmla="*/ 38 w 50"/>
                  <a:gd name="T7" fmla="*/ 43 h 43"/>
                  <a:gd name="T8" fmla="*/ 0 w 50"/>
                  <a:gd name="T9" fmla="*/ 24 h 43"/>
                </a:gdLst>
                <a:ahLst/>
                <a:cxnLst>
                  <a:cxn ang="0">
                    <a:pos x="T0" y="T1"/>
                  </a:cxn>
                  <a:cxn ang="0">
                    <a:pos x="T2" y="T3"/>
                  </a:cxn>
                  <a:cxn ang="0">
                    <a:pos x="T4" y="T5"/>
                  </a:cxn>
                  <a:cxn ang="0">
                    <a:pos x="T6" y="T7"/>
                  </a:cxn>
                  <a:cxn ang="0">
                    <a:pos x="T8" y="T9"/>
                  </a:cxn>
                </a:cxnLst>
                <a:rect l="0" t="0" r="r" b="b"/>
                <a:pathLst>
                  <a:path w="50" h="43">
                    <a:moveTo>
                      <a:pt x="0" y="24"/>
                    </a:moveTo>
                    <a:lnTo>
                      <a:pt x="12" y="0"/>
                    </a:lnTo>
                    <a:lnTo>
                      <a:pt x="50" y="19"/>
                    </a:lnTo>
                    <a:lnTo>
                      <a:pt x="38" y="43"/>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137">
                <a:extLst>
                  <a:ext uri="{FF2B5EF4-FFF2-40B4-BE49-F238E27FC236}">
                    <a16:creationId xmlns:a16="http://schemas.microsoft.com/office/drawing/2014/main" id="{1FA949F5-F1DA-4DB2-B6B5-C96402EDC6BA}"/>
                  </a:ext>
                </a:extLst>
              </p:cNvPr>
              <p:cNvSpPr>
                <a:spLocks/>
              </p:cNvSpPr>
              <p:nvPr/>
            </p:nvSpPr>
            <p:spPr bwMode="auto">
              <a:xfrm>
                <a:off x="4464" y="2779"/>
                <a:ext cx="38" cy="38"/>
              </a:xfrm>
              <a:custGeom>
                <a:avLst/>
                <a:gdLst>
                  <a:gd name="T0" fmla="*/ 0 w 38"/>
                  <a:gd name="T1" fmla="*/ 24 h 38"/>
                  <a:gd name="T2" fmla="*/ 9 w 38"/>
                  <a:gd name="T3" fmla="*/ 0 h 38"/>
                  <a:gd name="T4" fmla="*/ 38 w 38"/>
                  <a:gd name="T5" fmla="*/ 14 h 38"/>
                  <a:gd name="T6" fmla="*/ 26 w 38"/>
                  <a:gd name="T7" fmla="*/ 38 h 38"/>
                  <a:gd name="T8" fmla="*/ 0 w 38"/>
                  <a:gd name="T9" fmla="*/ 24 h 38"/>
                </a:gdLst>
                <a:ahLst/>
                <a:cxnLst>
                  <a:cxn ang="0">
                    <a:pos x="T0" y="T1"/>
                  </a:cxn>
                  <a:cxn ang="0">
                    <a:pos x="T2" y="T3"/>
                  </a:cxn>
                  <a:cxn ang="0">
                    <a:pos x="T4" y="T5"/>
                  </a:cxn>
                  <a:cxn ang="0">
                    <a:pos x="T6" y="T7"/>
                  </a:cxn>
                  <a:cxn ang="0">
                    <a:pos x="T8" y="T9"/>
                  </a:cxn>
                </a:cxnLst>
                <a:rect l="0" t="0" r="r" b="b"/>
                <a:pathLst>
                  <a:path w="38" h="38">
                    <a:moveTo>
                      <a:pt x="0" y="24"/>
                    </a:moveTo>
                    <a:lnTo>
                      <a:pt x="9" y="0"/>
                    </a:lnTo>
                    <a:lnTo>
                      <a:pt x="38" y="14"/>
                    </a:lnTo>
                    <a:lnTo>
                      <a:pt x="26" y="38"/>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138">
                <a:extLst>
                  <a:ext uri="{FF2B5EF4-FFF2-40B4-BE49-F238E27FC236}">
                    <a16:creationId xmlns:a16="http://schemas.microsoft.com/office/drawing/2014/main" id="{AA23E5FF-DFF8-4ABA-A0B0-8BE338B93742}"/>
                  </a:ext>
                </a:extLst>
              </p:cNvPr>
              <p:cNvSpPr>
                <a:spLocks/>
              </p:cNvSpPr>
              <p:nvPr/>
            </p:nvSpPr>
            <p:spPr bwMode="auto">
              <a:xfrm>
                <a:off x="4411" y="2755"/>
                <a:ext cx="48" cy="43"/>
              </a:xfrm>
              <a:custGeom>
                <a:avLst/>
                <a:gdLst>
                  <a:gd name="T0" fmla="*/ 0 w 48"/>
                  <a:gd name="T1" fmla="*/ 26 h 43"/>
                  <a:gd name="T2" fmla="*/ 12 w 48"/>
                  <a:gd name="T3" fmla="*/ 0 h 43"/>
                  <a:gd name="T4" fmla="*/ 48 w 48"/>
                  <a:gd name="T5" fmla="*/ 17 h 43"/>
                  <a:gd name="T6" fmla="*/ 36 w 48"/>
                  <a:gd name="T7" fmla="*/ 43 h 43"/>
                  <a:gd name="T8" fmla="*/ 0 w 48"/>
                  <a:gd name="T9" fmla="*/ 26 h 43"/>
                </a:gdLst>
                <a:ahLst/>
                <a:cxnLst>
                  <a:cxn ang="0">
                    <a:pos x="T0" y="T1"/>
                  </a:cxn>
                  <a:cxn ang="0">
                    <a:pos x="T2" y="T3"/>
                  </a:cxn>
                  <a:cxn ang="0">
                    <a:pos x="T4" y="T5"/>
                  </a:cxn>
                  <a:cxn ang="0">
                    <a:pos x="T6" y="T7"/>
                  </a:cxn>
                  <a:cxn ang="0">
                    <a:pos x="T8" y="T9"/>
                  </a:cxn>
                </a:cxnLst>
                <a:rect l="0" t="0" r="r" b="b"/>
                <a:pathLst>
                  <a:path w="48" h="43">
                    <a:moveTo>
                      <a:pt x="0" y="26"/>
                    </a:moveTo>
                    <a:lnTo>
                      <a:pt x="12" y="0"/>
                    </a:lnTo>
                    <a:lnTo>
                      <a:pt x="48" y="17"/>
                    </a:lnTo>
                    <a:lnTo>
                      <a:pt x="36" y="43"/>
                    </a:lnTo>
                    <a:lnTo>
                      <a:pt x="0" y="26"/>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139">
                <a:extLst>
                  <a:ext uri="{FF2B5EF4-FFF2-40B4-BE49-F238E27FC236}">
                    <a16:creationId xmlns:a16="http://schemas.microsoft.com/office/drawing/2014/main" id="{320EFC50-664F-4520-8CD8-ABC0EB3C0E80}"/>
                  </a:ext>
                </a:extLst>
              </p:cNvPr>
              <p:cNvSpPr>
                <a:spLocks/>
              </p:cNvSpPr>
              <p:nvPr/>
            </p:nvSpPr>
            <p:spPr bwMode="auto">
              <a:xfrm>
                <a:off x="4364" y="2736"/>
                <a:ext cx="47" cy="41"/>
              </a:xfrm>
              <a:custGeom>
                <a:avLst/>
                <a:gdLst>
                  <a:gd name="T0" fmla="*/ 0 w 47"/>
                  <a:gd name="T1" fmla="*/ 24 h 41"/>
                  <a:gd name="T2" fmla="*/ 12 w 47"/>
                  <a:gd name="T3" fmla="*/ 0 h 41"/>
                  <a:gd name="T4" fmla="*/ 47 w 47"/>
                  <a:gd name="T5" fmla="*/ 17 h 41"/>
                  <a:gd name="T6" fmla="*/ 36 w 47"/>
                  <a:gd name="T7" fmla="*/ 41 h 41"/>
                  <a:gd name="T8" fmla="*/ 0 w 47"/>
                  <a:gd name="T9" fmla="*/ 24 h 41"/>
                </a:gdLst>
                <a:ahLst/>
                <a:cxnLst>
                  <a:cxn ang="0">
                    <a:pos x="T0" y="T1"/>
                  </a:cxn>
                  <a:cxn ang="0">
                    <a:pos x="T2" y="T3"/>
                  </a:cxn>
                  <a:cxn ang="0">
                    <a:pos x="T4" y="T5"/>
                  </a:cxn>
                  <a:cxn ang="0">
                    <a:pos x="T6" y="T7"/>
                  </a:cxn>
                  <a:cxn ang="0">
                    <a:pos x="T8" y="T9"/>
                  </a:cxn>
                </a:cxnLst>
                <a:rect l="0" t="0" r="r" b="b"/>
                <a:pathLst>
                  <a:path w="47" h="41">
                    <a:moveTo>
                      <a:pt x="0" y="24"/>
                    </a:moveTo>
                    <a:lnTo>
                      <a:pt x="12" y="0"/>
                    </a:lnTo>
                    <a:lnTo>
                      <a:pt x="47" y="17"/>
                    </a:lnTo>
                    <a:lnTo>
                      <a:pt x="36" y="41"/>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140">
                <a:extLst>
                  <a:ext uri="{FF2B5EF4-FFF2-40B4-BE49-F238E27FC236}">
                    <a16:creationId xmlns:a16="http://schemas.microsoft.com/office/drawing/2014/main" id="{DDF88589-BA73-4F0B-91A8-9DA9027FB2FA}"/>
                  </a:ext>
                </a:extLst>
              </p:cNvPr>
              <p:cNvSpPr>
                <a:spLocks/>
              </p:cNvSpPr>
              <p:nvPr/>
            </p:nvSpPr>
            <p:spPr bwMode="auto">
              <a:xfrm>
                <a:off x="5205" y="3121"/>
                <a:ext cx="50" cy="41"/>
              </a:xfrm>
              <a:custGeom>
                <a:avLst/>
                <a:gdLst>
                  <a:gd name="T0" fmla="*/ 0 w 50"/>
                  <a:gd name="T1" fmla="*/ 24 h 41"/>
                  <a:gd name="T2" fmla="*/ 12 w 50"/>
                  <a:gd name="T3" fmla="*/ 0 h 41"/>
                  <a:gd name="T4" fmla="*/ 50 w 50"/>
                  <a:gd name="T5" fmla="*/ 17 h 41"/>
                  <a:gd name="T6" fmla="*/ 38 w 50"/>
                  <a:gd name="T7" fmla="*/ 41 h 41"/>
                  <a:gd name="T8" fmla="*/ 0 w 50"/>
                  <a:gd name="T9" fmla="*/ 24 h 41"/>
                </a:gdLst>
                <a:ahLst/>
                <a:cxnLst>
                  <a:cxn ang="0">
                    <a:pos x="T0" y="T1"/>
                  </a:cxn>
                  <a:cxn ang="0">
                    <a:pos x="T2" y="T3"/>
                  </a:cxn>
                  <a:cxn ang="0">
                    <a:pos x="T4" y="T5"/>
                  </a:cxn>
                  <a:cxn ang="0">
                    <a:pos x="T6" y="T7"/>
                  </a:cxn>
                  <a:cxn ang="0">
                    <a:pos x="T8" y="T9"/>
                  </a:cxn>
                </a:cxnLst>
                <a:rect l="0" t="0" r="r" b="b"/>
                <a:pathLst>
                  <a:path w="50" h="41">
                    <a:moveTo>
                      <a:pt x="0" y="24"/>
                    </a:moveTo>
                    <a:lnTo>
                      <a:pt x="12" y="0"/>
                    </a:lnTo>
                    <a:lnTo>
                      <a:pt x="50" y="17"/>
                    </a:lnTo>
                    <a:lnTo>
                      <a:pt x="38" y="41"/>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141">
                <a:extLst>
                  <a:ext uri="{FF2B5EF4-FFF2-40B4-BE49-F238E27FC236}">
                    <a16:creationId xmlns:a16="http://schemas.microsoft.com/office/drawing/2014/main" id="{7243F37E-5191-4F3C-9BF5-1D3149F701BD}"/>
                  </a:ext>
                </a:extLst>
              </p:cNvPr>
              <p:cNvSpPr>
                <a:spLocks/>
              </p:cNvSpPr>
              <p:nvPr/>
            </p:nvSpPr>
            <p:spPr bwMode="auto">
              <a:xfrm>
                <a:off x="5167" y="3102"/>
                <a:ext cx="38" cy="38"/>
              </a:xfrm>
              <a:custGeom>
                <a:avLst/>
                <a:gdLst>
                  <a:gd name="T0" fmla="*/ 0 w 38"/>
                  <a:gd name="T1" fmla="*/ 26 h 38"/>
                  <a:gd name="T2" fmla="*/ 12 w 38"/>
                  <a:gd name="T3" fmla="*/ 0 h 38"/>
                  <a:gd name="T4" fmla="*/ 38 w 38"/>
                  <a:gd name="T5" fmla="*/ 14 h 38"/>
                  <a:gd name="T6" fmla="*/ 28 w 38"/>
                  <a:gd name="T7" fmla="*/ 38 h 38"/>
                  <a:gd name="T8" fmla="*/ 0 w 38"/>
                  <a:gd name="T9" fmla="*/ 26 h 38"/>
                </a:gdLst>
                <a:ahLst/>
                <a:cxnLst>
                  <a:cxn ang="0">
                    <a:pos x="T0" y="T1"/>
                  </a:cxn>
                  <a:cxn ang="0">
                    <a:pos x="T2" y="T3"/>
                  </a:cxn>
                  <a:cxn ang="0">
                    <a:pos x="T4" y="T5"/>
                  </a:cxn>
                  <a:cxn ang="0">
                    <a:pos x="T6" y="T7"/>
                  </a:cxn>
                  <a:cxn ang="0">
                    <a:pos x="T8" y="T9"/>
                  </a:cxn>
                </a:cxnLst>
                <a:rect l="0" t="0" r="r" b="b"/>
                <a:pathLst>
                  <a:path w="38" h="38">
                    <a:moveTo>
                      <a:pt x="0" y="26"/>
                    </a:moveTo>
                    <a:lnTo>
                      <a:pt x="12" y="0"/>
                    </a:lnTo>
                    <a:lnTo>
                      <a:pt x="38" y="14"/>
                    </a:lnTo>
                    <a:lnTo>
                      <a:pt x="28" y="38"/>
                    </a:lnTo>
                    <a:lnTo>
                      <a:pt x="0" y="26"/>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142">
                <a:extLst>
                  <a:ext uri="{FF2B5EF4-FFF2-40B4-BE49-F238E27FC236}">
                    <a16:creationId xmlns:a16="http://schemas.microsoft.com/office/drawing/2014/main" id="{AABA88DF-1B1F-4234-AA15-E69E5206FCCE}"/>
                  </a:ext>
                </a:extLst>
              </p:cNvPr>
              <p:cNvSpPr>
                <a:spLocks/>
              </p:cNvSpPr>
              <p:nvPr/>
            </p:nvSpPr>
            <p:spPr bwMode="auto">
              <a:xfrm>
                <a:off x="5114" y="3078"/>
                <a:ext cx="48" cy="41"/>
              </a:xfrm>
              <a:custGeom>
                <a:avLst/>
                <a:gdLst>
                  <a:gd name="T0" fmla="*/ 0 w 48"/>
                  <a:gd name="T1" fmla="*/ 24 h 41"/>
                  <a:gd name="T2" fmla="*/ 12 w 48"/>
                  <a:gd name="T3" fmla="*/ 0 h 41"/>
                  <a:gd name="T4" fmla="*/ 48 w 48"/>
                  <a:gd name="T5" fmla="*/ 17 h 41"/>
                  <a:gd name="T6" fmla="*/ 36 w 48"/>
                  <a:gd name="T7" fmla="*/ 41 h 41"/>
                  <a:gd name="T8" fmla="*/ 0 w 48"/>
                  <a:gd name="T9" fmla="*/ 24 h 41"/>
                </a:gdLst>
                <a:ahLst/>
                <a:cxnLst>
                  <a:cxn ang="0">
                    <a:pos x="T0" y="T1"/>
                  </a:cxn>
                  <a:cxn ang="0">
                    <a:pos x="T2" y="T3"/>
                  </a:cxn>
                  <a:cxn ang="0">
                    <a:pos x="T4" y="T5"/>
                  </a:cxn>
                  <a:cxn ang="0">
                    <a:pos x="T6" y="T7"/>
                  </a:cxn>
                  <a:cxn ang="0">
                    <a:pos x="T8" y="T9"/>
                  </a:cxn>
                </a:cxnLst>
                <a:rect l="0" t="0" r="r" b="b"/>
                <a:pathLst>
                  <a:path w="48" h="41">
                    <a:moveTo>
                      <a:pt x="0" y="24"/>
                    </a:moveTo>
                    <a:lnTo>
                      <a:pt x="12" y="0"/>
                    </a:lnTo>
                    <a:lnTo>
                      <a:pt x="48" y="17"/>
                    </a:lnTo>
                    <a:lnTo>
                      <a:pt x="36" y="41"/>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143">
                <a:extLst>
                  <a:ext uri="{FF2B5EF4-FFF2-40B4-BE49-F238E27FC236}">
                    <a16:creationId xmlns:a16="http://schemas.microsoft.com/office/drawing/2014/main" id="{1D7A8275-A4DF-40F6-9420-F4C565D2DC23}"/>
                  </a:ext>
                </a:extLst>
              </p:cNvPr>
              <p:cNvSpPr>
                <a:spLocks/>
              </p:cNvSpPr>
              <p:nvPr/>
            </p:nvSpPr>
            <p:spPr bwMode="auto">
              <a:xfrm>
                <a:off x="5067" y="3057"/>
                <a:ext cx="47" cy="40"/>
              </a:xfrm>
              <a:custGeom>
                <a:avLst/>
                <a:gdLst>
                  <a:gd name="T0" fmla="*/ 0 w 47"/>
                  <a:gd name="T1" fmla="*/ 24 h 40"/>
                  <a:gd name="T2" fmla="*/ 12 w 47"/>
                  <a:gd name="T3" fmla="*/ 0 h 40"/>
                  <a:gd name="T4" fmla="*/ 47 w 47"/>
                  <a:gd name="T5" fmla="*/ 17 h 40"/>
                  <a:gd name="T6" fmla="*/ 36 w 47"/>
                  <a:gd name="T7" fmla="*/ 40 h 40"/>
                  <a:gd name="T8" fmla="*/ 0 w 47"/>
                  <a:gd name="T9" fmla="*/ 24 h 40"/>
                </a:gdLst>
                <a:ahLst/>
                <a:cxnLst>
                  <a:cxn ang="0">
                    <a:pos x="T0" y="T1"/>
                  </a:cxn>
                  <a:cxn ang="0">
                    <a:pos x="T2" y="T3"/>
                  </a:cxn>
                  <a:cxn ang="0">
                    <a:pos x="T4" y="T5"/>
                  </a:cxn>
                  <a:cxn ang="0">
                    <a:pos x="T6" y="T7"/>
                  </a:cxn>
                  <a:cxn ang="0">
                    <a:pos x="T8" y="T9"/>
                  </a:cxn>
                </a:cxnLst>
                <a:rect l="0" t="0" r="r" b="b"/>
                <a:pathLst>
                  <a:path w="47" h="40">
                    <a:moveTo>
                      <a:pt x="0" y="24"/>
                    </a:moveTo>
                    <a:lnTo>
                      <a:pt x="12" y="0"/>
                    </a:lnTo>
                    <a:lnTo>
                      <a:pt x="47" y="17"/>
                    </a:lnTo>
                    <a:lnTo>
                      <a:pt x="36" y="40"/>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144">
                <a:extLst>
                  <a:ext uri="{FF2B5EF4-FFF2-40B4-BE49-F238E27FC236}">
                    <a16:creationId xmlns:a16="http://schemas.microsoft.com/office/drawing/2014/main" id="{A0F4D6FE-F5E6-4A85-8114-0CF18812F640}"/>
                  </a:ext>
                </a:extLst>
              </p:cNvPr>
              <p:cNvSpPr>
                <a:spLocks/>
              </p:cNvSpPr>
              <p:nvPr/>
            </p:nvSpPr>
            <p:spPr bwMode="auto">
              <a:xfrm>
                <a:off x="4751" y="2986"/>
                <a:ext cx="36" cy="33"/>
              </a:xfrm>
              <a:custGeom>
                <a:avLst/>
                <a:gdLst>
                  <a:gd name="T0" fmla="*/ 0 w 36"/>
                  <a:gd name="T1" fmla="*/ 24 h 33"/>
                  <a:gd name="T2" fmla="*/ 12 w 36"/>
                  <a:gd name="T3" fmla="*/ 0 h 33"/>
                  <a:gd name="T4" fmla="*/ 36 w 36"/>
                  <a:gd name="T5" fmla="*/ 9 h 33"/>
                  <a:gd name="T6" fmla="*/ 24 w 36"/>
                  <a:gd name="T7" fmla="*/ 33 h 33"/>
                  <a:gd name="T8" fmla="*/ 0 w 36"/>
                  <a:gd name="T9" fmla="*/ 24 h 33"/>
                </a:gdLst>
                <a:ahLst/>
                <a:cxnLst>
                  <a:cxn ang="0">
                    <a:pos x="T0" y="T1"/>
                  </a:cxn>
                  <a:cxn ang="0">
                    <a:pos x="T2" y="T3"/>
                  </a:cxn>
                  <a:cxn ang="0">
                    <a:pos x="T4" y="T5"/>
                  </a:cxn>
                  <a:cxn ang="0">
                    <a:pos x="T6" y="T7"/>
                  </a:cxn>
                  <a:cxn ang="0">
                    <a:pos x="T8" y="T9"/>
                  </a:cxn>
                </a:cxnLst>
                <a:rect l="0" t="0" r="r" b="b"/>
                <a:pathLst>
                  <a:path w="36" h="33">
                    <a:moveTo>
                      <a:pt x="0" y="24"/>
                    </a:moveTo>
                    <a:lnTo>
                      <a:pt x="12" y="0"/>
                    </a:lnTo>
                    <a:lnTo>
                      <a:pt x="36" y="9"/>
                    </a:lnTo>
                    <a:lnTo>
                      <a:pt x="24" y="33"/>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145">
                <a:extLst>
                  <a:ext uri="{FF2B5EF4-FFF2-40B4-BE49-F238E27FC236}">
                    <a16:creationId xmlns:a16="http://schemas.microsoft.com/office/drawing/2014/main" id="{E891B457-79B0-40A1-8F0C-40FC97A7DA74}"/>
                  </a:ext>
                </a:extLst>
              </p:cNvPr>
              <p:cNvSpPr>
                <a:spLocks/>
              </p:cNvSpPr>
              <p:nvPr/>
            </p:nvSpPr>
            <p:spPr bwMode="auto">
              <a:xfrm>
                <a:off x="4782" y="2998"/>
                <a:ext cx="26" cy="33"/>
              </a:xfrm>
              <a:custGeom>
                <a:avLst/>
                <a:gdLst>
                  <a:gd name="T0" fmla="*/ 0 w 26"/>
                  <a:gd name="T1" fmla="*/ 26 h 33"/>
                  <a:gd name="T2" fmla="*/ 9 w 26"/>
                  <a:gd name="T3" fmla="*/ 0 h 33"/>
                  <a:gd name="T4" fmla="*/ 26 w 26"/>
                  <a:gd name="T5" fmla="*/ 9 h 33"/>
                  <a:gd name="T6" fmla="*/ 17 w 26"/>
                  <a:gd name="T7" fmla="*/ 33 h 33"/>
                  <a:gd name="T8" fmla="*/ 0 w 26"/>
                  <a:gd name="T9" fmla="*/ 26 h 33"/>
                </a:gdLst>
                <a:ahLst/>
                <a:cxnLst>
                  <a:cxn ang="0">
                    <a:pos x="T0" y="T1"/>
                  </a:cxn>
                  <a:cxn ang="0">
                    <a:pos x="T2" y="T3"/>
                  </a:cxn>
                  <a:cxn ang="0">
                    <a:pos x="T4" y="T5"/>
                  </a:cxn>
                  <a:cxn ang="0">
                    <a:pos x="T6" y="T7"/>
                  </a:cxn>
                  <a:cxn ang="0">
                    <a:pos x="T8" y="T9"/>
                  </a:cxn>
                </a:cxnLst>
                <a:rect l="0" t="0" r="r" b="b"/>
                <a:pathLst>
                  <a:path w="26" h="33">
                    <a:moveTo>
                      <a:pt x="0" y="26"/>
                    </a:moveTo>
                    <a:lnTo>
                      <a:pt x="9" y="0"/>
                    </a:lnTo>
                    <a:lnTo>
                      <a:pt x="26" y="9"/>
                    </a:lnTo>
                    <a:lnTo>
                      <a:pt x="17" y="33"/>
                    </a:lnTo>
                    <a:lnTo>
                      <a:pt x="0" y="26"/>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146">
                <a:extLst>
                  <a:ext uri="{FF2B5EF4-FFF2-40B4-BE49-F238E27FC236}">
                    <a16:creationId xmlns:a16="http://schemas.microsoft.com/office/drawing/2014/main" id="{FD693641-D6F3-4321-AF66-8E946EDF8B08}"/>
                  </a:ext>
                </a:extLst>
              </p:cNvPr>
              <p:cNvSpPr>
                <a:spLocks/>
              </p:cNvSpPr>
              <p:nvPr/>
            </p:nvSpPr>
            <p:spPr bwMode="auto">
              <a:xfrm>
                <a:off x="4806" y="3010"/>
                <a:ext cx="33" cy="35"/>
              </a:xfrm>
              <a:custGeom>
                <a:avLst/>
                <a:gdLst>
                  <a:gd name="T0" fmla="*/ 0 w 33"/>
                  <a:gd name="T1" fmla="*/ 23 h 35"/>
                  <a:gd name="T2" fmla="*/ 12 w 33"/>
                  <a:gd name="T3" fmla="*/ 0 h 35"/>
                  <a:gd name="T4" fmla="*/ 33 w 33"/>
                  <a:gd name="T5" fmla="*/ 9 h 35"/>
                  <a:gd name="T6" fmla="*/ 23 w 33"/>
                  <a:gd name="T7" fmla="*/ 35 h 35"/>
                  <a:gd name="T8" fmla="*/ 0 w 33"/>
                  <a:gd name="T9" fmla="*/ 23 h 35"/>
                </a:gdLst>
                <a:ahLst/>
                <a:cxnLst>
                  <a:cxn ang="0">
                    <a:pos x="T0" y="T1"/>
                  </a:cxn>
                  <a:cxn ang="0">
                    <a:pos x="T2" y="T3"/>
                  </a:cxn>
                  <a:cxn ang="0">
                    <a:pos x="T4" y="T5"/>
                  </a:cxn>
                  <a:cxn ang="0">
                    <a:pos x="T6" y="T7"/>
                  </a:cxn>
                  <a:cxn ang="0">
                    <a:pos x="T8" y="T9"/>
                  </a:cxn>
                </a:cxnLst>
                <a:rect l="0" t="0" r="r" b="b"/>
                <a:pathLst>
                  <a:path w="33" h="35">
                    <a:moveTo>
                      <a:pt x="0" y="23"/>
                    </a:moveTo>
                    <a:lnTo>
                      <a:pt x="12" y="0"/>
                    </a:lnTo>
                    <a:lnTo>
                      <a:pt x="33" y="9"/>
                    </a:lnTo>
                    <a:lnTo>
                      <a:pt x="23" y="35"/>
                    </a:lnTo>
                    <a:lnTo>
                      <a:pt x="0" y="23"/>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147">
                <a:extLst>
                  <a:ext uri="{FF2B5EF4-FFF2-40B4-BE49-F238E27FC236}">
                    <a16:creationId xmlns:a16="http://schemas.microsoft.com/office/drawing/2014/main" id="{4D05F815-D7F9-456C-B253-35F119B94204}"/>
                  </a:ext>
                </a:extLst>
              </p:cNvPr>
              <p:cNvSpPr>
                <a:spLocks/>
              </p:cNvSpPr>
              <p:nvPr/>
            </p:nvSpPr>
            <p:spPr bwMode="auto">
              <a:xfrm>
                <a:off x="4834" y="3024"/>
                <a:ext cx="33" cy="33"/>
              </a:xfrm>
              <a:custGeom>
                <a:avLst/>
                <a:gdLst>
                  <a:gd name="T0" fmla="*/ 0 w 33"/>
                  <a:gd name="T1" fmla="*/ 24 h 33"/>
                  <a:gd name="T2" fmla="*/ 12 w 33"/>
                  <a:gd name="T3" fmla="*/ 0 h 33"/>
                  <a:gd name="T4" fmla="*/ 33 w 33"/>
                  <a:gd name="T5" fmla="*/ 9 h 33"/>
                  <a:gd name="T6" fmla="*/ 22 w 33"/>
                  <a:gd name="T7" fmla="*/ 33 h 33"/>
                  <a:gd name="T8" fmla="*/ 0 w 33"/>
                  <a:gd name="T9" fmla="*/ 24 h 33"/>
                </a:gdLst>
                <a:ahLst/>
                <a:cxnLst>
                  <a:cxn ang="0">
                    <a:pos x="T0" y="T1"/>
                  </a:cxn>
                  <a:cxn ang="0">
                    <a:pos x="T2" y="T3"/>
                  </a:cxn>
                  <a:cxn ang="0">
                    <a:pos x="T4" y="T5"/>
                  </a:cxn>
                  <a:cxn ang="0">
                    <a:pos x="T6" y="T7"/>
                  </a:cxn>
                  <a:cxn ang="0">
                    <a:pos x="T8" y="T9"/>
                  </a:cxn>
                </a:cxnLst>
                <a:rect l="0" t="0" r="r" b="b"/>
                <a:pathLst>
                  <a:path w="33" h="33">
                    <a:moveTo>
                      <a:pt x="0" y="24"/>
                    </a:moveTo>
                    <a:lnTo>
                      <a:pt x="12" y="0"/>
                    </a:lnTo>
                    <a:lnTo>
                      <a:pt x="33" y="9"/>
                    </a:lnTo>
                    <a:lnTo>
                      <a:pt x="22" y="33"/>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148">
                <a:extLst>
                  <a:ext uri="{FF2B5EF4-FFF2-40B4-BE49-F238E27FC236}">
                    <a16:creationId xmlns:a16="http://schemas.microsoft.com/office/drawing/2014/main" id="{9C932A4E-AC42-443B-9241-AFEFB9955F46}"/>
                  </a:ext>
                </a:extLst>
              </p:cNvPr>
              <p:cNvSpPr>
                <a:spLocks/>
              </p:cNvSpPr>
              <p:nvPr/>
            </p:nvSpPr>
            <p:spPr bwMode="auto">
              <a:xfrm>
                <a:off x="4476" y="2857"/>
                <a:ext cx="47" cy="43"/>
              </a:xfrm>
              <a:custGeom>
                <a:avLst/>
                <a:gdLst>
                  <a:gd name="T0" fmla="*/ 0 w 47"/>
                  <a:gd name="T1" fmla="*/ 24 h 43"/>
                  <a:gd name="T2" fmla="*/ 9 w 47"/>
                  <a:gd name="T3" fmla="*/ 0 h 43"/>
                  <a:gd name="T4" fmla="*/ 47 w 47"/>
                  <a:gd name="T5" fmla="*/ 17 h 43"/>
                  <a:gd name="T6" fmla="*/ 38 w 47"/>
                  <a:gd name="T7" fmla="*/ 43 h 43"/>
                  <a:gd name="T8" fmla="*/ 0 w 47"/>
                  <a:gd name="T9" fmla="*/ 24 h 43"/>
                </a:gdLst>
                <a:ahLst/>
                <a:cxnLst>
                  <a:cxn ang="0">
                    <a:pos x="T0" y="T1"/>
                  </a:cxn>
                  <a:cxn ang="0">
                    <a:pos x="T2" y="T3"/>
                  </a:cxn>
                  <a:cxn ang="0">
                    <a:pos x="T4" y="T5"/>
                  </a:cxn>
                  <a:cxn ang="0">
                    <a:pos x="T6" y="T7"/>
                  </a:cxn>
                  <a:cxn ang="0">
                    <a:pos x="T8" y="T9"/>
                  </a:cxn>
                </a:cxnLst>
                <a:rect l="0" t="0" r="r" b="b"/>
                <a:pathLst>
                  <a:path w="47" h="43">
                    <a:moveTo>
                      <a:pt x="0" y="24"/>
                    </a:moveTo>
                    <a:lnTo>
                      <a:pt x="9" y="0"/>
                    </a:lnTo>
                    <a:lnTo>
                      <a:pt x="47" y="17"/>
                    </a:lnTo>
                    <a:lnTo>
                      <a:pt x="38" y="43"/>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149">
                <a:extLst>
                  <a:ext uri="{FF2B5EF4-FFF2-40B4-BE49-F238E27FC236}">
                    <a16:creationId xmlns:a16="http://schemas.microsoft.com/office/drawing/2014/main" id="{D8BB65C7-1A95-4A20-92E0-7A28E60504E3}"/>
                  </a:ext>
                </a:extLst>
              </p:cNvPr>
              <p:cNvSpPr>
                <a:spLocks/>
              </p:cNvSpPr>
              <p:nvPr/>
            </p:nvSpPr>
            <p:spPr bwMode="auto">
              <a:xfrm>
                <a:off x="4435" y="2841"/>
                <a:ext cx="41" cy="35"/>
              </a:xfrm>
              <a:custGeom>
                <a:avLst/>
                <a:gdLst>
                  <a:gd name="T0" fmla="*/ 0 w 41"/>
                  <a:gd name="T1" fmla="*/ 24 h 35"/>
                  <a:gd name="T2" fmla="*/ 12 w 41"/>
                  <a:gd name="T3" fmla="*/ 0 h 35"/>
                  <a:gd name="T4" fmla="*/ 41 w 41"/>
                  <a:gd name="T5" fmla="*/ 12 h 35"/>
                  <a:gd name="T6" fmla="*/ 29 w 41"/>
                  <a:gd name="T7" fmla="*/ 35 h 35"/>
                  <a:gd name="T8" fmla="*/ 0 w 41"/>
                  <a:gd name="T9" fmla="*/ 24 h 35"/>
                </a:gdLst>
                <a:ahLst/>
                <a:cxnLst>
                  <a:cxn ang="0">
                    <a:pos x="T0" y="T1"/>
                  </a:cxn>
                  <a:cxn ang="0">
                    <a:pos x="T2" y="T3"/>
                  </a:cxn>
                  <a:cxn ang="0">
                    <a:pos x="T4" y="T5"/>
                  </a:cxn>
                  <a:cxn ang="0">
                    <a:pos x="T6" y="T7"/>
                  </a:cxn>
                  <a:cxn ang="0">
                    <a:pos x="T8" y="T9"/>
                  </a:cxn>
                </a:cxnLst>
                <a:rect l="0" t="0" r="r" b="b"/>
                <a:pathLst>
                  <a:path w="41" h="35">
                    <a:moveTo>
                      <a:pt x="0" y="24"/>
                    </a:moveTo>
                    <a:lnTo>
                      <a:pt x="12" y="0"/>
                    </a:lnTo>
                    <a:lnTo>
                      <a:pt x="41" y="12"/>
                    </a:lnTo>
                    <a:lnTo>
                      <a:pt x="29" y="35"/>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150">
                <a:extLst>
                  <a:ext uri="{FF2B5EF4-FFF2-40B4-BE49-F238E27FC236}">
                    <a16:creationId xmlns:a16="http://schemas.microsoft.com/office/drawing/2014/main" id="{2C80BDAF-1923-440C-A059-A1C0D6A3A50D}"/>
                  </a:ext>
                </a:extLst>
              </p:cNvPr>
              <p:cNvSpPr>
                <a:spLocks/>
              </p:cNvSpPr>
              <p:nvPr/>
            </p:nvSpPr>
            <p:spPr bwMode="auto">
              <a:xfrm>
                <a:off x="4383" y="2817"/>
                <a:ext cx="47" cy="40"/>
              </a:xfrm>
              <a:custGeom>
                <a:avLst/>
                <a:gdLst>
                  <a:gd name="T0" fmla="*/ 0 w 47"/>
                  <a:gd name="T1" fmla="*/ 24 h 40"/>
                  <a:gd name="T2" fmla="*/ 12 w 47"/>
                  <a:gd name="T3" fmla="*/ 0 h 40"/>
                  <a:gd name="T4" fmla="*/ 47 w 47"/>
                  <a:gd name="T5" fmla="*/ 17 h 40"/>
                  <a:gd name="T6" fmla="*/ 38 w 47"/>
                  <a:gd name="T7" fmla="*/ 40 h 40"/>
                  <a:gd name="T8" fmla="*/ 0 w 47"/>
                  <a:gd name="T9" fmla="*/ 24 h 40"/>
                </a:gdLst>
                <a:ahLst/>
                <a:cxnLst>
                  <a:cxn ang="0">
                    <a:pos x="T0" y="T1"/>
                  </a:cxn>
                  <a:cxn ang="0">
                    <a:pos x="T2" y="T3"/>
                  </a:cxn>
                  <a:cxn ang="0">
                    <a:pos x="T4" y="T5"/>
                  </a:cxn>
                  <a:cxn ang="0">
                    <a:pos x="T6" y="T7"/>
                  </a:cxn>
                  <a:cxn ang="0">
                    <a:pos x="T8" y="T9"/>
                  </a:cxn>
                </a:cxnLst>
                <a:rect l="0" t="0" r="r" b="b"/>
                <a:pathLst>
                  <a:path w="47" h="40">
                    <a:moveTo>
                      <a:pt x="0" y="24"/>
                    </a:moveTo>
                    <a:lnTo>
                      <a:pt x="12" y="0"/>
                    </a:lnTo>
                    <a:lnTo>
                      <a:pt x="47" y="17"/>
                    </a:lnTo>
                    <a:lnTo>
                      <a:pt x="38" y="40"/>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151">
                <a:extLst>
                  <a:ext uri="{FF2B5EF4-FFF2-40B4-BE49-F238E27FC236}">
                    <a16:creationId xmlns:a16="http://schemas.microsoft.com/office/drawing/2014/main" id="{464C5D6E-937F-42F6-AD9C-324A92A74454}"/>
                  </a:ext>
                </a:extLst>
              </p:cNvPr>
              <p:cNvSpPr>
                <a:spLocks/>
              </p:cNvSpPr>
              <p:nvPr/>
            </p:nvSpPr>
            <p:spPr bwMode="auto">
              <a:xfrm>
                <a:off x="4335" y="2796"/>
                <a:ext cx="48" cy="40"/>
              </a:xfrm>
              <a:custGeom>
                <a:avLst/>
                <a:gdLst>
                  <a:gd name="T0" fmla="*/ 0 w 48"/>
                  <a:gd name="T1" fmla="*/ 23 h 40"/>
                  <a:gd name="T2" fmla="*/ 12 w 48"/>
                  <a:gd name="T3" fmla="*/ 0 h 40"/>
                  <a:gd name="T4" fmla="*/ 48 w 48"/>
                  <a:gd name="T5" fmla="*/ 16 h 40"/>
                  <a:gd name="T6" fmla="*/ 38 w 48"/>
                  <a:gd name="T7" fmla="*/ 40 h 40"/>
                  <a:gd name="T8" fmla="*/ 0 w 48"/>
                  <a:gd name="T9" fmla="*/ 23 h 40"/>
                </a:gdLst>
                <a:ahLst/>
                <a:cxnLst>
                  <a:cxn ang="0">
                    <a:pos x="T0" y="T1"/>
                  </a:cxn>
                  <a:cxn ang="0">
                    <a:pos x="T2" y="T3"/>
                  </a:cxn>
                  <a:cxn ang="0">
                    <a:pos x="T4" y="T5"/>
                  </a:cxn>
                  <a:cxn ang="0">
                    <a:pos x="T6" y="T7"/>
                  </a:cxn>
                  <a:cxn ang="0">
                    <a:pos x="T8" y="T9"/>
                  </a:cxn>
                </a:cxnLst>
                <a:rect l="0" t="0" r="r" b="b"/>
                <a:pathLst>
                  <a:path w="48" h="40">
                    <a:moveTo>
                      <a:pt x="0" y="23"/>
                    </a:moveTo>
                    <a:lnTo>
                      <a:pt x="12" y="0"/>
                    </a:lnTo>
                    <a:lnTo>
                      <a:pt x="48" y="16"/>
                    </a:lnTo>
                    <a:lnTo>
                      <a:pt x="38" y="40"/>
                    </a:lnTo>
                    <a:lnTo>
                      <a:pt x="0" y="23"/>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152">
                <a:extLst>
                  <a:ext uri="{FF2B5EF4-FFF2-40B4-BE49-F238E27FC236}">
                    <a16:creationId xmlns:a16="http://schemas.microsoft.com/office/drawing/2014/main" id="{468D9859-9366-4E9D-B034-93513991592B}"/>
                  </a:ext>
                </a:extLst>
              </p:cNvPr>
              <p:cNvSpPr>
                <a:spLocks/>
              </p:cNvSpPr>
              <p:nvPr/>
            </p:nvSpPr>
            <p:spPr bwMode="auto">
              <a:xfrm>
                <a:off x="5179" y="3181"/>
                <a:ext cx="47" cy="42"/>
              </a:xfrm>
              <a:custGeom>
                <a:avLst/>
                <a:gdLst>
                  <a:gd name="T0" fmla="*/ 0 w 47"/>
                  <a:gd name="T1" fmla="*/ 23 h 42"/>
                  <a:gd name="T2" fmla="*/ 9 w 47"/>
                  <a:gd name="T3" fmla="*/ 0 h 42"/>
                  <a:gd name="T4" fmla="*/ 47 w 47"/>
                  <a:gd name="T5" fmla="*/ 16 h 42"/>
                  <a:gd name="T6" fmla="*/ 38 w 47"/>
                  <a:gd name="T7" fmla="*/ 42 h 42"/>
                  <a:gd name="T8" fmla="*/ 0 w 47"/>
                  <a:gd name="T9" fmla="*/ 23 h 42"/>
                </a:gdLst>
                <a:ahLst/>
                <a:cxnLst>
                  <a:cxn ang="0">
                    <a:pos x="T0" y="T1"/>
                  </a:cxn>
                  <a:cxn ang="0">
                    <a:pos x="T2" y="T3"/>
                  </a:cxn>
                  <a:cxn ang="0">
                    <a:pos x="T4" y="T5"/>
                  </a:cxn>
                  <a:cxn ang="0">
                    <a:pos x="T6" y="T7"/>
                  </a:cxn>
                  <a:cxn ang="0">
                    <a:pos x="T8" y="T9"/>
                  </a:cxn>
                </a:cxnLst>
                <a:rect l="0" t="0" r="r" b="b"/>
                <a:pathLst>
                  <a:path w="47" h="42">
                    <a:moveTo>
                      <a:pt x="0" y="23"/>
                    </a:moveTo>
                    <a:lnTo>
                      <a:pt x="9" y="0"/>
                    </a:lnTo>
                    <a:lnTo>
                      <a:pt x="47" y="16"/>
                    </a:lnTo>
                    <a:lnTo>
                      <a:pt x="38" y="42"/>
                    </a:lnTo>
                    <a:lnTo>
                      <a:pt x="0" y="23"/>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153">
                <a:extLst>
                  <a:ext uri="{FF2B5EF4-FFF2-40B4-BE49-F238E27FC236}">
                    <a16:creationId xmlns:a16="http://schemas.microsoft.com/office/drawing/2014/main" id="{F65498D3-5E7F-46B2-AC38-3271F2BD9E58}"/>
                  </a:ext>
                </a:extLst>
              </p:cNvPr>
              <p:cNvSpPr>
                <a:spLocks/>
              </p:cNvSpPr>
              <p:nvPr/>
            </p:nvSpPr>
            <p:spPr bwMode="auto">
              <a:xfrm>
                <a:off x="5138" y="3162"/>
                <a:ext cx="41" cy="38"/>
              </a:xfrm>
              <a:custGeom>
                <a:avLst/>
                <a:gdLst>
                  <a:gd name="T0" fmla="*/ 0 w 41"/>
                  <a:gd name="T1" fmla="*/ 23 h 38"/>
                  <a:gd name="T2" fmla="*/ 12 w 41"/>
                  <a:gd name="T3" fmla="*/ 0 h 38"/>
                  <a:gd name="T4" fmla="*/ 41 w 41"/>
                  <a:gd name="T5" fmla="*/ 11 h 38"/>
                  <a:gd name="T6" fmla="*/ 29 w 41"/>
                  <a:gd name="T7" fmla="*/ 38 h 38"/>
                  <a:gd name="T8" fmla="*/ 0 w 41"/>
                  <a:gd name="T9" fmla="*/ 23 h 38"/>
                </a:gdLst>
                <a:ahLst/>
                <a:cxnLst>
                  <a:cxn ang="0">
                    <a:pos x="T0" y="T1"/>
                  </a:cxn>
                  <a:cxn ang="0">
                    <a:pos x="T2" y="T3"/>
                  </a:cxn>
                  <a:cxn ang="0">
                    <a:pos x="T4" y="T5"/>
                  </a:cxn>
                  <a:cxn ang="0">
                    <a:pos x="T6" y="T7"/>
                  </a:cxn>
                  <a:cxn ang="0">
                    <a:pos x="T8" y="T9"/>
                  </a:cxn>
                </a:cxnLst>
                <a:rect l="0" t="0" r="r" b="b"/>
                <a:pathLst>
                  <a:path w="41" h="38">
                    <a:moveTo>
                      <a:pt x="0" y="23"/>
                    </a:moveTo>
                    <a:lnTo>
                      <a:pt x="12" y="0"/>
                    </a:lnTo>
                    <a:lnTo>
                      <a:pt x="41" y="11"/>
                    </a:lnTo>
                    <a:lnTo>
                      <a:pt x="29" y="38"/>
                    </a:lnTo>
                    <a:lnTo>
                      <a:pt x="0" y="23"/>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154">
                <a:extLst>
                  <a:ext uri="{FF2B5EF4-FFF2-40B4-BE49-F238E27FC236}">
                    <a16:creationId xmlns:a16="http://schemas.microsoft.com/office/drawing/2014/main" id="{1DDD5C85-CF7C-4ED3-94E0-88C32C11D0AC}"/>
                  </a:ext>
                </a:extLst>
              </p:cNvPr>
              <p:cNvSpPr>
                <a:spLocks/>
              </p:cNvSpPr>
              <p:nvPr/>
            </p:nvSpPr>
            <p:spPr bwMode="auto">
              <a:xfrm>
                <a:off x="5088" y="3138"/>
                <a:ext cx="48" cy="40"/>
              </a:xfrm>
              <a:custGeom>
                <a:avLst/>
                <a:gdLst>
                  <a:gd name="T0" fmla="*/ 0 w 48"/>
                  <a:gd name="T1" fmla="*/ 26 h 40"/>
                  <a:gd name="T2" fmla="*/ 10 w 48"/>
                  <a:gd name="T3" fmla="*/ 0 h 40"/>
                  <a:gd name="T4" fmla="*/ 48 w 48"/>
                  <a:gd name="T5" fmla="*/ 16 h 40"/>
                  <a:gd name="T6" fmla="*/ 36 w 48"/>
                  <a:gd name="T7" fmla="*/ 40 h 40"/>
                  <a:gd name="T8" fmla="*/ 0 w 48"/>
                  <a:gd name="T9" fmla="*/ 26 h 40"/>
                </a:gdLst>
                <a:ahLst/>
                <a:cxnLst>
                  <a:cxn ang="0">
                    <a:pos x="T0" y="T1"/>
                  </a:cxn>
                  <a:cxn ang="0">
                    <a:pos x="T2" y="T3"/>
                  </a:cxn>
                  <a:cxn ang="0">
                    <a:pos x="T4" y="T5"/>
                  </a:cxn>
                  <a:cxn ang="0">
                    <a:pos x="T6" y="T7"/>
                  </a:cxn>
                  <a:cxn ang="0">
                    <a:pos x="T8" y="T9"/>
                  </a:cxn>
                </a:cxnLst>
                <a:rect l="0" t="0" r="r" b="b"/>
                <a:pathLst>
                  <a:path w="48" h="40">
                    <a:moveTo>
                      <a:pt x="0" y="26"/>
                    </a:moveTo>
                    <a:lnTo>
                      <a:pt x="10" y="0"/>
                    </a:lnTo>
                    <a:lnTo>
                      <a:pt x="48" y="16"/>
                    </a:lnTo>
                    <a:lnTo>
                      <a:pt x="36" y="40"/>
                    </a:lnTo>
                    <a:lnTo>
                      <a:pt x="0" y="26"/>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155">
                <a:extLst>
                  <a:ext uri="{FF2B5EF4-FFF2-40B4-BE49-F238E27FC236}">
                    <a16:creationId xmlns:a16="http://schemas.microsoft.com/office/drawing/2014/main" id="{8601279F-3BF1-4BAA-9211-4093B10B2F8D}"/>
                  </a:ext>
                </a:extLst>
              </p:cNvPr>
              <p:cNvSpPr>
                <a:spLocks/>
              </p:cNvSpPr>
              <p:nvPr/>
            </p:nvSpPr>
            <p:spPr bwMode="auto">
              <a:xfrm>
                <a:off x="5041" y="3116"/>
                <a:ext cx="47" cy="43"/>
              </a:xfrm>
              <a:custGeom>
                <a:avLst/>
                <a:gdLst>
                  <a:gd name="T0" fmla="*/ 0 w 47"/>
                  <a:gd name="T1" fmla="*/ 27 h 43"/>
                  <a:gd name="T2" fmla="*/ 9 w 47"/>
                  <a:gd name="T3" fmla="*/ 0 h 43"/>
                  <a:gd name="T4" fmla="*/ 47 w 47"/>
                  <a:gd name="T5" fmla="*/ 17 h 43"/>
                  <a:gd name="T6" fmla="*/ 35 w 47"/>
                  <a:gd name="T7" fmla="*/ 43 h 43"/>
                  <a:gd name="T8" fmla="*/ 0 w 47"/>
                  <a:gd name="T9" fmla="*/ 27 h 43"/>
                </a:gdLst>
                <a:ahLst/>
                <a:cxnLst>
                  <a:cxn ang="0">
                    <a:pos x="T0" y="T1"/>
                  </a:cxn>
                  <a:cxn ang="0">
                    <a:pos x="T2" y="T3"/>
                  </a:cxn>
                  <a:cxn ang="0">
                    <a:pos x="T4" y="T5"/>
                  </a:cxn>
                  <a:cxn ang="0">
                    <a:pos x="T6" y="T7"/>
                  </a:cxn>
                  <a:cxn ang="0">
                    <a:pos x="T8" y="T9"/>
                  </a:cxn>
                </a:cxnLst>
                <a:rect l="0" t="0" r="r" b="b"/>
                <a:pathLst>
                  <a:path w="47" h="43">
                    <a:moveTo>
                      <a:pt x="0" y="27"/>
                    </a:moveTo>
                    <a:lnTo>
                      <a:pt x="9" y="0"/>
                    </a:lnTo>
                    <a:lnTo>
                      <a:pt x="47" y="17"/>
                    </a:lnTo>
                    <a:lnTo>
                      <a:pt x="35" y="43"/>
                    </a:lnTo>
                    <a:lnTo>
                      <a:pt x="0" y="27"/>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156">
                <a:extLst>
                  <a:ext uri="{FF2B5EF4-FFF2-40B4-BE49-F238E27FC236}">
                    <a16:creationId xmlns:a16="http://schemas.microsoft.com/office/drawing/2014/main" id="{74C3A6E9-73DF-48BF-AB99-886CD26295A2}"/>
                  </a:ext>
                </a:extLst>
              </p:cNvPr>
              <p:cNvSpPr>
                <a:spLocks/>
              </p:cNvSpPr>
              <p:nvPr/>
            </p:nvSpPr>
            <p:spPr bwMode="auto">
              <a:xfrm>
                <a:off x="4264" y="2819"/>
                <a:ext cx="1014" cy="514"/>
              </a:xfrm>
              <a:custGeom>
                <a:avLst/>
                <a:gdLst>
                  <a:gd name="T0" fmla="*/ 29 w 1014"/>
                  <a:gd name="T1" fmla="*/ 0 h 514"/>
                  <a:gd name="T2" fmla="*/ 0 w 1014"/>
                  <a:gd name="T3" fmla="*/ 62 h 514"/>
                  <a:gd name="T4" fmla="*/ 988 w 1014"/>
                  <a:gd name="T5" fmla="*/ 514 h 514"/>
                  <a:gd name="T6" fmla="*/ 1014 w 1014"/>
                  <a:gd name="T7" fmla="*/ 454 h 514"/>
                  <a:gd name="T8" fmla="*/ 29 w 1014"/>
                  <a:gd name="T9" fmla="*/ 0 h 514"/>
                </a:gdLst>
                <a:ahLst/>
                <a:cxnLst>
                  <a:cxn ang="0">
                    <a:pos x="T0" y="T1"/>
                  </a:cxn>
                  <a:cxn ang="0">
                    <a:pos x="T2" y="T3"/>
                  </a:cxn>
                  <a:cxn ang="0">
                    <a:pos x="T4" y="T5"/>
                  </a:cxn>
                  <a:cxn ang="0">
                    <a:pos x="T6" y="T7"/>
                  </a:cxn>
                  <a:cxn ang="0">
                    <a:pos x="T8" y="T9"/>
                  </a:cxn>
                </a:cxnLst>
                <a:rect l="0" t="0" r="r" b="b"/>
                <a:pathLst>
                  <a:path w="1014" h="514">
                    <a:moveTo>
                      <a:pt x="29" y="0"/>
                    </a:moveTo>
                    <a:lnTo>
                      <a:pt x="0" y="62"/>
                    </a:lnTo>
                    <a:lnTo>
                      <a:pt x="988" y="514"/>
                    </a:lnTo>
                    <a:lnTo>
                      <a:pt x="1014" y="454"/>
                    </a:lnTo>
                    <a:lnTo>
                      <a:pt x="29" y="0"/>
                    </a:lnTo>
                    <a:close/>
                  </a:path>
                </a:pathLst>
              </a:custGeom>
              <a:solidFill>
                <a:srgbClr val="DBDD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157">
                <a:extLst>
                  <a:ext uri="{FF2B5EF4-FFF2-40B4-BE49-F238E27FC236}">
                    <a16:creationId xmlns:a16="http://schemas.microsoft.com/office/drawing/2014/main" id="{460E7856-A3B3-40D3-AEC6-DFA7A5AC6914}"/>
                  </a:ext>
                </a:extLst>
              </p:cNvPr>
              <p:cNvSpPr>
                <a:spLocks/>
              </p:cNvSpPr>
              <p:nvPr/>
            </p:nvSpPr>
            <p:spPr bwMode="auto">
              <a:xfrm>
                <a:off x="4264" y="2819"/>
                <a:ext cx="1014" cy="514"/>
              </a:xfrm>
              <a:custGeom>
                <a:avLst/>
                <a:gdLst>
                  <a:gd name="T0" fmla="*/ 29 w 1014"/>
                  <a:gd name="T1" fmla="*/ 0 h 514"/>
                  <a:gd name="T2" fmla="*/ 0 w 1014"/>
                  <a:gd name="T3" fmla="*/ 62 h 514"/>
                  <a:gd name="T4" fmla="*/ 988 w 1014"/>
                  <a:gd name="T5" fmla="*/ 514 h 514"/>
                  <a:gd name="T6" fmla="*/ 1014 w 1014"/>
                  <a:gd name="T7" fmla="*/ 454 h 514"/>
                  <a:gd name="T8" fmla="*/ 29 w 1014"/>
                  <a:gd name="T9" fmla="*/ 0 h 514"/>
                </a:gdLst>
                <a:ahLst/>
                <a:cxnLst>
                  <a:cxn ang="0">
                    <a:pos x="T0" y="T1"/>
                  </a:cxn>
                  <a:cxn ang="0">
                    <a:pos x="T2" y="T3"/>
                  </a:cxn>
                  <a:cxn ang="0">
                    <a:pos x="T4" y="T5"/>
                  </a:cxn>
                  <a:cxn ang="0">
                    <a:pos x="T6" y="T7"/>
                  </a:cxn>
                  <a:cxn ang="0">
                    <a:pos x="T8" y="T9"/>
                  </a:cxn>
                </a:cxnLst>
                <a:rect l="0" t="0" r="r" b="b"/>
                <a:pathLst>
                  <a:path w="1014" h="514">
                    <a:moveTo>
                      <a:pt x="29" y="0"/>
                    </a:moveTo>
                    <a:lnTo>
                      <a:pt x="0" y="62"/>
                    </a:lnTo>
                    <a:lnTo>
                      <a:pt x="988" y="514"/>
                    </a:lnTo>
                    <a:lnTo>
                      <a:pt x="1014" y="454"/>
                    </a:lnTo>
                    <a:lnTo>
                      <a:pt x="2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158">
                <a:extLst>
                  <a:ext uri="{FF2B5EF4-FFF2-40B4-BE49-F238E27FC236}">
                    <a16:creationId xmlns:a16="http://schemas.microsoft.com/office/drawing/2014/main" id="{866BE5F9-C56B-44B1-91EA-D691CC82D343}"/>
                  </a:ext>
                </a:extLst>
              </p:cNvPr>
              <p:cNvSpPr>
                <a:spLocks/>
              </p:cNvSpPr>
              <p:nvPr/>
            </p:nvSpPr>
            <p:spPr bwMode="auto">
              <a:xfrm>
                <a:off x="4725" y="3045"/>
                <a:ext cx="33" cy="33"/>
              </a:xfrm>
              <a:custGeom>
                <a:avLst/>
                <a:gdLst>
                  <a:gd name="T0" fmla="*/ 0 w 33"/>
                  <a:gd name="T1" fmla="*/ 24 h 33"/>
                  <a:gd name="T2" fmla="*/ 12 w 33"/>
                  <a:gd name="T3" fmla="*/ 0 h 33"/>
                  <a:gd name="T4" fmla="*/ 33 w 33"/>
                  <a:gd name="T5" fmla="*/ 10 h 33"/>
                  <a:gd name="T6" fmla="*/ 21 w 33"/>
                  <a:gd name="T7" fmla="*/ 33 h 33"/>
                  <a:gd name="T8" fmla="*/ 0 w 33"/>
                  <a:gd name="T9" fmla="*/ 24 h 33"/>
                </a:gdLst>
                <a:ahLst/>
                <a:cxnLst>
                  <a:cxn ang="0">
                    <a:pos x="T0" y="T1"/>
                  </a:cxn>
                  <a:cxn ang="0">
                    <a:pos x="T2" y="T3"/>
                  </a:cxn>
                  <a:cxn ang="0">
                    <a:pos x="T4" y="T5"/>
                  </a:cxn>
                  <a:cxn ang="0">
                    <a:pos x="T6" y="T7"/>
                  </a:cxn>
                  <a:cxn ang="0">
                    <a:pos x="T8" y="T9"/>
                  </a:cxn>
                </a:cxnLst>
                <a:rect l="0" t="0" r="r" b="b"/>
                <a:pathLst>
                  <a:path w="33" h="33">
                    <a:moveTo>
                      <a:pt x="0" y="24"/>
                    </a:moveTo>
                    <a:lnTo>
                      <a:pt x="12" y="0"/>
                    </a:lnTo>
                    <a:lnTo>
                      <a:pt x="33" y="10"/>
                    </a:lnTo>
                    <a:lnTo>
                      <a:pt x="21" y="33"/>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159">
                <a:extLst>
                  <a:ext uri="{FF2B5EF4-FFF2-40B4-BE49-F238E27FC236}">
                    <a16:creationId xmlns:a16="http://schemas.microsoft.com/office/drawing/2014/main" id="{7E509461-35B2-496D-86CA-88704F31477E}"/>
                  </a:ext>
                </a:extLst>
              </p:cNvPr>
              <p:cNvSpPr>
                <a:spLocks/>
              </p:cNvSpPr>
              <p:nvPr/>
            </p:nvSpPr>
            <p:spPr bwMode="auto">
              <a:xfrm>
                <a:off x="4753" y="3057"/>
                <a:ext cx="29" cy="33"/>
              </a:xfrm>
              <a:custGeom>
                <a:avLst/>
                <a:gdLst>
                  <a:gd name="T0" fmla="*/ 0 w 29"/>
                  <a:gd name="T1" fmla="*/ 26 h 33"/>
                  <a:gd name="T2" fmla="*/ 12 w 29"/>
                  <a:gd name="T3" fmla="*/ 0 h 33"/>
                  <a:gd name="T4" fmla="*/ 29 w 29"/>
                  <a:gd name="T5" fmla="*/ 10 h 33"/>
                  <a:gd name="T6" fmla="*/ 17 w 29"/>
                  <a:gd name="T7" fmla="*/ 33 h 33"/>
                  <a:gd name="T8" fmla="*/ 0 w 29"/>
                  <a:gd name="T9" fmla="*/ 26 h 33"/>
                </a:gdLst>
                <a:ahLst/>
                <a:cxnLst>
                  <a:cxn ang="0">
                    <a:pos x="T0" y="T1"/>
                  </a:cxn>
                  <a:cxn ang="0">
                    <a:pos x="T2" y="T3"/>
                  </a:cxn>
                  <a:cxn ang="0">
                    <a:pos x="T4" y="T5"/>
                  </a:cxn>
                  <a:cxn ang="0">
                    <a:pos x="T6" y="T7"/>
                  </a:cxn>
                  <a:cxn ang="0">
                    <a:pos x="T8" y="T9"/>
                  </a:cxn>
                </a:cxnLst>
                <a:rect l="0" t="0" r="r" b="b"/>
                <a:pathLst>
                  <a:path w="29" h="33">
                    <a:moveTo>
                      <a:pt x="0" y="26"/>
                    </a:moveTo>
                    <a:lnTo>
                      <a:pt x="12" y="0"/>
                    </a:lnTo>
                    <a:lnTo>
                      <a:pt x="29" y="10"/>
                    </a:lnTo>
                    <a:lnTo>
                      <a:pt x="17" y="33"/>
                    </a:lnTo>
                    <a:lnTo>
                      <a:pt x="0" y="26"/>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160">
                <a:extLst>
                  <a:ext uri="{FF2B5EF4-FFF2-40B4-BE49-F238E27FC236}">
                    <a16:creationId xmlns:a16="http://schemas.microsoft.com/office/drawing/2014/main" id="{9F967479-3EC6-4FA7-B81B-B79600DF73EC}"/>
                  </a:ext>
                </a:extLst>
              </p:cNvPr>
              <p:cNvSpPr>
                <a:spLocks/>
              </p:cNvSpPr>
              <p:nvPr/>
            </p:nvSpPr>
            <p:spPr bwMode="auto">
              <a:xfrm>
                <a:off x="4780" y="3071"/>
                <a:ext cx="33" cy="34"/>
              </a:xfrm>
              <a:custGeom>
                <a:avLst/>
                <a:gdLst>
                  <a:gd name="T0" fmla="*/ 0 w 33"/>
                  <a:gd name="T1" fmla="*/ 24 h 34"/>
                  <a:gd name="T2" fmla="*/ 11 w 33"/>
                  <a:gd name="T3" fmla="*/ 0 h 34"/>
                  <a:gd name="T4" fmla="*/ 33 w 33"/>
                  <a:gd name="T5" fmla="*/ 10 h 34"/>
                  <a:gd name="T6" fmla="*/ 21 w 33"/>
                  <a:gd name="T7" fmla="*/ 34 h 34"/>
                  <a:gd name="T8" fmla="*/ 0 w 33"/>
                  <a:gd name="T9" fmla="*/ 24 h 34"/>
                </a:gdLst>
                <a:ahLst/>
                <a:cxnLst>
                  <a:cxn ang="0">
                    <a:pos x="T0" y="T1"/>
                  </a:cxn>
                  <a:cxn ang="0">
                    <a:pos x="T2" y="T3"/>
                  </a:cxn>
                  <a:cxn ang="0">
                    <a:pos x="T4" y="T5"/>
                  </a:cxn>
                  <a:cxn ang="0">
                    <a:pos x="T6" y="T7"/>
                  </a:cxn>
                  <a:cxn ang="0">
                    <a:pos x="T8" y="T9"/>
                  </a:cxn>
                </a:cxnLst>
                <a:rect l="0" t="0" r="r" b="b"/>
                <a:pathLst>
                  <a:path w="33" h="34">
                    <a:moveTo>
                      <a:pt x="0" y="24"/>
                    </a:moveTo>
                    <a:lnTo>
                      <a:pt x="11" y="0"/>
                    </a:lnTo>
                    <a:lnTo>
                      <a:pt x="33" y="10"/>
                    </a:lnTo>
                    <a:lnTo>
                      <a:pt x="21" y="34"/>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161">
                <a:extLst>
                  <a:ext uri="{FF2B5EF4-FFF2-40B4-BE49-F238E27FC236}">
                    <a16:creationId xmlns:a16="http://schemas.microsoft.com/office/drawing/2014/main" id="{25146BFD-6F6C-46F6-B858-1A2DC292D1F4}"/>
                  </a:ext>
                </a:extLst>
              </p:cNvPr>
              <p:cNvSpPr>
                <a:spLocks/>
              </p:cNvSpPr>
              <p:nvPr/>
            </p:nvSpPr>
            <p:spPr bwMode="auto">
              <a:xfrm>
                <a:off x="4806" y="3083"/>
                <a:ext cx="33" cy="33"/>
              </a:xfrm>
              <a:custGeom>
                <a:avLst/>
                <a:gdLst>
                  <a:gd name="T0" fmla="*/ 0 w 33"/>
                  <a:gd name="T1" fmla="*/ 24 h 33"/>
                  <a:gd name="T2" fmla="*/ 12 w 33"/>
                  <a:gd name="T3" fmla="*/ 0 h 33"/>
                  <a:gd name="T4" fmla="*/ 33 w 33"/>
                  <a:gd name="T5" fmla="*/ 10 h 33"/>
                  <a:gd name="T6" fmla="*/ 23 w 33"/>
                  <a:gd name="T7" fmla="*/ 33 h 33"/>
                  <a:gd name="T8" fmla="*/ 0 w 33"/>
                  <a:gd name="T9" fmla="*/ 24 h 33"/>
                </a:gdLst>
                <a:ahLst/>
                <a:cxnLst>
                  <a:cxn ang="0">
                    <a:pos x="T0" y="T1"/>
                  </a:cxn>
                  <a:cxn ang="0">
                    <a:pos x="T2" y="T3"/>
                  </a:cxn>
                  <a:cxn ang="0">
                    <a:pos x="T4" y="T5"/>
                  </a:cxn>
                  <a:cxn ang="0">
                    <a:pos x="T6" y="T7"/>
                  </a:cxn>
                  <a:cxn ang="0">
                    <a:pos x="T8" y="T9"/>
                  </a:cxn>
                </a:cxnLst>
                <a:rect l="0" t="0" r="r" b="b"/>
                <a:pathLst>
                  <a:path w="33" h="33">
                    <a:moveTo>
                      <a:pt x="0" y="24"/>
                    </a:moveTo>
                    <a:lnTo>
                      <a:pt x="12" y="0"/>
                    </a:lnTo>
                    <a:lnTo>
                      <a:pt x="33" y="10"/>
                    </a:lnTo>
                    <a:lnTo>
                      <a:pt x="23" y="33"/>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162">
                <a:extLst>
                  <a:ext uri="{FF2B5EF4-FFF2-40B4-BE49-F238E27FC236}">
                    <a16:creationId xmlns:a16="http://schemas.microsoft.com/office/drawing/2014/main" id="{0FB925D0-67F9-435E-B4A2-52A3CFEA8177}"/>
                  </a:ext>
                </a:extLst>
              </p:cNvPr>
              <p:cNvSpPr>
                <a:spLocks/>
              </p:cNvSpPr>
              <p:nvPr/>
            </p:nvSpPr>
            <p:spPr bwMode="auto">
              <a:xfrm>
                <a:off x="4447" y="2917"/>
                <a:ext cx="50" cy="43"/>
              </a:xfrm>
              <a:custGeom>
                <a:avLst/>
                <a:gdLst>
                  <a:gd name="T0" fmla="*/ 0 w 50"/>
                  <a:gd name="T1" fmla="*/ 24 h 43"/>
                  <a:gd name="T2" fmla="*/ 12 w 50"/>
                  <a:gd name="T3" fmla="*/ 0 h 43"/>
                  <a:gd name="T4" fmla="*/ 50 w 50"/>
                  <a:gd name="T5" fmla="*/ 19 h 43"/>
                  <a:gd name="T6" fmla="*/ 38 w 50"/>
                  <a:gd name="T7" fmla="*/ 43 h 43"/>
                  <a:gd name="T8" fmla="*/ 0 w 50"/>
                  <a:gd name="T9" fmla="*/ 24 h 43"/>
                </a:gdLst>
                <a:ahLst/>
                <a:cxnLst>
                  <a:cxn ang="0">
                    <a:pos x="T0" y="T1"/>
                  </a:cxn>
                  <a:cxn ang="0">
                    <a:pos x="T2" y="T3"/>
                  </a:cxn>
                  <a:cxn ang="0">
                    <a:pos x="T4" y="T5"/>
                  </a:cxn>
                  <a:cxn ang="0">
                    <a:pos x="T6" y="T7"/>
                  </a:cxn>
                  <a:cxn ang="0">
                    <a:pos x="T8" y="T9"/>
                  </a:cxn>
                </a:cxnLst>
                <a:rect l="0" t="0" r="r" b="b"/>
                <a:pathLst>
                  <a:path w="50" h="43">
                    <a:moveTo>
                      <a:pt x="0" y="24"/>
                    </a:moveTo>
                    <a:lnTo>
                      <a:pt x="12" y="0"/>
                    </a:lnTo>
                    <a:lnTo>
                      <a:pt x="50" y="19"/>
                    </a:lnTo>
                    <a:lnTo>
                      <a:pt x="38" y="43"/>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163">
                <a:extLst>
                  <a:ext uri="{FF2B5EF4-FFF2-40B4-BE49-F238E27FC236}">
                    <a16:creationId xmlns:a16="http://schemas.microsoft.com/office/drawing/2014/main" id="{15882F1E-45A3-4542-B31B-22CC2EE6C06E}"/>
                  </a:ext>
                </a:extLst>
              </p:cNvPr>
              <p:cNvSpPr>
                <a:spLocks/>
              </p:cNvSpPr>
              <p:nvPr/>
            </p:nvSpPr>
            <p:spPr bwMode="auto">
              <a:xfrm>
                <a:off x="4409" y="2900"/>
                <a:ext cx="38" cy="36"/>
              </a:xfrm>
              <a:custGeom>
                <a:avLst/>
                <a:gdLst>
                  <a:gd name="T0" fmla="*/ 0 w 38"/>
                  <a:gd name="T1" fmla="*/ 24 h 36"/>
                  <a:gd name="T2" fmla="*/ 10 w 38"/>
                  <a:gd name="T3" fmla="*/ 0 h 36"/>
                  <a:gd name="T4" fmla="*/ 38 w 38"/>
                  <a:gd name="T5" fmla="*/ 12 h 36"/>
                  <a:gd name="T6" fmla="*/ 26 w 38"/>
                  <a:gd name="T7" fmla="*/ 36 h 36"/>
                  <a:gd name="T8" fmla="*/ 0 w 38"/>
                  <a:gd name="T9" fmla="*/ 24 h 36"/>
                </a:gdLst>
                <a:ahLst/>
                <a:cxnLst>
                  <a:cxn ang="0">
                    <a:pos x="T0" y="T1"/>
                  </a:cxn>
                  <a:cxn ang="0">
                    <a:pos x="T2" y="T3"/>
                  </a:cxn>
                  <a:cxn ang="0">
                    <a:pos x="T4" y="T5"/>
                  </a:cxn>
                  <a:cxn ang="0">
                    <a:pos x="T6" y="T7"/>
                  </a:cxn>
                  <a:cxn ang="0">
                    <a:pos x="T8" y="T9"/>
                  </a:cxn>
                </a:cxnLst>
                <a:rect l="0" t="0" r="r" b="b"/>
                <a:pathLst>
                  <a:path w="38" h="36">
                    <a:moveTo>
                      <a:pt x="0" y="24"/>
                    </a:moveTo>
                    <a:lnTo>
                      <a:pt x="10" y="0"/>
                    </a:lnTo>
                    <a:lnTo>
                      <a:pt x="38" y="12"/>
                    </a:lnTo>
                    <a:lnTo>
                      <a:pt x="26" y="36"/>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164">
                <a:extLst>
                  <a:ext uri="{FF2B5EF4-FFF2-40B4-BE49-F238E27FC236}">
                    <a16:creationId xmlns:a16="http://schemas.microsoft.com/office/drawing/2014/main" id="{116F81BB-F3F6-43DC-A324-005814124EC8}"/>
                  </a:ext>
                </a:extLst>
              </p:cNvPr>
              <p:cNvSpPr>
                <a:spLocks/>
              </p:cNvSpPr>
              <p:nvPr/>
            </p:nvSpPr>
            <p:spPr bwMode="auto">
              <a:xfrm>
                <a:off x="4357" y="2876"/>
                <a:ext cx="47" cy="41"/>
              </a:xfrm>
              <a:custGeom>
                <a:avLst/>
                <a:gdLst>
                  <a:gd name="T0" fmla="*/ 0 w 47"/>
                  <a:gd name="T1" fmla="*/ 24 h 41"/>
                  <a:gd name="T2" fmla="*/ 12 w 47"/>
                  <a:gd name="T3" fmla="*/ 0 h 41"/>
                  <a:gd name="T4" fmla="*/ 47 w 47"/>
                  <a:gd name="T5" fmla="*/ 17 h 41"/>
                  <a:gd name="T6" fmla="*/ 35 w 47"/>
                  <a:gd name="T7" fmla="*/ 41 h 41"/>
                  <a:gd name="T8" fmla="*/ 0 w 47"/>
                  <a:gd name="T9" fmla="*/ 24 h 41"/>
                </a:gdLst>
                <a:ahLst/>
                <a:cxnLst>
                  <a:cxn ang="0">
                    <a:pos x="T0" y="T1"/>
                  </a:cxn>
                  <a:cxn ang="0">
                    <a:pos x="T2" y="T3"/>
                  </a:cxn>
                  <a:cxn ang="0">
                    <a:pos x="T4" y="T5"/>
                  </a:cxn>
                  <a:cxn ang="0">
                    <a:pos x="T6" y="T7"/>
                  </a:cxn>
                  <a:cxn ang="0">
                    <a:pos x="T8" y="T9"/>
                  </a:cxn>
                </a:cxnLst>
                <a:rect l="0" t="0" r="r" b="b"/>
                <a:pathLst>
                  <a:path w="47" h="41">
                    <a:moveTo>
                      <a:pt x="0" y="24"/>
                    </a:moveTo>
                    <a:lnTo>
                      <a:pt x="12" y="0"/>
                    </a:lnTo>
                    <a:lnTo>
                      <a:pt x="47" y="17"/>
                    </a:lnTo>
                    <a:lnTo>
                      <a:pt x="35" y="41"/>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165">
                <a:extLst>
                  <a:ext uri="{FF2B5EF4-FFF2-40B4-BE49-F238E27FC236}">
                    <a16:creationId xmlns:a16="http://schemas.microsoft.com/office/drawing/2014/main" id="{FA3E91E5-0A64-4F85-B7A1-F1655FC22683}"/>
                  </a:ext>
                </a:extLst>
              </p:cNvPr>
              <p:cNvSpPr>
                <a:spLocks/>
              </p:cNvSpPr>
              <p:nvPr/>
            </p:nvSpPr>
            <p:spPr bwMode="auto">
              <a:xfrm>
                <a:off x="4309" y="2855"/>
                <a:ext cx="48" cy="40"/>
              </a:xfrm>
              <a:custGeom>
                <a:avLst/>
                <a:gdLst>
                  <a:gd name="T0" fmla="*/ 0 w 48"/>
                  <a:gd name="T1" fmla="*/ 24 h 40"/>
                  <a:gd name="T2" fmla="*/ 12 w 48"/>
                  <a:gd name="T3" fmla="*/ 0 h 40"/>
                  <a:gd name="T4" fmla="*/ 48 w 48"/>
                  <a:gd name="T5" fmla="*/ 17 h 40"/>
                  <a:gd name="T6" fmla="*/ 36 w 48"/>
                  <a:gd name="T7" fmla="*/ 40 h 40"/>
                  <a:gd name="T8" fmla="*/ 0 w 48"/>
                  <a:gd name="T9" fmla="*/ 24 h 40"/>
                </a:gdLst>
                <a:ahLst/>
                <a:cxnLst>
                  <a:cxn ang="0">
                    <a:pos x="T0" y="T1"/>
                  </a:cxn>
                  <a:cxn ang="0">
                    <a:pos x="T2" y="T3"/>
                  </a:cxn>
                  <a:cxn ang="0">
                    <a:pos x="T4" y="T5"/>
                  </a:cxn>
                  <a:cxn ang="0">
                    <a:pos x="T6" y="T7"/>
                  </a:cxn>
                  <a:cxn ang="0">
                    <a:pos x="T8" y="T9"/>
                  </a:cxn>
                </a:cxnLst>
                <a:rect l="0" t="0" r="r" b="b"/>
                <a:pathLst>
                  <a:path w="48" h="40">
                    <a:moveTo>
                      <a:pt x="0" y="24"/>
                    </a:moveTo>
                    <a:lnTo>
                      <a:pt x="12" y="0"/>
                    </a:lnTo>
                    <a:lnTo>
                      <a:pt x="48" y="17"/>
                    </a:lnTo>
                    <a:lnTo>
                      <a:pt x="36" y="40"/>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166">
                <a:extLst>
                  <a:ext uri="{FF2B5EF4-FFF2-40B4-BE49-F238E27FC236}">
                    <a16:creationId xmlns:a16="http://schemas.microsoft.com/office/drawing/2014/main" id="{5F1DF4DB-D5CE-4A8A-8A86-7D1FE5C9AD79}"/>
                  </a:ext>
                </a:extLst>
              </p:cNvPr>
              <p:cNvSpPr>
                <a:spLocks/>
              </p:cNvSpPr>
              <p:nvPr/>
            </p:nvSpPr>
            <p:spPr bwMode="auto">
              <a:xfrm>
                <a:off x="5150" y="3240"/>
                <a:ext cx="50" cy="40"/>
              </a:xfrm>
              <a:custGeom>
                <a:avLst/>
                <a:gdLst>
                  <a:gd name="T0" fmla="*/ 0 w 50"/>
                  <a:gd name="T1" fmla="*/ 24 h 40"/>
                  <a:gd name="T2" fmla="*/ 12 w 50"/>
                  <a:gd name="T3" fmla="*/ 0 h 40"/>
                  <a:gd name="T4" fmla="*/ 50 w 50"/>
                  <a:gd name="T5" fmla="*/ 17 h 40"/>
                  <a:gd name="T6" fmla="*/ 38 w 50"/>
                  <a:gd name="T7" fmla="*/ 40 h 40"/>
                  <a:gd name="T8" fmla="*/ 0 w 50"/>
                  <a:gd name="T9" fmla="*/ 24 h 40"/>
                </a:gdLst>
                <a:ahLst/>
                <a:cxnLst>
                  <a:cxn ang="0">
                    <a:pos x="T0" y="T1"/>
                  </a:cxn>
                  <a:cxn ang="0">
                    <a:pos x="T2" y="T3"/>
                  </a:cxn>
                  <a:cxn ang="0">
                    <a:pos x="T4" y="T5"/>
                  </a:cxn>
                  <a:cxn ang="0">
                    <a:pos x="T6" y="T7"/>
                  </a:cxn>
                  <a:cxn ang="0">
                    <a:pos x="T8" y="T9"/>
                  </a:cxn>
                </a:cxnLst>
                <a:rect l="0" t="0" r="r" b="b"/>
                <a:pathLst>
                  <a:path w="50" h="40">
                    <a:moveTo>
                      <a:pt x="0" y="24"/>
                    </a:moveTo>
                    <a:lnTo>
                      <a:pt x="12" y="0"/>
                    </a:lnTo>
                    <a:lnTo>
                      <a:pt x="50" y="17"/>
                    </a:lnTo>
                    <a:lnTo>
                      <a:pt x="38" y="40"/>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167">
                <a:extLst>
                  <a:ext uri="{FF2B5EF4-FFF2-40B4-BE49-F238E27FC236}">
                    <a16:creationId xmlns:a16="http://schemas.microsoft.com/office/drawing/2014/main" id="{5E9BE8CE-1901-4DAC-A67C-020DD97ED9FA}"/>
                  </a:ext>
                </a:extLst>
              </p:cNvPr>
              <p:cNvSpPr>
                <a:spLocks/>
              </p:cNvSpPr>
              <p:nvPr/>
            </p:nvSpPr>
            <p:spPr bwMode="auto">
              <a:xfrm>
                <a:off x="5112" y="3221"/>
                <a:ext cx="38" cy="38"/>
              </a:xfrm>
              <a:custGeom>
                <a:avLst/>
                <a:gdLst>
                  <a:gd name="T0" fmla="*/ 0 w 38"/>
                  <a:gd name="T1" fmla="*/ 26 h 38"/>
                  <a:gd name="T2" fmla="*/ 12 w 38"/>
                  <a:gd name="T3" fmla="*/ 0 h 38"/>
                  <a:gd name="T4" fmla="*/ 38 w 38"/>
                  <a:gd name="T5" fmla="*/ 14 h 38"/>
                  <a:gd name="T6" fmla="*/ 29 w 38"/>
                  <a:gd name="T7" fmla="*/ 38 h 38"/>
                  <a:gd name="T8" fmla="*/ 0 w 38"/>
                  <a:gd name="T9" fmla="*/ 26 h 38"/>
                </a:gdLst>
                <a:ahLst/>
                <a:cxnLst>
                  <a:cxn ang="0">
                    <a:pos x="T0" y="T1"/>
                  </a:cxn>
                  <a:cxn ang="0">
                    <a:pos x="T2" y="T3"/>
                  </a:cxn>
                  <a:cxn ang="0">
                    <a:pos x="T4" y="T5"/>
                  </a:cxn>
                  <a:cxn ang="0">
                    <a:pos x="T6" y="T7"/>
                  </a:cxn>
                  <a:cxn ang="0">
                    <a:pos x="T8" y="T9"/>
                  </a:cxn>
                </a:cxnLst>
                <a:rect l="0" t="0" r="r" b="b"/>
                <a:pathLst>
                  <a:path w="38" h="38">
                    <a:moveTo>
                      <a:pt x="0" y="26"/>
                    </a:moveTo>
                    <a:lnTo>
                      <a:pt x="12" y="0"/>
                    </a:lnTo>
                    <a:lnTo>
                      <a:pt x="38" y="14"/>
                    </a:lnTo>
                    <a:lnTo>
                      <a:pt x="29" y="38"/>
                    </a:lnTo>
                    <a:lnTo>
                      <a:pt x="0" y="26"/>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168">
                <a:extLst>
                  <a:ext uri="{FF2B5EF4-FFF2-40B4-BE49-F238E27FC236}">
                    <a16:creationId xmlns:a16="http://schemas.microsoft.com/office/drawing/2014/main" id="{F95D462E-1420-427A-BE17-FA37201E0F3D}"/>
                  </a:ext>
                </a:extLst>
              </p:cNvPr>
              <p:cNvSpPr>
                <a:spLocks/>
              </p:cNvSpPr>
              <p:nvPr/>
            </p:nvSpPr>
            <p:spPr bwMode="auto">
              <a:xfrm>
                <a:off x="5060" y="3200"/>
                <a:ext cx="47" cy="40"/>
              </a:xfrm>
              <a:custGeom>
                <a:avLst/>
                <a:gdLst>
                  <a:gd name="T0" fmla="*/ 0 w 47"/>
                  <a:gd name="T1" fmla="*/ 23 h 40"/>
                  <a:gd name="T2" fmla="*/ 12 w 47"/>
                  <a:gd name="T3" fmla="*/ 0 h 40"/>
                  <a:gd name="T4" fmla="*/ 47 w 47"/>
                  <a:gd name="T5" fmla="*/ 16 h 40"/>
                  <a:gd name="T6" fmla="*/ 35 w 47"/>
                  <a:gd name="T7" fmla="*/ 40 h 40"/>
                  <a:gd name="T8" fmla="*/ 0 w 47"/>
                  <a:gd name="T9" fmla="*/ 23 h 40"/>
                </a:gdLst>
                <a:ahLst/>
                <a:cxnLst>
                  <a:cxn ang="0">
                    <a:pos x="T0" y="T1"/>
                  </a:cxn>
                  <a:cxn ang="0">
                    <a:pos x="T2" y="T3"/>
                  </a:cxn>
                  <a:cxn ang="0">
                    <a:pos x="T4" y="T5"/>
                  </a:cxn>
                  <a:cxn ang="0">
                    <a:pos x="T6" y="T7"/>
                  </a:cxn>
                  <a:cxn ang="0">
                    <a:pos x="T8" y="T9"/>
                  </a:cxn>
                </a:cxnLst>
                <a:rect l="0" t="0" r="r" b="b"/>
                <a:pathLst>
                  <a:path w="47" h="40">
                    <a:moveTo>
                      <a:pt x="0" y="23"/>
                    </a:moveTo>
                    <a:lnTo>
                      <a:pt x="12" y="0"/>
                    </a:lnTo>
                    <a:lnTo>
                      <a:pt x="47" y="16"/>
                    </a:lnTo>
                    <a:lnTo>
                      <a:pt x="35" y="40"/>
                    </a:lnTo>
                    <a:lnTo>
                      <a:pt x="0" y="23"/>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169">
                <a:extLst>
                  <a:ext uri="{FF2B5EF4-FFF2-40B4-BE49-F238E27FC236}">
                    <a16:creationId xmlns:a16="http://schemas.microsoft.com/office/drawing/2014/main" id="{59C15456-6950-4497-8FC4-158171450704}"/>
                  </a:ext>
                </a:extLst>
              </p:cNvPr>
              <p:cNvSpPr>
                <a:spLocks/>
              </p:cNvSpPr>
              <p:nvPr/>
            </p:nvSpPr>
            <p:spPr bwMode="auto">
              <a:xfrm>
                <a:off x="5012" y="3178"/>
                <a:ext cx="48" cy="41"/>
              </a:xfrm>
              <a:custGeom>
                <a:avLst/>
                <a:gdLst>
                  <a:gd name="T0" fmla="*/ 0 w 48"/>
                  <a:gd name="T1" fmla="*/ 24 h 41"/>
                  <a:gd name="T2" fmla="*/ 12 w 48"/>
                  <a:gd name="T3" fmla="*/ 0 h 41"/>
                  <a:gd name="T4" fmla="*/ 48 w 48"/>
                  <a:gd name="T5" fmla="*/ 17 h 41"/>
                  <a:gd name="T6" fmla="*/ 36 w 48"/>
                  <a:gd name="T7" fmla="*/ 41 h 41"/>
                  <a:gd name="T8" fmla="*/ 0 w 48"/>
                  <a:gd name="T9" fmla="*/ 24 h 41"/>
                </a:gdLst>
                <a:ahLst/>
                <a:cxnLst>
                  <a:cxn ang="0">
                    <a:pos x="T0" y="T1"/>
                  </a:cxn>
                  <a:cxn ang="0">
                    <a:pos x="T2" y="T3"/>
                  </a:cxn>
                  <a:cxn ang="0">
                    <a:pos x="T4" y="T5"/>
                  </a:cxn>
                  <a:cxn ang="0">
                    <a:pos x="T6" y="T7"/>
                  </a:cxn>
                  <a:cxn ang="0">
                    <a:pos x="T8" y="T9"/>
                  </a:cxn>
                </a:cxnLst>
                <a:rect l="0" t="0" r="r" b="b"/>
                <a:pathLst>
                  <a:path w="48" h="41">
                    <a:moveTo>
                      <a:pt x="0" y="24"/>
                    </a:moveTo>
                    <a:lnTo>
                      <a:pt x="12" y="0"/>
                    </a:lnTo>
                    <a:lnTo>
                      <a:pt x="48" y="17"/>
                    </a:lnTo>
                    <a:lnTo>
                      <a:pt x="36" y="41"/>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170">
                <a:extLst>
                  <a:ext uri="{FF2B5EF4-FFF2-40B4-BE49-F238E27FC236}">
                    <a16:creationId xmlns:a16="http://schemas.microsoft.com/office/drawing/2014/main" id="{C0513456-B094-47E7-9A34-E4CE9A949038}"/>
                  </a:ext>
                </a:extLst>
              </p:cNvPr>
              <p:cNvSpPr>
                <a:spLocks/>
              </p:cNvSpPr>
              <p:nvPr/>
            </p:nvSpPr>
            <p:spPr bwMode="auto">
              <a:xfrm>
                <a:off x="4696" y="3105"/>
                <a:ext cx="36" cy="33"/>
              </a:xfrm>
              <a:custGeom>
                <a:avLst/>
                <a:gdLst>
                  <a:gd name="T0" fmla="*/ 0 w 36"/>
                  <a:gd name="T1" fmla="*/ 23 h 33"/>
                  <a:gd name="T2" fmla="*/ 12 w 36"/>
                  <a:gd name="T3" fmla="*/ 0 h 33"/>
                  <a:gd name="T4" fmla="*/ 36 w 36"/>
                  <a:gd name="T5" fmla="*/ 9 h 33"/>
                  <a:gd name="T6" fmla="*/ 24 w 36"/>
                  <a:gd name="T7" fmla="*/ 33 h 33"/>
                  <a:gd name="T8" fmla="*/ 0 w 36"/>
                  <a:gd name="T9" fmla="*/ 23 h 33"/>
                </a:gdLst>
                <a:ahLst/>
                <a:cxnLst>
                  <a:cxn ang="0">
                    <a:pos x="T0" y="T1"/>
                  </a:cxn>
                  <a:cxn ang="0">
                    <a:pos x="T2" y="T3"/>
                  </a:cxn>
                  <a:cxn ang="0">
                    <a:pos x="T4" y="T5"/>
                  </a:cxn>
                  <a:cxn ang="0">
                    <a:pos x="T6" y="T7"/>
                  </a:cxn>
                  <a:cxn ang="0">
                    <a:pos x="T8" y="T9"/>
                  </a:cxn>
                </a:cxnLst>
                <a:rect l="0" t="0" r="r" b="b"/>
                <a:pathLst>
                  <a:path w="36" h="33">
                    <a:moveTo>
                      <a:pt x="0" y="23"/>
                    </a:moveTo>
                    <a:lnTo>
                      <a:pt x="12" y="0"/>
                    </a:lnTo>
                    <a:lnTo>
                      <a:pt x="36" y="9"/>
                    </a:lnTo>
                    <a:lnTo>
                      <a:pt x="24" y="33"/>
                    </a:lnTo>
                    <a:lnTo>
                      <a:pt x="0" y="23"/>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171">
                <a:extLst>
                  <a:ext uri="{FF2B5EF4-FFF2-40B4-BE49-F238E27FC236}">
                    <a16:creationId xmlns:a16="http://schemas.microsoft.com/office/drawing/2014/main" id="{0E6DFD60-BEED-4DAB-B747-9FC9AD2EE22E}"/>
                  </a:ext>
                </a:extLst>
              </p:cNvPr>
              <p:cNvSpPr>
                <a:spLocks/>
              </p:cNvSpPr>
              <p:nvPr/>
            </p:nvSpPr>
            <p:spPr bwMode="auto">
              <a:xfrm>
                <a:off x="4727" y="3119"/>
                <a:ext cx="26" cy="31"/>
              </a:xfrm>
              <a:custGeom>
                <a:avLst/>
                <a:gdLst>
                  <a:gd name="T0" fmla="*/ 0 w 26"/>
                  <a:gd name="T1" fmla="*/ 24 h 31"/>
                  <a:gd name="T2" fmla="*/ 10 w 26"/>
                  <a:gd name="T3" fmla="*/ 0 h 31"/>
                  <a:gd name="T4" fmla="*/ 26 w 26"/>
                  <a:gd name="T5" fmla="*/ 7 h 31"/>
                  <a:gd name="T6" fmla="*/ 15 w 26"/>
                  <a:gd name="T7" fmla="*/ 31 h 31"/>
                  <a:gd name="T8" fmla="*/ 0 w 26"/>
                  <a:gd name="T9" fmla="*/ 24 h 31"/>
                </a:gdLst>
                <a:ahLst/>
                <a:cxnLst>
                  <a:cxn ang="0">
                    <a:pos x="T0" y="T1"/>
                  </a:cxn>
                  <a:cxn ang="0">
                    <a:pos x="T2" y="T3"/>
                  </a:cxn>
                  <a:cxn ang="0">
                    <a:pos x="T4" y="T5"/>
                  </a:cxn>
                  <a:cxn ang="0">
                    <a:pos x="T6" y="T7"/>
                  </a:cxn>
                  <a:cxn ang="0">
                    <a:pos x="T8" y="T9"/>
                  </a:cxn>
                </a:cxnLst>
                <a:rect l="0" t="0" r="r" b="b"/>
                <a:pathLst>
                  <a:path w="26" h="31">
                    <a:moveTo>
                      <a:pt x="0" y="24"/>
                    </a:moveTo>
                    <a:lnTo>
                      <a:pt x="10" y="0"/>
                    </a:lnTo>
                    <a:lnTo>
                      <a:pt x="26" y="7"/>
                    </a:lnTo>
                    <a:lnTo>
                      <a:pt x="15" y="31"/>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172">
                <a:extLst>
                  <a:ext uri="{FF2B5EF4-FFF2-40B4-BE49-F238E27FC236}">
                    <a16:creationId xmlns:a16="http://schemas.microsoft.com/office/drawing/2014/main" id="{617CDE7A-1F2C-4C81-A7EF-D5CCAB52B103}"/>
                  </a:ext>
                </a:extLst>
              </p:cNvPr>
              <p:cNvSpPr>
                <a:spLocks/>
              </p:cNvSpPr>
              <p:nvPr/>
            </p:nvSpPr>
            <p:spPr bwMode="auto">
              <a:xfrm>
                <a:off x="4751" y="3128"/>
                <a:ext cx="33" cy="36"/>
              </a:xfrm>
              <a:custGeom>
                <a:avLst/>
                <a:gdLst>
                  <a:gd name="T0" fmla="*/ 0 w 33"/>
                  <a:gd name="T1" fmla="*/ 26 h 36"/>
                  <a:gd name="T2" fmla="*/ 12 w 33"/>
                  <a:gd name="T3" fmla="*/ 0 h 36"/>
                  <a:gd name="T4" fmla="*/ 33 w 33"/>
                  <a:gd name="T5" fmla="*/ 12 h 36"/>
                  <a:gd name="T6" fmla="*/ 24 w 33"/>
                  <a:gd name="T7" fmla="*/ 36 h 36"/>
                  <a:gd name="T8" fmla="*/ 0 w 33"/>
                  <a:gd name="T9" fmla="*/ 26 h 36"/>
                </a:gdLst>
                <a:ahLst/>
                <a:cxnLst>
                  <a:cxn ang="0">
                    <a:pos x="T0" y="T1"/>
                  </a:cxn>
                  <a:cxn ang="0">
                    <a:pos x="T2" y="T3"/>
                  </a:cxn>
                  <a:cxn ang="0">
                    <a:pos x="T4" y="T5"/>
                  </a:cxn>
                  <a:cxn ang="0">
                    <a:pos x="T6" y="T7"/>
                  </a:cxn>
                  <a:cxn ang="0">
                    <a:pos x="T8" y="T9"/>
                  </a:cxn>
                </a:cxnLst>
                <a:rect l="0" t="0" r="r" b="b"/>
                <a:pathLst>
                  <a:path w="33" h="36">
                    <a:moveTo>
                      <a:pt x="0" y="26"/>
                    </a:moveTo>
                    <a:lnTo>
                      <a:pt x="12" y="0"/>
                    </a:lnTo>
                    <a:lnTo>
                      <a:pt x="33" y="12"/>
                    </a:lnTo>
                    <a:lnTo>
                      <a:pt x="24" y="36"/>
                    </a:lnTo>
                    <a:lnTo>
                      <a:pt x="0" y="26"/>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173">
                <a:extLst>
                  <a:ext uri="{FF2B5EF4-FFF2-40B4-BE49-F238E27FC236}">
                    <a16:creationId xmlns:a16="http://schemas.microsoft.com/office/drawing/2014/main" id="{09C6F199-DF76-4AD0-87C9-24BDE1F0C18F}"/>
                  </a:ext>
                </a:extLst>
              </p:cNvPr>
              <p:cNvSpPr>
                <a:spLocks/>
              </p:cNvSpPr>
              <p:nvPr/>
            </p:nvSpPr>
            <p:spPr bwMode="auto">
              <a:xfrm>
                <a:off x="4780" y="3143"/>
                <a:ext cx="33" cy="33"/>
              </a:xfrm>
              <a:custGeom>
                <a:avLst/>
                <a:gdLst>
                  <a:gd name="T0" fmla="*/ 0 w 33"/>
                  <a:gd name="T1" fmla="*/ 23 h 33"/>
                  <a:gd name="T2" fmla="*/ 11 w 33"/>
                  <a:gd name="T3" fmla="*/ 0 h 33"/>
                  <a:gd name="T4" fmla="*/ 33 w 33"/>
                  <a:gd name="T5" fmla="*/ 9 h 33"/>
                  <a:gd name="T6" fmla="*/ 21 w 33"/>
                  <a:gd name="T7" fmla="*/ 33 h 33"/>
                  <a:gd name="T8" fmla="*/ 0 w 33"/>
                  <a:gd name="T9" fmla="*/ 23 h 33"/>
                </a:gdLst>
                <a:ahLst/>
                <a:cxnLst>
                  <a:cxn ang="0">
                    <a:pos x="T0" y="T1"/>
                  </a:cxn>
                  <a:cxn ang="0">
                    <a:pos x="T2" y="T3"/>
                  </a:cxn>
                  <a:cxn ang="0">
                    <a:pos x="T4" y="T5"/>
                  </a:cxn>
                  <a:cxn ang="0">
                    <a:pos x="T6" y="T7"/>
                  </a:cxn>
                  <a:cxn ang="0">
                    <a:pos x="T8" y="T9"/>
                  </a:cxn>
                </a:cxnLst>
                <a:rect l="0" t="0" r="r" b="b"/>
                <a:pathLst>
                  <a:path w="33" h="33">
                    <a:moveTo>
                      <a:pt x="0" y="23"/>
                    </a:moveTo>
                    <a:lnTo>
                      <a:pt x="11" y="0"/>
                    </a:lnTo>
                    <a:lnTo>
                      <a:pt x="33" y="9"/>
                    </a:lnTo>
                    <a:lnTo>
                      <a:pt x="21" y="33"/>
                    </a:lnTo>
                    <a:lnTo>
                      <a:pt x="0" y="23"/>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Freeform 174">
                <a:extLst>
                  <a:ext uri="{FF2B5EF4-FFF2-40B4-BE49-F238E27FC236}">
                    <a16:creationId xmlns:a16="http://schemas.microsoft.com/office/drawing/2014/main" id="{7CEF40FE-5F0A-41EF-97AC-6A0DC13201E0}"/>
                  </a:ext>
                </a:extLst>
              </p:cNvPr>
              <p:cNvSpPr>
                <a:spLocks/>
              </p:cNvSpPr>
              <p:nvPr/>
            </p:nvSpPr>
            <p:spPr bwMode="auto">
              <a:xfrm>
                <a:off x="4421" y="2976"/>
                <a:ext cx="47" cy="43"/>
              </a:xfrm>
              <a:custGeom>
                <a:avLst/>
                <a:gdLst>
                  <a:gd name="T0" fmla="*/ 0 w 47"/>
                  <a:gd name="T1" fmla="*/ 26 h 43"/>
                  <a:gd name="T2" fmla="*/ 9 w 47"/>
                  <a:gd name="T3" fmla="*/ 0 h 43"/>
                  <a:gd name="T4" fmla="*/ 47 w 47"/>
                  <a:gd name="T5" fmla="*/ 19 h 43"/>
                  <a:gd name="T6" fmla="*/ 38 w 47"/>
                  <a:gd name="T7" fmla="*/ 43 h 43"/>
                  <a:gd name="T8" fmla="*/ 0 w 47"/>
                  <a:gd name="T9" fmla="*/ 26 h 43"/>
                </a:gdLst>
                <a:ahLst/>
                <a:cxnLst>
                  <a:cxn ang="0">
                    <a:pos x="T0" y="T1"/>
                  </a:cxn>
                  <a:cxn ang="0">
                    <a:pos x="T2" y="T3"/>
                  </a:cxn>
                  <a:cxn ang="0">
                    <a:pos x="T4" y="T5"/>
                  </a:cxn>
                  <a:cxn ang="0">
                    <a:pos x="T6" y="T7"/>
                  </a:cxn>
                  <a:cxn ang="0">
                    <a:pos x="T8" y="T9"/>
                  </a:cxn>
                </a:cxnLst>
                <a:rect l="0" t="0" r="r" b="b"/>
                <a:pathLst>
                  <a:path w="47" h="43">
                    <a:moveTo>
                      <a:pt x="0" y="26"/>
                    </a:moveTo>
                    <a:lnTo>
                      <a:pt x="9" y="0"/>
                    </a:lnTo>
                    <a:lnTo>
                      <a:pt x="47" y="19"/>
                    </a:lnTo>
                    <a:lnTo>
                      <a:pt x="38" y="43"/>
                    </a:lnTo>
                    <a:lnTo>
                      <a:pt x="0" y="26"/>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Freeform 175">
                <a:extLst>
                  <a:ext uri="{FF2B5EF4-FFF2-40B4-BE49-F238E27FC236}">
                    <a16:creationId xmlns:a16="http://schemas.microsoft.com/office/drawing/2014/main" id="{11919BEF-FCD5-4DE0-AD85-D6AB45B8D850}"/>
                  </a:ext>
                </a:extLst>
              </p:cNvPr>
              <p:cNvSpPr>
                <a:spLocks/>
              </p:cNvSpPr>
              <p:nvPr/>
            </p:nvSpPr>
            <p:spPr bwMode="auto">
              <a:xfrm>
                <a:off x="4381" y="2960"/>
                <a:ext cx="38" cy="35"/>
              </a:xfrm>
              <a:custGeom>
                <a:avLst/>
                <a:gdLst>
                  <a:gd name="T0" fmla="*/ 0 w 38"/>
                  <a:gd name="T1" fmla="*/ 23 h 35"/>
                  <a:gd name="T2" fmla="*/ 11 w 38"/>
                  <a:gd name="T3" fmla="*/ 0 h 35"/>
                  <a:gd name="T4" fmla="*/ 38 w 38"/>
                  <a:gd name="T5" fmla="*/ 12 h 35"/>
                  <a:gd name="T6" fmla="*/ 28 w 38"/>
                  <a:gd name="T7" fmla="*/ 35 h 35"/>
                  <a:gd name="T8" fmla="*/ 0 w 38"/>
                  <a:gd name="T9" fmla="*/ 23 h 35"/>
                </a:gdLst>
                <a:ahLst/>
                <a:cxnLst>
                  <a:cxn ang="0">
                    <a:pos x="T0" y="T1"/>
                  </a:cxn>
                  <a:cxn ang="0">
                    <a:pos x="T2" y="T3"/>
                  </a:cxn>
                  <a:cxn ang="0">
                    <a:pos x="T4" y="T5"/>
                  </a:cxn>
                  <a:cxn ang="0">
                    <a:pos x="T6" y="T7"/>
                  </a:cxn>
                  <a:cxn ang="0">
                    <a:pos x="T8" y="T9"/>
                  </a:cxn>
                </a:cxnLst>
                <a:rect l="0" t="0" r="r" b="b"/>
                <a:pathLst>
                  <a:path w="38" h="35">
                    <a:moveTo>
                      <a:pt x="0" y="23"/>
                    </a:moveTo>
                    <a:lnTo>
                      <a:pt x="11" y="0"/>
                    </a:lnTo>
                    <a:lnTo>
                      <a:pt x="38" y="12"/>
                    </a:lnTo>
                    <a:lnTo>
                      <a:pt x="28" y="35"/>
                    </a:lnTo>
                    <a:lnTo>
                      <a:pt x="0" y="23"/>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176">
                <a:extLst>
                  <a:ext uri="{FF2B5EF4-FFF2-40B4-BE49-F238E27FC236}">
                    <a16:creationId xmlns:a16="http://schemas.microsoft.com/office/drawing/2014/main" id="{2F1387C9-CD51-45E7-9448-1B6438F70C1D}"/>
                  </a:ext>
                </a:extLst>
              </p:cNvPr>
              <p:cNvSpPr>
                <a:spLocks/>
              </p:cNvSpPr>
              <p:nvPr/>
            </p:nvSpPr>
            <p:spPr bwMode="auto">
              <a:xfrm>
                <a:off x="4328" y="2936"/>
                <a:ext cx="48" cy="40"/>
              </a:xfrm>
              <a:custGeom>
                <a:avLst/>
                <a:gdLst>
                  <a:gd name="T0" fmla="*/ 0 w 48"/>
                  <a:gd name="T1" fmla="*/ 24 h 40"/>
                  <a:gd name="T2" fmla="*/ 12 w 48"/>
                  <a:gd name="T3" fmla="*/ 0 h 40"/>
                  <a:gd name="T4" fmla="*/ 48 w 48"/>
                  <a:gd name="T5" fmla="*/ 17 h 40"/>
                  <a:gd name="T6" fmla="*/ 36 w 48"/>
                  <a:gd name="T7" fmla="*/ 40 h 40"/>
                  <a:gd name="T8" fmla="*/ 0 w 48"/>
                  <a:gd name="T9" fmla="*/ 24 h 40"/>
                </a:gdLst>
                <a:ahLst/>
                <a:cxnLst>
                  <a:cxn ang="0">
                    <a:pos x="T0" y="T1"/>
                  </a:cxn>
                  <a:cxn ang="0">
                    <a:pos x="T2" y="T3"/>
                  </a:cxn>
                  <a:cxn ang="0">
                    <a:pos x="T4" y="T5"/>
                  </a:cxn>
                  <a:cxn ang="0">
                    <a:pos x="T6" y="T7"/>
                  </a:cxn>
                  <a:cxn ang="0">
                    <a:pos x="T8" y="T9"/>
                  </a:cxn>
                </a:cxnLst>
                <a:rect l="0" t="0" r="r" b="b"/>
                <a:pathLst>
                  <a:path w="48" h="40">
                    <a:moveTo>
                      <a:pt x="0" y="24"/>
                    </a:moveTo>
                    <a:lnTo>
                      <a:pt x="12" y="0"/>
                    </a:lnTo>
                    <a:lnTo>
                      <a:pt x="48" y="17"/>
                    </a:lnTo>
                    <a:lnTo>
                      <a:pt x="36" y="40"/>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177">
                <a:extLst>
                  <a:ext uri="{FF2B5EF4-FFF2-40B4-BE49-F238E27FC236}">
                    <a16:creationId xmlns:a16="http://schemas.microsoft.com/office/drawing/2014/main" id="{27355F07-9C4E-4FF2-890C-8352091FB3EA}"/>
                  </a:ext>
                </a:extLst>
              </p:cNvPr>
              <p:cNvSpPr>
                <a:spLocks/>
              </p:cNvSpPr>
              <p:nvPr/>
            </p:nvSpPr>
            <p:spPr bwMode="auto">
              <a:xfrm>
                <a:off x="5124" y="3299"/>
                <a:ext cx="50" cy="43"/>
              </a:xfrm>
              <a:custGeom>
                <a:avLst/>
                <a:gdLst>
                  <a:gd name="T0" fmla="*/ 0 w 50"/>
                  <a:gd name="T1" fmla="*/ 24 h 43"/>
                  <a:gd name="T2" fmla="*/ 12 w 50"/>
                  <a:gd name="T3" fmla="*/ 0 h 43"/>
                  <a:gd name="T4" fmla="*/ 50 w 50"/>
                  <a:gd name="T5" fmla="*/ 17 h 43"/>
                  <a:gd name="T6" fmla="*/ 38 w 50"/>
                  <a:gd name="T7" fmla="*/ 43 h 43"/>
                  <a:gd name="T8" fmla="*/ 0 w 50"/>
                  <a:gd name="T9" fmla="*/ 24 h 43"/>
                </a:gdLst>
                <a:ahLst/>
                <a:cxnLst>
                  <a:cxn ang="0">
                    <a:pos x="T0" y="T1"/>
                  </a:cxn>
                  <a:cxn ang="0">
                    <a:pos x="T2" y="T3"/>
                  </a:cxn>
                  <a:cxn ang="0">
                    <a:pos x="T4" y="T5"/>
                  </a:cxn>
                  <a:cxn ang="0">
                    <a:pos x="T6" y="T7"/>
                  </a:cxn>
                  <a:cxn ang="0">
                    <a:pos x="T8" y="T9"/>
                  </a:cxn>
                </a:cxnLst>
                <a:rect l="0" t="0" r="r" b="b"/>
                <a:pathLst>
                  <a:path w="50" h="43">
                    <a:moveTo>
                      <a:pt x="0" y="24"/>
                    </a:moveTo>
                    <a:lnTo>
                      <a:pt x="12" y="0"/>
                    </a:lnTo>
                    <a:lnTo>
                      <a:pt x="50" y="17"/>
                    </a:lnTo>
                    <a:lnTo>
                      <a:pt x="38" y="43"/>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178">
                <a:extLst>
                  <a:ext uri="{FF2B5EF4-FFF2-40B4-BE49-F238E27FC236}">
                    <a16:creationId xmlns:a16="http://schemas.microsoft.com/office/drawing/2014/main" id="{ADBA67A0-3B4C-4784-A062-E3A2A23C1C57}"/>
                  </a:ext>
                </a:extLst>
              </p:cNvPr>
              <p:cNvSpPr>
                <a:spLocks/>
              </p:cNvSpPr>
              <p:nvPr/>
            </p:nvSpPr>
            <p:spPr bwMode="auto">
              <a:xfrm>
                <a:off x="5086" y="3283"/>
                <a:ext cx="38" cy="35"/>
              </a:xfrm>
              <a:custGeom>
                <a:avLst/>
                <a:gdLst>
                  <a:gd name="T0" fmla="*/ 0 w 38"/>
                  <a:gd name="T1" fmla="*/ 24 h 35"/>
                  <a:gd name="T2" fmla="*/ 9 w 38"/>
                  <a:gd name="T3" fmla="*/ 0 h 35"/>
                  <a:gd name="T4" fmla="*/ 38 w 38"/>
                  <a:gd name="T5" fmla="*/ 12 h 35"/>
                  <a:gd name="T6" fmla="*/ 26 w 38"/>
                  <a:gd name="T7" fmla="*/ 35 h 35"/>
                  <a:gd name="T8" fmla="*/ 0 w 38"/>
                  <a:gd name="T9" fmla="*/ 24 h 35"/>
                </a:gdLst>
                <a:ahLst/>
                <a:cxnLst>
                  <a:cxn ang="0">
                    <a:pos x="T0" y="T1"/>
                  </a:cxn>
                  <a:cxn ang="0">
                    <a:pos x="T2" y="T3"/>
                  </a:cxn>
                  <a:cxn ang="0">
                    <a:pos x="T4" y="T5"/>
                  </a:cxn>
                  <a:cxn ang="0">
                    <a:pos x="T6" y="T7"/>
                  </a:cxn>
                  <a:cxn ang="0">
                    <a:pos x="T8" y="T9"/>
                  </a:cxn>
                </a:cxnLst>
                <a:rect l="0" t="0" r="r" b="b"/>
                <a:pathLst>
                  <a:path w="38" h="35">
                    <a:moveTo>
                      <a:pt x="0" y="24"/>
                    </a:moveTo>
                    <a:lnTo>
                      <a:pt x="9" y="0"/>
                    </a:lnTo>
                    <a:lnTo>
                      <a:pt x="38" y="12"/>
                    </a:lnTo>
                    <a:lnTo>
                      <a:pt x="26" y="35"/>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179">
                <a:extLst>
                  <a:ext uri="{FF2B5EF4-FFF2-40B4-BE49-F238E27FC236}">
                    <a16:creationId xmlns:a16="http://schemas.microsoft.com/office/drawing/2014/main" id="{05334DFA-8457-4DB1-BB28-3F08B60A269E}"/>
                  </a:ext>
                </a:extLst>
              </p:cNvPr>
              <p:cNvSpPr>
                <a:spLocks/>
              </p:cNvSpPr>
              <p:nvPr/>
            </p:nvSpPr>
            <p:spPr bwMode="auto">
              <a:xfrm>
                <a:off x="5034" y="3259"/>
                <a:ext cx="45" cy="40"/>
              </a:xfrm>
              <a:custGeom>
                <a:avLst/>
                <a:gdLst>
                  <a:gd name="T0" fmla="*/ 0 w 45"/>
                  <a:gd name="T1" fmla="*/ 24 h 40"/>
                  <a:gd name="T2" fmla="*/ 9 w 45"/>
                  <a:gd name="T3" fmla="*/ 0 h 40"/>
                  <a:gd name="T4" fmla="*/ 45 w 45"/>
                  <a:gd name="T5" fmla="*/ 17 h 40"/>
                  <a:gd name="T6" fmla="*/ 35 w 45"/>
                  <a:gd name="T7" fmla="*/ 40 h 40"/>
                  <a:gd name="T8" fmla="*/ 0 w 45"/>
                  <a:gd name="T9" fmla="*/ 24 h 40"/>
                </a:gdLst>
                <a:ahLst/>
                <a:cxnLst>
                  <a:cxn ang="0">
                    <a:pos x="T0" y="T1"/>
                  </a:cxn>
                  <a:cxn ang="0">
                    <a:pos x="T2" y="T3"/>
                  </a:cxn>
                  <a:cxn ang="0">
                    <a:pos x="T4" y="T5"/>
                  </a:cxn>
                  <a:cxn ang="0">
                    <a:pos x="T6" y="T7"/>
                  </a:cxn>
                  <a:cxn ang="0">
                    <a:pos x="T8" y="T9"/>
                  </a:cxn>
                </a:cxnLst>
                <a:rect l="0" t="0" r="r" b="b"/>
                <a:pathLst>
                  <a:path w="45" h="40">
                    <a:moveTo>
                      <a:pt x="0" y="24"/>
                    </a:moveTo>
                    <a:lnTo>
                      <a:pt x="9" y="0"/>
                    </a:lnTo>
                    <a:lnTo>
                      <a:pt x="45" y="17"/>
                    </a:lnTo>
                    <a:lnTo>
                      <a:pt x="35" y="40"/>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180">
                <a:extLst>
                  <a:ext uri="{FF2B5EF4-FFF2-40B4-BE49-F238E27FC236}">
                    <a16:creationId xmlns:a16="http://schemas.microsoft.com/office/drawing/2014/main" id="{AA59F434-6461-4EC6-A610-BC1CFCB06F7D}"/>
                  </a:ext>
                </a:extLst>
              </p:cNvPr>
              <p:cNvSpPr>
                <a:spLocks/>
              </p:cNvSpPr>
              <p:nvPr/>
            </p:nvSpPr>
            <p:spPr bwMode="auto">
              <a:xfrm>
                <a:off x="4986" y="3238"/>
                <a:ext cx="48" cy="40"/>
              </a:xfrm>
              <a:custGeom>
                <a:avLst/>
                <a:gdLst>
                  <a:gd name="T0" fmla="*/ 0 w 48"/>
                  <a:gd name="T1" fmla="*/ 23 h 40"/>
                  <a:gd name="T2" fmla="*/ 10 w 48"/>
                  <a:gd name="T3" fmla="*/ 0 h 40"/>
                  <a:gd name="T4" fmla="*/ 48 w 48"/>
                  <a:gd name="T5" fmla="*/ 16 h 40"/>
                  <a:gd name="T6" fmla="*/ 36 w 48"/>
                  <a:gd name="T7" fmla="*/ 40 h 40"/>
                  <a:gd name="T8" fmla="*/ 0 w 48"/>
                  <a:gd name="T9" fmla="*/ 23 h 40"/>
                </a:gdLst>
                <a:ahLst/>
                <a:cxnLst>
                  <a:cxn ang="0">
                    <a:pos x="T0" y="T1"/>
                  </a:cxn>
                  <a:cxn ang="0">
                    <a:pos x="T2" y="T3"/>
                  </a:cxn>
                  <a:cxn ang="0">
                    <a:pos x="T4" y="T5"/>
                  </a:cxn>
                  <a:cxn ang="0">
                    <a:pos x="T6" y="T7"/>
                  </a:cxn>
                  <a:cxn ang="0">
                    <a:pos x="T8" y="T9"/>
                  </a:cxn>
                </a:cxnLst>
                <a:rect l="0" t="0" r="r" b="b"/>
                <a:pathLst>
                  <a:path w="48" h="40">
                    <a:moveTo>
                      <a:pt x="0" y="23"/>
                    </a:moveTo>
                    <a:lnTo>
                      <a:pt x="10" y="0"/>
                    </a:lnTo>
                    <a:lnTo>
                      <a:pt x="48" y="16"/>
                    </a:lnTo>
                    <a:lnTo>
                      <a:pt x="36" y="40"/>
                    </a:lnTo>
                    <a:lnTo>
                      <a:pt x="0" y="23"/>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181">
                <a:extLst>
                  <a:ext uri="{FF2B5EF4-FFF2-40B4-BE49-F238E27FC236}">
                    <a16:creationId xmlns:a16="http://schemas.microsoft.com/office/drawing/2014/main" id="{009579F7-6D15-4194-B7E6-BCCD5F37F485}"/>
                  </a:ext>
                </a:extLst>
              </p:cNvPr>
              <p:cNvSpPr>
                <a:spLocks/>
              </p:cNvSpPr>
              <p:nvPr/>
            </p:nvSpPr>
            <p:spPr bwMode="auto">
              <a:xfrm>
                <a:off x="4210" y="2941"/>
                <a:ext cx="1014" cy="510"/>
              </a:xfrm>
              <a:custGeom>
                <a:avLst/>
                <a:gdLst>
                  <a:gd name="T0" fmla="*/ 28 w 1014"/>
                  <a:gd name="T1" fmla="*/ 0 h 510"/>
                  <a:gd name="T2" fmla="*/ 0 w 1014"/>
                  <a:gd name="T3" fmla="*/ 59 h 510"/>
                  <a:gd name="T4" fmla="*/ 988 w 1014"/>
                  <a:gd name="T5" fmla="*/ 510 h 510"/>
                  <a:gd name="T6" fmla="*/ 1014 w 1014"/>
                  <a:gd name="T7" fmla="*/ 451 h 510"/>
                  <a:gd name="T8" fmla="*/ 28 w 1014"/>
                  <a:gd name="T9" fmla="*/ 0 h 510"/>
                </a:gdLst>
                <a:ahLst/>
                <a:cxnLst>
                  <a:cxn ang="0">
                    <a:pos x="T0" y="T1"/>
                  </a:cxn>
                  <a:cxn ang="0">
                    <a:pos x="T2" y="T3"/>
                  </a:cxn>
                  <a:cxn ang="0">
                    <a:pos x="T4" y="T5"/>
                  </a:cxn>
                  <a:cxn ang="0">
                    <a:pos x="T6" y="T7"/>
                  </a:cxn>
                  <a:cxn ang="0">
                    <a:pos x="T8" y="T9"/>
                  </a:cxn>
                </a:cxnLst>
                <a:rect l="0" t="0" r="r" b="b"/>
                <a:pathLst>
                  <a:path w="1014" h="510">
                    <a:moveTo>
                      <a:pt x="28" y="0"/>
                    </a:moveTo>
                    <a:lnTo>
                      <a:pt x="0" y="59"/>
                    </a:lnTo>
                    <a:lnTo>
                      <a:pt x="988" y="510"/>
                    </a:lnTo>
                    <a:lnTo>
                      <a:pt x="1014" y="451"/>
                    </a:lnTo>
                    <a:lnTo>
                      <a:pt x="28" y="0"/>
                    </a:lnTo>
                    <a:close/>
                  </a:path>
                </a:pathLst>
              </a:custGeom>
              <a:solidFill>
                <a:srgbClr val="DBDD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182">
                <a:extLst>
                  <a:ext uri="{FF2B5EF4-FFF2-40B4-BE49-F238E27FC236}">
                    <a16:creationId xmlns:a16="http://schemas.microsoft.com/office/drawing/2014/main" id="{2CB9C057-67E1-4033-A3FA-A83D5D0B2789}"/>
                  </a:ext>
                </a:extLst>
              </p:cNvPr>
              <p:cNvSpPr>
                <a:spLocks/>
              </p:cNvSpPr>
              <p:nvPr/>
            </p:nvSpPr>
            <p:spPr bwMode="auto">
              <a:xfrm>
                <a:off x="4210" y="2941"/>
                <a:ext cx="1014" cy="510"/>
              </a:xfrm>
              <a:custGeom>
                <a:avLst/>
                <a:gdLst>
                  <a:gd name="T0" fmla="*/ 28 w 1014"/>
                  <a:gd name="T1" fmla="*/ 0 h 510"/>
                  <a:gd name="T2" fmla="*/ 0 w 1014"/>
                  <a:gd name="T3" fmla="*/ 59 h 510"/>
                  <a:gd name="T4" fmla="*/ 988 w 1014"/>
                  <a:gd name="T5" fmla="*/ 510 h 510"/>
                  <a:gd name="T6" fmla="*/ 1014 w 1014"/>
                  <a:gd name="T7" fmla="*/ 451 h 510"/>
                  <a:gd name="T8" fmla="*/ 28 w 1014"/>
                  <a:gd name="T9" fmla="*/ 0 h 510"/>
                </a:gdLst>
                <a:ahLst/>
                <a:cxnLst>
                  <a:cxn ang="0">
                    <a:pos x="T0" y="T1"/>
                  </a:cxn>
                  <a:cxn ang="0">
                    <a:pos x="T2" y="T3"/>
                  </a:cxn>
                  <a:cxn ang="0">
                    <a:pos x="T4" y="T5"/>
                  </a:cxn>
                  <a:cxn ang="0">
                    <a:pos x="T6" y="T7"/>
                  </a:cxn>
                  <a:cxn ang="0">
                    <a:pos x="T8" y="T9"/>
                  </a:cxn>
                </a:cxnLst>
                <a:rect l="0" t="0" r="r" b="b"/>
                <a:pathLst>
                  <a:path w="1014" h="510">
                    <a:moveTo>
                      <a:pt x="28" y="0"/>
                    </a:moveTo>
                    <a:lnTo>
                      <a:pt x="0" y="59"/>
                    </a:lnTo>
                    <a:lnTo>
                      <a:pt x="988" y="510"/>
                    </a:lnTo>
                    <a:lnTo>
                      <a:pt x="1014" y="451"/>
                    </a:lnTo>
                    <a:lnTo>
                      <a:pt x="2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183">
                <a:extLst>
                  <a:ext uri="{FF2B5EF4-FFF2-40B4-BE49-F238E27FC236}">
                    <a16:creationId xmlns:a16="http://schemas.microsoft.com/office/drawing/2014/main" id="{2E6FDED2-A38B-48FB-876C-25FB8EA74576}"/>
                  </a:ext>
                </a:extLst>
              </p:cNvPr>
              <p:cNvSpPr>
                <a:spLocks/>
              </p:cNvSpPr>
              <p:nvPr/>
            </p:nvSpPr>
            <p:spPr bwMode="auto">
              <a:xfrm>
                <a:off x="4670" y="3164"/>
                <a:ext cx="34" cy="36"/>
              </a:xfrm>
              <a:custGeom>
                <a:avLst/>
                <a:gdLst>
                  <a:gd name="T0" fmla="*/ 0 w 34"/>
                  <a:gd name="T1" fmla="*/ 24 h 36"/>
                  <a:gd name="T2" fmla="*/ 12 w 34"/>
                  <a:gd name="T3" fmla="*/ 0 h 36"/>
                  <a:gd name="T4" fmla="*/ 34 w 34"/>
                  <a:gd name="T5" fmla="*/ 12 h 36"/>
                  <a:gd name="T6" fmla="*/ 22 w 34"/>
                  <a:gd name="T7" fmla="*/ 36 h 36"/>
                  <a:gd name="T8" fmla="*/ 0 w 34"/>
                  <a:gd name="T9" fmla="*/ 24 h 36"/>
                </a:gdLst>
                <a:ahLst/>
                <a:cxnLst>
                  <a:cxn ang="0">
                    <a:pos x="T0" y="T1"/>
                  </a:cxn>
                  <a:cxn ang="0">
                    <a:pos x="T2" y="T3"/>
                  </a:cxn>
                  <a:cxn ang="0">
                    <a:pos x="T4" y="T5"/>
                  </a:cxn>
                  <a:cxn ang="0">
                    <a:pos x="T6" y="T7"/>
                  </a:cxn>
                  <a:cxn ang="0">
                    <a:pos x="T8" y="T9"/>
                  </a:cxn>
                </a:cxnLst>
                <a:rect l="0" t="0" r="r" b="b"/>
                <a:pathLst>
                  <a:path w="34" h="36">
                    <a:moveTo>
                      <a:pt x="0" y="24"/>
                    </a:moveTo>
                    <a:lnTo>
                      <a:pt x="12" y="0"/>
                    </a:lnTo>
                    <a:lnTo>
                      <a:pt x="34" y="12"/>
                    </a:lnTo>
                    <a:lnTo>
                      <a:pt x="22" y="36"/>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184">
                <a:extLst>
                  <a:ext uri="{FF2B5EF4-FFF2-40B4-BE49-F238E27FC236}">
                    <a16:creationId xmlns:a16="http://schemas.microsoft.com/office/drawing/2014/main" id="{A77D8E47-890E-4F63-90E2-44EC691BB592}"/>
                  </a:ext>
                </a:extLst>
              </p:cNvPr>
              <p:cNvSpPr>
                <a:spLocks/>
              </p:cNvSpPr>
              <p:nvPr/>
            </p:nvSpPr>
            <p:spPr bwMode="auto">
              <a:xfrm>
                <a:off x="4699" y="3178"/>
                <a:ext cx="28" cy="31"/>
              </a:xfrm>
              <a:custGeom>
                <a:avLst/>
                <a:gdLst>
                  <a:gd name="T0" fmla="*/ 0 w 28"/>
                  <a:gd name="T1" fmla="*/ 24 h 31"/>
                  <a:gd name="T2" fmla="*/ 12 w 28"/>
                  <a:gd name="T3" fmla="*/ 0 h 31"/>
                  <a:gd name="T4" fmla="*/ 28 w 28"/>
                  <a:gd name="T5" fmla="*/ 7 h 31"/>
                  <a:gd name="T6" fmla="*/ 16 w 28"/>
                  <a:gd name="T7" fmla="*/ 31 h 31"/>
                  <a:gd name="T8" fmla="*/ 0 w 28"/>
                  <a:gd name="T9" fmla="*/ 24 h 31"/>
                </a:gdLst>
                <a:ahLst/>
                <a:cxnLst>
                  <a:cxn ang="0">
                    <a:pos x="T0" y="T1"/>
                  </a:cxn>
                  <a:cxn ang="0">
                    <a:pos x="T2" y="T3"/>
                  </a:cxn>
                  <a:cxn ang="0">
                    <a:pos x="T4" y="T5"/>
                  </a:cxn>
                  <a:cxn ang="0">
                    <a:pos x="T6" y="T7"/>
                  </a:cxn>
                  <a:cxn ang="0">
                    <a:pos x="T8" y="T9"/>
                  </a:cxn>
                </a:cxnLst>
                <a:rect l="0" t="0" r="r" b="b"/>
                <a:pathLst>
                  <a:path w="28" h="31">
                    <a:moveTo>
                      <a:pt x="0" y="24"/>
                    </a:moveTo>
                    <a:lnTo>
                      <a:pt x="12" y="0"/>
                    </a:lnTo>
                    <a:lnTo>
                      <a:pt x="28" y="7"/>
                    </a:lnTo>
                    <a:lnTo>
                      <a:pt x="16" y="31"/>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185">
                <a:extLst>
                  <a:ext uri="{FF2B5EF4-FFF2-40B4-BE49-F238E27FC236}">
                    <a16:creationId xmlns:a16="http://schemas.microsoft.com/office/drawing/2014/main" id="{9749B82F-3D08-4BAC-BF8A-F585508BC14F}"/>
                  </a:ext>
                </a:extLst>
              </p:cNvPr>
              <p:cNvSpPr>
                <a:spLocks/>
              </p:cNvSpPr>
              <p:nvPr/>
            </p:nvSpPr>
            <p:spPr bwMode="auto">
              <a:xfrm>
                <a:off x="4725" y="3190"/>
                <a:ext cx="33" cy="33"/>
              </a:xfrm>
              <a:custGeom>
                <a:avLst/>
                <a:gdLst>
                  <a:gd name="T0" fmla="*/ 0 w 33"/>
                  <a:gd name="T1" fmla="*/ 24 h 33"/>
                  <a:gd name="T2" fmla="*/ 12 w 33"/>
                  <a:gd name="T3" fmla="*/ 0 h 33"/>
                  <a:gd name="T4" fmla="*/ 33 w 33"/>
                  <a:gd name="T5" fmla="*/ 10 h 33"/>
                  <a:gd name="T6" fmla="*/ 21 w 33"/>
                  <a:gd name="T7" fmla="*/ 33 h 33"/>
                  <a:gd name="T8" fmla="*/ 0 w 33"/>
                  <a:gd name="T9" fmla="*/ 24 h 33"/>
                </a:gdLst>
                <a:ahLst/>
                <a:cxnLst>
                  <a:cxn ang="0">
                    <a:pos x="T0" y="T1"/>
                  </a:cxn>
                  <a:cxn ang="0">
                    <a:pos x="T2" y="T3"/>
                  </a:cxn>
                  <a:cxn ang="0">
                    <a:pos x="T4" y="T5"/>
                  </a:cxn>
                  <a:cxn ang="0">
                    <a:pos x="T6" y="T7"/>
                  </a:cxn>
                  <a:cxn ang="0">
                    <a:pos x="T8" y="T9"/>
                  </a:cxn>
                </a:cxnLst>
                <a:rect l="0" t="0" r="r" b="b"/>
                <a:pathLst>
                  <a:path w="33" h="33">
                    <a:moveTo>
                      <a:pt x="0" y="24"/>
                    </a:moveTo>
                    <a:lnTo>
                      <a:pt x="12" y="0"/>
                    </a:lnTo>
                    <a:lnTo>
                      <a:pt x="33" y="10"/>
                    </a:lnTo>
                    <a:lnTo>
                      <a:pt x="21" y="33"/>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186">
                <a:extLst>
                  <a:ext uri="{FF2B5EF4-FFF2-40B4-BE49-F238E27FC236}">
                    <a16:creationId xmlns:a16="http://schemas.microsoft.com/office/drawing/2014/main" id="{6F5D4A16-D879-469F-971E-0C0A354885C1}"/>
                  </a:ext>
                </a:extLst>
              </p:cNvPr>
              <p:cNvSpPr>
                <a:spLocks/>
              </p:cNvSpPr>
              <p:nvPr/>
            </p:nvSpPr>
            <p:spPr bwMode="auto">
              <a:xfrm>
                <a:off x="4753" y="3202"/>
                <a:ext cx="31" cy="33"/>
              </a:xfrm>
              <a:custGeom>
                <a:avLst/>
                <a:gdLst>
                  <a:gd name="T0" fmla="*/ 0 w 31"/>
                  <a:gd name="T1" fmla="*/ 24 h 33"/>
                  <a:gd name="T2" fmla="*/ 10 w 31"/>
                  <a:gd name="T3" fmla="*/ 0 h 33"/>
                  <a:gd name="T4" fmla="*/ 31 w 31"/>
                  <a:gd name="T5" fmla="*/ 9 h 33"/>
                  <a:gd name="T6" fmla="*/ 22 w 31"/>
                  <a:gd name="T7" fmla="*/ 33 h 33"/>
                  <a:gd name="T8" fmla="*/ 0 w 31"/>
                  <a:gd name="T9" fmla="*/ 24 h 33"/>
                </a:gdLst>
                <a:ahLst/>
                <a:cxnLst>
                  <a:cxn ang="0">
                    <a:pos x="T0" y="T1"/>
                  </a:cxn>
                  <a:cxn ang="0">
                    <a:pos x="T2" y="T3"/>
                  </a:cxn>
                  <a:cxn ang="0">
                    <a:pos x="T4" y="T5"/>
                  </a:cxn>
                  <a:cxn ang="0">
                    <a:pos x="T6" y="T7"/>
                  </a:cxn>
                  <a:cxn ang="0">
                    <a:pos x="T8" y="T9"/>
                  </a:cxn>
                </a:cxnLst>
                <a:rect l="0" t="0" r="r" b="b"/>
                <a:pathLst>
                  <a:path w="31" h="33">
                    <a:moveTo>
                      <a:pt x="0" y="24"/>
                    </a:moveTo>
                    <a:lnTo>
                      <a:pt x="10" y="0"/>
                    </a:lnTo>
                    <a:lnTo>
                      <a:pt x="31" y="9"/>
                    </a:lnTo>
                    <a:lnTo>
                      <a:pt x="22" y="33"/>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187">
                <a:extLst>
                  <a:ext uri="{FF2B5EF4-FFF2-40B4-BE49-F238E27FC236}">
                    <a16:creationId xmlns:a16="http://schemas.microsoft.com/office/drawing/2014/main" id="{9887BEAB-E3DA-4E48-A8F3-60183ABF57D0}"/>
                  </a:ext>
                </a:extLst>
              </p:cNvPr>
              <p:cNvSpPr>
                <a:spLocks/>
              </p:cNvSpPr>
              <p:nvPr/>
            </p:nvSpPr>
            <p:spPr bwMode="auto">
              <a:xfrm>
                <a:off x="4392" y="3038"/>
                <a:ext cx="50" cy="40"/>
              </a:xfrm>
              <a:custGeom>
                <a:avLst/>
                <a:gdLst>
                  <a:gd name="T0" fmla="*/ 0 w 50"/>
                  <a:gd name="T1" fmla="*/ 24 h 40"/>
                  <a:gd name="T2" fmla="*/ 12 w 50"/>
                  <a:gd name="T3" fmla="*/ 0 h 40"/>
                  <a:gd name="T4" fmla="*/ 50 w 50"/>
                  <a:gd name="T5" fmla="*/ 17 h 40"/>
                  <a:gd name="T6" fmla="*/ 38 w 50"/>
                  <a:gd name="T7" fmla="*/ 40 h 40"/>
                  <a:gd name="T8" fmla="*/ 0 w 50"/>
                  <a:gd name="T9" fmla="*/ 24 h 40"/>
                </a:gdLst>
                <a:ahLst/>
                <a:cxnLst>
                  <a:cxn ang="0">
                    <a:pos x="T0" y="T1"/>
                  </a:cxn>
                  <a:cxn ang="0">
                    <a:pos x="T2" y="T3"/>
                  </a:cxn>
                  <a:cxn ang="0">
                    <a:pos x="T4" y="T5"/>
                  </a:cxn>
                  <a:cxn ang="0">
                    <a:pos x="T6" y="T7"/>
                  </a:cxn>
                  <a:cxn ang="0">
                    <a:pos x="T8" y="T9"/>
                  </a:cxn>
                </a:cxnLst>
                <a:rect l="0" t="0" r="r" b="b"/>
                <a:pathLst>
                  <a:path w="50" h="40">
                    <a:moveTo>
                      <a:pt x="0" y="24"/>
                    </a:moveTo>
                    <a:lnTo>
                      <a:pt x="12" y="0"/>
                    </a:lnTo>
                    <a:lnTo>
                      <a:pt x="50" y="17"/>
                    </a:lnTo>
                    <a:lnTo>
                      <a:pt x="38" y="40"/>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188">
                <a:extLst>
                  <a:ext uri="{FF2B5EF4-FFF2-40B4-BE49-F238E27FC236}">
                    <a16:creationId xmlns:a16="http://schemas.microsoft.com/office/drawing/2014/main" id="{1A033729-E236-4489-B391-655F07E09D90}"/>
                  </a:ext>
                </a:extLst>
              </p:cNvPr>
              <p:cNvSpPr>
                <a:spLocks/>
              </p:cNvSpPr>
              <p:nvPr/>
            </p:nvSpPr>
            <p:spPr bwMode="auto">
              <a:xfrm>
                <a:off x="4352" y="3019"/>
                <a:ext cx="40" cy="38"/>
              </a:xfrm>
              <a:custGeom>
                <a:avLst/>
                <a:gdLst>
                  <a:gd name="T0" fmla="*/ 0 w 40"/>
                  <a:gd name="T1" fmla="*/ 24 h 38"/>
                  <a:gd name="T2" fmla="*/ 12 w 40"/>
                  <a:gd name="T3" fmla="*/ 0 h 38"/>
                  <a:gd name="T4" fmla="*/ 40 w 40"/>
                  <a:gd name="T5" fmla="*/ 12 h 38"/>
                  <a:gd name="T6" fmla="*/ 29 w 40"/>
                  <a:gd name="T7" fmla="*/ 38 h 38"/>
                  <a:gd name="T8" fmla="*/ 0 w 40"/>
                  <a:gd name="T9" fmla="*/ 24 h 38"/>
                </a:gdLst>
                <a:ahLst/>
                <a:cxnLst>
                  <a:cxn ang="0">
                    <a:pos x="T0" y="T1"/>
                  </a:cxn>
                  <a:cxn ang="0">
                    <a:pos x="T2" y="T3"/>
                  </a:cxn>
                  <a:cxn ang="0">
                    <a:pos x="T4" y="T5"/>
                  </a:cxn>
                  <a:cxn ang="0">
                    <a:pos x="T6" y="T7"/>
                  </a:cxn>
                  <a:cxn ang="0">
                    <a:pos x="T8" y="T9"/>
                  </a:cxn>
                </a:cxnLst>
                <a:rect l="0" t="0" r="r" b="b"/>
                <a:pathLst>
                  <a:path w="40" h="38">
                    <a:moveTo>
                      <a:pt x="0" y="24"/>
                    </a:moveTo>
                    <a:lnTo>
                      <a:pt x="12" y="0"/>
                    </a:lnTo>
                    <a:lnTo>
                      <a:pt x="40" y="12"/>
                    </a:lnTo>
                    <a:lnTo>
                      <a:pt x="29" y="38"/>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189">
                <a:extLst>
                  <a:ext uri="{FF2B5EF4-FFF2-40B4-BE49-F238E27FC236}">
                    <a16:creationId xmlns:a16="http://schemas.microsoft.com/office/drawing/2014/main" id="{4F3512C2-8F6D-44D8-BA3A-C12311350BA3}"/>
                  </a:ext>
                </a:extLst>
              </p:cNvPr>
              <p:cNvSpPr>
                <a:spLocks/>
              </p:cNvSpPr>
              <p:nvPr/>
            </p:nvSpPr>
            <p:spPr bwMode="auto">
              <a:xfrm>
                <a:off x="4300" y="2995"/>
                <a:ext cx="47" cy="41"/>
              </a:xfrm>
              <a:custGeom>
                <a:avLst/>
                <a:gdLst>
                  <a:gd name="T0" fmla="*/ 0 w 47"/>
                  <a:gd name="T1" fmla="*/ 24 h 41"/>
                  <a:gd name="T2" fmla="*/ 12 w 47"/>
                  <a:gd name="T3" fmla="*/ 0 h 41"/>
                  <a:gd name="T4" fmla="*/ 47 w 47"/>
                  <a:gd name="T5" fmla="*/ 17 h 41"/>
                  <a:gd name="T6" fmla="*/ 38 w 47"/>
                  <a:gd name="T7" fmla="*/ 41 h 41"/>
                  <a:gd name="T8" fmla="*/ 0 w 47"/>
                  <a:gd name="T9" fmla="*/ 24 h 41"/>
                </a:gdLst>
                <a:ahLst/>
                <a:cxnLst>
                  <a:cxn ang="0">
                    <a:pos x="T0" y="T1"/>
                  </a:cxn>
                  <a:cxn ang="0">
                    <a:pos x="T2" y="T3"/>
                  </a:cxn>
                  <a:cxn ang="0">
                    <a:pos x="T4" y="T5"/>
                  </a:cxn>
                  <a:cxn ang="0">
                    <a:pos x="T6" y="T7"/>
                  </a:cxn>
                  <a:cxn ang="0">
                    <a:pos x="T8" y="T9"/>
                  </a:cxn>
                </a:cxnLst>
                <a:rect l="0" t="0" r="r" b="b"/>
                <a:pathLst>
                  <a:path w="47" h="41">
                    <a:moveTo>
                      <a:pt x="0" y="24"/>
                    </a:moveTo>
                    <a:lnTo>
                      <a:pt x="12" y="0"/>
                    </a:lnTo>
                    <a:lnTo>
                      <a:pt x="47" y="17"/>
                    </a:lnTo>
                    <a:lnTo>
                      <a:pt x="38" y="41"/>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190">
                <a:extLst>
                  <a:ext uri="{FF2B5EF4-FFF2-40B4-BE49-F238E27FC236}">
                    <a16:creationId xmlns:a16="http://schemas.microsoft.com/office/drawing/2014/main" id="{22296755-3642-4298-8D21-F4A859DE1C60}"/>
                  </a:ext>
                </a:extLst>
              </p:cNvPr>
              <p:cNvSpPr>
                <a:spLocks/>
              </p:cNvSpPr>
              <p:nvPr/>
            </p:nvSpPr>
            <p:spPr bwMode="auto">
              <a:xfrm>
                <a:off x="5095" y="3359"/>
                <a:ext cx="50" cy="43"/>
              </a:xfrm>
              <a:custGeom>
                <a:avLst/>
                <a:gdLst>
                  <a:gd name="T0" fmla="*/ 0 w 50"/>
                  <a:gd name="T1" fmla="*/ 26 h 43"/>
                  <a:gd name="T2" fmla="*/ 12 w 50"/>
                  <a:gd name="T3" fmla="*/ 0 h 43"/>
                  <a:gd name="T4" fmla="*/ 50 w 50"/>
                  <a:gd name="T5" fmla="*/ 19 h 43"/>
                  <a:gd name="T6" fmla="*/ 38 w 50"/>
                  <a:gd name="T7" fmla="*/ 43 h 43"/>
                  <a:gd name="T8" fmla="*/ 0 w 50"/>
                  <a:gd name="T9" fmla="*/ 26 h 43"/>
                </a:gdLst>
                <a:ahLst/>
                <a:cxnLst>
                  <a:cxn ang="0">
                    <a:pos x="T0" y="T1"/>
                  </a:cxn>
                  <a:cxn ang="0">
                    <a:pos x="T2" y="T3"/>
                  </a:cxn>
                  <a:cxn ang="0">
                    <a:pos x="T4" y="T5"/>
                  </a:cxn>
                  <a:cxn ang="0">
                    <a:pos x="T6" y="T7"/>
                  </a:cxn>
                  <a:cxn ang="0">
                    <a:pos x="T8" y="T9"/>
                  </a:cxn>
                </a:cxnLst>
                <a:rect l="0" t="0" r="r" b="b"/>
                <a:pathLst>
                  <a:path w="50" h="43">
                    <a:moveTo>
                      <a:pt x="0" y="26"/>
                    </a:moveTo>
                    <a:lnTo>
                      <a:pt x="12" y="0"/>
                    </a:lnTo>
                    <a:lnTo>
                      <a:pt x="50" y="19"/>
                    </a:lnTo>
                    <a:lnTo>
                      <a:pt x="38" y="43"/>
                    </a:lnTo>
                    <a:lnTo>
                      <a:pt x="0" y="26"/>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Freeform 191">
                <a:extLst>
                  <a:ext uri="{FF2B5EF4-FFF2-40B4-BE49-F238E27FC236}">
                    <a16:creationId xmlns:a16="http://schemas.microsoft.com/office/drawing/2014/main" id="{3EA4D605-B6CB-405A-BBCF-6B1D04D7434F}"/>
                  </a:ext>
                </a:extLst>
              </p:cNvPr>
              <p:cNvSpPr>
                <a:spLocks/>
              </p:cNvSpPr>
              <p:nvPr/>
            </p:nvSpPr>
            <p:spPr bwMode="auto">
              <a:xfrm>
                <a:off x="5057" y="3342"/>
                <a:ext cx="38" cy="36"/>
              </a:xfrm>
              <a:custGeom>
                <a:avLst/>
                <a:gdLst>
                  <a:gd name="T0" fmla="*/ 0 w 38"/>
                  <a:gd name="T1" fmla="*/ 24 h 36"/>
                  <a:gd name="T2" fmla="*/ 12 w 38"/>
                  <a:gd name="T3" fmla="*/ 0 h 36"/>
                  <a:gd name="T4" fmla="*/ 38 w 38"/>
                  <a:gd name="T5" fmla="*/ 12 h 36"/>
                  <a:gd name="T6" fmla="*/ 29 w 38"/>
                  <a:gd name="T7" fmla="*/ 36 h 36"/>
                  <a:gd name="T8" fmla="*/ 0 w 38"/>
                  <a:gd name="T9" fmla="*/ 24 h 36"/>
                </a:gdLst>
                <a:ahLst/>
                <a:cxnLst>
                  <a:cxn ang="0">
                    <a:pos x="T0" y="T1"/>
                  </a:cxn>
                  <a:cxn ang="0">
                    <a:pos x="T2" y="T3"/>
                  </a:cxn>
                  <a:cxn ang="0">
                    <a:pos x="T4" y="T5"/>
                  </a:cxn>
                  <a:cxn ang="0">
                    <a:pos x="T6" y="T7"/>
                  </a:cxn>
                  <a:cxn ang="0">
                    <a:pos x="T8" y="T9"/>
                  </a:cxn>
                </a:cxnLst>
                <a:rect l="0" t="0" r="r" b="b"/>
                <a:pathLst>
                  <a:path w="38" h="36">
                    <a:moveTo>
                      <a:pt x="0" y="24"/>
                    </a:moveTo>
                    <a:lnTo>
                      <a:pt x="12" y="0"/>
                    </a:lnTo>
                    <a:lnTo>
                      <a:pt x="38" y="12"/>
                    </a:lnTo>
                    <a:lnTo>
                      <a:pt x="29" y="36"/>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Freeform 192">
                <a:extLst>
                  <a:ext uri="{FF2B5EF4-FFF2-40B4-BE49-F238E27FC236}">
                    <a16:creationId xmlns:a16="http://schemas.microsoft.com/office/drawing/2014/main" id="{667C88C4-BC66-4884-B797-9DB492F1BA48}"/>
                  </a:ext>
                </a:extLst>
              </p:cNvPr>
              <p:cNvSpPr>
                <a:spLocks/>
              </p:cNvSpPr>
              <p:nvPr/>
            </p:nvSpPr>
            <p:spPr bwMode="auto">
              <a:xfrm>
                <a:off x="5005" y="3318"/>
                <a:ext cx="48" cy="41"/>
              </a:xfrm>
              <a:custGeom>
                <a:avLst/>
                <a:gdLst>
                  <a:gd name="T0" fmla="*/ 0 w 48"/>
                  <a:gd name="T1" fmla="*/ 24 h 41"/>
                  <a:gd name="T2" fmla="*/ 12 w 48"/>
                  <a:gd name="T3" fmla="*/ 0 h 41"/>
                  <a:gd name="T4" fmla="*/ 48 w 48"/>
                  <a:gd name="T5" fmla="*/ 17 h 41"/>
                  <a:gd name="T6" fmla="*/ 36 w 48"/>
                  <a:gd name="T7" fmla="*/ 41 h 41"/>
                  <a:gd name="T8" fmla="*/ 0 w 48"/>
                  <a:gd name="T9" fmla="*/ 24 h 41"/>
                </a:gdLst>
                <a:ahLst/>
                <a:cxnLst>
                  <a:cxn ang="0">
                    <a:pos x="T0" y="T1"/>
                  </a:cxn>
                  <a:cxn ang="0">
                    <a:pos x="T2" y="T3"/>
                  </a:cxn>
                  <a:cxn ang="0">
                    <a:pos x="T4" y="T5"/>
                  </a:cxn>
                  <a:cxn ang="0">
                    <a:pos x="T6" y="T7"/>
                  </a:cxn>
                  <a:cxn ang="0">
                    <a:pos x="T8" y="T9"/>
                  </a:cxn>
                </a:cxnLst>
                <a:rect l="0" t="0" r="r" b="b"/>
                <a:pathLst>
                  <a:path w="48" h="41">
                    <a:moveTo>
                      <a:pt x="0" y="24"/>
                    </a:moveTo>
                    <a:lnTo>
                      <a:pt x="12" y="0"/>
                    </a:lnTo>
                    <a:lnTo>
                      <a:pt x="48" y="17"/>
                    </a:lnTo>
                    <a:lnTo>
                      <a:pt x="36" y="41"/>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193">
                <a:extLst>
                  <a:ext uri="{FF2B5EF4-FFF2-40B4-BE49-F238E27FC236}">
                    <a16:creationId xmlns:a16="http://schemas.microsoft.com/office/drawing/2014/main" id="{F3C79A30-5E59-4DE9-8533-0F0F9D0B6C17}"/>
                  </a:ext>
                </a:extLst>
              </p:cNvPr>
              <p:cNvSpPr>
                <a:spLocks/>
              </p:cNvSpPr>
              <p:nvPr/>
            </p:nvSpPr>
            <p:spPr bwMode="auto">
              <a:xfrm>
                <a:off x="4958" y="3297"/>
                <a:ext cx="47" cy="40"/>
              </a:xfrm>
              <a:custGeom>
                <a:avLst/>
                <a:gdLst>
                  <a:gd name="T0" fmla="*/ 0 w 47"/>
                  <a:gd name="T1" fmla="*/ 24 h 40"/>
                  <a:gd name="T2" fmla="*/ 12 w 47"/>
                  <a:gd name="T3" fmla="*/ 0 h 40"/>
                  <a:gd name="T4" fmla="*/ 47 w 47"/>
                  <a:gd name="T5" fmla="*/ 17 h 40"/>
                  <a:gd name="T6" fmla="*/ 38 w 47"/>
                  <a:gd name="T7" fmla="*/ 40 h 40"/>
                  <a:gd name="T8" fmla="*/ 0 w 47"/>
                  <a:gd name="T9" fmla="*/ 24 h 40"/>
                </a:gdLst>
                <a:ahLst/>
                <a:cxnLst>
                  <a:cxn ang="0">
                    <a:pos x="T0" y="T1"/>
                  </a:cxn>
                  <a:cxn ang="0">
                    <a:pos x="T2" y="T3"/>
                  </a:cxn>
                  <a:cxn ang="0">
                    <a:pos x="T4" y="T5"/>
                  </a:cxn>
                  <a:cxn ang="0">
                    <a:pos x="T6" y="T7"/>
                  </a:cxn>
                  <a:cxn ang="0">
                    <a:pos x="T8" y="T9"/>
                  </a:cxn>
                </a:cxnLst>
                <a:rect l="0" t="0" r="r" b="b"/>
                <a:pathLst>
                  <a:path w="47" h="40">
                    <a:moveTo>
                      <a:pt x="0" y="24"/>
                    </a:moveTo>
                    <a:lnTo>
                      <a:pt x="12" y="0"/>
                    </a:lnTo>
                    <a:lnTo>
                      <a:pt x="47" y="17"/>
                    </a:lnTo>
                    <a:lnTo>
                      <a:pt x="38" y="40"/>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194">
                <a:extLst>
                  <a:ext uri="{FF2B5EF4-FFF2-40B4-BE49-F238E27FC236}">
                    <a16:creationId xmlns:a16="http://schemas.microsoft.com/office/drawing/2014/main" id="{9CD6AC78-1CCD-4BE0-8383-AE439F24F7B0}"/>
                  </a:ext>
                </a:extLst>
              </p:cNvPr>
              <p:cNvSpPr>
                <a:spLocks/>
              </p:cNvSpPr>
              <p:nvPr/>
            </p:nvSpPr>
            <p:spPr bwMode="auto">
              <a:xfrm>
                <a:off x="4642" y="3226"/>
                <a:ext cx="35" cy="33"/>
              </a:xfrm>
              <a:custGeom>
                <a:avLst/>
                <a:gdLst>
                  <a:gd name="T0" fmla="*/ 0 w 35"/>
                  <a:gd name="T1" fmla="*/ 24 h 33"/>
                  <a:gd name="T2" fmla="*/ 12 w 35"/>
                  <a:gd name="T3" fmla="*/ 0 h 33"/>
                  <a:gd name="T4" fmla="*/ 35 w 35"/>
                  <a:gd name="T5" fmla="*/ 9 h 33"/>
                  <a:gd name="T6" fmla="*/ 24 w 35"/>
                  <a:gd name="T7" fmla="*/ 33 h 33"/>
                  <a:gd name="T8" fmla="*/ 0 w 35"/>
                  <a:gd name="T9" fmla="*/ 24 h 33"/>
                </a:gdLst>
                <a:ahLst/>
                <a:cxnLst>
                  <a:cxn ang="0">
                    <a:pos x="T0" y="T1"/>
                  </a:cxn>
                  <a:cxn ang="0">
                    <a:pos x="T2" y="T3"/>
                  </a:cxn>
                  <a:cxn ang="0">
                    <a:pos x="T4" y="T5"/>
                  </a:cxn>
                  <a:cxn ang="0">
                    <a:pos x="T6" y="T7"/>
                  </a:cxn>
                  <a:cxn ang="0">
                    <a:pos x="T8" y="T9"/>
                  </a:cxn>
                </a:cxnLst>
                <a:rect l="0" t="0" r="r" b="b"/>
                <a:pathLst>
                  <a:path w="35" h="33">
                    <a:moveTo>
                      <a:pt x="0" y="24"/>
                    </a:moveTo>
                    <a:lnTo>
                      <a:pt x="12" y="0"/>
                    </a:lnTo>
                    <a:lnTo>
                      <a:pt x="35" y="9"/>
                    </a:lnTo>
                    <a:lnTo>
                      <a:pt x="24" y="33"/>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195">
                <a:extLst>
                  <a:ext uri="{FF2B5EF4-FFF2-40B4-BE49-F238E27FC236}">
                    <a16:creationId xmlns:a16="http://schemas.microsoft.com/office/drawing/2014/main" id="{A44FEB81-CAA1-4745-8C8D-100B2725414C}"/>
                  </a:ext>
                </a:extLst>
              </p:cNvPr>
              <p:cNvSpPr>
                <a:spLocks/>
              </p:cNvSpPr>
              <p:nvPr/>
            </p:nvSpPr>
            <p:spPr bwMode="auto">
              <a:xfrm>
                <a:off x="4673" y="3238"/>
                <a:ext cx="26" cy="31"/>
              </a:xfrm>
              <a:custGeom>
                <a:avLst/>
                <a:gdLst>
                  <a:gd name="T0" fmla="*/ 0 w 26"/>
                  <a:gd name="T1" fmla="*/ 23 h 31"/>
                  <a:gd name="T2" fmla="*/ 9 w 26"/>
                  <a:gd name="T3" fmla="*/ 0 h 31"/>
                  <a:gd name="T4" fmla="*/ 26 w 26"/>
                  <a:gd name="T5" fmla="*/ 7 h 31"/>
                  <a:gd name="T6" fmla="*/ 16 w 26"/>
                  <a:gd name="T7" fmla="*/ 31 h 31"/>
                  <a:gd name="T8" fmla="*/ 0 w 26"/>
                  <a:gd name="T9" fmla="*/ 23 h 31"/>
                </a:gdLst>
                <a:ahLst/>
                <a:cxnLst>
                  <a:cxn ang="0">
                    <a:pos x="T0" y="T1"/>
                  </a:cxn>
                  <a:cxn ang="0">
                    <a:pos x="T2" y="T3"/>
                  </a:cxn>
                  <a:cxn ang="0">
                    <a:pos x="T4" y="T5"/>
                  </a:cxn>
                  <a:cxn ang="0">
                    <a:pos x="T6" y="T7"/>
                  </a:cxn>
                  <a:cxn ang="0">
                    <a:pos x="T8" y="T9"/>
                  </a:cxn>
                </a:cxnLst>
                <a:rect l="0" t="0" r="r" b="b"/>
                <a:pathLst>
                  <a:path w="26" h="31">
                    <a:moveTo>
                      <a:pt x="0" y="23"/>
                    </a:moveTo>
                    <a:lnTo>
                      <a:pt x="9" y="0"/>
                    </a:lnTo>
                    <a:lnTo>
                      <a:pt x="26" y="7"/>
                    </a:lnTo>
                    <a:lnTo>
                      <a:pt x="16" y="31"/>
                    </a:lnTo>
                    <a:lnTo>
                      <a:pt x="0" y="23"/>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196">
                <a:extLst>
                  <a:ext uri="{FF2B5EF4-FFF2-40B4-BE49-F238E27FC236}">
                    <a16:creationId xmlns:a16="http://schemas.microsoft.com/office/drawing/2014/main" id="{6D5B6700-A95B-4519-988F-A03E99FEEB42}"/>
                  </a:ext>
                </a:extLst>
              </p:cNvPr>
              <p:cNvSpPr>
                <a:spLocks/>
              </p:cNvSpPr>
              <p:nvPr/>
            </p:nvSpPr>
            <p:spPr bwMode="auto">
              <a:xfrm>
                <a:off x="4696" y="3250"/>
                <a:ext cx="34" cy="33"/>
              </a:xfrm>
              <a:custGeom>
                <a:avLst/>
                <a:gdLst>
                  <a:gd name="T0" fmla="*/ 0 w 34"/>
                  <a:gd name="T1" fmla="*/ 23 h 33"/>
                  <a:gd name="T2" fmla="*/ 12 w 34"/>
                  <a:gd name="T3" fmla="*/ 0 h 33"/>
                  <a:gd name="T4" fmla="*/ 34 w 34"/>
                  <a:gd name="T5" fmla="*/ 9 h 33"/>
                  <a:gd name="T6" fmla="*/ 22 w 34"/>
                  <a:gd name="T7" fmla="*/ 33 h 33"/>
                  <a:gd name="T8" fmla="*/ 0 w 34"/>
                  <a:gd name="T9" fmla="*/ 23 h 33"/>
                </a:gdLst>
                <a:ahLst/>
                <a:cxnLst>
                  <a:cxn ang="0">
                    <a:pos x="T0" y="T1"/>
                  </a:cxn>
                  <a:cxn ang="0">
                    <a:pos x="T2" y="T3"/>
                  </a:cxn>
                  <a:cxn ang="0">
                    <a:pos x="T4" y="T5"/>
                  </a:cxn>
                  <a:cxn ang="0">
                    <a:pos x="T6" y="T7"/>
                  </a:cxn>
                  <a:cxn ang="0">
                    <a:pos x="T8" y="T9"/>
                  </a:cxn>
                </a:cxnLst>
                <a:rect l="0" t="0" r="r" b="b"/>
                <a:pathLst>
                  <a:path w="34" h="33">
                    <a:moveTo>
                      <a:pt x="0" y="23"/>
                    </a:moveTo>
                    <a:lnTo>
                      <a:pt x="12" y="0"/>
                    </a:lnTo>
                    <a:lnTo>
                      <a:pt x="34" y="9"/>
                    </a:lnTo>
                    <a:lnTo>
                      <a:pt x="22" y="33"/>
                    </a:lnTo>
                    <a:lnTo>
                      <a:pt x="0" y="23"/>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197">
                <a:extLst>
                  <a:ext uri="{FF2B5EF4-FFF2-40B4-BE49-F238E27FC236}">
                    <a16:creationId xmlns:a16="http://schemas.microsoft.com/office/drawing/2014/main" id="{C47BDF56-4933-4741-8B41-2EB708753F51}"/>
                  </a:ext>
                </a:extLst>
              </p:cNvPr>
              <p:cNvSpPr>
                <a:spLocks/>
              </p:cNvSpPr>
              <p:nvPr/>
            </p:nvSpPr>
            <p:spPr bwMode="auto">
              <a:xfrm>
                <a:off x="4725" y="3261"/>
                <a:ext cx="33" cy="36"/>
              </a:xfrm>
              <a:custGeom>
                <a:avLst/>
                <a:gdLst>
                  <a:gd name="T0" fmla="*/ 0 w 33"/>
                  <a:gd name="T1" fmla="*/ 24 h 36"/>
                  <a:gd name="T2" fmla="*/ 12 w 33"/>
                  <a:gd name="T3" fmla="*/ 0 h 36"/>
                  <a:gd name="T4" fmla="*/ 33 w 33"/>
                  <a:gd name="T5" fmla="*/ 10 h 36"/>
                  <a:gd name="T6" fmla="*/ 21 w 33"/>
                  <a:gd name="T7" fmla="*/ 36 h 36"/>
                  <a:gd name="T8" fmla="*/ 0 w 33"/>
                  <a:gd name="T9" fmla="*/ 24 h 36"/>
                </a:gdLst>
                <a:ahLst/>
                <a:cxnLst>
                  <a:cxn ang="0">
                    <a:pos x="T0" y="T1"/>
                  </a:cxn>
                  <a:cxn ang="0">
                    <a:pos x="T2" y="T3"/>
                  </a:cxn>
                  <a:cxn ang="0">
                    <a:pos x="T4" y="T5"/>
                  </a:cxn>
                  <a:cxn ang="0">
                    <a:pos x="T6" y="T7"/>
                  </a:cxn>
                  <a:cxn ang="0">
                    <a:pos x="T8" y="T9"/>
                  </a:cxn>
                </a:cxnLst>
                <a:rect l="0" t="0" r="r" b="b"/>
                <a:pathLst>
                  <a:path w="33" h="36">
                    <a:moveTo>
                      <a:pt x="0" y="24"/>
                    </a:moveTo>
                    <a:lnTo>
                      <a:pt x="12" y="0"/>
                    </a:lnTo>
                    <a:lnTo>
                      <a:pt x="33" y="10"/>
                    </a:lnTo>
                    <a:lnTo>
                      <a:pt x="21" y="36"/>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198">
                <a:extLst>
                  <a:ext uri="{FF2B5EF4-FFF2-40B4-BE49-F238E27FC236}">
                    <a16:creationId xmlns:a16="http://schemas.microsoft.com/office/drawing/2014/main" id="{E0E3972B-7004-4248-B3CD-1576103A3E56}"/>
                  </a:ext>
                </a:extLst>
              </p:cNvPr>
              <p:cNvSpPr>
                <a:spLocks/>
              </p:cNvSpPr>
              <p:nvPr/>
            </p:nvSpPr>
            <p:spPr bwMode="auto">
              <a:xfrm>
                <a:off x="4366" y="3097"/>
                <a:ext cx="48" cy="43"/>
              </a:xfrm>
              <a:custGeom>
                <a:avLst/>
                <a:gdLst>
                  <a:gd name="T0" fmla="*/ 0 w 48"/>
                  <a:gd name="T1" fmla="*/ 24 h 43"/>
                  <a:gd name="T2" fmla="*/ 10 w 48"/>
                  <a:gd name="T3" fmla="*/ 0 h 43"/>
                  <a:gd name="T4" fmla="*/ 48 w 48"/>
                  <a:gd name="T5" fmla="*/ 17 h 43"/>
                  <a:gd name="T6" fmla="*/ 38 w 48"/>
                  <a:gd name="T7" fmla="*/ 43 h 43"/>
                  <a:gd name="T8" fmla="*/ 0 w 48"/>
                  <a:gd name="T9" fmla="*/ 24 h 43"/>
                </a:gdLst>
                <a:ahLst/>
                <a:cxnLst>
                  <a:cxn ang="0">
                    <a:pos x="T0" y="T1"/>
                  </a:cxn>
                  <a:cxn ang="0">
                    <a:pos x="T2" y="T3"/>
                  </a:cxn>
                  <a:cxn ang="0">
                    <a:pos x="T4" y="T5"/>
                  </a:cxn>
                  <a:cxn ang="0">
                    <a:pos x="T6" y="T7"/>
                  </a:cxn>
                  <a:cxn ang="0">
                    <a:pos x="T8" y="T9"/>
                  </a:cxn>
                </a:cxnLst>
                <a:rect l="0" t="0" r="r" b="b"/>
                <a:pathLst>
                  <a:path w="48" h="43">
                    <a:moveTo>
                      <a:pt x="0" y="24"/>
                    </a:moveTo>
                    <a:lnTo>
                      <a:pt x="10" y="0"/>
                    </a:lnTo>
                    <a:lnTo>
                      <a:pt x="48" y="17"/>
                    </a:lnTo>
                    <a:lnTo>
                      <a:pt x="38" y="43"/>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199">
                <a:extLst>
                  <a:ext uri="{FF2B5EF4-FFF2-40B4-BE49-F238E27FC236}">
                    <a16:creationId xmlns:a16="http://schemas.microsoft.com/office/drawing/2014/main" id="{EA097305-4789-4B9D-ABAC-FFFB0E4565F8}"/>
                  </a:ext>
                </a:extLst>
              </p:cNvPr>
              <p:cNvSpPr>
                <a:spLocks/>
              </p:cNvSpPr>
              <p:nvPr/>
            </p:nvSpPr>
            <p:spPr bwMode="auto">
              <a:xfrm>
                <a:off x="4326" y="3078"/>
                <a:ext cx="38" cy="38"/>
              </a:xfrm>
              <a:custGeom>
                <a:avLst/>
                <a:gdLst>
                  <a:gd name="T0" fmla="*/ 0 w 38"/>
                  <a:gd name="T1" fmla="*/ 27 h 38"/>
                  <a:gd name="T2" fmla="*/ 9 w 38"/>
                  <a:gd name="T3" fmla="*/ 0 h 38"/>
                  <a:gd name="T4" fmla="*/ 38 w 38"/>
                  <a:gd name="T5" fmla="*/ 15 h 38"/>
                  <a:gd name="T6" fmla="*/ 26 w 38"/>
                  <a:gd name="T7" fmla="*/ 38 h 38"/>
                  <a:gd name="T8" fmla="*/ 0 w 38"/>
                  <a:gd name="T9" fmla="*/ 27 h 38"/>
                </a:gdLst>
                <a:ahLst/>
                <a:cxnLst>
                  <a:cxn ang="0">
                    <a:pos x="T0" y="T1"/>
                  </a:cxn>
                  <a:cxn ang="0">
                    <a:pos x="T2" y="T3"/>
                  </a:cxn>
                  <a:cxn ang="0">
                    <a:pos x="T4" y="T5"/>
                  </a:cxn>
                  <a:cxn ang="0">
                    <a:pos x="T6" y="T7"/>
                  </a:cxn>
                  <a:cxn ang="0">
                    <a:pos x="T8" y="T9"/>
                  </a:cxn>
                </a:cxnLst>
                <a:rect l="0" t="0" r="r" b="b"/>
                <a:pathLst>
                  <a:path w="38" h="38">
                    <a:moveTo>
                      <a:pt x="0" y="27"/>
                    </a:moveTo>
                    <a:lnTo>
                      <a:pt x="9" y="0"/>
                    </a:lnTo>
                    <a:lnTo>
                      <a:pt x="38" y="15"/>
                    </a:lnTo>
                    <a:lnTo>
                      <a:pt x="26" y="38"/>
                    </a:lnTo>
                    <a:lnTo>
                      <a:pt x="0" y="27"/>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200">
                <a:extLst>
                  <a:ext uri="{FF2B5EF4-FFF2-40B4-BE49-F238E27FC236}">
                    <a16:creationId xmlns:a16="http://schemas.microsoft.com/office/drawing/2014/main" id="{E0577551-B46A-4F8F-84AB-C7BF3ADE120E}"/>
                  </a:ext>
                </a:extLst>
              </p:cNvPr>
              <p:cNvSpPr>
                <a:spLocks/>
              </p:cNvSpPr>
              <p:nvPr/>
            </p:nvSpPr>
            <p:spPr bwMode="auto">
              <a:xfrm>
                <a:off x="5069" y="3421"/>
                <a:ext cx="48" cy="40"/>
              </a:xfrm>
              <a:custGeom>
                <a:avLst/>
                <a:gdLst>
                  <a:gd name="T0" fmla="*/ 0 w 48"/>
                  <a:gd name="T1" fmla="*/ 23 h 40"/>
                  <a:gd name="T2" fmla="*/ 10 w 48"/>
                  <a:gd name="T3" fmla="*/ 0 h 40"/>
                  <a:gd name="T4" fmla="*/ 48 w 48"/>
                  <a:gd name="T5" fmla="*/ 16 h 40"/>
                  <a:gd name="T6" fmla="*/ 38 w 48"/>
                  <a:gd name="T7" fmla="*/ 40 h 40"/>
                  <a:gd name="T8" fmla="*/ 0 w 48"/>
                  <a:gd name="T9" fmla="*/ 23 h 40"/>
                </a:gdLst>
                <a:ahLst/>
                <a:cxnLst>
                  <a:cxn ang="0">
                    <a:pos x="T0" y="T1"/>
                  </a:cxn>
                  <a:cxn ang="0">
                    <a:pos x="T2" y="T3"/>
                  </a:cxn>
                  <a:cxn ang="0">
                    <a:pos x="T4" y="T5"/>
                  </a:cxn>
                  <a:cxn ang="0">
                    <a:pos x="T6" y="T7"/>
                  </a:cxn>
                  <a:cxn ang="0">
                    <a:pos x="T8" y="T9"/>
                  </a:cxn>
                </a:cxnLst>
                <a:rect l="0" t="0" r="r" b="b"/>
                <a:pathLst>
                  <a:path w="48" h="40">
                    <a:moveTo>
                      <a:pt x="0" y="23"/>
                    </a:moveTo>
                    <a:lnTo>
                      <a:pt x="10" y="0"/>
                    </a:lnTo>
                    <a:lnTo>
                      <a:pt x="48" y="16"/>
                    </a:lnTo>
                    <a:lnTo>
                      <a:pt x="38" y="40"/>
                    </a:lnTo>
                    <a:lnTo>
                      <a:pt x="0" y="23"/>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201">
                <a:extLst>
                  <a:ext uri="{FF2B5EF4-FFF2-40B4-BE49-F238E27FC236}">
                    <a16:creationId xmlns:a16="http://schemas.microsoft.com/office/drawing/2014/main" id="{F989C849-C437-496B-A4CD-15036CA9599A}"/>
                  </a:ext>
                </a:extLst>
              </p:cNvPr>
              <p:cNvSpPr>
                <a:spLocks/>
              </p:cNvSpPr>
              <p:nvPr/>
            </p:nvSpPr>
            <p:spPr bwMode="auto">
              <a:xfrm>
                <a:off x="5029" y="3402"/>
                <a:ext cx="40" cy="38"/>
              </a:xfrm>
              <a:custGeom>
                <a:avLst/>
                <a:gdLst>
                  <a:gd name="T0" fmla="*/ 0 w 40"/>
                  <a:gd name="T1" fmla="*/ 23 h 38"/>
                  <a:gd name="T2" fmla="*/ 12 w 40"/>
                  <a:gd name="T3" fmla="*/ 0 h 38"/>
                  <a:gd name="T4" fmla="*/ 40 w 40"/>
                  <a:gd name="T5" fmla="*/ 14 h 38"/>
                  <a:gd name="T6" fmla="*/ 28 w 40"/>
                  <a:gd name="T7" fmla="*/ 38 h 38"/>
                  <a:gd name="T8" fmla="*/ 0 w 40"/>
                  <a:gd name="T9" fmla="*/ 23 h 38"/>
                </a:gdLst>
                <a:ahLst/>
                <a:cxnLst>
                  <a:cxn ang="0">
                    <a:pos x="T0" y="T1"/>
                  </a:cxn>
                  <a:cxn ang="0">
                    <a:pos x="T2" y="T3"/>
                  </a:cxn>
                  <a:cxn ang="0">
                    <a:pos x="T4" y="T5"/>
                  </a:cxn>
                  <a:cxn ang="0">
                    <a:pos x="T6" y="T7"/>
                  </a:cxn>
                  <a:cxn ang="0">
                    <a:pos x="T8" y="T9"/>
                  </a:cxn>
                </a:cxnLst>
                <a:rect l="0" t="0" r="r" b="b"/>
                <a:pathLst>
                  <a:path w="40" h="38">
                    <a:moveTo>
                      <a:pt x="0" y="23"/>
                    </a:moveTo>
                    <a:lnTo>
                      <a:pt x="12" y="0"/>
                    </a:lnTo>
                    <a:lnTo>
                      <a:pt x="40" y="14"/>
                    </a:lnTo>
                    <a:lnTo>
                      <a:pt x="28" y="38"/>
                    </a:lnTo>
                    <a:lnTo>
                      <a:pt x="0" y="23"/>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202">
                <a:extLst>
                  <a:ext uri="{FF2B5EF4-FFF2-40B4-BE49-F238E27FC236}">
                    <a16:creationId xmlns:a16="http://schemas.microsoft.com/office/drawing/2014/main" id="{466DDBCB-177C-486A-99D3-7800CB7E1D0D}"/>
                  </a:ext>
                </a:extLst>
              </p:cNvPr>
              <p:cNvSpPr>
                <a:spLocks/>
              </p:cNvSpPr>
              <p:nvPr/>
            </p:nvSpPr>
            <p:spPr bwMode="auto">
              <a:xfrm>
                <a:off x="4977" y="3378"/>
                <a:ext cx="47" cy="40"/>
              </a:xfrm>
              <a:custGeom>
                <a:avLst/>
                <a:gdLst>
                  <a:gd name="T0" fmla="*/ 0 w 47"/>
                  <a:gd name="T1" fmla="*/ 24 h 40"/>
                  <a:gd name="T2" fmla="*/ 12 w 47"/>
                  <a:gd name="T3" fmla="*/ 0 h 40"/>
                  <a:gd name="T4" fmla="*/ 47 w 47"/>
                  <a:gd name="T5" fmla="*/ 16 h 40"/>
                  <a:gd name="T6" fmla="*/ 38 w 47"/>
                  <a:gd name="T7" fmla="*/ 40 h 40"/>
                  <a:gd name="T8" fmla="*/ 0 w 47"/>
                  <a:gd name="T9" fmla="*/ 24 h 40"/>
                </a:gdLst>
                <a:ahLst/>
                <a:cxnLst>
                  <a:cxn ang="0">
                    <a:pos x="T0" y="T1"/>
                  </a:cxn>
                  <a:cxn ang="0">
                    <a:pos x="T2" y="T3"/>
                  </a:cxn>
                  <a:cxn ang="0">
                    <a:pos x="T4" y="T5"/>
                  </a:cxn>
                  <a:cxn ang="0">
                    <a:pos x="T6" y="T7"/>
                  </a:cxn>
                  <a:cxn ang="0">
                    <a:pos x="T8" y="T9"/>
                  </a:cxn>
                </a:cxnLst>
                <a:rect l="0" t="0" r="r" b="b"/>
                <a:pathLst>
                  <a:path w="47" h="40">
                    <a:moveTo>
                      <a:pt x="0" y="24"/>
                    </a:moveTo>
                    <a:lnTo>
                      <a:pt x="12" y="0"/>
                    </a:lnTo>
                    <a:lnTo>
                      <a:pt x="47" y="16"/>
                    </a:lnTo>
                    <a:lnTo>
                      <a:pt x="38" y="40"/>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203">
                <a:extLst>
                  <a:ext uri="{FF2B5EF4-FFF2-40B4-BE49-F238E27FC236}">
                    <a16:creationId xmlns:a16="http://schemas.microsoft.com/office/drawing/2014/main" id="{005A1AD0-AF99-497D-8EB1-B3666B100B44}"/>
                  </a:ext>
                </a:extLst>
              </p:cNvPr>
              <p:cNvSpPr>
                <a:spLocks/>
              </p:cNvSpPr>
              <p:nvPr/>
            </p:nvSpPr>
            <p:spPr bwMode="auto">
              <a:xfrm>
                <a:off x="4932" y="3356"/>
                <a:ext cx="47" cy="41"/>
              </a:xfrm>
              <a:custGeom>
                <a:avLst/>
                <a:gdLst>
                  <a:gd name="T0" fmla="*/ 0 w 47"/>
                  <a:gd name="T1" fmla="*/ 24 h 41"/>
                  <a:gd name="T2" fmla="*/ 9 w 47"/>
                  <a:gd name="T3" fmla="*/ 0 h 41"/>
                  <a:gd name="T4" fmla="*/ 47 w 47"/>
                  <a:gd name="T5" fmla="*/ 17 h 41"/>
                  <a:gd name="T6" fmla="*/ 35 w 47"/>
                  <a:gd name="T7" fmla="*/ 41 h 41"/>
                  <a:gd name="T8" fmla="*/ 0 w 47"/>
                  <a:gd name="T9" fmla="*/ 24 h 41"/>
                </a:gdLst>
                <a:ahLst/>
                <a:cxnLst>
                  <a:cxn ang="0">
                    <a:pos x="T0" y="T1"/>
                  </a:cxn>
                  <a:cxn ang="0">
                    <a:pos x="T2" y="T3"/>
                  </a:cxn>
                  <a:cxn ang="0">
                    <a:pos x="T4" y="T5"/>
                  </a:cxn>
                  <a:cxn ang="0">
                    <a:pos x="T6" y="T7"/>
                  </a:cxn>
                  <a:cxn ang="0">
                    <a:pos x="T8" y="T9"/>
                  </a:cxn>
                </a:cxnLst>
                <a:rect l="0" t="0" r="r" b="b"/>
                <a:pathLst>
                  <a:path w="47" h="41">
                    <a:moveTo>
                      <a:pt x="0" y="24"/>
                    </a:moveTo>
                    <a:lnTo>
                      <a:pt x="9" y="0"/>
                    </a:lnTo>
                    <a:lnTo>
                      <a:pt x="47" y="17"/>
                    </a:lnTo>
                    <a:lnTo>
                      <a:pt x="35" y="41"/>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204">
                <a:extLst>
                  <a:ext uri="{FF2B5EF4-FFF2-40B4-BE49-F238E27FC236}">
                    <a16:creationId xmlns:a16="http://schemas.microsoft.com/office/drawing/2014/main" id="{BA036392-559D-49D3-8357-EBD8B2EDD9D1}"/>
                  </a:ext>
                </a:extLst>
              </p:cNvPr>
              <p:cNvSpPr>
                <a:spLocks/>
              </p:cNvSpPr>
              <p:nvPr/>
            </p:nvSpPr>
            <p:spPr bwMode="auto">
              <a:xfrm>
                <a:off x="4155" y="3059"/>
                <a:ext cx="1014" cy="514"/>
              </a:xfrm>
              <a:custGeom>
                <a:avLst/>
                <a:gdLst>
                  <a:gd name="T0" fmla="*/ 28 w 1014"/>
                  <a:gd name="T1" fmla="*/ 0 h 514"/>
                  <a:gd name="T2" fmla="*/ 0 w 1014"/>
                  <a:gd name="T3" fmla="*/ 62 h 514"/>
                  <a:gd name="T4" fmla="*/ 988 w 1014"/>
                  <a:gd name="T5" fmla="*/ 514 h 514"/>
                  <a:gd name="T6" fmla="*/ 1014 w 1014"/>
                  <a:gd name="T7" fmla="*/ 454 h 514"/>
                  <a:gd name="T8" fmla="*/ 28 w 1014"/>
                  <a:gd name="T9" fmla="*/ 0 h 514"/>
                </a:gdLst>
                <a:ahLst/>
                <a:cxnLst>
                  <a:cxn ang="0">
                    <a:pos x="T0" y="T1"/>
                  </a:cxn>
                  <a:cxn ang="0">
                    <a:pos x="T2" y="T3"/>
                  </a:cxn>
                  <a:cxn ang="0">
                    <a:pos x="T4" y="T5"/>
                  </a:cxn>
                  <a:cxn ang="0">
                    <a:pos x="T6" y="T7"/>
                  </a:cxn>
                  <a:cxn ang="0">
                    <a:pos x="T8" y="T9"/>
                  </a:cxn>
                </a:cxnLst>
                <a:rect l="0" t="0" r="r" b="b"/>
                <a:pathLst>
                  <a:path w="1014" h="514">
                    <a:moveTo>
                      <a:pt x="28" y="0"/>
                    </a:moveTo>
                    <a:lnTo>
                      <a:pt x="0" y="62"/>
                    </a:lnTo>
                    <a:lnTo>
                      <a:pt x="988" y="514"/>
                    </a:lnTo>
                    <a:lnTo>
                      <a:pt x="1014" y="454"/>
                    </a:lnTo>
                    <a:lnTo>
                      <a:pt x="28" y="0"/>
                    </a:lnTo>
                    <a:close/>
                  </a:path>
                </a:pathLst>
              </a:custGeom>
              <a:solidFill>
                <a:srgbClr val="DBDD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8" name="Freeform 206">
              <a:extLst>
                <a:ext uri="{FF2B5EF4-FFF2-40B4-BE49-F238E27FC236}">
                  <a16:creationId xmlns:a16="http://schemas.microsoft.com/office/drawing/2014/main" id="{CD717BE1-7150-46AF-AA65-C2E81AD08F3E}"/>
                </a:ext>
              </a:extLst>
            </p:cNvPr>
            <p:cNvSpPr>
              <a:spLocks/>
            </p:cNvSpPr>
            <p:nvPr/>
          </p:nvSpPr>
          <p:spPr bwMode="auto">
            <a:xfrm>
              <a:off x="6596063" y="4856163"/>
              <a:ext cx="1609725" cy="815975"/>
            </a:xfrm>
            <a:custGeom>
              <a:avLst/>
              <a:gdLst>
                <a:gd name="T0" fmla="*/ 28 w 1014"/>
                <a:gd name="T1" fmla="*/ 0 h 514"/>
                <a:gd name="T2" fmla="*/ 0 w 1014"/>
                <a:gd name="T3" fmla="*/ 62 h 514"/>
                <a:gd name="T4" fmla="*/ 988 w 1014"/>
                <a:gd name="T5" fmla="*/ 514 h 514"/>
                <a:gd name="T6" fmla="*/ 1014 w 1014"/>
                <a:gd name="T7" fmla="*/ 454 h 514"/>
                <a:gd name="T8" fmla="*/ 28 w 1014"/>
                <a:gd name="T9" fmla="*/ 0 h 514"/>
              </a:gdLst>
              <a:ahLst/>
              <a:cxnLst>
                <a:cxn ang="0">
                  <a:pos x="T0" y="T1"/>
                </a:cxn>
                <a:cxn ang="0">
                  <a:pos x="T2" y="T3"/>
                </a:cxn>
                <a:cxn ang="0">
                  <a:pos x="T4" y="T5"/>
                </a:cxn>
                <a:cxn ang="0">
                  <a:pos x="T6" y="T7"/>
                </a:cxn>
                <a:cxn ang="0">
                  <a:pos x="T8" y="T9"/>
                </a:cxn>
              </a:cxnLst>
              <a:rect l="0" t="0" r="r" b="b"/>
              <a:pathLst>
                <a:path w="1014" h="514">
                  <a:moveTo>
                    <a:pt x="28" y="0"/>
                  </a:moveTo>
                  <a:lnTo>
                    <a:pt x="0" y="62"/>
                  </a:lnTo>
                  <a:lnTo>
                    <a:pt x="988" y="514"/>
                  </a:lnTo>
                  <a:lnTo>
                    <a:pt x="1014" y="454"/>
                  </a:lnTo>
                  <a:lnTo>
                    <a:pt x="2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207">
              <a:extLst>
                <a:ext uri="{FF2B5EF4-FFF2-40B4-BE49-F238E27FC236}">
                  <a16:creationId xmlns:a16="http://schemas.microsoft.com/office/drawing/2014/main" id="{71BA667A-885A-4358-945C-42C88224D3EB}"/>
                </a:ext>
              </a:extLst>
            </p:cNvPr>
            <p:cNvSpPr>
              <a:spLocks/>
            </p:cNvSpPr>
            <p:nvPr/>
          </p:nvSpPr>
          <p:spPr bwMode="auto">
            <a:xfrm>
              <a:off x="7327900" y="5214938"/>
              <a:ext cx="52387" cy="52388"/>
            </a:xfrm>
            <a:custGeom>
              <a:avLst/>
              <a:gdLst>
                <a:gd name="T0" fmla="*/ 0 w 33"/>
                <a:gd name="T1" fmla="*/ 24 h 33"/>
                <a:gd name="T2" fmla="*/ 9 w 33"/>
                <a:gd name="T3" fmla="*/ 0 h 33"/>
                <a:gd name="T4" fmla="*/ 33 w 33"/>
                <a:gd name="T5" fmla="*/ 10 h 33"/>
                <a:gd name="T6" fmla="*/ 21 w 33"/>
                <a:gd name="T7" fmla="*/ 33 h 33"/>
                <a:gd name="T8" fmla="*/ 0 w 33"/>
                <a:gd name="T9" fmla="*/ 24 h 33"/>
              </a:gdLst>
              <a:ahLst/>
              <a:cxnLst>
                <a:cxn ang="0">
                  <a:pos x="T0" y="T1"/>
                </a:cxn>
                <a:cxn ang="0">
                  <a:pos x="T2" y="T3"/>
                </a:cxn>
                <a:cxn ang="0">
                  <a:pos x="T4" y="T5"/>
                </a:cxn>
                <a:cxn ang="0">
                  <a:pos x="T6" y="T7"/>
                </a:cxn>
                <a:cxn ang="0">
                  <a:pos x="T8" y="T9"/>
                </a:cxn>
              </a:cxnLst>
              <a:rect l="0" t="0" r="r" b="b"/>
              <a:pathLst>
                <a:path w="33" h="33">
                  <a:moveTo>
                    <a:pt x="0" y="24"/>
                  </a:moveTo>
                  <a:lnTo>
                    <a:pt x="9" y="0"/>
                  </a:lnTo>
                  <a:lnTo>
                    <a:pt x="33" y="10"/>
                  </a:lnTo>
                  <a:lnTo>
                    <a:pt x="21" y="33"/>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208">
              <a:extLst>
                <a:ext uri="{FF2B5EF4-FFF2-40B4-BE49-F238E27FC236}">
                  <a16:creationId xmlns:a16="http://schemas.microsoft.com/office/drawing/2014/main" id="{02A7B275-C4E0-4F2E-8681-1E6D1F22863E}"/>
                </a:ext>
              </a:extLst>
            </p:cNvPr>
            <p:cNvSpPr>
              <a:spLocks/>
            </p:cNvSpPr>
            <p:nvPr/>
          </p:nvSpPr>
          <p:spPr bwMode="auto">
            <a:xfrm>
              <a:off x="7372350" y="5233988"/>
              <a:ext cx="46037" cy="52388"/>
            </a:xfrm>
            <a:custGeom>
              <a:avLst/>
              <a:gdLst>
                <a:gd name="T0" fmla="*/ 0 w 29"/>
                <a:gd name="T1" fmla="*/ 24 h 33"/>
                <a:gd name="T2" fmla="*/ 12 w 29"/>
                <a:gd name="T3" fmla="*/ 0 h 33"/>
                <a:gd name="T4" fmla="*/ 29 w 29"/>
                <a:gd name="T5" fmla="*/ 7 h 33"/>
                <a:gd name="T6" fmla="*/ 17 w 29"/>
                <a:gd name="T7" fmla="*/ 33 h 33"/>
                <a:gd name="T8" fmla="*/ 0 w 29"/>
                <a:gd name="T9" fmla="*/ 24 h 33"/>
              </a:gdLst>
              <a:ahLst/>
              <a:cxnLst>
                <a:cxn ang="0">
                  <a:pos x="T0" y="T1"/>
                </a:cxn>
                <a:cxn ang="0">
                  <a:pos x="T2" y="T3"/>
                </a:cxn>
                <a:cxn ang="0">
                  <a:pos x="T4" y="T5"/>
                </a:cxn>
                <a:cxn ang="0">
                  <a:pos x="T6" y="T7"/>
                </a:cxn>
                <a:cxn ang="0">
                  <a:pos x="T8" y="T9"/>
                </a:cxn>
              </a:cxnLst>
              <a:rect l="0" t="0" r="r" b="b"/>
              <a:pathLst>
                <a:path w="29" h="33">
                  <a:moveTo>
                    <a:pt x="0" y="24"/>
                  </a:moveTo>
                  <a:lnTo>
                    <a:pt x="12" y="0"/>
                  </a:lnTo>
                  <a:lnTo>
                    <a:pt x="29" y="7"/>
                  </a:lnTo>
                  <a:lnTo>
                    <a:pt x="17" y="33"/>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209">
              <a:extLst>
                <a:ext uri="{FF2B5EF4-FFF2-40B4-BE49-F238E27FC236}">
                  <a16:creationId xmlns:a16="http://schemas.microsoft.com/office/drawing/2014/main" id="{133F8DE3-0D52-4112-9C1D-CD3D63C48104}"/>
                </a:ext>
              </a:extLst>
            </p:cNvPr>
            <p:cNvSpPr>
              <a:spLocks/>
            </p:cNvSpPr>
            <p:nvPr/>
          </p:nvSpPr>
          <p:spPr bwMode="auto">
            <a:xfrm>
              <a:off x="7413625" y="5253038"/>
              <a:ext cx="49212" cy="52388"/>
            </a:xfrm>
            <a:custGeom>
              <a:avLst/>
              <a:gdLst>
                <a:gd name="T0" fmla="*/ 0 w 31"/>
                <a:gd name="T1" fmla="*/ 24 h 33"/>
                <a:gd name="T2" fmla="*/ 10 w 31"/>
                <a:gd name="T3" fmla="*/ 0 h 33"/>
                <a:gd name="T4" fmla="*/ 31 w 31"/>
                <a:gd name="T5" fmla="*/ 9 h 33"/>
                <a:gd name="T6" fmla="*/ 22 w 31"/>
                <a:gd name="T7" fmla="*/ 33 h 33"/>
                <a:gd name="T8" fmla="*/ 0 w 31"/>
                <a:gd name="T9" fmla="*/ 24 h 33"/>
              </a:gdLst>
              <a:ahLst/>
              <a:cxnLst>
                <a:cxn ang="0">
                  <a:pos x="T0" y="T1"/>
                </a:cxn>
                <a:cxn ang="0">
                  <a:pos x="T2" y="T3"/>
                </a:cxn>
                <a:cxn ang="0">
                  <a:pos x="T4" y="T5"/>
                </a:cxn>
                <a:cxn ang="0">
                  <a:pos x="T6" y="T7"/>
                </a:cxn>
                <a:cxn ang="0">
                  <a:pos x="T8" y="T9"/>
                </a:cxn>
              </a:cxnLst>
              <a:rect l="0" t="0" r="r" b="b"/>
              <a:pathLst>
                <a:path w="31" h="33">
                  <a:moveTo>
                    <a:pt x="0" y="24"/>
                  </a:moveTo>
                  <a:lnTo>
                    <a:pt x="10" y="0"/>
                  </a:lnTo>
                  <a:lnTo>
                    <a:pt x="31" y="9"/>
                  </a:lnTo>
                  <a:lnTo>
                    <a:pt x="22" y="33"/>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210">
              <a:extLst>
                <a:ext uri="{FF2B5EF4-FFF2-40B4-BE49-F238E27FC236}">
                  <a16:creationId xmlns:a16="http://schemas.microsoft.com/office/drawing/2014/main" id="{EB6C9041-6341-45B8-9709-1C99D7747917}"/>
                </a:ext>
              </a:extLst>
            </p:cNvPr>
            <p:cNvSpPr>
              <a:spLocks/>
            </p:cNvSpPr>
            <p:nvPr/>
          </p:nvSpPr>
          <p:spPr bwMode="auto">
            <a:xfrm>
              <a:off x="7454900" y="5272088"/>
              <a:ext cx="53975" cy="55563"/>
            </a:xfrm>
            <a:custGeom>
              <a:avLst/>
              <a:gdLst>
                <a:gd name="T0" fmla="*/ 0 w 34"/>
                <a:gd name="T1" fmla="*/ 26 h 35"/>
                <a:gd name="T2" fmla="*/ 12 w 34"/>
                <a:gd name="T3" fmla="*/ 0 h 35"/>
                <a:gd name="T4" fmla="*/ 34 w 34"/>
                <a:gd name="T5" fmla="*/ 12 h 35"/>
                <a:gd name="T6" fmla="*/ 24 w 34"/>
                <a:gd name="T7" fmla="*/ 35 h 35"/>
                <a:gd name="T8" fmla="*/ 0 w 34"/>
                <a:gd name="T9" fmla="*/ 26 h 35"/>
              </a:gdLst>
              <a:ahLst/>
              <a:cxnLst>
                <a:cxn ang="0">
                  <a:pos x="T0" y="T1"/>
                </a:cxn>
                <a:cxn ang="0">
                  <a:pos x="T2" y="T3"/>
                </a:cxn>
                <a:cxn ang="0">
                  <a:pos x="T4" y="T5"/>
                </a:cxn>
                <a:cxn ang="0">
                  <a:pos x="T6" y="T7"/>
                </a:cxn>
                <a:cxn ang="0">
                  <a:pos x="T8" y="T9"/>
                </a:cxn>
              </a:cxnLst>
              <a:rect l="0" t="0" r="r" b="b"/>
              <a:pathLst>
                <a:path w="34" h="35">
                  <a:moveTo>
                    <a:pt x="0" y="26"/>
                  </a:moveTo>
                  <a:lnTo>
                    <a:pt x="12" y="0"/>
                  </a:lnTo>
                  <a:lnTo>
                    <a:pt x="34" y="12"/>
                  </a:lnTo>
                  <a:lnTo>
                    <a:pt x="24" y="35"/>
                  </a:lnTo>
                  <a:lnTo>
                    <a:pt x="0" y="26"/>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211">
              <a:extLst>
                <a:ext uri="{FF2B5EF4-FFF2-40B4-BE49-F238E27FC236}">
                  <a16:creationId xmlns:a16="http://schemas.microsoft.com/office/drawing/2014/main" id="{18BF44CD-284B-4805-8005-A59332FB9458}"/>
                </a:ext>
              </a:extLst>
            </p:cNvPr>
            <p:cNvSpPr>
              <a:spLocks/>
            </p:cNvSpPr>
            <p:nvPr/>
          </p:nvSpPr>
          <p:spPr bwMode="auto">
            <a:xfrm>
              <a:off x="6886575" y="5011738"/>
              <a:ext cx="79375" cy="68263"/>
            </a:xfrm>
            <a:custGeom>
              <a:avLst/>
              <a:gdLst>
                <a:gd name="T0" fmla="*/ 0 w 50"/>
                <a:gd name="T1" fmla="*/ 24 h 43"/>
                <a:gd name="T2" fmla="*/ 12 w 50"/>
                <a:gd name="T3" fmla="*/ 0 h 43"/>
                <a:gd name="T4" fmla="*/ 50 w 50"/>
                <a:gd name="T5" fmla="*/ 19 h 43"/>
                <a:gd name="T6" fmla="*/ 38 w 50"/>
                <a:gd name="T7" fmla="*/ 43 h 43"/>
                <a:gd name="T8" fmla="*/ 0 w 50"/>
                <a:gd name="T9" fmla="*/ 24 h 43"/>
              </a:gdLst>
              <a:ahLst/>
              <a:cxnLst>
                <a:cxn ang="0">
                  <a:pos x="T0" y="T1"/>
                </a:cxn>
                <a:cxn ang="0">
                  <a:pos x="T2" y="T3"/>
                </a:cxn>
                <a:cxn ang="0">
                  <a:pos x="T4" y="T5"/>
                </a:cxn>
                <a:cxn ang="0">
                  <a:pos x="T6" y="T7"/>
                </a:cxn>
                <a:cxn ang="0">
                  <a:pos x="T8" y="T9"/>
                </a:cxn>
              </a:cxnLst>
              <a:rect l="0" t="0" r="r" b="b"/>
              <a:pathLst>
                <a:path w="50" h="43">
                  <a:moveTo>
                    <a:pt x="0" y="24"/>
                  </a:moveTo>
                  <a:lnTo>
                    <a:pt x="12" y="0"/>
                  </a:lnTo>
                  <a:lnTo>
                    <a:pt x="50" y="19"/>
                  </a:lnTo>
                  <a:lnTo>
                    <a:pt x="38" y="43"/>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212">
              <a:extLst>
                <a:ext uri="{FF2B5EF4-FFF2-40B4-BE49-F238E27FC236}">
                  <a16:creationId xmlns:a16="http://schemas.microsoft.com/office/drawing/2014/main" id="{72E76F4C-D90F-40F2-80A1-C3B1B678A34B}"/>
                </a:ext>
              </a:extLst>
            </p:cNvPr>
            <p:cNvSpPr>
              <a:spLocks/>
            </p:cNvSpPr>
            <p:nvPr/>
          </p:nvSpPr>
          <p:spPr bwMode="auto">
            <a:xfrm>
              <a:off x="6821488" y="4981575"/>
              <a:ext cx="65087" cy="60325"/>
            </a:xfrm>
            <a:custGeom>
              <a:avLst/>
              <a:gdLst>
                <a:gd name="T0" fmla="*/ 0 w 41"/>
                <a:gd name="T1" fmla="*/ 24 h 38"/>
                <a:gd name="T2" fmla="*/ 12 w 41"/>
                <a:gd name="T3" fmla="*/ 0 h 38"/>
                <a:gd name="T4" fmla="*/ 41 w 41"/>
                <a:gd name="T5" fmla="*/ 14 h 38"/>
                <a:gd name="T6" fmla="*/ 29 w 41"/>
                <a:gd name="T7" fmla="*/ 38 h 38"/>
                <a:gd name="T8" fmla="*/ 0 w 41"/>
                <a:gd name="T9" fmla="*/ 24 h 38"/>
              </a:gdLst>
              <a:ahLst/>
              <a:cxnLst>
                <a:cxn ang="0">
                  <a:pos x="T0" y="T1"/>
                </a:cxn>
                <a:cxn ang="0">
                  <a:pos x="T2" y="T3"/>
                </a:cxn>
                <a:cxn ang="0">
                  <a:pos x="T4" y="T5"/>
                </a:cxn>
                <a:cxn ang="0">
                  <a:pos x="T6" y="T7"/>
                </a:cxn>
                <a:cxn ang="0">
                  <a:pos x="T8" y="T9"/>
                </a:cxn>
              </a:cxnLst>
              <a:rect l="0" t="0" r="r" b="b"/>
              <a:pathLst>
                <a:path w="41" h="38">
                  <a:moveTo>
                    <a:pt x="0" y="24"/>
                  </a:moveTo>
                  <a:lnTo>
                    <a:pt x="12" y="0"/>
                  </a:lnTo>
                  <a:lnTo>
                    <a:pt x="41" y="14"/>
                  </a:lnTo>
                  <a:lnTo>
                    <a:pt x="29" y="38"/>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213">
              <a:extLst>
                <a:ext uri="{FF2B5EF4-FFF2-40B4-BE49-F238E27FC236}">
                  <a16:creationId xmlns:a16="http://schemas.microsoft.com/office/drawing/2014/main" id="{2A90346A-5B0C-4F0E-9451-C863C55746F1}"/>
                </a:ext>
              </a:extLst>
            </p:cNvPr>
            <p:cNvSpPr>
              <a:spLocks/>
            </p:cNvSpPr>
            <p:nvPr/>
          </p:nvSpPr>
          <p:spPr bwMode="auto">
            <a:xfrm>
              <a:off x="8002588" y="5524500"/>
              <a:ext cx="79375" cy="63500"/>
            </a:xfrm>
            <a:custGeom>
              <a:avLst/>
              <a:gdLst>
                <a:gd name="T0" fmla="*/ 0 w 50"/>
                <a:gd name="T1" fmla="*/ 24 h 40"/>
                <a:gd name="T2" fmla="*/ 12 w 50"/>
                <a:gd name="T3" fmla="*/ 0 h 40"/>
                <a:gd name="T4" fmla="*/ 50 w 50"/>
                <a:gd name="T5" fmla="*/ 17 h 40"/>
                <a:gd name="T6" fmla="*/ 38 w 50"/>
                <a:gd name="T7" fmla="*/ 40 h 40"/>
                <a:gd name="T8" fmla="*/ 0 w 50"/>
                <a:gd name="T9" fmla="*/ 24 h 40"/>
              </a:gdLst>
              <a:ahLst/>
              <a:cxnLst>
                <a:cxn ang="0">
                  <a:pos x="T0" y="T1"/>
                </a:cxn>
                <a:cxn ang="0">
                  <a:pos x="T2" y="T3"/>
                </a:cxn>
                <a:cxn ang="0">
                  <a:pos x="T4" y="T5"/>
                </a:cxn>
                <a:cxn ang="0">
                  <a:pos x="T6" y="T7"/>
                </a:cxn>
                <a:cxn ang="0">
                  <a:pos x="T8" y="T9"/>
                </a:cxn>
              </a:cxnLst>
              <a:rect l="0" t="0" r="r" b="b"/>
              <a:pathLst>
                <a:path w="50" h="40">
                  <a:moveTo>
                    <a:pt x="0" y="24"/>
                  </a:moveTo>
                  <a:lnTo>
                    <a:pt x="12" y="0"/>
                  </a:lnTo>
                  <a:lnTo>
                    <a:pt x="50" y="17"/>
                  </a:lnTo>
                  <a:lnTo>
                    <a:pt x="38" y="40"/>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214">
              <a:extLst>
                <a:ext uri="{FF2B5EF4-FFF2-40B4-BE49-F238E27FC236}">
                  <a16:creationId xmlns:a16="http://schemas.microsoft.com/office/drawing/2014/main" id="{E786C2B1-3903-42C8-893E-2DAAF532B036}"/>
                </a:ext>
              </a:extLst>
            </p:cNvPr>
            <p:cNvSpPr>
              <a:spLocks/>
            </p:cNvSpPr>
            <p:nvPr/>
          </p:nvSpPr>
          <p:spPr bwMode="auto">
            <a:xfrm>
              <a:off x="7942263" y="5494338"/>
              <a:ext cx="60325" cy="60325"/>
            </a:xfrm>
            <a:custGeom>
              <a:avLst/>
              <a:gdLst>
                <a:gd name="T0" fmla="*/ 0 w 38"/>
                <a:gd name="T1" fmla="*/ 26 h 38"/>
                <a:gd name="T2" fmla="*/ 12 w 38"/>
                <a:gd name="T3" fmla="*/ 0 h 38"/>
                <a:gd name="T4" fmla="*/ 38 w 38"/>
                <a:gd name="T5" fmla="*/ 14 h 38"/>
                <a:gd name="T6" fmla="*/ 28 w 38"/>
                <a:gd name="T7" fmla="*/ 38 h 38"/>
                <a:gd name="T8" fmla="*/ 0 w 38"/>
                <a:gd name="T9" fmla="*/ 26 h 38"/>
              </a:gdLst>
              <a:ahLst/>
              <a:cxnLst>
                <a:cxn ang="0">
                  <a:pos x="T0" y="T1"/>
                </a:cxn>
                <a:cxn ang="0">
                  <a:pos x="T2" y="T3"/>
                </a:cxn>
                <a:cxn ang="0">
                  <a:pos x="T4" y="T5"/>
                </a:cxn>
                <a:cxn ang="0">
                  <a:pos x="T6" y="T7"/>
                </a:cxn>
                <a:cxn ang="0">
                  <a:pos x="T8" y="T9"/>
                </a:cxn>
              </a:cxnLst>
              <a:rect l="0" t="0" r="r" b="b"/>
              <a:pathLst>
                <a:path w="38" h="38">
                  <a:moveTo>
                    <a:pt x="0" y="26"/>
                  </a:moveTo>
                  <a:lnTo>
                    <a:pt x="12" y="0"/>
                  </a:lnTo>
                  <a:lnTo>
                    <a:pt x="38" y="14"/>
                  </a:lnTo>
                  <a:lnTo>
                    <a:pt x="28" y="38"/>
                  </a:lnTo>
                  <a:lnTo>
                    <a:pt x="0" y="26"/>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215">
              <a:extLst>
                <a:ext uri="{FF2B5EF4-FFF2-40B4-BE49-F238E27FC236}">
                  <a16:creationId xmlns:a16="http://schemas.microsoft.com/office/drawing/2014/main" id="{83BA1EB2-ED9B-4BEB-95D9-B74F65F98809}"/>
                </a:ext>
              </a:extLst>
            </p:cNvPr>
            <p:cNvSpPr>
              <a:spLocks/>
            </p:cNvSpPr>
            <p:nvPr/>
          </p:nvSpPr>
          <p:spPr bwMode="auto">
            <a:xfrm>
              <a:off x="7859713" y="5456238"/>
              <a:ext cx="74612" cy="65088"/>
            </a:xfrm>
            <a:custGeom>
              <a:avLst/>
              <a:gdLst>
                <a:gd name="T0" fmla="*/ 0 w 47"/>
                <a:gd name="T1" fmla="*/ 24 h 41"/>
                <a:gd name="T2" fmla="*/ 11 w 47"/>
                <a:gd name="T3" fmla="*/ 0 h 41"/>
                <a:gd name="T4" fmla="*/ 47 w 47"/>
                <a:gd name="T5" fmla="*/ 17 h 41"/>
                <a:gd name="T6" fmla="*/ 35 w 47"/>
                <a:gd name="T7" fmla="*/ 41 h 41"/>
                <a:gd name="T8" fmla="*/ 0 w 47"/>
                <a:gd name="T9" fmla="*/ 24 h 41"/>
              </a:gdLst>
              <a:ahLst/>
              <a:cxnLst>
                <a:cxn ang="0">
                  <a:pos x="T0" y="T1"/>
                </a:cxn>
                <a:cxn ang="0">
                  <a:pos x="T2" y="T3"/>
                </a:cxn>
                <a:cxn ang="0">
                  <a:pos x="T4" y="T5"/>
                </a:cxn>
                <a:cxn ang="0">
                  <a:pos x="T6" y="T7"/>
                </a:cxn>
                <a:cxn ang="0">
                  <a:pos x="T8" y="T9"/>
                </a:cxn>
              </a:cxnLst>
              <a:rect l="0" t="0" r="r" b="b"/>
              <a:pathLst>
                <a:path w="47" h="41">
                  <a:moveTo>
                    <a:pt x="0" y="24"/>
                  </a:moveTo>
                  <a:lnTo>
                    <a:pt x="11" y="0"/>
                  </a:lnTo>
                  <a:lnTo>
                    <a:pt x="47" y="17"/>
                  </a:lnTo>
                  <a:lnTo>
                    <a:pt x="35" y="41"/>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216">
              <a:extLst>
                <a:ext uri="{FF2B5EF4-FFF2-40B4-BE49-F238E27FC236}">
                  <a16:creationId xmlns:a16="http://schemas.microsoft.com/office/drawing/2014/main" id="{0B1FE7BF-A18A-4E4D-90A2-25A082CA5250}"/>
                </a:ext>
              </a:extLst>
            </p:cNvPr>
            <p:cNvSpPr>
              <a:spLocks/>
            </p:cNvSpPr>
            <p:nvPr/>
          </p:nvSpPr>
          <p:spPr bwMode="auto">
            <a:xfrm>
              <a:off x="7783513" y="5422900"/>
              <a:ext cx="76200" cy="63500"/>
            </a:xfrm>
            <a:custGeom>
              <a:avLst/>
              <a:gdLst>
                <a:gd name="T0" fmla="*/ 0 w 48"/>
                <a:gd name="T1" fmla="*/ 24 h 40"/>
                <a:gd name="T2" fmla="*/ 12 w 48"/>
                <a:gd name="T3" fmla="*/ 0 h 40"/>
                <a:gd name="T4" fmla="*/ 48 w 48"/>
                <a:gd name="T5" fmla="*/ 16 h 40"/>
                <a:gd name="T6" fmla="*/ 38 w 48"/>
                <a:gd name="T7" fmla="*/ 40 h 40"/>
                <a:gd name="T8" fmla="*/ 0 w 48"/>
                <a:gd name="T9" fmla="*/ 24 h 40"/>
              </a:gdLst>
              <a:ahLst/>
              <a:cxnLst>
                <a:cxn ang="0">
                  <a:pos x="T0" y="T1"/>
                </a:cxn>
                <a:cxn ang="0">
                  <a:pos x="T2" y="T3"/>
                </a:cxn>
                <a:cxn ang="0">
                  <a:pos x="T4" y="T5"/>
                </a:cxn>
                <a:cxn ang="0">
                  <a:pos x="T6" y="T7"/>
                </a:cxn>
                <a:cxn ang="0">
                  <a:pos x="T8" y="T9"/>
                </a:cxn>
              </a:cxnLst>
              <a:rect l="0" t="0" r="r" b="b"/>
              <a:pathLst>
                <a:path w="48" h="40">
                  <a:moveTo>
                    <a:pt x="0" y="24"/>
                  </a:moveTo>
                  <a:lnTo>
                    <a:pt x="12" y="0"/>
                  </a:lnTo>
                  <a:lnTo>
                    <a:pt x="48" y="16"/>
                  </a:lnTo>
                  <a:lnTo>
                    <a:pt x="38" y="40"/>
                  </a:lnTo>
                  <a:lnTo>
                    <a:pt x="0" y="24"/>
                  </a:lnTo>
                  <a:close/>
                </a:path>
              </a:pathLst>
            </a:custGeom>
            <a:solidFill>
              <a:srgbClr val="A2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217">
              <a:extLst>
                <a:ext uri="{FF2B5EF4-FFF2-40B4-BE49-F238E27FC236}">
                  <a16:creationId xmlns:a16="http://schemas.microsoft.com/office/drawing/2014/main" id="{1001A84F-7432-4D68-8376-FE04CD5650C5}"/>
                </a:ext>
              </a:extLst>
            </p:cNvPr>
            <p:cNvSpPr>
              <a:spLocks/>
            </p:cNvSpPr>
            <p:nvPr/>
          </p:nvSpPr>
          <p:spPr bwMode="auto">
            <a:xfrm>
              <a:off x="8085138" y="3468688"/>
              <a:ext cx="87312" cy="82550"/>
            </a:xfrm>
            <a:custGeom>
              <a:avLst/>
              <a:gdLst>
                <a:gd name="T0" fmla="*/ 0 w 55"/>
                <a:gd name="T1" fmla="*/ 36 h 52"/>
                <a:gd name="T2" fmla="*/ 17 w 55"/>
                <a:gd name="T3" fmla="*/ 0 h 52"/>
                <a:gd name="T4" fmla="*/ 55 w 55"/>
                <a:gd name="T5" fmla="*/ 17 h 52"/>
                <a:gd name="T6" fmla="*/ 38 w 55"/>
                <a:gd name="T7" fmla="*/ 52 h 52"/>
                <a:gd name="T8" fmla="*/ 0 w 55"/>
                <a:gd name="T9" fmla="*/ 36 h 52"/>
              </a:gdLst>
              <a:ahLst/>
              <a:cxnLst>
                <a:cxn ang="0">
                  <a:pos x="T0" y="T1"/>
                </a:cxn>
                <a:cxn ang="0">
                  <a:pos x="T2" y="T3"/>
                </a:cxn>
                <a:cxn ang="0">
                  <a:pos x="T4" y="T5"/>
                </a:cxn>
                <a:cxn ang="0">
                  <a:pos x="T6" y="T7"/>
                </a:cxn>
                <a:cxn ang="0">
                  <a:pos x="T8" y="T9"/>
                </a:cxn>
              </a:cxnLst>
              <a:rect l="0" t="0" r="r" b="b"/>
              <a:pathLst>
                <a:path w="55" h="52">
                  <a:moveTo>
                    <a:pt x="0" y="36"/>
                  </a:moveTo>
                  <a:lnTo>
                    <a:pt x="17" y="0"/>
                  </a:lnTo>
                  <a:lnTo>
                    <a:pt x="55" y="17"/>
                  </a:lnTo>
                  <a:lnTo>
                    <a:pt x="38" y="52"/>
                  </a:lnTo>
                  <a:lnTo>
                    <a:pt x="0" y="36"/>
                  </a:lnTo>
                  <a:close/>
                </a:path>
              </a:pathLst>
            </a:custGeom>
            <a:solidFill>
              <a:srgbClr val="B7D9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218">
              <a:extLst>
                <a:ext uri="{FF2B5EF4-FFF2-40B4-BE49-F238E27FC236}">
                  <a16:creationId xmlns:a16="http://schemas.microsoft.com/office/drawing/2014/main" id="{89C1DDE8-85E7-4164-B956-25B21080A1EF}"/>
                </a:ext>
              </a:extLst>
            </p:cNvPr>
            <p:cNvSpPr>
              <a:spLocks/>
            </p:cNvSpPr>
            <p:nvPr/>
          </p:nvSpPr>
          <p:spPr bwMode="auto">
            <a:xfrm>
              <a:off x="8040688" y="3570288"/>
              <a:ext cx="85725" cy="82550"/>
            </a:xfrm>
            <a:custGeom>
              <a:avLst/>
              <a:gdLst>
                <a:gd name="T0" fmla="*/ 0 w 54"/>
                <a:gd name="T1" fmla="*/ 36 h 52"/>
                <a:gd name="T2" fmla="*/ 16 w 54"/>
                <a:gd name="T3" fmla="*/ 0 h 52"/>
                <a:gd name="T4" fmla="*/ 54 w 54"/>
                <a:gd name="T5" fmla="*/ 17 h 52"/>
                <a:gd name="T6" fmla="*/ 38 w 54"/>
                <a:gd name="T7" fmla="*/ 52 h 52"/>
                <a:gd name="T8" fmla="*/ 0 w 54"/>
                <a:gd name="T9" fmla="*/ 36 h 52"/>
              </a:gdLst>
              <a:ahLst/>
              <a:cxnLst>
                <a:cxn ang="0">
                  <a:pos x="T0" y="T1"/>
                </a:cxn>
                <a:cxn ang="0">
                  <a:pos x="T2" y="T3"/>
                </a:cxn>
                <a:cxn ang="0">
                  <a:pos x="T4" y="T5"/>
                </a:cxn>
                <a:cxn ang="0">
                  <a:pos x="T6" y="T7"/>
                </a:cxn>
                <a:cxn ang="0">
                  <a:pos x="T8" y="T9"/>
                </a:cxn>
              </a:cxnLst>
              <a:rect l="0" t="0" r="r" b="b"/>
              <a:pathLst>
                <a:path w="54" h="52">
                  <a:moveTo>
                    <a:pt x="0" y="36"/>
                  </a:moveTo>
                  <a:lnTo>
                    <a:pt x="16" y="0"/>
                  </a:lnTo>
                  <a:lnTo>
                    <a:pt x="54" y="17"/>
                  </a:lnTo>
                  <a:lnTo>
                    <a:pt x="38" y="52"/>
                  </a:lnTo>
                  <a:lnTo>
                    <a:pt x="0" y="36"/>
                  </a:lnTo>
                  <a:close/>
                </a:path>
              </a:pathLst>
            </a:custGeom>
            <a:solidFill>
              <a:srgbClr val="FFBD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219">
              <a:extLst>
                <a:ext uri="{FF2B5EF4-FFF2-40B4-BE49-F238E27FC236}">
                  <a16:creationId xmlns:a16="http://schemas.microsoft.com/office/drawing/2014/main" id="{6145030F-379F-42EC-80A6-8EB72F658255}"/>
                </a:ext>
              </a:extLst>
            </p:cNvPr>
            <p:cNvSpPr>
              <a:spLocks/>
            </p:cNvSpPr>
            <p:nvPr/>
          </p:nvSpPr>
          <p:spPr bwMode="auto">
            <a:xfrm>
              <a:off x="7994650" y="3671888"/>
              <a:ext cx="82550" cy="84138"/>
            </a:xfrm>
            <a:custGeom>
              <a:avLst/>
              <a:gdLst>
                <a:gd name="T0" fmla="*/ 0 w 52"/>
                <a:gd name="T1" fmla="*/ 36 h 53"/>
                <a:gd name="T2" fmla="*/ 14 w 52"/>
                <a:gd name="T3" fmla="*/ 0 h 53"/>
                <a:gd name="T4" fmla="*/ 52 w 52"/>
                <a:gd name="T5" fmla="*/ 17 h 53"/>
                <a:gd name="T6" fmla="*/ 38 w 52"/>
                <a:gd name="T7" fmla="*/ 53 h 53"/>
                <a:gd name="T8" fmla="*/ 0 w 52"/>
                <a:gd name="T9" fmla="*/ 36 h 53"/>
              </a:gdLst>
              <a:ahLst/>
              <a:cxnLst>
                <a:cxn ang="0">
                  <a:pos x="T0" y="T1"/>
                </a:cxn>
                <a:cxn ang="0">
                  <a:pos x="T2" y="T3"/>
                </a:cxn>
                <a:cxn ang="0">
                  <a:pos x="T4" y="T5"/>
                </a:cxn>
                <a:cxn ang="0">
                  <a:pos x="T6" y="T7"/>
                </a:cxn>
                <a:cxn ang="0">
                  <a:pos x="T8" y="T9"/>
                </a:cxn>
              </a:cxnLst>
              <a:rect l="0" t="0" r="r" b="b"/>
              <a:pathLst>
                <a:path w="52" h="53">
                  <a:moveTo>
                    <a:pt x="0" y="36"/>
                  </a:moveTo>
                  <a:lnTo>
                    <a:pt x="14" y="0"/>
                  </a:lnTo>
                  <a:lnTo>
                    <a:pt x="52" y="17"/>
                  </a:lnTo>
                  <a:lnTo>
                    <a:pt x="38" y="53"/>
                  </a:lnTo>
                  <a:lnTo>
                    <a:pt x="0" y="36"/>
                  </a:lnTo>
                  <a:close/>
                </a:path>
              </a:pathLst>
            </a:custGeom>
            <a:solidFill>
              <a:srgbClr val="F855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20">
              <a:extLst>
                <a:ext uri="{FF2B5EF4-FFF2-40B4-BE49-F238E27FC236}">
                  <a16:creationId xmlns:a16="http://schemas.microsoft.com/office/drawing/2014/main" id="{E94D33D0-B144-42F1-973C-B1B19A4D85C4}"/>
                </a:ext>
              </a:extLst>
            </p:cNvPr>
            <p:cNvSpPr>
              <a:spLocks/>
            </p:cNvSpPr>
            <p:nvPr/>
          </p:nvSpPr>
          <p:spPr bwMode="auto">
            <a:xfrm>
              <a:off x="8104188" y="3713163"/>
              <a:ext cx="858837" cy="254000"/>
            </a:xfrm>
            <a:custGeom>
              <a:avLst/>
              <a:gdLst>
                <a:gd name="T0" fmla="*/ 541 w 541"/>
                <a:gd name="T1" fmla="*/ 24 h 160"/>
                <a:gd name="T2" fmla="*/ 501 w 541"/>
                <a:gd name="T3" fmla="*/ 12 h 160"/>
                <a:gd name="T4" fmla="*/ 511 w 541"/>
                <a:gd name="T5" fmla="*/ 27 h 160"/>
                <a:gd name="T6" fmla="*/ 354 w 541"/>
                <a:gd name="T7" fmla="*/ 117 h 160"/>
                <a:gd name="T8" fmla="*/ 351 w 541"/>
                <a:gd name="T9" fmla="*/ 117 h 160"/>
                <a:gd name="T10" fmla="*/ 349 w 541"/>
                <a:gd name="T11" fmla="*/ 115 h 160"/>
                <a:gd name="T12" fmla="*/ 318 w 541"/>
                <a:gd name="T13" fmla="*/ 67 h 160"/>
                <a:gd name="T14" fmla="*/ 237 w 541"/>
                <a:gd name="T15" fmla="*/ 88 h 160"/>
                <a:gd name="T16" fmla="*/ 226 w 541"/>
                <a:gd name="T17" fmla="*/ 91 h 160"/>
                <a:gd name="T18" fmla="*/ 216 w 541"/>
                <a:gd name="T19" fmla="*/ 79 h 160"/>
                <a:gd name="T20" fmla="*/ 150 w 541"/>
                <a:gd name="T21" fmla="*/ 0 h 160"/>
                <a:gd name="T22" fmla="*/ 12 w 541"/>
                <a:gd name="T23" fmla="*/ 12 h 160"/>
                <a:gd name="T24" fmla="*/ 7 w 541"/>
                <a:gd name="T25" fmla="*/ 24 h 160"/>
                <a:gd name="T26" fmla="*/ 0 w 541"/>
                <a:gd name="T27" fmla="*/ 41 h 160"/>
                <a:gd name="T28" fmla="*/ 102 w 541"/>
                <a:gd name="T29" fmla="*/ 34 h 160"/>
                <a:gd name="T30" fmla="*/ 128 w 541"/>
                <a:gd name="T31" fmla="*/ 31 h 160"/>
                <a:gd name="T32" fmla="*/ 138 w 541"/>
                <a:gd name="T33" fmla="*/ 31 h 160"/>
                <a:gd name="T34" fmla="*/ 202 w 541"/>
                <a:gd name="T35" fmla="*/ 110 h 160"/>
                <a:gd name="T36" fmla="*/ 216 w 541"/>
                <a:gd name="T37" fmla="*/ 124 h 160"/>
                <a:gd name="T38" fmla="*/ 223 w 541"/>
                <a:gd name="T39" fmla="*/ 122 h 160"/>
                <a:gd name="T40" fmla="*/ 302 w 541"/>
                <a:gd name="T41" fmla="*/ 103 h 160"/>
                <a:gd name="T42" fmla="*/ 332 w 541"/>
                <a:gd name="T43" fmla="*/ 150 h 160"/>
                <a:gd name="T44" fmla="*/ 340 w 541"/>
                <a:gd name="T45" fmla="*/ 160 h 160"/>
                <a:gd name="T46" fmla="*/ 359 w 541"/>
                <a:gd name="T47" fmla="*/ 150 h 160"/>
                <a:gd name="T48" fmla="*/ 518 w 541"/>
                <a:gd name="T49" fmla="*/ 55 h 160"/>
                <a:gd name="T50" fmla="*/ 525 w 541"/>
                <a:gd name="T51" fmla="*/ 50 h 160"/>
                <a:gd name="T52" fmla="*/ 532 w 541"/>
                <a:gd name="T53" fmla="*/ 62 h 160"/>
                <a:gd name="T54" fmla="*/ 541 w 541"/>
                <a:gd name="T55" fmla="*/ 2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41" h="160">
                  <a:moveTo>
                    <a:pt x="541" y="24"/>
                  </a:moveTo>
                  <a:lnTo>
                    <a:pt x="501" y="12"/>
                  </a:lnTo>
                  <a:lnTo>
                    <a:pt x="511" y="27"/>
                  </a:lnTo>
                  <a:lnTo>
                    <a:pt x="354" y="117"/>
                  </a:lnTo>
                  <a:lnTo>
                    <a:pt x="351" y="117"/>
                  </a:lnTo>
                  <a:lnTo>
                    <a:pt x="349" y="115"/>
                  </a:lnTo>
                  <a:lnTo>
                    <a:pt x="318" y="67"/>
                  </a:lnTo>
                  <a:lnTo>
                    <a:pt x="237" y="88"/>
                  </a:lnTo>
                  <a:lnTo>
                    <a:pt x="226" y="91"/>
                  </a:lnTo>
                  <a:lnTo>
                    <a:pt x="216" y="79"/>
                  </a:lnTo>
                  <a:lnTo>
                    <a:pt x="150" y="0"/>
                  </a:lnTo>
                  <a:lnTo>
                    <a:pt x="12" y="12"/>
                  </a:lnTo>
                  <a:lnTo>
                    <a:pt x="7" y="24"/>
                  </a:lnTo>
                  <a:lnTo>
                    <a:pt x="0" y="41"/>
                  </a:lnTo>
                  <a:lnTo>
                    <a:pt x="102" y="34"/>
                  </a:lnTo>
                  <a:lnTo>
                    <a:pt x="128" y="31"/>
                  </a:lnTo>
                  <a:lnTo>
                    <a:pt x="138" y="31"/>
                  </a:lnTo>
                  <a:lnTo>
                    <a:pt x="202" y="110"/>
                  </a:lnTo>
                  <a:lnTo>
                    <a:pt x="216" y="124"/>
                  </a:lnTo>
                  <a:lnTo>
                    <a:pt x="223" y="122"/>
                  </a:lnTo>
                  <a:lnTo>
                    <a:pt x="302" y="103"/>
                  </a:lnTo>
                  <a:lnTo>
                    <a:pt x="332" y="150"/>
                  </a:lnTo>
                  <a:lnTo>
                    <a:pt x="340" y="160"/>
                  </a:lnTo>
                  <a:lnTo>
                    <a:pt x="359" y="150"/>
                  </a:lnTo>
                  <a:lnTo>
                    <a:pt x="518" y="55"/>
                  </a:lnTo>
                  <a:lnTo>
                    <a:pt x="525" y="50"/>
                  </a:lnTo>
                  <a:lnTo>
                    <a:pt x="532" y="62"/>
                  </a:lnTo>
                  <a:lnTo>
                    <a:pt x="541" y="24"/>
                  </a:lnTo>
                  <a:close/>
                </a:path>
              </a:pathLst>
            </a:custGeom>
            <a:solidFill>
              <a:srgbClr val="F86B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21">
              <a:extLst>
                <a:ext uri="{FF2B5EF4-FFF2-40B4-BE49-F238E27FC236}">
                  <a16:creationId xmlns:a16="http://schemas.microsoft.com/office/drawing/2014/main" id="{3BACE50E-B995-4D68-B3B9-154D484C9549}"/>
                </a:ext>
              </a:extLst>
            </p:cNvPr>
            <p:cNvSpPr>
              <a:spLocks/>
            </p:cNvSpPr>
            <p:nvPr/>
          </p:nvSpPr>
          <p:spPr bwMode="auto">
            <a:xfrm>
              <a:off x="9080500" y="3314700"/>
              <a:ext cx="238125" cy="320675"/>
            </a:xfrm>
            <a:custGeom>
              <a:avLst/>
              <a:gdLst>
                <a:gd name="T0" fmla="*/ 59 w 150"/>
                <a:gd name="T1" fmla="*/ 0 h 202"/>
                <a:gd name="T2" fmla="*/ 0 w 150"/>
                <a:gd name="T3" fmla="*/ 133 h 202"/>
                <a:gd name="T4" fmla="*/ 150 w 150"/>
                <a:gd name="T5" fmla="*/ 202 h 202"/>
                <a:gd name="T6" fmla="*/ 59 w 150"/>
                <a:gd name="T7" fmla="*/ 0 h 202"/>
              </a:gdLst>
              <a:ahLst/>
              <a:cxnLst>
                <a:cxn ang="0">
                  <a:pos x="T0" y="T1"/>
                </a:cxn>
                <a:cxn ang="0">
                  <a:pos x="T2" y="T3"/>
                </a:cxn>
                <a:cxn ang="0">
                  <a:pos x="T4" y="T5"/>
                </a:cxn>
                <a:cxn ang="0">
                  <a:pos x="T6" y="T7"/>
                </a:cxn>
              </a:cxnLst>
              <a:rect l="0" t="0" r="r" b="b"/>
              <a:pathLst>
                <a:path w="150" h="202">
                  <a:moveTo>
                    <a:pt x="59" y="0"/>
                  </a:moveTo>
                  <a:lnTo>
                    <a:pt x="0" y="133"/>
                  </a:lnTo>
                  <a:lnTo>
                    <a:pt x="150" y="202"/>
                  </a:lnTo>
                  <a:lnTo>
                    <a:pt x="59" y="0"/>
                  </a:lnTo>
                  <a:close/>
                </a:path>
              </a:pathLst>
            </a:custGeom>
            <a:solidFill>
              <a:srgbClr val="CACA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222">
              <a:extLst>
                <a:ext uri="{FF2B5EF4-FFF2-40B4-BE49-F238E27FC236}">
                  <a16:creationId xmlns:a16="http://schemas.microsoft.com/office/drawing/2014/main" id="{7E871C79-114C-41F9-A268-094F59FFC8BF}"/>
                </a:ext>
              </a:extLst>
            </p:cNvPr>
            <p:cNvSpPr>
              <a:spLocks noChangeArrowheads="1"/>
            </p:cNvSpPr>
            <p:nvPr/>
          </p:nvSpPr>
          <p:spPr bwMode="auto">
            <a:xfrm>
              <a:off x="4745038" y="2616200"/>
              <a:ext cx="2559050" cy="120650"/>
            </a:xfrm>
            <a:prstGeom prst="rect">
              <a:avLst/>
            </a:prstGeom>
            <a:solidFill>
              <a:srgbClr val="4348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23">
              <a:extLst>
                <a:ext uri="{FF2B5EF4-FFF2-40B4-BE49-F238E27FC236}">
                  <a16:creationId xmlns:a16="http://schemas.microsoft.com/office/drawing/2014/main" id="{DAFB3F32-6CCF-4EFE-A550-B683782150C8}"/>
                </a:ext>
              </a:extLst>
            </p:cNvPr>
            <p:cNvSpPr>
              <a:spLocks/>
            </p:cNvSpPr>
            <p:nvPr/>
          </p:nvSpPr>
          <p:spPr bwMode="auto">
            <a:xfrm>
              <a:off x="7462838" y="2605088"/>
              <a:ext cx="142875" cy="147638"/>
            </a:xfrm>
            <a:custGeom>
              <a:avLst/>
              <a:gdLst>
                <a:gd name="T0" fmla="*/ 38 w 38"/>
                <a:gd name="T1" fmla="*/ 19 h 39"/>
                <a:gd name="T2" fmla="*/ 19 w 38"/>
                <a:gd name="T3" fmla="*/ 0 h 39"/>
                <a:gd name="T4" fmla="*/ 0 w 38"/>
                <a:gd name="T5" fmla="*/ 19 h 39"/>
                <a:gd name="T6" fmla="*/ 19 w 38"/>
                <a:gd name="T7" fmla="*/ 39 h 39"/>
                <a:gd name="T8" fmla="*/ 38 w 38"/>
                <a:gd name="T9" fmla="*/ 19 h 39"/>
              </a:gdLst>
              <a:ahLst/>
              <a:cxnLst>
                <a:cxn ang="0">
                  <a:pos x="T0" y="T1"/>
                </a:cxn>
                <a:cxn ang="0">
                  <a:pos x="T2" y="T3"/>
                </a:cxn>
                <a:cxn ang="0">
                  <a:pos x="T4" y="T5"/>
                </a:cxn>
                <a:cxn ang="0">
                  <a:pos x="T6" y="T7"/>
                </a:cxn>
                <a:cxn ang="0">
                  <a:pos x="T8" y="T9"/>
                </a:cxn>
              </a:cxnLst>
              <a:rect l="0" t="0" r="r" b="b"/>
              <a:pathLst>
                <a:path w="38" h="39">
                  <a:moveTo>
                    <a:pt x="38" y="19"/>
                  </a:moveTo>
                  <a:cubicBezTo>
                    <a:pt x="38" y="9"/>
                    <a:pt x="30" y="0"/>
                    <a:pt x="19" y="0"/>
                  </a:cubicBezTo>
                  <a:cubicBezTo>
                    <a:pt x="9" y="0"/>
                    <a:pt x="0" y="9"/>
                    <a:pt x="0" y="19"/>
                  </a:cubicBezTo>
                  <a:cubicBezTo>
                    <a:pt x="0" y="30"/>
                    <a:pt x="8" y="39"/>
                    <a:pt x="19" y="39"/>
                  </a:cubicBezTo>
                  <a:cubicBezTo>
                    <a:pt x="30" y="38"/>
                    <a:pt x="38" y="30"/>
                    <a:pt x="38" y="19"/>
                  </a:cubicBezTo>
                  <a:close/>
                </a:path>
              </a:pathLst>
            </a:custGeom>
            <a:solidFill>
              <a:srgbClr val="B2B4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24">
              <a:extLst>
                <a:ext uri="{FF2B5EF4-FFF2-40B4-BE49-F238E27FC236}">
                  <a16:creationId xmlns:a16="http://schemas.microsoft.com/office/drawing/2014/main" id="{71EC27D6-4531-4FDC-A2AD-6715FE58140F}"/>
                </a:ext>
              </a:extLst>
            </p:cNvPr>
            <p:cNvSpPr>
              <a:spLocks/>
            </p:cNvSpPr>
            <p:nvPr/>
          </p:nvSpPr>
          <p:spPr bwMode="auto">
            <a:xfrm>
              <a:off x="7281863" y="2473325"/>
              <a:ext cx="306387" cy="392113"/>
            </a:xfrm>
            <a:custGeom>
              <a:avLst/>
              <a:gdLst>
                <a:gd name="T0" fmla="*/ 193 w 193"/>
                <a:gd name="T1" fmla="*/ 128 h 247"/>
                <a:gd name="T2" fmla="*/ 0 w 193"/>
                <a:gd name="T3" fmla="*/ 0 h 247"/>
                <a:gd name="T4" fmla="*/ 0 w 193"/>
                <a:gd name="T5" fmla="*/ 247 h 247"/>
                <a:gd name="T6" fmla="*/ 193 w 193"/>
                <a:gd name="T7" fmla="*/ 128 h 247"/>
              </a:gdLst>
              <a:ahLst/>
              <a:cxnLst>
                <a:cxn ang="0">
                  <a:pos x="T0" y="T1"/>
                </a:cxn>
                <a:cxn ang="0">
                  <a:pos x="T2" y="T3"/>
                </a:cxn>
                <a:cxn ang="0">
                  <a:pos x="T4" y="T5"/>
                </a:cxn>
                <a:cxn ang="0">
                  <a:pos x="T6" y="T7"/>
                </a:cxn>
              </a:cxnLst>
              <a:rect l="0" t="0" r="r" b="b"/>
              <a:pathLst>
                <a:path w="193" h="247">
                  <a:moveTo>
                    <a:pt x="193" y="128"/>
                  </a:moveTo>
                  <a:lnTo>
                    <a:pt x="0" y="0"/>
                  </a:lnTo>
                  <a:lnTo>
                    <a:pt x="0" y="247"/>
                  </a:lnTo>
                  <a:lnTo>
                    <a:pt x="193" y="128"/>
                  </a:lnTo>
                  <a:close/>
                </a:path>
              </a:pathLst>
            </a:custGeom>
            <a:solidFill>
              <a:srgbClr val="4348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25">
              <a:extLst>
                <a:ext uri="{FF2B5EF4-FFF2-40B4-BE49-F238E27FC236}">
                  <a16:creationId xmlns:a16="http://schemas.microsoft.com/office/drawing/2014/main" id="{942F6F8A-A4C3-4A40-A622-C618A4165141}"/>
                </a:ext>
              </a:extLst>
            </p:cNvPr>
            <p:cNvSpPr>
              <a:spLocks/>
            </p:cNvSpPr>
            <p:nvPr/>
          </p:nvSpPr>
          <p:spPr bwMode="auto">
            <a:xfrm>
              <a:off x="4608513" y="2359025"/>
              <a:ext cx="441325" cy="254000"/>
            </a:xfrm>
            <a:custGeom>
              <a:avLst/>
              <a:gdLst>
                <a:gd name="T0" fmla="*/ 160 w 278"/>
                <a:gd name="T1" fmla="*/ 0 h 160"/>
                <a:gd name="T2" fmla="*/ 0 w 278"/>
                <a:gd name="T3" fmla="*/ 0 h 160"/>
                <a:gd name="T4" fmla="*/ 117 w 278"/>
                <a:gd name="T5" fmla="*/ 160 h 160"/>
                <a:gd name="T6" fmla="*/ 278 w 278"/>
                <a:gd name="T7" fmla="*/ 160 h 160"/>
                <a:gd name="T8" fmla="*/ 160 w 278"/>
                <a:gd name="T9" fmla="*/ 0 h 160"/>
              </a:gdLst>
              <a:ahLst/>
              <a:cxnLst>
                <a:cxn ang="0">
                  <a:pos x="T0" y="T1"/>
                </a:cxn>
                <a:cxn ang="0">
                  <a:pos x="T2" y="T3"/>
                </a:cxn>
                <a:cxn ang="0">
                  <a:pos x="T4" y="T5"/>
                </a:cxn>
                <a:cxn ang="0">
                  <a:pos x="T6" y="T7"/>
                </a:cxn>
                <a:cxn ang="0">
                  <a:pos x="T8" y="T9"/>
                </a:cxn>
              </a:cxnLst>
              <a:rect l="0" t="0" r="r" b="b"/>
              <a:pathLst>
                <a:path w="278" h="160">
                  <a:moveTo>
                    <a:pt x="160" y="0"/>
                  </a:moveTo>
                  <a:lnTo>
                    <a:pt x="0" y="0"/>
                  </a:lnTo>
                  <a:lnTo>
                    <a:pt x="117" y="160"/>
                  </a:lnTo>
                  <a:lnTo>
                    <a:pt x="278" y="160"/>
                  </a:lnTo>
                  <a:lnTo>
                    <a:pt x="160" y="0"/>
                  </a:lnTo>
                  <a:close/>
                </a:path>
              </a:pathLst>
            </a:custGeom>
            <a:solidFill>
              <a:srgbClr val="FFBD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26">
              <a:extLst>
                <a:ext uri="{FF2B5EF4-FFF2-40B4-BE49-F238E27FC236}">
                  <a16:creationId xmlns:a16="http://schemas.microsoft.com/office/drawing/2014/main" id="{F05DB357-F9D5-40F8-8D06-85CD94BCD875}"/>
                </a:ext>
              </a:extLst>
            </p:cNvPr>
            <p:cNvSpPr>
              <a:spLocks/>
            </p:cNvSpPr>
            <p:nvPr/>
          </p:nvSpPr>
          <p:spPr bwMode="auto">
            <a:xfrm>
              <a:off x="4613275" y="2736850"/>
              <a:ext cx="436562" cy="252413"/>
            </a:xfrm>
            <a:custGeom>
              <a:avLst/>
              <a:gdLst>
                <a:gd name="T0" fmla="*/ 275 w 275"/>
                <a:gd name="T1" fmla="*/ 0 h 159"/>
                <a:gd name="T2" fmla="*/ 116 w 275"/>
                <a:gd name="T3" fmla="*/ 0 h 159"/>
                <a:gd name="T4" fmla="*/ 0 w 275"/>
                <a:gd name="T5" fmla="*/ 159 h 159"/>
                <a:gd name="T6" fmla="*/ 159 w 275"/>
                <a:gd name="T7" fmla="*/ 159 h 159"/>
                <a:gd name="T8" fmla="*/ 275 w 275"/>
                <a:gd name="T9" fmla="*/ 0 h 159"/>
              </a:gdLst>
              <a:ahLst/>
              <a:cxnLst>
                <a:cxn ang="0">
                  <a:pos x="T0" y="T1"/>
                </a:cxn>
                <a:cxn ang="0">
                  <a:pos x="T2" y="T3"/>
                </a:cxn>
                <a:cxn ang="0">
                  <a:pos x="T4" y="T5"/>
                </a:cxn>
                <a:cxn ang="0">
                  <a:pos x="T6" y="T7"/>
                </a:cxn>
                <a:cxn ang="0">
                  <a:pos x="T8" y="T9"/>
                </a:cxn>
              </a:cxnLst>
              <a:rect l="0" t="0" r="r" b="b"/>
              <a:pathLst>
                <a:path w="275" h="159">
                  <a:moveTo>
                    <a:pt x="275" y="0"/>
                  </a:moveTo>
                  <a:lnTo>
                    <a:pt x="116" y="0"/>
                  </a:lnTo>
                  <a:lnTo>
                    <a:pt x="0" y="159"/>
                  </a:lnTo>
                  <a:lnTo>
                    <a:pt x="159" y="159"/>
                  </a:lnTo>
                  <a:lnTo>
                    <a:pt x="275" y="0"/>
                  </a:lnTo>
                  <a:close/>
                </a:path>
              </a:pathLst>
            </a:custGeom>
            <a:solidFill>
              <a:srgbClr val="FFBD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27">
              <a:extLst>
                <a:ext uri="{FF2B5EF4-FFF2-40B4-BE49-F238E27FC236}">
                  <a16:creationId xmlns:a16="http://schemas.microsoft.com/office/drawing/2014/main" id="{13F7C1F3-BE36-4911-A8E6-2FE3B065F188}"/>
                </a:ext>
              </a:extLst>
            </p:cNvPr>
            <p:cNvSpPr>
              <a:spLocks/>
            </p:cNvSpPr>
            <p:nvPr/>
          </p:nvSpPr>
          <p:spPr bwMode="auto">
            <a:xfrm>
              <a:off x="4783138" y="2359025"/>
              <a:ext cx="441325" cy="254000"/>
            </a:xfrm>
            <a:custGeom>
              <a:avLst/>
              <a:gdLst>
                <a:gd name="T0" fmla="*/ 159 w 278"/>
                <a:gd name="T1" fmla="*/ 0 h 160"/>
                <a:gd name="T2" fmla="*/ 0 w 278"/>
                <a:gd name="T3" fmla="*/ 0 h 160"/>
                <a:gd name="T4" fmla="*/ 116 w 278"/>
                <a:gd name="T5" fmla="*/ 160 h 160"/>
                <a:gd name="T6" fmla="*/ 278 w 278"/>
                <a:gd name="T7" fmla="*/ 160 h 160"/>
                <a:gd name="T8" fmla="*/ 159 w 278"/>
                <a:gd name="T9" fmla="*/ 0 h 160"/>
              </a:gdLst>
              <a:ahLst/>
              <a:cxnLst>
                <a:cxn ang="0">
                  <a:pos x="T0" y="T1"/>
                </a:cxn>
                <a:cxn ang="0">
                  <a:pos x="T2" y="T3"/>
                </a:cxn>
                <a:cxn ang="0">
                  <a:pos x="T4" y="T5"/>
                </a:cxn>
                <a:cxn ang="0">
                  <a:pos x="T6" y="T7"/>
                </a:cxn>
                <a:cxn ang="0">
                  <a:pos x="T8" y="T9"/>
                </a:cxn>
              </a:cxnLst>
              <a:rect l="0" t="0" r="r" b="b"/>
              <a:pathLst>
                <a:path w="278" h="160">
                  <a:moveTo>
                    <a:pt x="159" y="0"/>
                  </a:moveTo>
                  <a:lnTo>
                    <a:pt x="0" y="0"/>
                  </a:lnTo>
                  <a:lnTo>
                    <a:pt x="116" y="160"/>
                  </a:lnTo>
                  <a:lnTo>
                    <a:pt x="278" y="160"/>
                  </a:lnTo>
                  <a:lnTo>
                    <a:pt x="159" y="0"/>
                  </a:lnTo>
                  <a:close/>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228">
              <a:extLst>
                <a:ext uri="{FF2B5EF4-FFF2-40B4-BE49-F238E27FC236}">
                  <a16:creationId xmlns:a16="http://schemas.microsoft.com/office/drawing/2014/main" id="{377A36CD-923D-42BA-B69B-71984DFD9324}"/>
                </a:ext>
              </a:extLst>
            </p:cNvPr>
            <p:cNvSpPr>
              <a:spLocks/>
            </p:cNvSpPr>
            <p:nvPr/>
          </p:nvSpPr>
          <p:spPr bwMode="auto">
            <a:xfrm>
              <a:off x="4786313" y="2736850"/>
              <a:ext cx="438150" cy="252413"/>
            </a:xfrm>
            <a:custGeom>
              <a:avLst/>
              <a:gdLst>
                <a:gd name="T0" fmla="*/ 276 w 276"/>
                <a:gd name="T1" fmla="*/ 0 h 159"/>
                <a:gd name="T2" fmla="*/ 116 w 276"/>
                <a:gd name="T3" fmla="*/ 0 h 159"/>
                <a:gd name="T4" fmla="*/ 0 w 276"/>
                <a:gd name="T5" fmla="*/ 159 h 159"/>
                <a:gd name="T6" fmla="*/ 159 w 276"/>
                <a:gd name="T7" fmla="*/ 159 h 159"/>
                <a:gd name="T8" fmla="*/ 276 w 276"/>
                <a:gd name="T9" fmla="*/ 0 h 159"/>
              </a:gdLst>
              <a:ahLst/>
              <a:cxnLst>
                <a:cxn ang="0">
                  <a:pos x="T0" y="T1"/>
                </a:cxn>
                <a:cxn ang="0">
                  <a:pos x="T2" y="T3"/>
                </a:cxn>
                <a:cxn ang="0">
                  <a:pos x="T4" y="T5"/>
                </a:cxn>
                <a:cxn ang="0">
                  <a:pos x="T6" y="T7"/>
                </a:cxn>
                <a:cxn ang="0">
                  <a:pos x="T8" y="T9"/>
                </a:cxn>
              </a:cxnLst>
              <a:rect l="0" t="0" r="r" b="b"/>
              <a:pathLst>
                <a:path w="276" h="159">
                  <a:moveTo>
                    <a:pt x="276" y="0"/>
                  </a:moveTo>
                  <a:lnTo>
                    <a:pt x="116" y="0"/>
                  </a:lnTo>
                  <a:lnTo>
                    <a:pt x="0" y="159"/>
                  </a:lnTo>
                  <a:lnTo>
                    <a:pt x="159" y="159"/>
                  </a:lnTo>
                  <a:lnTo>
                    <a:pt x="276" y="0"/>
                  </a:lnTo>
                  <a:close/>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229">
              <a:extLst>
                <a:ext uri="{FF2B5EF4-FFF2-40B4-BE49-F238E27FC236}">
                  <a16:creationId xmlns:a16="http://schemas.microsoft.com/office/drawing/2014/main" id="{D9D5B3FF-11F4-43C2-BB38-55C35AC0C934}"/>
                </a:ext>
              </a:extLst>
            </p:cNvPr>
            <p:cNvSpPr>
              <a:spLocks/>
            </p:cNvSpPr>
            <p:nvPr/>
          </p:nvSpPr>
          <p:spPr bwMode="auto">
            <a:xfrm>
              <a:off x="3546475" y="2401888"/>
              <a:ext cx="760412" cy="55563"/>
            </a:xfrm>
            <a:custGeom>
              <a:avLst/>
              <a:gdLst>
                <a:gd name="T0" fmla="*/ 7 w 202"/>
                <a:gd name="T1" fmla="*/ 15 h 15"/>
                <a:gd name="T2" fmla="*/ 194 w 202"/>
                <a:gd name="T3" fmla="*/ 15 h 15"/>
                <a:gd name="T4" fmla="*/ 202 w 202"/>
                <a:gd name="T5" fmla="*/ 7 h 15"/>
                <a:gd name="T6" fmla="*/ 194 w 202"/>
                <a:gd name="T7" fmla="*/ 0 h 15"/>
                <a:gd name="T8" fmla="*/ 7 w 202"/>
                <a:gd name="T9" fmla="*/ 0 h 15"/>
                <a:gd name="T10" fmla="*/ 0 w 202"/>
                <a:gd name="T11" fmla="*/ 7 h 15"/>
                <a:gd name="T12" fmla="*/ 7 w 202"/>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202" h="15">
                  <a:moveTo>
                    <a:pt x="7" y="15"/>
                  </a:moveTo>
                  <a:cubicBezTo>
                    <a:pt x="194" y="15"/>
                    <a:pt x="194" y="15"/>
                    <a:pt x="194" y="15"/>
                  </a:cubicBezTo>
                  <a:cubicBezTo>
                    <a:pt x="198" y="15"/>
                    <a:pt x="202" y="12"/>
                    <a:pt x="202" y="7"/>
                  </a:cubicBezTo>
                  <a:cubicBezTo>
                    <a:pt x="202" y="3"/>
                    <a:pt x="199" y="0"/>
                    <a:pt x="194" y="0"/>
                  </a:cubicBezTo>
                  <a:cubicBezTo>
                    <a:pt x="7" y="0"/>
                    <a:pt x="7" y="0"/>
                    <a:pt x="7" y="0"/>
                  </a:cubicBezTo>
                  <a:cubicBezTo>
                    <a:pt x="3" y="0"/>
                    <a:pt x="0" y="3"/>
                    <a:pt x="0" y="7"/>
                  </a:cubicBezTo>
                  <a:cubicBezTo>
                    <a:pt x="0" y="12"/>
                    <a:pt x="3" y="15"/>
                    <a:pt x="7" y="15"/>
                  </a:cubicBezTo>
                  <a:close/>
                </a:path>
              </a:pathLst>
            </a:custGeom>
            <a:solidFill>
              <a:srgbClr val="B2B4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30">
              <a:extLst>
                <a:ext uri="{FF2B5EF4-FFF2-40B4-BE49-F238E27FC236}">
                  <a16:creationId xmlns:a16="http://schemas.microsoft.com/office/drawing/2014/main" id="{FE19793F-230A-46C4-A32B-0B30769B801A}"/>
                </a:ext>
              </a:extLst>
            </p:cNvPr>
            <p:cNvSpPr>
              <a:spLocks/>
            </p:cNvSpPr>
            <p:nvPr/>
          </p:nvSpPr>
          <p:spPr bwMode="auto">
            <a:xfrm>
              <a:off x="3335338" y="2616200"/>
              <a:ext cx="760412" cy="57150"/>
            </a:xfrm>
            <a:custGeom>
              <a:avLst/>
              <a:gdLst>
                <a:gd name="T0" fmla="*/ 8 w 202"/>
                <a:gd name="T1" fmla="*/ 15 h 15"/>
                <a:gd name="T2" fmla="*/ 195 w 202"/>
                <a:gd name="T3" fmla="*/ 15 h 15"/>
                <a:gd name="T4" fmla="*/ 202 w 202"/>
                <a:gd name="T5" fmla="*/ 7 h 15"/>
                <a:gd name="T6" fmla="*/ 195 w 202"/>
                <a:gd name="T7" fmla="*/ 0 h 15"/>
                <a:gd name="T8" fmla="*/ 8 w 202"/>
                <a:gd name="T9" fmla="*/ 0 h 15"/>
                <a:gd name="T10" fmla="*/ 0 w 202"/>
                <a:gd name="T11" fmla="*/ 7 h 15"/>
                <a:gd name="T12" fmla="*/ 8 w 202"/>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202" h="15">
                  <a:moveTo>
                    <a:pt x="8" y="15"/>
                  </a:moveTo>
                  <a:cubicBezTo>
                    <a:pt x="195" y="15"/>
                    <a:pt x="195" y="15"/>
                    <a:pt x="195" y="15"/>
                  </a:cubicBezTo>
                  <a:cubicBezTo>
                    <a:pt x="199" y="15"/>
                    <a:pt x="202" y="12"/>
                    <a:pt x="202" y="7"/>
                  </a:cubicBezTo>
                  <a:cubicBezTo>
                    <a:pt x="202" y="3"/>
                    <a:pt x="199" y="0"/>
                    <a:pt x="195" y="0"/>
                  </a:cubicBezTo>
                  <a:cubicBezTo>
                    <a:pt x="8" y="0"/>
                    <a:pt x="8" y="0"/>
                    <a:pt x="8" y="0"/>
                  </a:cubicBezTo>
                  <a:cubicBezTo>
                    <a:pt x="4" y="0"/>
                    <a:pt x="0" y="3"/>
                    <a:pt x="0" y="7"/>
                  </a:cubicBezTo>
                  <a:cubicBezTo>
                    <a:pt x="0" y="12"/>
                    <a:pt x="4" y="15"/>
                    <a:pt x="8" y="15"/>
                  </a:cubicBezTo>
                  <a:close/>
                </a:path>
              </a:pathLst>
            </a:custGeom>
            <a:solidFill>
              <a:srgbClr val="B2B4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31">
              <a:extLst>
                <a:ext uri="{FF2B5EF4-FFF2-40B4-BE49-F238E27FC236}">
                  <a16:creationId xmlns:a16="http://schemas.microsoft.com/office/drawing/2014/main" id="{D907E2F3-E683-4A5A-8869-9C4F2DE94A99}"/>
                </a:ext>
              </a:extLst>
            </p:cNvPr>
            <p:cNvSpPr>
              <a:spLocks/>
            </p:cNvSpPr>
            <p:nvPr/>
          </p:nvSpPr>
          <p:spPr bwMode="auto">
            <a:xfrm>
              <a:off x="3625850" y="2849563"/>
              <a:ext cx="617537" cy="53975"/>
            </a:xfrm>
            <a:custGeom>
              <a:avLst/>
              <a:gdLst>
                <a:gd name="T0" fmla="*/ 2 w 164"/>
                <a:gd name="T1" fmla="*/ 14 h 14"/>
                <a:gd name="T2" fmla="*/ 162 w 164"/>
                <a:gd name="T3" fmla="*/ 14 h 14"/>
                <a:gd name="T4" fmla="*/ 164 w 164"/>
                <a:gd name="T5" fmla="*/ 13 h 14"/>
                <a:gd name="T6" fmla="*/ 164 w 164"/>
                <a:gd name="T7" fmla="*/ 1 h 14"/>
                <a:gd name="T8" fmla="*/ 162 w 164"/>
                <a:gd name="T9" fmla="*/ 0 h 14"/>
                <a:gd name="T10" fmla="*/ 2 w 164"/>
                <a:gd name="T11" fmla="*/ 0 h 14"/>
                <a:gd name="T12" fmla="*/ 0 w 164"/>
                <a:gd name="T13" fmla="*/ 1 h 14"/>
                <a:gd name="T14" fmla="*/ 0 w 164"/>
                <a:gd name="T15" fmla="*/ 13 h 14"/>
                <a:gd name="T16" fmla="*/ 2 w 164"/>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14">
                  <a:moveTo>
                    <a:pt x="2" y="14"/>
                  </a:moveTo>
                  <a:cubicBezTo>
                    <a:pt x="162" y="14"/>
                    <a:pt x="162" y="14"/>
                    <a:pt x="162" y="14"/>
                  </a:cubicBezTo>
                  <a:cubicBezTo>
                    <a:pt x="163" y="14"/>
                    <a:pt x="164" y="14"/>
                    <a:pt x="164" y="13"/>
                  </a:cubicBezTo>
                  <a:cubicBezTo>
                    <a:pt x="164" y="1"/>
                    <a:pt x="164" y="1"/>
                    <a:pt x="164" y="1"/>
                  </a:cubicBezTo>
                  <a:cubicBezTo>
                    <a:pt x="164" y="0"/>
                    <a:pt x="163" y="0"/>
                    <a:pt x="162" y="0"/>
                  </a:cubicBezTo>
                  <a:cubicBezTo>
                    <a:pt x="2" y="0"/>
                    <a:pt x="2" y="0"/>
                    <a:pt x="2" y="0"/>
                  </a:cubicBezTo>
                  <a:cubicBezTo>
                    <a:pt x="1" y="0"/>
                    <a:pt x="0" y="0"/>
                    <a:pt x="0" y="1"/>
                  </a:cubicBezTo>
                  <a:cubicBezTo>
                    <a:pt x="0" y="13"/>
                    <a:pt x="0" y="13"/>
                    <a:pt x="0" y="13"/>
                  </a:cubicBezTo>
                  <a:cubicBezTo>
                    <a:pt x="0" y="14"/>
                    <a:pt x="1" y="14"/>
                    <a:pt x="2" y="14"/>
                  </a:cubicBezTo>
                  <a:close/>
                </a:path>
              </a:pathLst>
            </a:custGeom>
            <a:solidFill>
              <a:srgbClr val="B2B4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Oval 232">
              <a:extLst>
                <a:ext uri="{FF2B5EF4-FFF2-40B4-BE49-F238E27FC236}">
                  <a16:creationId xmlns:a16="http://schemas.microsoft.com/office/drawing/2014/main" id="{31116A20-650D-4306-BE49-1115D0088969}"/>
                </a:ext>
              </a:extLst>
            </p:cNvPr>
            <p:cNvSpPr>
              <a:spLocks noChangeArrowheads="1"/>
            </p:cNvSpPr>
            <p:nvPr/>
          </p:nvSpPr>
          <p:spPr bwMode="auto">
            <a:xfrm>
              <a:off x="7462838" y="2963863"/>
              <a:ext cx="369887" cy="368300"/>
            </a:xfrm>
            <a:prstGeom prst="ellipse">
              <a:avLst/>
            </a:prstGeom>
            <a:solidFill>
              <a:srgbClr val="97E4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39" name="Group 238">
            <a:extLst>
              <a:ext uri="{FF2B5EF4-FFF2-40B4-BE49-F238E27FC236}">
                <a16:creationId xmlns:a16="http://schemas.microsoft.com/office/drawing/2014/main" id="{2275F9CE-B2A1-42D7-B790-845600000CBB}"/>
              </a:ext>
            </a:extLst>
          </p:cNvPr>
          <p:cNvGrpSpPr/>
          <p:nvPr/>
        </p:nvGrpSpPr>
        <p:grpSpPr>
          <a:xfrm>
            <a:off x="-1009986" y="-1193801"/>
            <a:ext cx="3346785" cy="2962646"/>
            <a:chOff x="-895685" y="4317701"/>
            <a:chExt cx="3094030" cy="2738902"/>
          </a:xfrm>
        </p:grpSpPr>
        <p:sp>
          <p:nvSpPr>
            <p:cNvPr id="237" name="Freeform 4">
              <a:extLst>
                <a:ext uri="{FF2B5EF4-FFF2-40B4-BE49-F238E27FC236}">
                  <a16:creationId xmlns:a16="http://schemas.microsoft.com/office/drawing/2014/main" id="{1557D3FC-E2D6-4AB0-A890-C516DE561C74}"/>
                </a:ext>
              </a:extLst>
            </p:cNvPr>
            <p:cNvSpPr/>
            <p:nvPr/>
          </p:nvSpPr>
          <p:spPr>
            <a:xfrm rot="18900000">
              <a:off x="-895685" y="4317701"/>
              <a:ext cx="2737592" cy="2738902"/>
            </a:xfrm>
            <a:custGeom>
              <a:avLst/>
              <a:gdLst/>
              <a:ahLst/>
              <a:cxnLst/>
              <a:rect l="l" t="t" r="r" b="b"/>
              <a:pathLst>
                <a:path w="2653030" h="2654300">
                  <a:moveTo>
                    <a:pt x="0" y="1535430"/>
                  </a:moveTo>
                  <a:lnTo>
                    <a:pt x="0" y="1463040"/>
                  </a:lnTo>
                  <a:lnTo>
                    <a:pt x="1463040" y="0"/>
                  </a:lnTo>
                  <a:lnTo>
                    <a:pt x="1535430" y="0"/>
                  </a:lnTo>
                  <a:lnTo>
                    <a:pt x="0" y="1535430"/>
                  </a:lnTo>
                  <a:close/>
                  <a:moveTo>
                    <a:pt x="1681480" y="0"/>
                  </a:moveTo>
                  <a:lnTo>
                    <a:pt x="1609090" y="0"/>
                  </a:lnTo>
                  <a:lnTo>
                    <a:pt x="0" y="1607820"/>
                  </a:lnTo>
                  <a:lnTo>
                    <a:pt x="0" y="1680210"/>
                  </a:lnTo>
                  <a:lnTo>
                    <a:pt x="1681480" y="0"/>
                  </a:lnTo>
                  <a:close/>
                  <a:moveTo>
                    <a:pt x="1390650" y="0"/>
                  </a:moveTo>
                  <a:lnTo>
                    <a:pt x="1318260" y="0"/>
                  </a:lnTo>
                  <a:lnTo>
                    <a:pt x="0" y="1318260"/>
                  </a:lnTo>
                  <a:lnTo>
                    <a:pt x="0" y="1390650"/>
                  </a:lnTo>
                  <a:lnTo>
                    <a:pt x="1390650" y="0"/>
                  </a:lnTo>
                  <a:close/>
                  <a:moveTo>
                    <a:pt x="1245870" y="0"/>
                  </a:moveTo>
                  <a:lnTo>
                    <a:pt x="1173480" y="0"/>
                  </a:lnTo>
                  <a:lnTo>
                    <a:pt x="0" y="1173480"/>
                  </a:lnTo>
                  <a:lnTo>
                    <a:pt x="0" y="1245870"/>
                  </a:lnTo>
                  <a:lnTo>
                    <a:pt x="1245870" y="0"/>
                  </a:lnTo>
                  <a:close/>
                  <a:moveTo>
                    <a:pt x="1826260" y="0"/>
                  </a:moveTo>
                  <a:lnTo>
                    <a:pt x="1753870" y="0"/>
                  </a:lnTo>
                  <a:lnTo>
                    <a:pt x="0" y="1753870"/>
                  </a:lnTo>
                  <a:lnTo>
                    <a:pt x="0" y="1826260"/>
                  </a:lnTo>
                  <a:lnTo>
                    <a:pt x="1826260" y="0"/>
                  </a:lnTo>
                  <a:close/>
                  <a:moveTo>
                    <a:pt x="2260600" y="0"/>
                  </a:moveTo>
                  <a:lnTo>
                    <a:pt x="2188210" y="0"/>
                  </a:lnTo>
                  <a:lnTo>
                    <a:pt x="0" y="2188210"/>
                  </a:lnTo>
                  <a:lnTo>
                    <a:pt x="0" y="2260600"/>
                  </a:lnTo>
                  <a:lnTo>
                    <a:pt x="2260600" y="0"/>
                  </a:lnTo>
                  <a:close/>
                  <a:moveTo>
                    <a:pt x="2551430" y="0"/>
                  </a:moveTo>
                  <a:lnTo>
                    <a:pt x="2479040" y="0"/>
                  </a:lnTo>
                  <a:lnTo>
                    <a:pt x="0" y="2479040"/>
                  </a:lnTo>
                  <a:lnTo>
                    <a:pt x="0" y="2551430"/>
                  </a:lnTo>
                  <a:lnTo>
                    <a:pt x="2551430" y="0"/>
                  </a:lnTo>
                  <a:close/>
                  <a:moveTo>
                    <a:pt x="2405380" y="0"/>
                  </a:moveTo>
                  <a:lnTo>
                    <a:pt x="2332990" y="0"/>
                  </a:lnTo>
                  <a:lnTo>
                    <a:pt x="0" y="2332990"/>
                  </a:lnTo>
                  <a:lnTo>
                    <a:pt x="0" y="2405380"/>
                  </a:lnTo>
                  <a:lnTo>
                    <a:pt x="2405380" y="0"/>
                  </a:lnTo>
                  <a:close/>
                  <a:moveTo>
                    <a:pt x="2115820" y="0"/>
                  </a:moveTo>
                  <a:lnTo>
                    <a:pt x="2043430" y="0"/>
                  </a:lnTo>
                  <a:lnTo>
                    <a:pt x="0" y="2043430"/>
                  </a:lnTo>
                  <a:lnTo>
                    <a:pt x="0" y="2115820"/>
                  </a:lnTo>
                  <a:lnTo>
                    <a:pt x="2115820" y="0"/>
                  </a:lnTo>
                  <a:close/>
                  <a:moveTo>
                    <a:pt x="375920" y="0"/>
                  </a:moveTo>
                  <a:lnTo>
                    <a:pt x="303530" y="0"/>
                  </a:lnTo>
                  <a:lnTo>
                    <a:pt x="0" y="303530"/>
                  </a:lnTo>
                  <a:lnTo>
                    <a:pt x="0" y="375920"/>
                  </a:lnTo>
                  <a:lnTo>
                    <a:pt x="375920" y="0"/>
                  </a:lnTo>
                  <a:close/>
                  <a:moveTo>
                    <a:pt x="1101090" y="0"/>
                  </a:moveTo>
                  <a:lnTo>
                    <a:pt x="1028700" y="0"/>
                  </a:lnTo>
                  <a:lnTo>
                    <a:pt x="0" y="1028700"/>
                  </a:lnTo>
                  <a:lnTo>
                    <a:pt x="0" y="1101090"/>
                  </a:lnTo>
                  <a:lnTo>
                    <a:pt x="1101090" y="0"/>
                  </a:lnTo>
                  <a:close/>
                  <a:moveTo>
                    <a:pt x="2653030" y="0"/>
                  </a:moveTo>
                  <a:lnTo>
                    <a:pt x="2623820" y="0"/>
                  </a:lnTo>
                  <a:lnTo>
                    <a:pt x="0" y="2623820"/>
                  </a:lnTo>
                  <a:lnTo>
                    <a:pt x="0" y="2653030"/>
                  </a:lnTo>
                  <a:lnTo>
                    <a:pt x="43180" y="2653030"/>
                  </a:lnTo>
                  <a:lnTo>
                    <a:pt x="2653030" y="43180"/>
                  </a:lnTo>
                  <a:lnTo>
                    <a:pt x="2653030" y="0"/>
                  </a:lnTo>
                  <a:close/>
                  <a:moveTo>
                    <a:pt x="520700" y="0"/>
                  </a:moveTo>
                  <a:lnTo>
                    <a:pt x="448310" y="0"/>
                  </a:lnTo>
                  <a:lnTo>
                    <a:pt x="0" y="448310"/>
                  </a:lnTo>
                  <a:lnTo>
                    <a:pt x="0" y="520700"/>
                  </a:lnTo>
                  <a:lnTo>
                    <a:pt x="520700" y="0"/>
                  </a:lnTo>
                  <a:close/>
                  <a:moveTo>
                    <a:pt x="85090" y="0"/>
                  </a:moveTo>
                  <a:lnTo>
                    <a:pt x="12700" y="0"/>
                  </a:lnTo>
                  <a:lnTo>
                    <a:pt x="0" y="12700"/>
                  </a:lnTo>
                  <a:lnTo>
                    <a:pt x="0" y="85090"/>
                  </a:lnTo>
                  <a:lnTo>
                    <a:pt x="85090" y="0"/>
                  </a:lnTo>
                  <a:close/>
                  <a:moveTo>
                    <a:pt x="231140" y="0"/>
                  </a:moveTo>
                  <a:lnTo>
                    <a:pt x="158750" y="0"/>
                  </a:lnTo>
                  <a:lnTo>
                    <a:pt x="0" y="157480"/>
                  </a:lnTo>
                  <a:lnTo>
                    <a:pt x="0" y="229870"/>
                  </a:lnTo>
                  <a:lnTo>
                    <a:pt x="231140" y="0"/>
                  </a:lnTo>
                  <a:close/>
                  <a:moveTo>
                    <a:pt x="0" y="956310"/>
                  </a:moveTo>
                  <a:lnTo>
                    <a:pt x="956310" y="0"/>
                  </a:lnTo>
                  <a:lnTo>
                    <a:pt x="883920" y="0"/>
                  </a:lnTo>
                  <a:lnTo>
                    <a:pt x="0" y="882650"/>
                  </a:lnTo>
                  <a:lnTo>
                    <a:pt x="0" y="956310"/>
                  </a:lnTo>
                  <a:close/>
                  <a:moveTo>
                    <a:pt x="665480" y="0"/>
                  </a:moveTo>
                  <a:lnTo>
                    <a:pt x="593090" y="0"/>
                  </a:lnTo>
                  <a:lnTo>
                    <a:pt x="0" y="593090"/>
                  </a:lnTo>
                  <a:lnTo>
                    <a:pt x="0" y="665480"/>
                  </a:lnTo>
                  <a:lnTo>
                    <a:pt x="665480" y="0"/>
                  </a:lnTo>
                  <a:close/>
                  <a:moveTo>
                    <a:pt x="810260" y="0"/>
                  </a:moveTo>
                  <a:lnTo>
                    <a:pt x="737870" y="0"/>
                  </a:lnTo>
                  <a:lnTo>
                    <a:pt x="0" y="737870"/>
                  </a:lnTo>
                  <a:lnTo>
                    <a:pt x="0" y="810260"/>
                  </a:lnTo>
                  <a:lnTo>
                    <a:pt x="810260" y="0"/>
                  </a:lnTo>
                  <a:close/>
                  <a:moveTo>
                    <a:pt x="1971040" y="0"/>
                  </a:moveTo>
                  <a:lnTo>
                    <a:pt x="1898650" y="0"/>
                  </a:lnTo>
                  <a:lnTo>
                    <a:pt x="0" y="1898650"/>
                  </a:lnTo>
                  <a:lnTo>
                    <a:pt x="0" y="1971040"/>
                  </a:lnTo>
                  <a:lnTo>
                    <a:pt x="1971040" y="0"/>
                  </a:lnTo>
                  <a:close/>
                  <a:moveTo>
                    <a:pt x="2653030" y="1783080"/>
                  </a:moveTo>
                  <a:lnTo>
                    <a:pt x="2653030" y="1710690"/>
                  </a:lnTo>
                  <a:lnTo>
                    <a:pt x="1710690" y="2653030"/>
                  </a:lnTo>
                  <a:lnTo>
                    <a:pt x="1783080" y="2653030"/>
                  </a:lnTo>
                  <a:lnTo>
                    <a:pt x="2653030" y="1783080"/>
                  </a:lnTo>
                  <a:close/>
                  <a:moveTo>
                    <a:pt x="2653030" y="1927860"/>
                  </a:moveTo>
                  <a:lnTo>
                    <a:pt x="2653030" y="1855470"/>
                  </a:lnTo>
                  <a:lnTo>
                    <a:pt x="1855470" y="2653030"/>
                  </a:lnTo>
                  <a:lnTo>
                    <a:pt x="1927860" y="2653030"/>
                  </a:lnTo>
                  <a:lnTo>
                    <a:pt x="2653030" y="1927860"/>
                  </a:lnTo>
                  <a:close/>
                  <a:moveTo>
                    <a:pt x="2653030" y="2072640"/>
                  </a:moveTo>
                  <a:lnTo>
                    <a:pt x="2653030" y="2000250"/>
                  </a:lnTo>
                  <a:lnTo>
                    <a:pt x="2000250" y="2653030"/>
                  </a:lnTo>
                  <a:lnTo>
                    <a:pt x="2072640" y="2653030"/>
                  </a:lnTo>
                  <a:lnTo>
                    <a:pt x="2653030" y="2072640"/>
                  </a:lnTo>
                  <a:close/>
                  <a:moveTo>
                    <a:pt x="2653030" y="1638300"/>
                  </a:moveTo>
                  <a:lnTo>
                    <a:pt x="2653030" y="1565910"/>
                  </a:lnTo>
                  <a:lnTo>
                    <a:pt x="1564640" y="2654300"/>
                  </a:lnTo>
                  <a:lnTo>
                    <a:pt x="1637030" y="2654300"/>
                  </a:lnTo>
                  <a:lnTo>
                    <a:pt x="2653030" y="1638300"/>
                  </a:lnTo>
                  <a:close/>
                  <a:moveTo>
                    <a:pt x="2217420" y="2653030"/>
                  </a:moveTo>
                  <a:lnTo>
                    <a:pt x="2653030" y="2217420"/>
                  </a:lnTo>
                  <a:lnTo>
                    <a:pt x="2653030" y="2145030"/>
                  </a:lnTo>
                  <a:lnTo>
                    <a:pt x="2145030" y="2653030"/>
                  </a:lnTo>
                  <a:lnTo>
                    <a:pt x="2217420" y="2653030"/>
                  </a:lnTo>
                  <a:close/>
                  <a:moveTo>
                    <a:pt x="2653030" y="2580640"/>
                  </a:moveTo>
                  <a:lnTo>
                    <a:pt x="2580640" y="2653030"/>
                  </a:lnTo>
                  <a:lnTo>
                    <a:pt x="2653030" y="2653030"/>
                  </a:lnTo>
                  <a:lnTo>
                    <a:pt x="2653030" y="2580640"/>
                  </a:lnTo>
                  <a:close/>
                  <a:moveTo>
                    <a:pt x="2653030" y="2508250"/>
                  </a:moveTo>
                  <a:lnTo>
                    <a:pt x="2653030" y="2435860"/>
                  </a:lnTo>
                  <a:lnTo>
                    <a:pt x="2435860" y="2653030"/>
                  </a:lnTo>
                  <a:lnTo>
                    <a:pt x="2508250" y="2653030"/>
                  </a:lnTo>
                  <a:lnTo>
                    <a:pt x="2653030" y="2508250"/>
                  </a:lnTo>
                  <a:close/>
                  <a:moveTo>
                    <a:pt x="2653030" y="2363470"/>
                  </a:moveTo>
                  <a:lnTo>
                    <a:pt x="2653030" y="2291080"/>
                  </a:lnTo>
                  <a:lnTo>
                    <a:pt x="2291080" y="2653030"/>
                  </a:lnTo>
                  <a:lnTo>
                    <a:pt x="2363470" y="2653030"/>
                  </a:lnTo>
                  <a:lnTo>
                    <a:pt x="2653030" y="2363470"/>
                  </a:lnTo>
                  <a:close/>
                  <a:moveTo>
                    <a:pt x="2653030" y="1492250"/>
                  </a:moveTo>
                  <a:lnTo>
                    <a:pt x="2653030" y="1419860"/>
                  </a:lnTo>
                  <a:lnTo>
                    <a:pt x="1419860" y="2653030"/>
                  </a:lnTo>
                  <a:lnTo>
                    <a:pt x="1492250" y="2653030"/>
                  </a:lnTo>
                  <a:lnTo>
                    <a:pt x="2653030" y="1492250"/>
                  </a:lnTo>
                  <a:close/>
                  <a:moveTo>
                    <a:pt x="2653030" y="187960"/>
                  </a:moveTo>
                  <a:lnTo>
                    <a:pt x="2653030" y="115570"/>
                  </a:lnTo>
                  <a:lnTo>
                    <a:pt x="115570" y="2653030"/>
                  </a:lnTo>
                  <a:lnTo>
                    <a:pt x="187960" y="2653030"/>
                  </a:lnTo>
                  <a:lnTo>
                    <a:pt x="2653030" y="187960"/>
                  </a:lnTo>
                  <a:close/>
                  <a:moveTo>
                    <a:pt x="2653030" y="622300"/>
                  </a:moveTo>
                  <a:lnTo>
                    <a:pt x="2653030" y="549910"/>
                  </a:lnTo>
                  <a:lnTo>
                    <a:pt x="549910" y="2653030"/>
                  </a:lnTo>
                  <a:lnTo>
                    <a:pt x="622300" y="2653030"/>
                  </a:lnTo>
                  <a:lnTo>
                    <a:pt x="2653030" y="622300"/>
                  </a:lnTo>
                  <a:close/>
                  <a:moveTo>
                    <a:pt x="2653030" y="477520"/>
                  </a:moveTo>
                  <a:lnTo>
                    <a:pt x="2653030" y="405130"/>
                  </a:lnTo>
                  <a:lnTo>
                    <a:pt x="405130" y="2653030"/>
                  </a:lnTo>
                  <a:lnTo>
                    <a:pt x="477520" y="2653030"/>
                  </a:lnTo>
                  <a:lnTo>
                    <a:pt x="2653030" y="477520"/>
                  </a:lnTo>
                  <a:close/>
                  <a:moveTo>
                    <a:pt x="2653030" y="1347470"/>
                  </a:moveTo>
                  <a:lnTo>
                    <a:pt x="2653030" y="1275080"/>
                  </a:lnTo>
                  <a:lnTo>
                    <a:pt x="1275080" y="2653030"/>
                  </a:lnTo>
                  <a:lnTo>
                    <a:pt x="1347470" y="2653030"/>
                  </a:lnTo>
                  <a:lnTo>
                    <a:pt x="2653030" y="1347470"/>
                  </a:lnTo>
                  <a:close/>
                  <a:moveTo>
                    <a:pt x="2653030" y="767080"/>
                  </a:moveTo>
                  <a:lnTo>
                    <a:pt x="2653030" y="694690"/>
                  </a:lnTo>
                  <a:lnTo>
                    <a:pt x="694690" y="2653030"/>
                  </a:lnTo>
                  <a:lnTo>
                    <a:pt x="767080" y="2653030"/>
                  </a:lnTo>
                  <a:lnTo>
                    <a:pt x="2653030" y="767080"/>
                  </a:lnTo>
                  <a:close/>
                  <a:moveTo>
                    <a:pt x="2653030" y="332740"/>
                  </a:moveTo>
                  <a:lnTo>
                    <a:pt x="2653030" y="260350"/>
                  </a:lnTo>
                  <a:lnTo>
                    <a:pt x="260350" y="2653030"/>
                  </a:lnTo>
                  <a:lnTo>
                    <a:pt x="332740" y="2653030"/>
                  </a:lnTo>
                  <a:lnTo>
                    <a:pt x="2653030" y="332740"/>
                  </a:lnTo>
                  <a:close/>
                  <a:moveTo>
                    <a:pt x="2653030" y="1202690"/>
                  </a:moveTo>
                  <a:lnTo>
                    <a:pt x="2653030" y="1130300"/>
                  </a:lnTo>
                  <a:lnTo>
                    <a:pt x="1130300" y="2653030"/>
                  </a:lnTo>
                  <a:lnTo>
                    <a:pt x="1202690" y="2653030"/>
                  </a:lnTo>
                  <a:lnTo>
                    <a:pt x="2653030" y="1202690"/>
                  </a:lnTo>
                  <a:close/>
                  <a:moveTo>
                    <a:pt x="2653030" y="913130"/>
                  </a:moveTo>
                  <a:lnTo>
                    <a:pt x="2653030" y="840740"/>
                  </a:lnTo>
                  <a:lnTo>
                    <a:pt x="840740" y="2653030"/>
                  </a:lnTo>
                  <a:lnTo>
                    <a:pt x="913130" y="2653030"/>
                  </a:lnTo>
                  <a:lnTo>
                    <a:pt x="2653030" y="913130"/>
                  </a:lnTo>
                  <a:close/>
                  <a:moveTo>
                    <a:pt x="2653030" y="1057910"/>
                  </a:moveTo>
                  <a:lnTo>
                    <a:pt x="2653030" y="985520"/>
                  </a:lnTo>
                  <a:lnTo>
                    <a:pt x="985520" y="2653030"/>
                  </a:lnTo>
                  <a:lnTo>
                    <a:pt x="1057910" y="2653030"/>
                  </a:lnTo>
                  <a:lnTo>
                    <a:pt x="2653030" y="1057910"/>
                  </a:lnTo>
                  <a:close/>
                </a:path>
              </a:pathLst>
            </a:custGeom>
            <a:solidFill>
              <a:schemeClr val="accent3">
                <a:lumMod val="75000"/>
              </a:schemeClr>
            </a:solidFill>
          </p:spPr>
        </p:sp>
        <p:sp>
          <p:nvSpPr>
            <p:cNvPr id="238" name="Freeform 6">
              <a:extLst>
                <a:ext uri="{FF2B5EF4-FFF2-40B4-BE49-F238E27FC236}">
                  <a16:creationId xmlns:a16="http://schemas.microsoft.com/office/drawing/2014/main" id="{A6024100-56FF-4218-A6BC-D16C196DF8C5}"/>
                </a:ext>
              </a:extLst>
            </p:cNvPr>
            <p:cNvSpPr/>
            <p:nvPr/>
          </p:nvSpPr>
          <p:spPr>
            <a:xfrm rot="18900000">
              <a:off x="-539247" y="4317893"/>
              <a:ext cx="2737592" cy="2737591"/>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chemeClr val="accent5">
                <a:lumMod val="60000"/>
                <a:lumOff val="40000"/>
              </a:schemeClr>
            </a:solidFill>
          </p:spPr>
        </p:sp>
      </p:grpSp>
      <p:grpSp>
        <p:nvGrpSpPr>
          <p:cNvPr id="240" name="Group 239">
            <a:extLst>
              <a:ext uri="{FF2B5EF4-FFF2-40B4-BE49-F238E27FC236}">
                <a16:creationId xmlns:a16="http://schemas.microsoft.com/office/drawing/2014/main" id="{3A66CD93-D3A4-4AC0-BD3C-50B0E53315DF}"/>
              </a:ext>
            </a:extLst>
          </p:cNvPr>
          <p:cNvGrpSpPr/>
          <p:nvPr/>
        </p:nvGrpSpPr>
        <p:grpSpPr>
          <a:xfrm>
            <a:off x="11192260" y="5918922"/>
            <a:ext cx="1639528" cy="1451345"/>
            <a:chOff x="-895685" y="4317701"/>
            <a:chExt cx="3094030" cy="2738902"/>
          </a:xfrm>
        </p:grpSpPr>
        <p:sp>
          <p:nvSpPr>
            <p:cNvPr id="241" name="Freeform 4">
              <a:extLst>
                <a:ext uri="{FF2B5EF4-FFF2-40B4-BE49-F238E27FC236}">
                  <a16:creationId xmlns:a16="http://schemas.microsoft.com/office/drawing/2014/main" id="{FBDB29CA-93F5-4097-9D1E-BF2613988E6C}"/>
                </a:ext>
              </a:extLst>
            </p:cNvPr>
            <p:cNvSpPr/>
            <p:nvPr/>
          </p:nvSpPr>
          <p:spPr>
            <a:xfrm rot="18900000">
              <a:off x="-895685" y="4317701"/>
              <a:ext cx="2737592" cy="2738902"/>
            </a:xfrm>
            <a:custGeom>
              <a:avLst/>
              <a:gdLst/>
              <a:ahLst/>
              <a:cxnLst/>
              <a:rect l="l" t="t" r="r" b="b"/>
              <a:pathLst>
                <a:path w="2653030" h="2654300">
                  <a:moveTo>
                    <a:pt x="0" y="1535430"/>
                  </a:moveTo>
                  <a:lnTo>
                    <a:pt x="0" y="1463040"/>
                  </a:lnTo>
                  <a:lnTo>
                    <a:pt x="1463040" y="0"/>
                  </a:lnTo>
                  <a:lnTo>
                    <a:pt x="1535430" y="0"/>
                  </a:lnTo>
                  <a:lnTo>
                    <a:pt x="0" y="1535430"/>
                  </a:lnTo>
                  <a:close/>
                  <a:moveTo>
                    <a:pt x="1681480" y="0"/>
                  </a:moveTo>
                  <a:lnTo>
                    <a:pt x="1609090" y="0"/>
                  </a:lnTo>
                  <a:lnTo>
                    <a:pt x="0" y="1607820"/>
                  </a:lnTo>
                  <a:lnTo>
                    <a:pt x="0" y="1680210"/>
                  </a:lnTo>
                  <a:lnTo>
                    <a:pt x="1681480" y="0"/>
                  </a:lnTo>
                  <a:close/>
                  <a:moveTo>
                    <a:pt x="1390650" y="0"/>
                  </a:moveTo>
                  <a:lnTo>
                    <a:pt x="1318260" y="0"/>
                  </a:lnTo>
                  <a:lnTo>
                    <a:pt x="0" y="1318260"/>
                  </a:lnTo>
                  <a:lnTo>
                    <a:pt x="0" y="1390650"/>
                  </a:lnTo>
                  <a:lnTo>
                    <a:pt x="1390650" y="0"/>
                  </a:lnTo>
                  <a:close/>
                  <a:moveTo>
                    <a:pt x="1245870" y="0"/>
                  </a:moveTo>
                  <a:lnTo>
                    <a:pt x="1173480" y="0"/>
                  </a:lnTo>
                  <a:lnTo>
                    <a:pt x="0" y="1173480"/>
                  </a:lnTo>
                  <a:lnTo>
                    <a:pt x="0" y="1245870"/>
                  </a:lnTo>
                  <a:lnTo>
                    <a:pt x="1245870" y="0"/>
                  </a:lnTo>
                  <a:close/>
                  <a:moveTo>
                    <a:pt x="1826260" y="0"/>
                  </a:moveTo>
                  <a:lnTo>
                    <a:pt x="1753870" y="0"/>
                  </a:lnTo>
                  <a:lnTo>
                    <a:pt x="0" y="1753870"/>
                  </a:lnTo>
                  <a:lnTo>
                    <a:pt x="0" y="1826260"/>
                  </a:lnTo>
                  <a:lnTo>
                    <a:pt x="1826260" y="0"/>
                  </a:lnTo>
                  <a:close/>
                  <a:moveTo>
                    <a:pt x="2260600" y="0"/>
                  </a:moveTo>
                  <a:lnTo>
                    <a:pt x="2188210" y="0"/>
                  </a:lnTo>
                  <a:lnTo>
                    <a:pt x="0" y="2188210"/>
                  </a:lnTo>
                  <a:lnTo>
                    <a:pt x="0" y="2260600"/>
                  </a:lnTo>
                  <a:lnTo>
                    <a:pt x="2260600" y="0"/>
                  </a:lnTo>
                  <a:close/>
                  <a:moveTo>
                    <a:pt x="2551430" y="0"/>
                  </a:moveTo>
                  <a:lnTo>
                    <a:pt x="2479040" y="0"/>
                  </a:lnTo>
                  <a:lnTo>
                    <a:pt x="0" y="2479040"/>
                  </a:lnTo>
                  <a:lnTo>
                    <a:pt x="0" y="2551430"/>
                  </a:lnTo>
                  <a:lnTo>
                    <a:pt x="2551430" y="0"/>
                  </a:lnTo>
                  <a:close/>
                  <a:moveTo>
                    <a:pt x="2405380" y="0"/>
                  </a:moveTo>
                  <a:lnTo>
                    <a:pt x="2332990" y="0"/>
                  </a:lnTo>
                  <a:lnTo>
                    <a:pt x="0" y="2332990"/>
                  </a:lnTo>
                  <a:lnTo>
                    <a:pt x="0" y="2405380"/>
                  </a:lnTo>
                  <a:lnTo>
                    <a:pt x="2405380" y="0"/>
                  </a:lnTo>
                  <a:close/>
                  <a:moveTo>
                    <a:pt x="2115820" y="0"/>
                  </a:moveTo>
                  <a:lnTo>
                    <a:pt x="2043430" y="0"/>
                  </a:lnTo>
                  <a:lnTo>
                    <a:pt x="0" y="2043430"/>
                  </a:lnTo>
                  <a:lnTo>
                    <a:pt x="0" y="2115820"/>
                  </a:lnTo>
                  <a:lnTo>
                    <a:pt x="2115820" y="0"/>
                  </a:lnTo>
                  <a:close/>
                  <a:moveTo>
                    <a:pt x="375920" y="0"/>
                  </a:moveTo>
                  <a:lnTo>
                    <a:pt x="303530" y="0"/>
                  </a:lnTo>
                  <a:lnTo>
                    <a:pt x="0" y="303530"/>
                  </a:lnTo>
                  <a:lnTo>
                    <a:pt x="0" y="375920"/>
                  </a:lnTo>
                  <a:lnTo>
                    <a:pt x="375920" y="0"/>
                  </a:lnTo>
                  <a:close/>
                  <a:moveTo>
                    <a:pt x="1101090" y="0"/>
                  </a:moveTo>
                  <a:lnTo>
                    <a:pt x="1028700" y="0"/>
                  </a:lnTo>
                  <a:lnTo>
                    <a:pt x="0" y="1028700"/>
                  </a:lnTo>
                  <a:lnTo>
                    <a:pt x="0" y="1101090"/>
                  </a:lnTo>
                  <a:lnTo>
                    <a:pt x="1101090" y="0"/>
                  </a:lnTo>
                  <a:close/>
                  <a:moveTo>
                    <a:pt x="2653030" y="0"/>
                  </a:moveTo>
                  <a:lnTo>
                    <a:pt x="2623820" y="0"/>
                  </a:lnTo>
                  <a:lnTo>
                    <a:pt x="0" y="2623820"/>
                  </a:lnTo>
                  <a:lnTo>
                    <a:pt x="0" y="2653030"/>
                  </a:lnTo>
                  <a:lnTo>
                    <a:pt x="43180" y="2653030"/>
                  </a:lnTo>
                  <a:lnTo>
                    <a:pt x="2653030" y="43180"/>
                  </a:lnTo>
                  <a:lnTo>
                    <a:pt x="2653030" y="0"/>
                  </a:lnTo>
                  <a:close/>
                  <a:moveTo>
                    <a:pt x="520700" y="0"/>
                  </a:moveTo>
                  <a:lnTo>
                    <a:pt x="448310" y="0"/>
                  </a:lnTo>
                  <a:lnTo>
                    <a:pt x="0" y="448310"/>
                  </a:lnTo>
                  <a:lnTo>
                    <a:pt x="0" y="520700"/>
                  </a:lnTo>
                  <a:lnTo>
                    <a:pt x="520700" y="0"/>
                  </a:lnTo>
                  <a:close/>
                  <a:moveTo>
                    <a:pt x="85090" y="0"/>
                  </a:moveTo>
                  <a:lnTo>
                    <a:pt x="12700" y="0"/>
                  </a:lnTo>
                  <a:lnTo>
                    <a:pt x="0" y="12700"/>
                  </a:lnTo>
                  <a:lnTo>
                    <a:pt x="0" y="85090"/>
                  </a:lnTo>
                  <a:lnTo>
                    <a:pt x="85090" y="0"/>
                  </a:lnTo>
                  <a:close/>
                  <a:moveTo>
                    <a:pt x="231140" y="0"/>
                  </a:moveTo>
                  <a:lnTo>
                    <a:pt x="158750" y="0"/>
                  </a:lnTo>
                  <a:lnTo>
                    <a:pt x="0" y="157480"/>
                  </a:lnTo>
                  <a:lnTo>
                    <a:pt x="0" y="229870"/>
                  </a:lnTo>
                  <a:lnTo>
                    <a:pt x="231140" y="0"/>
                  </a:lnTo>
                  <a:close/>
                  <a:moveTo>
                    <a:pt x="0" y="956310"/>
                  </a:moveTo>
                  <a:lnTo>
                    <a:pt x="956310" y="0"/>
                  </a:lnTo>
                  <a:lnTo>
                    <a:pt x="883920" y="0"/>
                  </a:lnTo>
                  <a:lnTo>
                    <a:pt x="0" y="882650"/>
                  </a:lnTo>
                  <a:lnTo>
                    <a:pt x="0" y="956310"/>
                  </a:lnTo>
                  <a:close/>
                  <a:moveTo>
                    <a:pt x="665480" y="0"/>
                  </a:moveTo>
                  <a:lnTo>
                    <a:pt x="593090" y="0"/>
                  </a:lnTo>
                  <a:lnTo>
                    <a:pt x="0" y="593090"/>
                  </a:lnTo>
                  <a:lnTo>
                    <a:pt x="0" y="665480"/>
                  </a:lnTo>
                  <a:lnTo>
                    <a:pt x="665480" y="0"/>
                  </a:lnTo>
                  <a:close/>
                  <a:moveTo>
                    <a:pt x="810260" y="0"/>
                  </a:moveTo>
                  <a:lnTo>
                    <a:pt x="737870" y="0"/>
                  </a:lnTo>
                  <a:lnTo>
                    <a:pt x="0" y="737870"/>
                  </a:lnTo>
                  <a:lnTo>
                    <a:pt x="0" y="810260"/>
                  </a:lnTo>
                  <a:lnTo>
                    <a:pt x="810260" y="0"/>
                  </a:lnTo>
                  <a:close/>
                  <a:moveTo>
                    <a:pt x="1971040" y="0"/>
                  </a:moveTo>
                  <a:lnTo>
                    <a:pt x="1898650" y="0"/>
                  </a:lnTo>
                  <a:lnTo>
                    <a:pt x="0" y="1898650"/>
                  </a:lnTo>
                  <a:lnTo>
                    <a:pt x="0" y="1971040"/>
                  </a:lnTo>
                  <a:lnTo>
                    <a:pt x="1971040" y="0"/>
                  </a:lnTo>
                  <a:close/>
                  <a:moveTo>
                    <a:pt x="2653030" y="1783080"/>
                  </a:moveTo>
                  <a:lnTo>
                    <a:pt x="2653030" y="1710690"/>
                  </a:lnTo>
                  <a:lnTo>
                    <a:pt x="1710690" y="2653030"/>
                  </a:lnTo>
                  <a:lnTo>
                    <a:pt x="1783080" y="2653030"/>
                  </a:lnTo>
                  <a:lnTo>
                    <a:pt x="2653030" y="1783080"/>
                  </a:lnTo>
                  <a:close/>
                  <a:moveTo>
                    <a:pt x="2653030" y="1927860"/>
                  </a:moveTo>
                  <a:lnTo>
                    <a:pt x="2653030" y="1855470"/>
                  </a:lnTo>
                  <a:lnTo>
                    <a:pt x="1855470" y="2653030"/>
                  </a:lnTo>
                  <a:lnTo>
                    <a:pt x="1927860" y="2653030"/>
                  </a:lnTo>
                  <a:lnTo>
                    <a:pt x="2653030" y="1927860"/>
                  </a:lnTo>
                  <a:close/>
                  <a:moveTo>
                    <a:pt x="2653030" y="2072640"/>
                  </a:moveTo>
                  <a:lnTo>
                    <a:pt x="2653030" y="2000250"/>
                  </a:lnTo>
                  <a:lnTo>
                    <a:pt x="2000250" y="2653030"/>
                  </a:lnTo>
                  <a:lnTo>
                    <a:pt x="2072640" y="2653030"/>
                  </a:lnTo>
                  <a:lnTo>
                    <a:pt x="2653030" y="2072640"/>
                  </a:lnTo>
                  <a:close/>
                  <a:moveTo>
                    <a:pt x="2653030" y="1638300"/>
                  </a:moveTo>
                  <a:lnTo>
                    <a:pt x="2653030" y="1565910"/>
                  </a:lnTo>
                  <a:lnTo>
                    <a:pt x="1564640" y="2654300"/>
                  </a:lnTo>
                  <a:lnTo>
                    <a:pt x="1637030" y="2654300"/>
                  </a:lnTo>
                  <a:lnTo>
                    <a:pt x="2653030" y="1638300"/>
                  </a:lnTo>
                  <a:close/>
                  <a:moveTo>
                    <a:pt x="2217420" y="2653030"/>
                  </a:moveTo>
                  <a:lnTo>
                    <a:pt x="2653030" y="2217420"/>
                  </a:lnTo>
                  <a:lnTo>
                    <a:pt x="2653030" y="2145030"/>
                  </a:lnTo>
                  <a:lnTo>
                    <a:pt x="2145030" y="2653030"/>
                  </a:lnTo>
                  <a:lnTo>
                    <a:pt x="2217420" y="2653030"/>
                  </a:lnTo>
                  <a:close/>
                  <a:moveTo>
                    <a:pt x="2653030" y="2580640"/>
                  </a:moveTo>
                  <a:lnTo>
                    <a:pt x="2580640" y="2653030"/>
                  </a:lnTo>
                  <a:lnTo>
                    <a:pt x="2653030" y="2653030"/>
                  </a:lnTo>
                  <a:lnTo>
                    <a:pt x="2653030" y="2580640"/>
                  </a:lnTo>
                  <a:close/>
                  <a:moveTo>
                    <a:pt x="2653030" y="2508250"/>
                  </a:moveTo>
                  <a:lnTo>
                    <a:pt x="2653030" y="2435860"/>
                  </a:lnTo>
                  <a:lnTo>
                    <a:pt x="2435860" y="2653030"/>
                  </a:lnTo>
                  <a:lnTo>
                    <a:pt x="2508250" y="2653030"/>
                  </a:lnTo>
                  <a:lnTo>
                    <a:pt x="2653030" y="2508250"/>
                  </a:lnTo>
                  <a:close/>
                  <a:moveTo>
                    <a:pt x="2653030" y="2363470"/>
                  </a:moveTo>
                  <a:lnTo>
                    <a:pt x="2653030" y="2291080"/>
                  </a:lnTo>
                  <a:lnTo>
                    <a:pt x="2291080" y="2653030"/>
                  </a:lnTo>
                  <a:lnTo>
                    <a:pt x="2363470" y="2653030"/>
                  </a:lnTo>
                  <a:lnTo>
                    <a:pt x="2653030" y="2363470"/>
                  </a:lnTo>
                  <a:close/>
                  <a:moveTo>
                    <a:pt x="2653030" y="1492250"/>
                  </a:moveTo>
                  <a:lnTo>
                    <a:pt x="2653030" y="1419860"/>
                  </a:lnTo>
                  <a:lnTo>
                    <a:pt x="1419860" y="2653030"/>
                  </a:lnTo>
                  <a:lnTo>
                    <a:pt x="1492250" y="2653030"/>
                  </a:lnTo>
                  <a:lnTo>
                    <a:pt x="2653030" y="1492250"/>
                  </a:lnTo>
                  <a:close/>
                  <a:moveTo>
                    <a:pt x="2653030" y="187960"/>
                  </a:moveTo>
                  <a:lnTo>
                    <a:pt x="2653030" y="115570"/>
                  </a:lnTo>
                  <a:lnTo>
                    <a:pt x="115570" y="2653030"/>
                  </a:lnTo>
                  <a:lnTo>
                    <a:pt x="187960" y="2653030"/>
                  </a:lnTo>
                  <a:lnTo>
                    <a:pt x="2653030" y="187960"/>
                  </a:lnTo>
                  <a:close/>
                  <a:moveTo>
                    <a:pt x="2653030" y="622300"/>
                  </a:moveTo>
                  <a:lnTo>
                    <a:pt x="2653030" y="549910"/>
                  </a:lnTo>
                  <a:lnTo>
                    <a:pt x="549910" y="2653030"/>
                  </a:lnTo>
                  <a:lnTo>
                    <a:pt x="622300" y="2653030"/>
                  </a:lnTo>
                  <a:lnTo>
                    <a:pt x="2653030" y="622300"/>
                  </a:lnTo>
                  <a:close/>
                  <a:moveTo>
                    <a:pt x="2653030" y="477520"/>
                  </a:moveTo>
                  <a:lnTo>
                    <a:pt x="2653030" y="405130"/>
                  </a:lnTo>
                  <a:lnTo>
                    <a:pt x="405130" y="2653030"/>
                  </a:lnTo>
                  <a:lnTo>
                    <a:pt x="477520" y="2653030"/>
                  </a:lnTo>
                  <a:lnTo>
                    <a:pt x="2653030" y="477520"/>
                  </a:lnTo>
                  <a:close/>
                  <a:moveTo>
                    <a:pt x="2653030" y="1347470"/>
                  </a:moveTo>
                  <a:lnTo>
                    <a:pt x="2653030" y="1275080"/>
                  </a:lnTo>
                  <a:lnTo>
                    <a:pt x="1275080" y="2653030"/>
                  </a:lnTo>
                  <a:lnTo>
                    <a:pt x="1347470" y="2653030"/>
                  </a:lnTo>
                  <a:lnTo>
                    <a:pt x="2653030" y="1347470"/>
                  </a:lnTo>
                  <a:close/>
                  <a:moveTo>
                    <a:pt x="2653030" y="767080"/>
                  </a:moveTo>
                  <a:lnTo>
                    <a:pt x="2653030" y="694690"/>
                  </a:lnTo>
                  <a:lnTo>
                    <a:pt x="694690" y="2653030"/>
                  </a:lnTo>
                  <a:lnTo>
                    <a:pt x="767080" y="2653030"/>
                  </a:lnTo>
                  <a:lnTo>
                    <a:pt x="2653030" y="767080"/>
                  </a:lnTo>
                  <a:close/>
                  <a:moveTo>
                    <a:pt x="2653030" y="332740"/>
                  </a:moveTo>
                  <a:lnTo>
                    <a:pt x="2653030" y="260350"/>
                  </a:lnTo>
                  <a:lnTo>
                    <a:pt x="260350" y="2653030"/>
                  </a:lnTo>
                  <a:lnTo>
                    <a:pt x="332740" y="2653030"/>
                  </a:lnTo>
                  <a:lnTo>
                    <a:pt x="2653030" y="332740"/>
                  </a:lnTo>
                  <a:close/>
                  <a:moveTo>
                    <a:pt x="2653030" y="1202690"/>
                  </a:moveTo>
                  <a:lnTo>
                    <a:pt x="2653030" y="1130300"/>
                  </a:lnTo>
                  <a:lnTo>
                    <a:pt x="1130300" y="2653030"/>
                  </a:lnTo>
                  <a:lnTo>
                    <a:pt x="1202690" y="2653030"/>
                  </a:lnTo>
                  <a:lnTo>
                    <a:pt x="2653030" y="1202690"/>
                  </a:lnTo>
                  <a:close/>
                  <a:moveTo>
                    <a:pt x="2653030" y="913130"/>
                  </a:moveTo>
                  <a:lnTo>
                    <a:pt x="2653030" y="840740"/>
                  </a:lnTo>
                  <a:lnTo>
                    <a:pt x="840740" y="2653030"/>
                  </a:lnTo>
                  <a:lnTo>
                    <a:pt x="913130" y="2653030"/>
                  </a:lnTo>
                  <a:lnTo>
                    <a:pt x="2653030" y="913130"/>
                  </a:lnTo>
                  <a:close/>
                  <a:moveTo>
                    <a:pt x="2653030" y="1057910"/>
                  </a:moveTo>
                  <a:lnTo>
                    <a:pt x="2653030" y="985520"/>
                  </a:lnTo>
                  <a:lnTo>
                    <a:pt x="985520" y="2653030"/>
                  </a:lnTo>
                  <a:lnTo>
                    <a:pt x="1057910" y="2653030"/>
                  </a:lnTo>
                  <a:lnTo>
                    <a:pt x="2653030" y="1057910"/>
                  </a:lnTo>
                  <a:close/>
                </a:path>
              </a:pathLst>
            </a:custGeom>
            <a:solidFill>
              <a:schemeClr val="accent3">
                <a:lumMod val="75000"/>
              </a:schemeClr>
            </a:solidFill>
          </p:spPr>
        </p:sp>
        <p:sp>
          <p:nvSpPr>
            <p:cNvPr id="242" name="Freeform 6">
              <a:extLst>
                <a:ext uri="{FF2B5EF4-FFF2-40B4-BE49-F238E27FC236}">
                  <a16:creationId xmlns:a16="http://schemas.microsoft.com/office/drawing/2014/main" id="{704FEB7B-BEBD-4540-BD5B-01B00FF7B1AF}"/>
                </a:ext>
              </a:extLst>
            </p:cNvPr>
            <p:cNvSpPr/>
            <p:nvPr/>
          </p:nvSpPr>
          <p:spPr>
            <a:xfrm rot="18900000">
              <a:off x="-539247" y="4317893"/>
              <a:ext cx="2737592" cy="2737591"/>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chemeClr val="accent5">
                <a:lumMod val="60000"/>
                <a:lumOff val="40000"/>
              </a:schemeClr>
            </a:solidFill>
          </p:spPr>
        </p:sp>
      </p:grpSp>
      <p:sp>
        <p:nvSpPr>
          <p:cNvPr id="243" name="TextBox 242">
            <a:extLst>
              <a:ext uri="{FF2B5EF4-FFF2-40B4-BE49-F238E27FC236}">
                <a16:creationId xmlns:a16="http://schemas.microsoft.com/office/drawing/2014/main" id="{53421CCE-C73B-4A51-BC23-14EBEAFDDEF8}"/>
              </a:ext>
            </a:extLst>
          </p:cNvPr>
          <p:cNvSpPr txBox="1"/>
          <p:nvPr/>
        </p:nvSpPr>
        <p:spPr>
          <a:xfrm>
            <a:off x="4455380" y="278204"/>
            <a:ext cx="3522537" cy="646331"/>
          </a:xfrm>
          <a:prstGeom prst="rect">
            <a:avLst/>
          </a:prstGeom>
          <a:noFill/>
        </p:spPr>
        <p:txBody>
          <a:bodyPr wrap="square" rtlCol="0">
            <a:spAutoFit/>
          </a:bodyPr>
          <a:lstStyle/>
          <a:p>
            <a:r>
              <a:rPr lang="en-US" sz="3600" b="1" dirty="0">
                <a:solidFill>
                  <a:schemeClr val="accent5">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CONCLUSION</a:t>
            </a:r>
          </a:p>
        </p:txBody>
      </p:sp>
      <p:sp>
        <p:nvSpPr>
          <p:cNvPr id="2" name="Rectangle 1">
            <a:extLst>
              <a:ext uri="{FF2B5EF4-FFF2-40B4-BE49-F238E27FC236}">
                <a16:creationId xmlns:a16="http://schemas.microsoft.com/office/drawing/2014/main" id="{E2EC3624-F587-5898-896C-368BD7CD5A50}"/>
              </a:ext>
            </a:extLst>
          </p:cNvPr>
          <p:cNvSpPr>
            <a:spLocks noChangeArrowheads="1"/>
          </p:cNvSpPr>
          <p:nvPr/>
        </p:nvSpPr>
        <p:spPr bwMode="auto">
          <a:xfrm>
            <a:off x="443428" y="787952"/>
            <a:ext cx="9290134"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 This comprehensive HR data analysis uncovered valuable insights into employee demographics, performance, satisfaction, and attrition. </a:t>
            </a:r>
          </a:p>
          <a:p>
            <a:pPr marL="0" marR="0" lvl="0" indent="0" algn="l" defTabSz="914400" rtl="0" eaLnBrk="0" fontAlgn="base" latinLnBrk="0" hangingPunct="0">
              <a:lnSpc>
                <a:spcPct val="100000"/>
              </a:lnSpc>
              <a:spcBef>
                <a:spcPct val="0"/>
              </a:spcBef>
              <a:spcAft>
                <a:spcPct val="0"/>
              </a:spcAft>
              <a:buClrTx/>
              <a:buSzTx/>
              <a:tabLst/>
            </a:pPr>
            <a:endParaRPr lang="en-US" altLang="en-US"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US" altLang="en-US" b="1" dirty="0">
                <a:solidFill>
                  <a:schemeClr val="bg1"/>
                </a:solidFill>
                <a:latin typeface="Open Sans" panose="020B0606030504020204" pitchFamily="34" charset="0"/>
                <a:ea typeface="Open Sans" panose="020B0606030504020204" pitchFamily="34" charset="0"/>
                <a:cs typeface="Open Sans" panose="020B0606030504020204" pitchFamily="34" charset="0"/>
              </a:rPr>
              <a:t>Key findings include: </a:t>
            </a:r>
          </a:p>
          <a:p>
            <a:pPr marL="342900" indent="-342900" eaLnBrk="0" fontAlgn="base" hangingPunct="0">
              <a:spcBef>
                <a:spcPct val="0"/>
              </a:spcBef>
              <a:spcAft>
                <a:spcPct val="0"/>
              </a:spcAft>
              <a:buFont typeface="+mj-lt"/>
              <a:buAutoNum type="arabicPeriod"/>
            </a:pPr>
            <a:r>
              <a:rPr lang="en-US" alt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"The analysis revealed a correlation between job role seniority and average monthly income, with more specialized roles commanding higher salaries." </a:t>
            </a:r>
          </a:p>
          <a:p>
            <a:pPr marL="342900" indent="-342900" eaLnBrk="0" fontAlgn="base" hangingPunct="0">
              <a:spcBef>
                <a:spcPct val="0"/>
              </a:spcBef>
              <a:spcAft>
                <a:spcPct val="0"/>
              </a:spcAft>
              <a:buFont typeface="+mj-lt"/>
              <a:buAutoNum type="arabicPeriod"/>
            </a:pPr>
            <a:r>
              <a:rPr lang="en-US" alt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"Employee attrition rates showed an upward trend from 0 to 10 years.</a:t>
            </a:r>
          </a:p>
          <a:p>
            <a:pPr eaLnBrk="0" fontAlgn="base" hangingPunct="0">
              <a:spcBef>
                <a:spcPct val="0"/>
              </a:spcBef>
              <a:spcAft>
                <a:spcPct val="0"/>
              </a:spcAft>
            </a:pPr>
            <a:endParaRPr lang="en-US" altLang="en-US"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 These insights enable informed decision-making in areas like compensation, workforce planning, employee engagement, and training. </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 Leveraging Excel and Power BI facilitated effective data cleaning, modeling, and visualization. </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 The project demonstrates the value of data-driven approaches in HR management. </a:t>
            </a:r>
          </a:p>
          <a:p>
            <a:pPr marL="0" marR="0" lvl="0" indent="0" algn="l" defTabSz="914400" rtl="0" eaLnBrk="0" fontAlgn="base" latinLnBrk="0" hangingPunct="0">
              <a:lnSpc>
                <a:spcPct val="100000"/>
              </a:lnSpc>
              <a:spcBef>
                <a:spcPct val="0"/>
              </a:spcBef>
              <a:spcAft>
                <a:spcPct val="0"/>
              </a:spcAft>
              <a:buClrTx/>
              <a:buSzTx/>
              <a:tabLst/>
            </a:pPr>
            <a:endParaRPr lang="en-US" altLang="en-US"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US" altLang="en-US" b="1" dirty="0">
                <a:solidFill>
                  <a:schemeClr val="bg1"/>
                </a:solidFill>
                <a:latin typeface="Open Sans" panose="020B0606030504020204" pitchFamily="34" charset="0"/>
                <a:ea typeface="Open Sans" panose="020B0606030504020204" pitchFamily="34" charset="0"/>
                <a:cs typeface="Open Sans" panose="020B0606030504020204" pitchFamily="34" charset="0"/>
              </a:rPr>
              <a:t>Recommendations: </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 Continue monitoring HR data regularly </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 Incorporate additional data sources </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 Refine analytical processes for deeper insights </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 The insights contribute to creating an engaged, productive, and satisfied workforce, driving organizational success. </a:t>
            </a:r>
          </a:p>
        </p:txBody>
      </p:sp>
    </p:spTree>
    <p:extLst>
      <p:ext uri="{BB962C8B-B14F-4D97-AF65-F5344CB8AC3E}">
        <p14:creationId xmlns:p14="http://schemas.microsoft.com/office/powerpoint/2010/main" val="2960300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50000"/>
            <a:alpha val="90000"/>
          </a:schemeClr>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E9AAEC1-F756-4960-86C3-5A2F60F2A23D}"/>
              </a:ext>
            </a:extLst>
          </p:cNvPr>
          <p:cNvGrpSpPr/>
          <p:nvPr/>
        </p:nvGrpSpPr>
        <p:grpSpPr>
          <a:xfrm rot="21094182">
            <a:off x="10489376" y="4750228"/>
            <a:ext cx="3094030" cy="2738902"/>
            <a:chOff x="10823204" y="-750686"/>
            <a:chExt cx="3094030" cy="2738902"/>
          </a:xfrm>
        </p:grpSpPr>
        <p:sp>
          <p:nvSpPr>
            <p:cNvPr id="5" name="Freeform 4">
              <a:extLst>
                <a:ext uri="{FF2B5EF4-FFF2-40B4-BE49-F238E27FC236}">
                  <a16:creationId xmlns:a16="http://schemas.microsoft.com/office/drawing/2014/main" id="{A2AC22B7-7653-4D8D-9B10-19AB529B0E70}"/>
                </a:ext>
              </a:extLst>
            </p:cNvPr>
            <p:cNvSpPr/>
            <p:nvPr/>
          </p:nvSpPr>
          <p:spPr>
            <a:xfrm rot="18900000">
              <a:off x="10823204" y="-750686"/>
              <a:ext cx="2737592" cy="2738902"/>
            </a:xfrm>
            <a:custGeom>
              <a:avLst/>
              <a:gdLst/>
              <a:ahLst/>
              <a:cxnLst/>
              <a:rect l="l" t="t" r="r" b="b"/>
              <a:pathLst>
                <a:path w="2653030" h="2654300">
                  <a:moveTo>
                    <a:pt x="0" y="1535430"/>
                  </a:moveTo>
                  <a:lnTo>
                    <a:pt x="0" y="1463040"/>
                  </a:lnTo>
                  <a:lnTo>
                    <a:pt x="1463040" y="0"/>
                  </a:lnTo>
                  <a:lnTo>
                    <a:pt x="1535430" y="0"/>
                  </a:lnTo>
                  <a:lnTo>
                    <a:pt x="0" y="1535430"/>
                  </a:lnTo>
                  <a:close/>
                  <a:moveTo>
                    <a:pt x="1681480" y="0"/>
                  </a:moveTo>
                  <a:lnTo>
                    <a:pt x="1609090" y="0"/>
                  </a:lnTo>
                  <a:lnTo>
                    <a:pt x="0" y="1607820"/>
                  </a:lnTo>
                  <a:lnTo>
                    <a:pt x="0" y="1680210"/>
                  </a:lnTo>
                  <a:lnTo>
                    <a:pt x="1681480" y="0"/>
                  </a:lnTo>
                  <a:close/>
                  <a:moveTo>
                    <a:pt x="1390650" y="0"/>
                  </a:moveTo>
                  <a:lnTo>
                    <a:pt x="1318260" y="0"/>
                  </a:lnTo>
                  <a:lnTo>
                    <a:pt x="0" y="1318260"/>
                  </a:lnTo>
                  <a:lnTo>
                    <a:pt x="0" y="1390650"/>
                  </a:lnTo>
                  <a:lnTo>
                    <a:pt x="1390650" y="0"/>
                  </a:lnTo>
                  <a:close/>
                  <a:moveTo>
                    <a:pt x="1245870" y="0"/>
                  </a:moveTo>
                  <a:lnTo>
                    <a:pt x="1173480" y="0"/>
                  </a:lnTo>
                  <a:lnTo>
                    <a:pt x="0" y="1173480"/>
                  </a:lnTo>
                  <a:lnTo>
                    <a:pt x="0" y="1245870"/>
                  </a:lnTo>
                  <a:lnTo>
                    <a:pt x="1245870" y="0"/>
                  </a:lnTo>
                  <a:close/>
                  <a:moveTo>
                    <a:pt x="1826260" y="0"/>
                  </a:moveTo>
                  <a:lnTo>
                    <a:pt x="1753870" y="0"/>
                  </a:lnTo>
                  <a:lnTo>
                    <a:pt x="0" y="1753870"/>
                  </a:lnTo>
                  <a:lnTo>
                    <a:pt x="0" y="1826260"/>
                  </a:lnTo>
                  <a:lnTo>
                    <a:pt x="1826260" y="0"/>
                  </a:lnTo>
                  <a:close/>
                  <a:moveTo>
                    <a:pt x="2260600" y="0"/>
                  </a:moveTo>
                  <a:lnTo>
                    <a:pt x="2188210" y="0"/>
                  </a:lnTo>
                  <a:lnTo>
                    <a:pt x="0" y="2188210"/>
                  </a:lnTo>
                  <a:lnTo>
                    <a:pt x="0" y="2260600"/>
                  </a:lnTo>
                  <a:lnTo>
                    <a:pt x="2260600" y="0"/>
                  </a:lnTo>
                  <a:close/>
                  <a:moveTo>
                    <a:pt x="2551430" y="0"/>
                  </a:moveTo>
                  <a:lnTo>
                    <a:pt x="2479040" y="0"/>
                  </a:lnTo>
                  <a:lnTo>
                    <a:pt x="0" y="2479040"/>
                  </a:lnTo>
                  <a:lnTo>
                    <a:pt x="0" y="2551430"/>
                  </a:lnTo>
                  <a:lnTo>
                    <a:pt x="2551430" y="0"/>
                  </a:lnTo>
                  <a:close/>
                  <a:moveTo>
                    <a:pt x="2405380" y="0"/>
                  </a:moveTo>
                  <a:lnTo>
                    <a:pt x="2332990" y="0"/>
                  </a:lnTo>
                  <a:lnTo>
                    <a:pt x="0" y="2332990"/>
                  </a:lnTo>
                  <a:lnTo>
                    <a:pt x="0" y="2405380"/>
                  </a:lnTo>
                  <a:lnTo>
                    <a:pt x="2405380" y="0"/>
                  </a:lnTo>
                  <a:close/>
                  <a:moveTo>
                    <a:pt x="2115820" y="0"/>
                  </a:moveTo>
                  <a:lnTo>
                    <a:pt x="2043430" y="0"/>
                  </a:lnTo>
                  <a:lnTo>
                    <a:pt x="0" y="2043430"/>
                  </a:lnTo>
                  <a:lnTo>
                    <a:pt x="0" y="2115820"/>
                  </a:lnTo>
                  <a:lnTo>
                    <a:pt x="2115820" y="0"/>
                  </a:lnTo>
                  <a:close/>
                  <a:moveTo>
                    <a:pt x="375920" y="0"/>
                  </a:moveTo>
                  <a:lnTo>
                    <a:pt x="303530" y="0"/>
                  </a:lnTo>
                  <a:lnTo>
                    <a:pt x="0" y="303530"/>
                  </a:lnTo>
                  <a:lnTo>
                    <a:pt x="0" y="375920"/>
                  </a:lnTo>
                  <a:lnTo>
                    <a:pt x="375920" y="0"/>
                  </a:lnTo>
                  <a:close/>
                  <a:moveTo>
                    <a:pt x="1101090" y="0"/>
                  </a:moveTo>
                  <a:lnTo>
                    <a:pt x="1028700" y="0"/>
                  </a:lnTo>
                  <a:lnTo>
                    <a:pt x="0" y="1028700"/>
                  </a:lnTo>
                  <a:lnTo>
                    <a:pt x="0" y="1101090"/>
                  </a:lnTo>
                  <a:lnTo>
                    <a:pt x="1101090" y="0"/>
                  </a:lnTo>
                  <a:close/>
                  <a:moveTo>
                    <a:pt x="2653030" y="0"/>
                  </a:moveTo>
                  <a:lnTo>
                    <a:pt x="2623820" y="0"/>
                  </a:lnTo>
                  <a:lnTo>
                    <a:pt x="0" y="2623820"/>
                  </a:lnTo>
                  <a:lnTo>
                    <a:pt x="0" y="2653030"/>
                  </a:lnTo>
                  <a:lnTo>
                    <a:pt x="43180" y="2653030"/>
                  </a:lnTo>
                  <a:lnTo>
                    <a:pt x="2653030" y="43180"/>
                  </a:lnTo>
                  <a:lnTo>
                    <a:pt x="2653030" y="0"/>
                  </a:lnTo>
                  <a:close/>
                  <a:moveTo>
                    <a:pt x="520700" y="0"/>
                  </a:moveTo>
                  <a:lnTo>
                    <a:pt x="448310" y="0"/>
                  </a:lnTo>
                  <a:lnTo>
                    <a:pt x="0" y="448310"/>
                  </a:lnTo>
                  <a:lnTo>
                    <a:pt x="0" y="520700"/>
                  </a:lnTo>
                  <a:lnTo>
                    <a:pt x="520700" y="0"/>
                  </a:lnTo>
                  <a:close/>
                  <a:moveTo>
                    <a:pt x="85090" y="0"/>
                  </a:moveTo>
                  <a:lnTo>
                    <a:pt x="12700" y="0"/>
                  </a:lnTo>
                  <a:lnTo>
                    <a:pt x="0" y="12700"/>
                  </a:lnTo>
                  <a:lnTo>
                    <a:pt x="0" y="85090"/>
                  </a:lnTo>
                  <a:lnTo>
                    <a:pt x="85090" y="0"/>
                  </a:lnTo>
                  <a:close/>
                  <a:moveTo>
                    <a:pt x="231140" y="0"/>
                  </a:moveTo>
                  <a:lnTo>
                    <a:pt x="158750" y="0"/>
                  </a:lnTo>
                  <a:lnTo>
                    <a:pt x="0" y="157480"/>
                  </a:lnTo>
                  <a:lnTo>
                    <a:pt x="0" y="229870"/>
                  </a:lnTo>
                  <a:lnTo>
                    <a:pt x="231140" y="0"/>
                  </a:lnTo>
                  <a:close/>
                  <a:moveTo>
                    <a:pt x="0" y="956310"/>
                  </a:moveTo>
                  <a:lnTo>
                    <a:pt x="956310" y="0"/>
                  </a:lnTo>
                  <a:lnTo>
                    <a:pt x="883920" y="0"/>
                  </a:lnTo>
                  <a:lnTo>
                    <a:pt x="0" y="882650"/>
                  </a:lnTo>
                  <a:lnTo>
                    <a:pt x="0" y="956310"/>
                  </a:lnTo>
                  <a:close/>
                  <a:moveTo>
                    <a:pt x="665480" y="0"/>
                  </a:moveTo>
                  <a:lnTo>
                    <a:pt x="593090" y="0"/>
                  </a:lnTo>
                  <a:lnTo>
                    <a:pt x="0" y="593090"/>
                  </a:lnTo>
                  <a:lnTo>
                    <a:pt x="0" y="665480"/>
                  </a:lnTo>
                  <a:lnTo>
                    <a:pt x="665480" y="0"/>
                  </a:lnTo>
                  <a:close/>
                  <a:moveTo>
                    <a:pt x="810260" y="0"/>
                  </a:moveTo>
                  <a:lnTo>
                    <a:pt x="737870" y="0"/>
                  </a:lnTo>
                  <a:lnTo>
                    <a:pt x="0" y="737870"/>
                  </a:lnTo>
                  <a:lnTo>
                    <a:pt x="0" y="810260"/>
                  </a:lnTo>
                  <a:lnTo>
                    <a:pt x="810260" y="0"/>
                  </a:lnTo>
                  <a:close/>
                  <a:moveTo>
                    <a:pt x="1971040" y="0"/>
                  </a:moveTo>
                  <a:lnTo>
                    <a:pt x="1898650" y="0"/>
                  </a:lnTo>
                  <a:lnTo>
                    <a:pt x="0" y="1898650"/>
                  </a:lnTo>
                  <a:lnTo>
                    <a:pt x="0" y="1971040"/>
                  </a:lnTo>
                  <a:lnTo>
                    <a:pt x="1971040" y="0"/>
                  </a:lnTo>
                  <a:close/>
                  <a:moveTo>
                    <a:pt x="2653030" y="1783080"/>
                  </a:moveTo>
                  <a:lnTo>
                    <a:pt x="2653030" y="1710690"/>
                  </a:lnTo>
                  <a:lnTo>
                    <a:pt x="1710690" y="2653030"/>
                  </a:lnTo>
                  <a:lnTo>
                    <a:pt x="1783080" y="2653030"/>
                  </a:lnTo>
                  <a:lnTo>
                    <a:pt x="2653030" y="1783080"/>
                  </a:lnTo>
                  <a:close/>
                  <a:moveTo>
                    <a:pt x="2653030" y="1927860"/>
                  </a:moveTo>
                  <a:lnTo>
                    <a:pt x="2653030" y="1855470"/>
                  </a:lnTo>
                  <a:lnTo>
                    <a:pt x="1855470" y="2653030"/>
                  </a:lnTo>
                  <a:lnTo>
                    <a:pt x="1927860" y="2653030"/>
                  </a:lnTo>
                  <a:lnTo>
                    <a:pt x="2653030" y="1927860"/>
                  </a:lnTo>
                  <a:close/>
                  <a:moveTo>
                    <a:pt x="2653030" y="2072640"/>
                  </a:moveTo>
                  <a:lnTo>
                    <a:pt x="2653030" y="2000250"/>
                  </a:lnTo>
                  <a:lnTo>
                    <a:pt x="2000250" y="2653030"/>
                  </a:lnTo>
                  <a:lnTo>
                    <a:pt x="2072640" y="2653030"/>
                  </a:lnTo>
                  <a:lnTo>
                    <a:pt x="2653030" y="2072640"/>
                  </a:lnTo>
                  <a:close/>
                  <a:moveTo>
                    <a:pt x="2653030" y="1638300"/>
                  </a:moveTo>
                  <a:lnTo>
                    <a:pt x="2653030" y="1565910"/>
                  </a:lnTo>
                  <a:lnTo>
                    <a:pt x="1564640" y="2654300"/>
                  </a:lnTo>
                  <a:lnTo>
                    <a:pt x="1637030" y="2654300"/>
                  </a:lnTo>
                  <a:lnTo>
                    <a:pt x="2653030" y="1638300"/>
                  </a:lnTo>
                  <a:close/>
                  <a:moveTo>
                    <a:pt x="2217420" y="2653030"/>
                  </a:moveTo>
                  <a:lnTo>
                    <a:pt x="2653030" y="2217420"/>
                  </a:lnTo>
                  <a:lnTo>
                    <a:pt x="2653030" y="2145030"/>
                  </a:lnTo>
                  <a:lnTo>
                    <a:pt x="2145030" y="2653030"/>
                  </a:lnTo>
                  <a:lnTo>
                    <a:pt x="2217420" y="2653030"/>
                  </a:lnTo>
                  <a:close/>
                  <a:moveTo>
                    <a:pt x="2653030" y="2580640"/>
                  </a:moveTo>
                  <a:lnTo>
                    <a:pt x="2580640" y="2653030"/>
                  </a:lnTo>
                  <a:lnTo>
                    <a:pt x="2653030" y="2653030"/>
                  </a:lnTo>
                  <a:lnTo>
                    <a:pt x="2653030" y="2580640"/>
                  </a:lnTo>
                  <a:close/>
                  <a:moveTo>
                    <a:pt x="2653030" y="2508250"/>
                  </a:moveTo>
                  <a:lnTo>
                    <a:pt x="2653030" y="2435860"/>
                  </a:lnTo>
                  <a:lnTo>
                    <a:pt x="2435860" y="2653030"/>
                  </a:lnTo>
                  <a:lnTo>
                    <a:pt x="2508250" y="2653030"/>
                  </a:lnTo>
                  <a:lnTo>
                    <a:pt x="2653030" y="2508250"/>
                  </a:lnTo>
                  <a:close/>
                  <a:moveTo>
                    <a:pt x="2653030" y="2363470"/>
                  </a:moveTo>
                  <a:lnTo>
                    <a:pt x="2653030" y="2291080"/>
                  </a:lnTo>
                  <a:lnTo>
                    <a:pt x="2291080" y="2653030"/>
                  </a:lnTo>
                  <a:lnTo>
                    <a:pt x="2363470" y="2653030"/>
                  </a:lnTo>
                  <a:lnTo>
                    <a:pt x="2653030" y="2363470"/>
                  </a:lnTo>
                  <a:close/>
                  <a:moveTo>
                    <a:pt x="2653030" y="1492250"/>
                  </a:moveTo>
                  <a:lnTo>
                    <a:pt x="2653030" y="1419860"/>
                  </a:lnTo>
                  <a:lnTo>
                    <a:pt x="1419860" y="2653030"/>
                  </a:lnTo>
                  <a:lnTo>
                    <a:pt x="1492250" y="2653030"/>
                  </a:lnTo>
                  <a:lnTo>
                    <a:pt x="2653030" y="1492250"/>
                  </a:lnTo>
                  <a:close/>
                  <a:moveTo>
                    <a:pt x="2653030" y="187960"/>
                  </a:moveTo>
                  <a:lnTo>
                    <a:pt x="2653030" y="115570"/>
                  </a:lnTo>
                  <a:lnTo>
                    <a:pt x="115570" y="2653030"/>
                  </a:lnTo>
                  <a:lnTo>
                    <a:pt x="187960" y="2653030"/>
                  </a:lnTo>
                  <a:lnTo>
                    <a:pt x="2653030" y="187960"/>
                  </a:lnTo>
                  <a:close/>
                  <a:moveTo>
                    <a:pt x="2653030" y="622300"/>
                  </a:moveTo>
                  <a:lnTo>
                    <a:pt x="2653030" y="549910"/>
                  </a:lnTo>
                  <a:lnTo>
                    <a:pt x="549910" y="2653030"/>
                  </a:lnTo>
                  <a:lnTo>
                    <a:pt x="622300" y="2653030"/>
                  </a:lnTo>
                  <a:lnTo>
                    <a:pt x="2653030" y="622300"/>
                  </a:lnTo>
                  <a:close/>
                  <a:moveTo>
                    <a:pt x="2653030" y="477520"/>
                  </a:moveTo>
                  <a:lnTo>
                    <a:pt x="2653030" y="405130"/>
                  </a:lnTo>
                  <a:lnTo>
                    <a:pt x="405130" y="2653030"/>
                  </a:lnTo>
                  <a:lnTo>
                    <a:pt x="477520" y="2653030"/>
                  </a:lnTo>
                  <a:lnTo>
                    <a:pt x="2653030" y="477520"/>
                  </a:lnTo>
                  <a:close/>
                  <a:moveTo>
                    <a:pt x="2653030" y="1347470"/>
                  </a:moveTo>
                  <a:lnTo>
                    <a:pt x="2653030" y="1275080"/>
                  </a:lnTo>
                  <a:lnTo>
                    <a:pt x="1275080" y="2653030"/>
                  </a:lnTo>
                  <a:lnTo>
                    <a:pt x="1347470" y="2653030"/>
                  </a:lnTo>
                  <a:lnTo>
                    <a:pt x="2653030" y="1347470"/>
                  </a:lnTo>
                  <a:close/>
                  <a:moveTo>
                    <a:pt x="2653030" y="767080"/>
                  </a:moveTo>
                  <a:lnTo>
                    <a:pt x="2653030" y="694690"/>
                  </a:lnTo>
                  <a:lnTo>
                    <a:pt x="694690" y="2653030"/>
                  </a:lnTo>
                  <a:lnTo>
                    <a:pt x="767080" y="2653030"/>
                  </a:lnTo>
                  <a:lnTo>
                    <a:pt x="2653030" y="767080"/>
                  </a:lnTo>
                  <a:close/>
                  <a:moveTo>
                    <a:pt x="2653030" y="332740"/>
                  </a:moveTo>
                  <a:lnTo>
                    <a:pt x="2653030" y="260350"/>
                  </a:lnTo>
                  <a:lnTo>
                    <a:pt x="260350" y="2653030"/>
                  </a:lnTo>
                  <a:lnTo>
                    <a:pt x="332740" y="2653030"/>
                  </a:lnTo>
                  <a:lnTo>
                    <a:pt x="2653030" y="332740"/>
                  </a:lnTo>
                  <a:close/>
                  <a:moveTo>
                    <a:pt x="2653030" y="1202690"/>
                  </a:moveTo>
                  <a:lnTo>
                    <a:pt x="2653030" y="1130300"/>
                  </a:lnTo>
                  <a:lnTo>
                    <a:pt x="1130300" y="2653030"/>
                  </a:lnTo>
                  <a:lnTo>
                    <a:pt x="1202690" y="2653030"/>
                  </a:lnTo>
                  <a:lnTo>
                    <a:pt x="2653030" y="1202690"/>
                  </a:lnTo>
                  <a:close/>
                  <a:moveTo>
                    <a:pt x="2653030" y="913130"/>
                  </a:moveTo>
                  <a:lnTo>
                    <a:pt x="2653030" y="840740"/>
                  </a:lnTo>
                  <a:lnTo>
                    <a:pt x="840740" y="2653030"/>
                  </a:lnTo>
                  <a:lnTo>
                    <a:pt x="913130" y="2653030"/>
                  </a:lnTo>
                  <a:lnTo>
                    <a:pt x="2653030" y="913130"/>
                  </a:lnTo>
                  <a:close/>
                  <a:moveTo>
                    <a:pt x="2653030" y="1057910"/>
                  </a:moveTo>
                  <a:lnTo>
                    <a:pt x="2653030" y="985520"/>
                  </a:lnTo>
                  <a:lnTo>
                    <a:pt x="985520" y="2653030"/>
                  </a:lnTo>
                  <a:lnTo>
                    <a:pt x="1057910" y="2653030"/>
                  </a:lnTo>
                  <a:lnTo>
                    <a:pt x="2653030" y="1057910"/>
                  </a:lnTo>
                  <a:close/>
                </a:path>
              </a:pathLst>
            </a:custGeom>
            <a:solidFill>
              <a:schemeClr val="accent3">
                <a:lumMod val="75000"/>
              </a:schemeClr>
            </a:solidFill>
          </p:spPr>
        </p:sp>
        <p:sp>
          <p:nvSpPr>
            <p:cNvPr id="6" name="Freeform 6">
              <a:extLst>
                <a:ext uri="{FF2B5EF4-FFF2-40B4-BE49-F238E27FC236}">
                  <a16:creationId xmlns:a16="http://schemas.microsoft.com/office/drawing/2014/main" id="{6DC14138-02D5-42A5-8B8C-DC2C62FAAAF6}"/>
                </a:ext>
              </a:extLst>
            </p:cNvPr>
            <p:cNvSpPr/>
            <p:nvPr/>
          </p:nvSpPr>
          <p:spPr>
            <a:xfrm rot="18900000">
              <a:off x="11179642" y="-750494"/>
              <a:ext cx="2737592" cy="2737591"/>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chemeClr val="accent5">
                <a:lumMod val="60000"/>
                <a:lumOff val="40000"/>
              </a:schemeClr>
            </a:solidFill>
          </p:spPr>
        </p:sp>
      </p:grpSp>
      <p:sp>
        <p:nvSpPr>
          <p:cNvPr id="8" name="Rectangle 7">
            <a:extLst>
              <a:ext uri="{FF2B5EF4-FFF2-40B4-BE49-F238E27FC236}">
                <a16:creationId xmlns:a16="http://schemas.microsoft.com/office/drawing/2014/main" id="{EA25B57C-5187-4CD0-94BB-4C952269DBDA}"/>
              </a:ext>
            </a:extLst>
          </p:cNvPr>
          <p:cNvSpPr/>
          <p:nvPr/>
        </p:nvSpPr>
        <p:spPr>
          <a:xfrm>
            <a:off x="371818" y="5133655"/>
            <a:ext cx="3240000" cy="94297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F891F1C-CE72-4353-94B7-CE7AB2CB2701}"/>
              </a:ext>
            </a:extLst>
          </p:cNvPr>
          <p:cNvSpPr txBox="1"/>
          <p:nvPr/>
        </p:nvSpPr>
        <p:spPr>
          <a:xfrm>
            <a:off x="3842097" y="356327"/>
            <a:ext cx="6320131" cy="646331"/>
          </a:xfrm>
          <a:prstGeom prst="rect">
            <a:avLst/>
          </a:prstGeom>
          <a:noFill/>
        </p:spPr>
        <p:txBody>
          <a:bodyPr wrap="square" rtlCol="0">
            <a:spAutoFit/>
          </a:bodyPr>
          <a:lstStyle/>
          <a:p>
            <a:r>
              <a:rPr lang="en-US" sz="3600" b="1" dirty="0">
                <a:solidFill>
                  <a:schemeClr val="accent5">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PROJECT OVERVIEW</a:t>
            </a:r>
          </a:p>
        </p:txBody>
      </p:sp>
      <p:sp>
        <p:nvSpPr>
          <p:cNvPr id="10" name="Text Placeholder 10">
            <a:extLst>
              <a:ext uri="{FF2B5EF4-FFF2-40B4-BE49-F238E27FC236}">
                <a16:creationId xmlns:a16="http://schemas.microsoft.com/office/drawing/2014/main" id="{D353FFF4-B385-4543-BF5D-ED418E552F37}"/>
              </a:ext>
            </a:extLst>
          </p:cNvPr>
          <p:cNvSpPr txBox="1">
            <a:spLocks/>
          </p:cNvSpPr>
          <p:nvPr/>
        </p:nvSpPr>
        <p:spPr>
          <a:xfrm>
            <a:off x="3881697" y="1002658"/>
            <a:ext cx="6320131" cy="5311069"/>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Introduction:</a:t>
            </a:r>
          </a:p>
          <a:p>
            <a:pPr algn="l">
              <a:lnSpc>
                <a:spcPct val="150000"/>
              </a:lnSpc>
            </a:pPr>
            <a:r>
              <a:rPr lang="en-US" sz="1800" dirty="0">
                <a:solidFill>
                  <a:schemeClr val="bg1"/>
                </a:solidFill>
                <a:latin typeface="Open Sans" panose="020B0606030504020204" pitchFamily="34" charset="0"/>
                <a:ea typeface="Open Sans" panose="020B0606030504020204" pitchFamily="34" charset="0"/>
                <a:cs typeface="Open Sans" panose="020B0606030504020204" pitchFamily="34" charset="0"/>
              </a:rPr>
              <a:t>- This project aims to perform a comprehensive analysis of HR data for a company, leveraging multiple datasets to gain insights into employee demographics, performance, satisfaction, and attrition.</a:t>
            </a:r>
          </a:p>
          <a:p>
            <a:pPr algn="l">
              <a:lnSpc>
                <a:spcPct val="150000"/>
              </a:lnSpc>
            </a:pPr>
            <a:endParaRPr lang="en-US" sz="1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gn="l">
              <a:lnSpc>
                <a:spcPct val="150000"/>
              </a:lnSpc>
            </a:pP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Objectives:</a:t>
            </a:r>
          </a:p>
          <a:p>
            <a:pPr algn="l">
              <a:lnSpc>
                <a:spcPct val="150000"/>
              </a:lnSpc>
            </a:pPr>
            <a:r>
              <a:rPr lang="en-US" sz="1800" dirty="0">
                <a:solidFill>
                  <a:schemeClr val="bg1"/>
                </a:solidFill>
                <a:latin typeface="Open Sans" panose="020B0606030504020204" pitchFamily="34" charset="0"/>
                <a:ea typeface="Open Sans" panose="020B0606030504020204" pitchFamily="34" charset="0"/>
                <a:cs typeface="Open Sans" panose="020B0606030504020204" pitchFamily="34" charset="0"/>
              </a:rPr>
              <a:t>- Identify factors influencing employee satisfaction, retention, and attrition rates.</a:t>
            </a:r>
          </a:p>
          <a:p>
            <a:pPr algn="l">
              <a:lnSpc>
                <a:spcPct val="150000"/>
              </a:lnSpc>
            </a:pPr>
            <a:r>
              <a:rPr lang="en-US" sz="1800" dirty="0">
                <a:solidFill>
                  <a:schemeClr val="bg1"/>
                </a:solidFill>
                <a:latin typeface="Open Sans" panose="020B0606030504020204" pitchFamily="34" charset="0"/>
                <a:ea typeface="Open Sans" panose="020B0606030504020204" pitchFamily="34" charset="0"/>
                <a:cs typeface="Open Sans" panose="020B0606030504020204" pitchFamily="34" charset="0"/>
              </a:rPr>
              <a:t>- Analyze the relationships between employee attributes (age, income, job role, etc.) and job satisfaction or performance metrics.</a:t>
            </a:r>
          </a:p>
        </p:txBody>
      </p:sp>
      <p:sp>
        <p:nvSpPr>
          <p:cNvPr id="13" name="Picture Placeholder 12">
            <a:extLst>
              <a:ext uri="{FF2B5EF4-FFF2-40B4-BE49-F238E27FC236}">
                <a16:creationId xmlns:a16="http://schemas.microsoft.com/office/drawing/2014/main" id="{64B0BAEE-CF14-EB23-C32F-D9CB22C74B2E}"/>
              </a:ext>
            </a:extLst>
          </p:cNvPr>
          <p:cNvSpPr>
            <a:spLocks noGrp="1"/>
          </p:cNvSpPr>
          <p:nvPr>
            <p:ph type="pic" sz="quarter" idx="10"/>
          </p:nvPr>
        </p:nvSpPr>
        <p:spPr>
          <a:xfrm>
            <a:off x="371818" y="705657"/>
            <a:ext cx="3200400" cy="4391025"/>
          </a:xfrm>
        </p:spPr>
      </p:sp>
      <p:sp>
        <p:nvSpPr>
          <p:cNvPr id="15" name="Rectangle 14">
            <a:extLst>
              <a:ext uri="{FF2B5EF4-FFF2-40B4-BE49-F238E27FC236}">
                <a16:creationId xmlns:a16="http://schemas.microsoft.com/office/drawing/2014/main" id="{40475459-C1C7-E30C-AFBF-85E18FFBEE30}"/>
              </a:ext>
            </a:extLst>
          </p:cNvPr>
          <p:cNvSpPr/>
          <p:nvPr/>
        </p:nvSpPr>
        <p:spPr>
          <a:xfrm>
            <a:off x="371818" y="705655"/>
            <a:ext cx="3240000" cy="4428000"/>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4BCBC280-DD00-A412-AE13-CA507B0A0C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700" y="774442"/>
            <a:ext cx="3216410" cy="5173775"/>
          </a:xfrm>
          <a:prstGeom prst="rect">
            <a:avLst/>
          </a:prstGeom>
        </p:spPr>
      </p:pic>
    </p:spTree>
    <p:extLst>
      <p:ext uri="{BB962C8B-B14F-4D97-AF65-F5344CB8AC3E}">
        <p14:creationId xmlns:p14="http://schemas.microsoft.com/office/powerpoint/2010/main" val="1596951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E077D9D6-5E9E-4604-8E24-E7C0D3ABA9B7}"/>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t="7813" b="7813"/>
          <a:stretch/>
        </p:blipFill>
        <p:spPr/>
      </p:pic>
      <p:sp>
        <p:nvSpPr>
          <p:cNvPr id="11" name="Rectangle 10">
            <a:extLst>
              <a:ext uri="{FF2B5EF4-FFF2-40B4-BE49-F238E27FC236}">
                <a16:creationId xmlns:a16="http://schemas.microsoft.com/office/drawing/2014/main" id="{A5F097F7-C7A7-49EF-98FC-941D7845B430}"/>
              </a:ext>
            </a:extLst>
          </p:cNvPr>
          <p:cNvSpPr/>
          <p:nvPr/>
        </p:nvSpPr>
        <p:spPr>
          <a:xfrm>
            <a:off x="0" y="0"/>
            <a:ext cx="12192000" cy="6858000"/>
          </a:xfrm>
          <a:prstGeom prst="rect">
            <a:avLst/>
          </a:prstGeom>
          <a:solidFill>
            <a:schemeClr val="tx2">
              <a:lumMod val="50000"/>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4">
            <a:extLst>
              <a:ext uri="{FF2B5EF4-FFF2-40B4-BE49-F238E27FC236}">
                <a16:creationId xmlns:a16="http://schemas.microsoft.com/office/drawing/2014/main" id="{275FE54D-9227-4E6F-98BF-016499CA0475}"/>
              </a:ext>
            </a:extLst>
          </p:cNvPr>
          <p:cNvSpPr/>
          <p:nvPr/>
        </p:nvSpPr>
        <p:spPr>
          <a:xfrm rot="18900000">
            <a:off x="8745886" y="-1456716"/>
            <a:ext cx="4286250" cy="4288302"/>
          </a:xfrm>
          <a:custGeom>
            <a:avLst/>
            <a:gdLst/>
            <a:ahLst/>
            <a:cxnLst/>
            <a:rect l="l" t="t" r="r" b="b"/>
            <a:pathLst>
              <a:path w="2653030" h="2654300">
                <a:moveTo>
                  <a:pt x="0" y="1535430"/>
                </a:moveTo>
                <a:lnTo>
                  <a:pt x="0" y="1463040"/>
                </a:lnTo>
                <a:lnTo>
                  <a:pt x="1463040" y="0"/>
                </a:lnTo>
                <a:lnTo>
                  <a:pt x="1535430" y="0"/>
                </a:lnTo>
                <a:lnTo>
                  <a:pt x="0" y="1535430"/>
                </a:lnTo>
                <a:close/>
                <a:moveTo>
                  <a:pt x="1681480" y="0"/>
                </a:moveTo>
                <a:lnTo>
                  <a:pt x="1609090" y="0"/>
                </a:lnTo>
                <a:lnTo>
                  <a:pt x="0" y="1607820"/>
                </a:lnTo>
                <a:lnTo>
                  <a:pt x="0" y="1680210"/>
                </a:lnTo>
                <a:lnTo>
                  <a:pt x="1681480" y="0"/>
                </a:lnTo>
                <a:close/>
                <a:moveTo>
                  <a:pt x="1390650" y="0"/>
                </a:moveTo>
                <a:lnTo>
                  <a:pt x="1318260" y="0"/>
                </a:lnTo>
                <a:lnTo>
                  <a:pt x="0" y="1318260"/>
                </a:lnTo>
                <a:lnTo>
                  <a:pt x="0" y="1390650"/>
                </a:lnTo>
                <a:lnTo>
                  <a:pt x="1390650" y="0"/>
                </a:lnTo>
                <a:close/>
                <a:moveTo>
                  <a:pt x="1245870" y="0"/>
                </a:moveTo>
                <a:lnTo>
                  <a:pt x="1173480" y="0"/>
                </a:lnTo>
                <a:lnTo>
                  <a:pt x="0" y="1173480"/>
                </a:lnTo>
                <a:lnTo>
                  <a:pt x="0" y="1245870"/>
                </a:lnTo>
                <a:lnTo>
                  <a:pt x="1245870" y="0"/>
                </a:lnTo>
                <a:close/>
                <a:moveTo>
                  <a:pt x="1826260" y="0"/>
                </a:moveTo>
                <a:lnTo>
                  <a:pt x="1753870" y="0"/>
                </a:lnTo>
                <a:lnTo>
                  <a:pt x="0" y="1753870"/>
                </a:lnTo>
                <a:lnTo>
                  <a:pt x="0" y="1826260"/>
                </a:lnTo>
                <a:lnTo>
                  <a:pt x="1826260" y="0"/>
                </a:lnTo>
                <a:close/>
                <a:moveTo>
                  <a:pt x="2260600" y="0"/>
                </a:moveTo>
                <a:lnTo>
                  <a:pt x="2188210" y="0"/>
                </a:lnTo>
                <a:lnTo>
                  <a:pt x="0" y="2188210"/>
                </a:lnTo>
                <a:lnTo>
                  <a:pt x="0" y="2260600"/>
                </a:lnTo>
                <a:lnTo>
                  <a:pt x="2260600" y="0"/>
                </a:lnTo>
                <a:close/>
                <a:moveTo>
                  <a:pt x="2551430" y="0"/>
                </a:moveTo>
                <a:lnTo>
                  <a:pt x="2479040" y="0"/>
                </a:lnTo>
                <a:lnTo>
                  <a:pt x="0" y="2479040"/>
                </a:lnTo>
                <a:lnTo>
                  <a:pt x="0" y="2551430"/>
                </a:lnTo>
                <a:lnTo>
                  <a:pt x="2551430" y="0"/>
                </a:lnTo>
                <a:close/>
                <a:moveTo>
                  <a:pt x="2405380" y="0"/>
                </a:moveTo>
                <a:lnTo>
                  <a:pt x="2332990" y="0"/>
                </a:lnTo>
                <a:lnTo>
                  <a:pt x="0" y="2332990"/>
                </a:lnTo>
                <a:lnTo>
                  <a:pt x="0" y="2405380"/>
                </a:lnTo>
                <a:lnTo>
                  <a:pt x="2405380" y="0"/>
                </a:lnTo>
                <a:close/>
                <a:moveTo>
                  <a:pt x="2115820" y="0"/>
                </a:moveTo>
                <a:lnTo>
                  <a:pt x="2043430" y="0"/>
                </a:lnTo>
                <a:lnTo>
                  <a:pt x="0" y="2043430"/>
                </a:lnTo>
                <a:lnTo>
                  <a:pt x="0" y="2115820"/>
                </a:lnTo>
                <a:lnTo>
                  <a:pt x="2115820" y="0"/>
                </a:lnTo>
                <a:close/>
                <a:moveTo>
                  <a:pt x="375920" y="0"/>
                </a:moveTo>
                <a:lnTo>
                  <a:pt x="303530" y="0"/>
                </a:lnTo>
                <a:lnTo>
                  <a:pt x="0" y="303530"/>
                </a:lnTo>
                <a:lnTo>
                  <a:pt x="0" y="375920"/>
                </a:lnTo>
                <a:lnTo>
                  <a:pt x="375920" y="0"/>
                </a:lnTo>
                <a:close/>
                <a:moveTo>
                  <a:pt x="1101090" y="0"/>
                </a:moveTo>
                <a:lnTo>
                  <a:pt x="1028700" y="0"/>
                </a:lnTo>
                <a:lnTo>
                  <a:pt x="0" y="1028700"/>
                </a:lnTo>
                <a:lnTo>
                  <a:pt x="0" y="1101090"/>
                </a:lnTo>
                <a:lnTo>
                  <a:pt x="1101090" y="0"/>
                </a:lnTo>
                <a:close/>
                <a:moveTo>
                  <a:pt x="2653030" y="0"/>
                </a:moveTo>
                <a:lnTo>
                  <a:pt x="2623820" y="0"/>
                </a:lnTo>
                <a:lnTo>
                  <a:pt x="0" y="2623820"/>
                </a:lnTo>
                <a:lnTo>
                  <a:pt x="0" y="2653030"/>
                </a:lnTo>
                <a:lnTo>
                  <a:pt x="43180" y="2653030"/>
                </a:lnTo>
                <a:lnTo>
                  <a:pt x="2653030" y="43180"/>
                </a:lnTo>
                <a:lnTo>
                  <a:pt x="2653030" y="0"/>
                </a:lnTo>
                <a:close/>
                <a:moveTo>
                  <a:pt x="520700" y="0"/>
                </a:moveTo>
                <a:lnTo>
                  <a:pt x="448310" y="0"/>
                </a:lnTo>
                <a:lnTo>
                  <a:pt x="0" y="448310"/>
                </a:lnTo>
                <a:lnTo>
                  <a:pt x="0" y="520700"/>
                </a:lnTo>
                <a:lnTo>
                  <a:pt x="520700" y="0"/>
                </a:lnTo>
                <a:close/>
                <a:moveTo>
                  <a:pt x="85090" y="0"/>
                </a:moveTo>
                <a:lnTo>
                  <a:pt x="12700" y="0"/>
                </a:lnTo>
                <a:lnTo>
                  <a:pt x="0" y="12700"/>
                </a:lnTo>
                <a:lnTo>
                  <a:pt x="0" y="85090"/>
                </a:lnTo>
                <a:lnTo>
                  <a:pt x="85090" y="0"/>
                </a:lnTo>
                <a:close/>
                <a:moveTo>
                  <a:pt x="231140" y="0"/>
                </a:moveTo>
                <a:lnTo>
                  <a:pt x="158750" y="0"/>
                </a:lnTo>
                <a:lnTo>
                  <a:pt x="0" y="157480"/>
                </a:lnTo>
                <a:lnTo>
                  <a:pt x="0" y="229870"/>
                </a:lnTo>
                <a:lnTo>
                  <a:pt x="231140" y="0"/>
                </a:lnTo>
                <a:close/>
                <a:moveTo>
                  <a:pt x="0" y="956310"/>
                </a:moveTo>
                <a:lnTo>
                  <a:pt x="956310" y="0"/>
                </a:lnTo>
                <a:lnTo>
                  <a:pt x="883920" y="0"/>
                </a:lnTo>
                <a:lnTo>
                  <a:pt x="0" y="882650"/>
                </a:lnTo>
                <a:lnTo>
                  <a:pt x="0" y="956310"/>
                </a:lnTo>
                <a:close/>
                <a:moveTo>
                  <a:pt x="665480" y="0"/>
                </a:moveTo>
                <a:lnTo>
                  <a:pt x="593090" y="0"/>
                </a:lnTo>
                <a:lnTo>
                  <a:pt x="0" y="593090"/>
                </a:lnTo>
                <a:lnTo>
                  <a:pt x="0" y="665480"/>
                </a:lnTo>
                <a:lnTo>
                  <a:pt x="665480" y="0"/>
                </a:lnTo>
                <a:close/>
                <a:moveTo>
                  <a:pt x="810260" y="0"/>
                </a:moveTo>
                <a:lnTo>
                  <a:pt x="737870" y="0"/>
                </a:lnTo>
                <a:lnTo>
                  <a:pt x="0" y="737870"/>
                </a:lnTo>
                <a:lnTo>
                  <a:pt x="0" y="810260"/>
                </a:lnTo>
                <a:lnTo>
                  <a:pt x="810260" y="0"/>
                </a:lnTo>
                <a:close/>
                <a:moveTo>
                  <a:pt x="1971040" y="0"/>
                </a:moveTo>
                <a:lnTo>
                  <a:pt x="1898650" y="0"/>
                </a:lnTo>
                <a:lnTo>
                  <a:pt x="0" y="1898650"/>
                </a:lnTo>
                <a:lnTo>
                  <a:pt x="0" y="1971040"/>
                </a:lnTo>
                <a:lnTo>
                  <a:pt x="1971040" y="0"/>
                </a:lnTo>
                <a:close/>
                <a:moveTo>
                  <a:pt x="2653030" y="1783080"/>
                </a:moveTo>
                <a:lnTo>
                  <a:pt x="2653030" y="1710690"/>
                </a:lnTo>
                <a:lnTo>
                  <a:pt x="1710690" y="2653030"/>
                </a:lnTo>
                <a:lnTo>
                  <a:pt x="1783080" y="2653030"/>
                </a:lnTo>
                <a:lnTo>
                  <a:pt x="2653030" y="1783080"/>
                </a:lnTo>
                <a:close/>
                <a:moveTo>
                  <a:pt x="2653030" y="1927860"/>
                </a:moveTo>
                <a:lnTo>
                  <a:pt x="2653030" y="1855470"/>
                </a:lnTo>
                <a:lnTo>
                  <a:pt x="1855470" y="2653030"/>
                </a:lnTo>
                <a:lnTo>
                  <a:pt x="1927860" y="2653030"/>
                </a:lnTo>
                <a:lnTo>
                  <a:pt x="2653030" y="1927860"/>
                </a:lnTo>
                <a:close/>
                <a:moveTo>
                  <a:pt x="2653030" y="2072640"/>
                </a:moveTo>
                <a:lnTo>
                  <a:pt x="2653030" y="2000250"/>
                </a:lnTo>
                <a:lnTo>
                  <a:pt x="2000250" y="2653030"/>
                </a:lnTo>
                <a:lnTo>
                  <a:pt x="2072640" y="2653030"/>
                </a:lnTo>
                <a:lnTo>
                  <a:pt x="2653030" y="2072640"/>
                </a:lnTo>
                <a:close/>
                <a:moveTo>
                  <a:pt x="2653030" y="1638300"/>
                </a:moveTo>
                <a:lnTo>
                  <a:pt x="2653030" y="1565910"/>
                </a:lnTo>
                <a:lnTo>
                  <a:pt x="1564640" y="2654300"/>
                </a:lnTo>
                <a:lnTo>
                  <a:pt x="1637030" y="2654300"/>
                </a:lnTo>
                <a:lnTo>
                  <a:pt x="2653030" y="1638300"/>
                </a:lnTo>
                <a:close/>
                <a:moveTo>
                  <a:pt x="2217420" y="2653030"/>
                </a:moveTo>
                <a:lnTo>
                  <a:pt x="2653030" y="2217420"/>
                </a:lnTo>
                <a:lnTo>
                  <a:pt x="2653030" y="2145030"/>
                </a:lnTo>
                <a:lnTo>
                  <a:pt x="2145030" y="2653030"/>
                </a:lnTo>
                <a:lnTo>
                  <a:pt x="2217420" y="2653030"/>
                </a:lnTo>
                <a:close/>
                <a:moveTo>
                  <a:pt x="2653030" y="2580640"/>
                </a:moveTo>
                <a:lnTo>
                  <a:pt x="2580640" y="2653030"/>
                </a:lnTo>
                <a:lnTo>
                  <a:pt x="2653030" y="2653030"/>
                </a:lnTo>
                <a:lnTo>
                  <a:pt x="2653030" y="2580640"/>
                </a:lnTo>
                <a:close/>
                <a:moveTo>
                  <a:pt x="2653030" y="2508250"/>
                </a:moveTo>
                <a:lnTo>
                  <a:pt x="2653030" y="2435860"/>
                </a:lnTo>
                <a:lnTo>
                  <a:pt x="2435860" y="2653030"/>
                </a:lnTo>
                <a:lnTo>
                  <a:pt x="2508250" y="2653030"/>
                </a:lnTo>
                <a:lnTo>
                  <a:pt x="2653030" y="2508250"/>
                </a:lnTo>
                <a:close/>
                <a:moveTo>
                  <a:pt x="2653030" y="2363470"/>
                </a:moveTo>
                <a:lnTo>
                  <a:pt x="2653030" y="2291080"/>
                </a:lnTo>
                <a:lnTo>
                  <a:pt x="2291080" y="2653030"/>
                </a:lnTo>
                <a:lnTo>
                  <a:pt x="2363470" y="2653030"/>
                </a:lnTo>
                <a:lnTo>
                  <a:pt x="2653030" y="2363470"/>
                </a:lnTo>
                <a:close/>
                <a:moveTo>
                  <a:pt x="2653030" y="1492250"/>
                </a:moveTo>
                <a:lnTo>
                  <a:pt x="2653030" y="1419860"/>
                </a:lnTo>
                <a:lnTo>
                  <a:pt x="1419860" y="2653030"/>
                </a:lnTo>
                <a:lnTo>
                  <a:pt x="1492250" y="2653030"/>
                </a:lnTo>
                <a:lnTo>
                  <a:pt x="2653030" y="1492250"/>
                </a:lnTo>
                <a:close/>
                <a:moveTo>
                  <a:pt x="2653030" y="187960"/>
                </a:moveTo>
                <a:lnTo>
                  <a:pt x="2653030" y="115570"/>
                </a:lnTo>
                <a:lnTo>
                  <a:pt x="115570" y="2653030"/>
                </a:lnTo>
                <a:lnTo>
                  <a:pt x="187960" y="2653030"/>
                </a:lnTo>
                <a:lnTo>
                  <a:pt x="2653030" y="187960"/>
                </a:lnTo>
                <a:close/>
                <a:moveTo>
                  <a:pt x="2653030" y="622300"/>
                </a:moveTo>
                <a:lnTo>
                  <a:pt x="2653030" y="549910"/>
                </a:lnTo>
                <a:lnTo>
                  <a:pt x="549910" y="2653030"/>
                </a:lnTo>
                <a:lnTo>
                  <a:pt x="622300" y="2653030"/>
                </a:lnTo>
                <a:lnTo>
                  <a:pt x="2653030" y="622300"/>
                </a:lnTo>
                <a:close/>
                <a:moveTo>
                  <a:pt x="2653030" y="477520"/>
                </a:moveTo>
                <a:lnTo>
                  <a:pt x="2653030" y="405130"/>
                </a:lnTo>
                <a:lnTo>
                  <a:pt x="405130" y="2653030"/>
                </a:lnTo>
                <a:lnTo>
                  <a:pt x="477520" y="2653030"/>
                </a:lnTo>
                <a:lnTo>
                  <a:pt x="2653030" y="477520"/>
                </a:lnTo>
                <a:close/>
                <a:moveTo>
                  <a:pt x="2653030" y="1347470"/>
                </a:moveTo>
                <a:lnTo>
                  <a:pt x="2653030" y="1275080"/>
                </a:lnTo>
                <a:lnTo>
                  <a:pt x="1275080" y="2653030"/>
                </a:lnTo>
                <a:lnTo>
                  <a:pt x="1347470" y="2653030"/>
                </a:lnTo>
                <a:lnTo>
                  <a:pt x="2653030" y="1347470"/>
                </a:lnTo>
                <a:close/>
                <a:moveTo>
                  <a:pt x="2653030" y="767080"/>
                </a:moveTo>
                <a:lnTo>
                  <a:pt x="2653030" y="694690"/>
                </a:lnTo>
                <a:lnTo>
                  <a:pt x="694690" y="2653030"/>
                </a:lnTo>
                <a:lnTo>
                  <a:pt x="767080" y="2653030"/>
                </a:lnTo>
                <a:lnTo>
                  <a:pt x="2653030" y="767080"/>
                </a:lnTo>
                <a:close/>
                <a:moveTo>
                  <a:pt x="2653030" y="332740"/>
                </a:moveTo>
                <a:lnTo>
                  <a:pt x="2653030" y="260350"/>
                </a:lnTo>
                <a:lnTo>
                  <a:pt x="260350" y="2653030"/>
                </a:lnTo>
                <a:lnTo>
                  <a:pt x="332740" y="2653030"/>
                </a:lnTo>
                <a:lnTo>
                  <a:pt x="2653030" y="332740"/>
                </a:lnTo>
                <a:close/>
                <a:moveTo>
                  <a:pt x="2653030" y="1202690"/>
                </a:moveTo>
                <a:lnTo>
                  <a:pt x="2653030" y="1130300"/>
                </a:lnTo>
                <a:lnTo>
                  <a:pt x="1130300" y="2653030"/>
                </a:lnTo>
                <a:lnTo>
                  <a:pt x="1202690" y="2653030"/>
                </a:lnTo>
                <a:lnTo>
                  <a:pt x="2653030" y="1202690"/>
                </a:lnTo>
                <a:close/>
                <a:moveTo>
                  <a:pt x="2653030" y="913130"/>
                </a:moveTo>
                <a:lnTo>
                  <a:pt x="2653030" y="840740"/>
                </a:lnTo>
                <a:lnTo>
                  <a:pt x="840740" y="2653030"/>
                </a:lnTo>
                <a:lnTo>
                  <a:pt x="913130" y="2653030"/>
                </a:lnTo>
                <a:lnTo>
                  <a:pt x="2653030" y="913130"/>
                </a:lnTo>
                <a:close/>
                <a:moveTo>
                  <a:pt x="2653030" y="1057910"/>
                </a:moveTo>
                <a:lnTo>
                  <a:pt x="2653030" y="985520"/>
                </a:lnTo>
                <a:lnTo>
                  <a:pt x="985520" y="2653030"/>
                </a:lnTo>
                <a:lnTo>
                  <a:pt x="1057910" y="2653030"/>
                </a:lnTo>
                <a:lnTo>
                  <a:pt x="2653030" y="1057910"/>
                </a:lnTo>
                <a:close/>
              </a:path>
            </a:pathLst>
          </a:custGeom>
          <a:solidFill>
            <a:schemeClr val="accent3">
              <a:lumMod val="75000"/>
            </a:schemeClr>
          </a:solidFill>
        </p:spPr>
      </p:sp>
      <p:sp>
        <p:nvSpPr>
          <p:cNvPr id="21" name="Freeform 6">
            <a:extLst>
              <a:ext uri="{FF2B5EF4-FFF2-40B4-BE49-F238E27FC236}">
                <a16:creationId xmlns:a16="http://schemas.microsoft.com/office/drawing/2014/main" id="{6DD2BFFA-1368-4D64-95DD-1D1A8E695824}"/>
              </a:ext>
            </a:extLst>
          </p:cNvPr>
          <p:cNvSpPr/>
          <p:nvPr/>
        </p:nvSpPr>
        <p:spPr>
          <a:xfrm rot="18900000">
            <a:off x="9303962" y="-1456415"/>
            <a:ext cx="4286250" cy="428625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chemeClr val="accent5">
              <a:lumMod val="60000"/>
              <a:lumOff val="40000"/>
            </a:schemeClr>
          </a:solidFill>
        </p:spPr>
      </p:sp>
      <p:sp>
        <p:nvSpPr>
          <p:cNvPr id="24" name="Freeform 4">
            <a:extLst>
              <a:ext uri="{FF2B5EF4-FFF2-40B4-BE49-F238E27FC236}">
                <a16:creationId xmlns:a16="http://schemas.microsoft.com/office/drawing/2014/main" id="{18EFDD67-E965-447C-8267-51DE35B70048}"/>
              </a:ext>
            </a:extLst>
          </p:cNvPr>
          <p:cNvSpPr/>
          <p:nvPr/>
        </p:nvSpPr>
        <p:spPr>
          <a:xfrm rot="18900000">
            <a:off x="-895685" y="4317701"/>
            <a:ext cx="2737592" cy="2738902"/>
          </a:xfrm>
          <a:custGeom>
            <a:avLst/>
            <a:gdLst/>
            <a:ahLst/>
            <a:cxnLst/>
            <a:rect l="l" t="t" r="r" b="b"/>
            <a:pathLst>
              <a:path w="2653030" h="2654300">
                <a:moveTo>
                  <a:pt x="0" y="1535430"/>
                </a:moveTo>
                <a:lnTo>
                  <a:pt x="0" y="1463040"/>
                </a:lnTo>
                <a:lnTo>
                  <a:pt x="1463040" y="0"/>
                </a:lnTo>
                <a:lnTo>
                  <a:pt x="1535430" y="0"/>
                </a:lnTo>
                <a:lnTo>
                  <a:pt x="0" y="1535430"/>
                </a:lnTo>
                <a:close/>
                <a:moveTo>
                  <a:pt x="1681480" y="0"/>
                </a:moveTo>
                <a:lnTo>
                  <a:pt x="1609090" y="0"/>
                </a:lnTo>
                <a:lnTo>
                  <a:pt x="0" y="1607820"/>
                </a:lnTo>
                <a:lnTo>
                  <a:pt x="0" y="1680210"/>
                </a:lnTo>
                <a:lnTo>
                  <a:pt x="1681480" y="0"/>
                </a:lnTo>
                <a:close/>
                <a:moveTo>
                  <a:pt x="1390650" y="0"/>
                </a:moveTo>
                <a:lnTo>
                  <a:pt x="1318260" y="0"/>
                </a:lnTo>
                <a:lnTo>
                  <a:pt x="0" y="1318260"/>
                </a:lnTo>
                <a:lnTo>
                  <a:pt x="0" y="1390650"/>
                </a:lnTo>
                <a:lnTo>
                  <a:pt x="1390650" y="0"/>
                </a:lnTo>
                <a:close/>
                <a:moveTo>
                  <a:pt x="1245870" y="0"/>
                </a:moveTo>
                <a:lnTo>
                  <a:pt x="1173480" y="0"/>
                </a:lnTo>
                <a:lnTo>
                  <a:pt x="0" y="1173480"/>
                </a:lnTo>
                <a:lnTo>
                  <a:pt x="0" y="1245870"/>
                </a:lnTo>
                <a:lnTo>
                  <a:pt x="1245870" y="0"/>
                </a:lnTo>
                <a:close/>
                <a:moveTo>
                  <a:pt x="1826260" y="0"/>
                </a:moveTo>
                <a:lnTo>
                  <a:pt x="1753870" y="0"/>
                </a:lnTo>
                <a:lnTo>
                  <a:pt x="0" y="1753870"/>
                </a:lnTo>
                <a:lnTo>
                  <a:pt x="0" y="1826260"/>
                </a:lnTo>
                <a:lnTo>
                  <a:pt x="1826260" y="0"/>
                </a:lnTo>
                <a:close/>
                <a:moveTo>
                  <a:pt x="2260600" y="0"/>
                </a:moveTo>
                <a:lnTo>
                  <a:pt x="2188210" y="0"/>
                </a:lnTo>
                <a:lnTo>
                  <a:pt x="0" y="2188210"/>
                </a:lnTo>
                <a:lnTo>
                  <a:pt x="0" y="2260600"/>
                </a:lnTo>
                <a:lnTo>
                  <a:pt x="2260600" y="0"/>
                </a:lnTo>
                <a:close/>
                <a:moveTo>
                  <a:pt x="2551430" y="0"/>
                </a:moveTo>
                <a:lnTo>
                  <a:pt x="2479040" y="0"/>
                </a:lnTo>
                <a:lnTo>
                  <a:pt x="0" y="2479040"/>
                </a:lnTo>
                <a:lnTo>
                  <a:pt x="0" y="2551430"/>
                </a:lnTo>
                <a:lnTo>
                  <a:pt x="2551430" y="0"/>
                </a:lnTo>
                <a:close/>
                <a:moveTo>
                  <a:pt x="2405380" y="0"/>
                </a:moveTo>
                <a:lnTo>
                  <a:pt x="2332990" y="0"/>
                </a:lnTo>
                <a:lnTo>
                  <a:pt x="0" y="2332990"/>
                </a:lnTo>
                <a:lnTo>
                  <a:pt x="0" y="2405380"/>
                </a:lnTo>
                <a:lnTo>
                  <a:pt x="2405380" y="0"/>
                </a:lnTo>
                <a:close/>
                <a:moveTo>
                  <a:pt x="2115820" y="0"/>
                </a:moveTo>
                <a:lnTo>
                  <a:pt x="2043430" y="0"/>
                </a:lnTo>
                <a:lnTo>
                  <a:pt x="0" y="2043430"/>
                </a:lnTo>
                <a:lnTo>
                  <a:pt x="0" y="2115820"/>
                </a:lnTo>
                <a:lnTo>
                  <a:pt x="2115820" y="0"/>
                </a:lnTo>
                <a:close/>
                <a:moveTo>
                  <a:pt x="375920" y="0"/>
                </a:moveTo>
                <a:lnTo>
                  <a:pt x="303530" y="0"/>
                </a:lnTo>
                <a:lnTo>
                  <a:pt x="0" y="303530"/>
                </a:lnTo>
                <a:lnTo>
                  <a:pt x="0" y="375920"/>
                </a:lnTo>
                <a:lnTo>
                  <a:pt x="375920" y="0"/>
                </a:lnTo>
                <a:close/>
                <a:moveTo>
                  <a:pt x="1101090" y="0"/>
                </a:moveTo>
                <a:lnTo>
                  <a:pt x="1028700" y="0"/>
                </a:lnTo>
                <a:lnTo>
                  <a:pt x="0" y="1028700"/>
                </a:lnTo>
                <a:lnTo>
                  <a:pt x="0" y="1101090"/>
                </a:lnTo>
                <a:lnTo>
                  <a:pt x="1101090" y="0"/>
                </a:lnTo>
                <a:close/>
                <a:moveTo>
                  <a:pt x="2653030" y="0"/>
                </a:moveTo>
                <a:lnTo>
                  <a:pt x="2623820" y="0"/>
                </a:lnTo>
                <a:lnTo>
                  <a:pt x="0" y="2623820"/>
                </a:lnTo>
                <a:lnTo>
                  <a:pt x="0" y="2653030"/>
                </a:lnTo>
                <a:lnTo>
                  <a:pt x="43180" y="2653030"/>
                </a:lnTo>
                <a:lnTo>
                  <a:pt x="2653030" y="43180"/>
                </a:lnTo>
                <a:lnTo>
                  <a:pt x="2653030" y="0"/>
                </a:lnTo>
                <a:close/>
                <a:moveTo>
                  <a:pt x="520700" y="0"/>
                </a:moveTo>
                <a:lnTo>
                  <a:pt x="448310" y="0"/>
                </a:lnTo>
                <a:lnTo>
                  <a:pt x="0" y="448310"/>
                </a:lnTo>
                <a:lnTo>
                  <a:pt x="0" y="520700"/>
                </a:lnTo>
                <a:lnTo>
                  <a:pt x="520700" y="0"/>
                </a:lnTo>
                <a:close/>
                <a:moveTo>
                  <a:pt x="85090" y="0"/>
                </a:moveTo>
                <a:lnTo>
                  <a:pt x="12700" y="0"/>
                </a:lnTo>
                <a:lnTo>
                  <a:pt x="0" y="12700"/>
                </a:lnTo>
                <a:lnTo>
                  <a:pt x="0" y="85090"/>
                </a:lnTo>
                <a:lnTo>
                  <a:pt x="85090" y="0"/>
                </a:lnTo>
                <a:close/>
                <a:moveTo>
                  <a:pt x="231140" y="0"/>
                </a:moveTo>
                <a:lnTo>
                  <a:pt x="158750" y="0"/>
                </a:lnTo>
                <a:lnTo>
                  <a:pt x="0" y="157480"/>
                </a:lnTo>
                <a:lnTo>
                  <a:pt x="0" y="229870"/>
                </a:lnTo>
                <a:lnTo>
                  <a:pt x="231140" y="0"/>
                </a:lnTo>
                <a:close/>
                <a:moveTo>
                  <a:pt x="0" y="956310"/>
                </a:moveTo>
                <a:lnTo>
                  <a:pt x="956310" y="0"/>
                </a:lnTo>
                <a:lnTo>
                  <a:pt x="883920" y="0"/>
                </a:lnTo>
                <a:lnTo>
                  <a:pt x="0" y="882650"/>
                </a:lnTo>
                <a:lnTo>
                  <a:pt x="0" y="956310"/>
                </a:lnTo>
                <a:close/>
                <a:moveTo>
                  <a:pt x="665480" y="0"/>
                </a:moveTo>
                <a:lnTo>
                  <a:pt x="593090" y="0"/>
                </a:lnTo>
                <a:lnTo>
                  <a:pt x="0" y="593090"/>
                </a:lnTo>
                <a:lnTo>
                  <a:pt x="0" y="665480"/>
                </a:lnTo>
                <a:lnTo>
                  <a:pt x="665480" y="0"/>
                </a:lnTo>
                <a:close/>
                <a:moveTo>
                  <a:pt x="810260" y="0"/>
                </a:moveTo>
                <a:lnTo>
                  <a:pt x="737870" y="0"/>
                </a:lnTo>
                <a:lnTo>
                  <a:pt x="0" y="737870"/>
                </a:lnTo>
                <a:lnTo>
                  <a:pt x="0" y="810260"/>
                </a:lnTo>
                <a:lnTo>
                  <a:pt x="810260" y="0"/>
                </a:lnTo>
                <a:close/>
                <a:moveTo>
                  <a:pt x="1971040" y="0"/>
                </a:moveTo>
                <a:lnTo>
                  <a:pt x="1898650" y="0"/>
                </a:lnTo>
                <a:lnTo>
                  <a:pt x="0" y="1898650"/>
                </a:lnTo>
                <a:lnTo>
                  <a:pt x="0" y="1971040"/>
                </a:lnTo>
                <a:lnTo>
                  <a:pt x="1971040" y="0"/>
                </a:lnTo>
                <a:close/>
                <a:moveTo>
                  <a:pt x="2653030" y="1783080"/>
                </a:moveTo>
                <a:lnTo>
                  <a:pt x="2653030" y="1710690"/>
                </a:lnTo>
                <a:lnTo>
                  <a:pt x="1710690" y="2653030"/>
                </a:lnTo>
                <a:lnTo>
                  <a:pt x="1783080" y="2653030"/>
                </a:lnTo>
                <a:lnTo>
                  <a:pt x="2653030" y="1783080"/>
                </a:lnTo>
                <a:close/>
                <a:moveTo>
                  <a:pt x="2653030" y="1927860"/>
                </a:moveTo>
                <a:lnTo>
                  <a:pt x="2653030" y="1855470"/>
                </a:lnTo>
                <a:lnTo>
                  <a:pt x="1855470" y="2653030"/>
                </a:lnTo>
                <a:lnTo>
                  <a:pt x="1927860" y="2653030"/>
                </a:lnTo>
                <a:lnTo>
                  <a:pt x="2653030" y="1927860"/>
                </a:lnTo>
                <a:close/>
                <a:moveTo>
                  <a:pt x="2653030" y="2072640"/>
                </a:moveTo>
                <a:lnTo>
                  <a:pt x="2653030" y="2000250"/>
                </a:lnTo>
                <a:lnTo>
                  <a:pt x="2000250" y="2653030"/>
                </a:lnTo>
                <a:lnTo>
                  <a:pt x="2072640" y="2653030"/>
                </a:lnTo>
                <a:lnTo>
                  <a:pt x="2653030" y="2072640"/>
                </a:lnTo>
                <a:close/>
                <a:moveTo>
                  <a:pt x="2653030" y="1638300"/>
                </a:moveTo>
                <a:lnTo>
                  <a:pt x="2653030" y="1565910"/>
                </a:lnTo>
                <a:lnTo>
                  <a:pt x="1564640" y="2654300"/>
                </a:lnTo>
                <a:lnTo>
                  <a:pt x="1637030" y="2654300"/>
                </a:lnTo>
                <a:lnTo>
                  <a:pt x="2653030" y="1638300"/>
                </a:lnTo>
                <a:close/>
                <a:moveTo>
                  <a:pt x="2217420" y="2653030"/>
                </a:moveTo>
                <a:lnTo>
                  <a:pt x="2653030" y="2217420"/>
                </a:lnTo>
                <a:lnTo>
                  <a:pt x="2653030" y="2145030"/>
                </a:lnTo>
                <a:lnTo>
                  <a:pt x="2145030" y="2653030"/>
                </a:lnTo>
                <a:lnTo>
                  <a:pt x="2217420" y="2653030"/>
                </a:lnTo>
                <a:close/>
                <a:moveTo>
                  <a:pt x="2653030" y="2580640"/>
                </a:moveTo>
                <a:lnTo>
                  <a:pt x="2580640" y="2653030"/>
                </a:lnTo>
                <a:lnTo>
                  <a:pt x="2653030" y="2653030"/>
                </a:lnTo>
                <a:lnTo>
                  <a:pt x="2653030" y="2580640"/>
                </a:lnTo>
                <a:close/>
                <a:moveTo>
                  <a:pt x="2653030" y="2508250"/>
                </a:moveTo>
                <a:lnTo>
                  <a:pt x="2653030" y="2435860"/>
                </a:lnTo>
                <a:lnTo>
                  <a:pt x="2435860" y="2653030"/>
                </a:lnTo>
                <a:lnTo>
                  <a:pt x="2508250" y="2653030"/>
                </a:lnTo>
                <a:lnTo>
                  <a:pt x="2653030" y="2508250"/>
                </a:lnTo>
                <a:close/>
                <a:moveTo>
                  <a:pt x="2653030" y="2363470"/>
                </a:moveTo>
                <a:lnTo>
                  <a:pt x="2653030" y="2291080"/>
                </a:lnTo>
                <a:lnTo>
                  <a:pt x="2291080" y="2653030"/>
                </a:lnTo>
                <a:lnTo>
                  <a:pt x="2363470" y="2653030"/>
                </a:lnTo>
                <a:lnTo>
                  <a:pt x="2653030" y="2363470"/>
                </a:lnTo>
                <a:close/>
                <a:moveTo>
                  <a:pt x="2653030" y="1492250"/>
                </a:moveTo>
                <a:lnTo>
                  <a:pt x="2653030" y="1419860"/>
                </a:lnTo>
                <a:lnTo>
                  <a:pt x="1419860" y="2653030"/>
                </a:lnTo>
                <a:lnTo>
                  <a:pt x="1492250" y="2653030"/>
                </a:lnTo>
                <a:lnTo>
                  <a:pt x="2653030" y="1492250"/>
                </a:lnTo>
                <a:close/>
                <a:moveTo>
                  <a:pt x="2653030" y="187960"/>
                </a:moveTo>
                <a:lnTo>
                  <a:pt x="2653030" y="115570"/>
                </a:lnTo>
                <a:lnTo>
                  <a:pt x="115570" y="2653030"/>
                </a:lnTo>
                <a:lnTo>
                  <a:pt x="187960" y="2653030"/>
                </a:lnTo>
                <a:lnTo>
                  <a:pt x="2653030" y="187960"/>
                </a:lnTo>
                <a:close/>
                <a:moveTo>
                  <a:pt x="2653030" y="622300"/>
                </a:moveTo>
                <a:lnTo>
                  <a:pt x="2653030" y="549910"/>
                </a:lnTo>
                <a:lnTo>
                  <a:pt x="549910" y="2653030"/>
                </a:lnTo>
                <a:lnTo>
                  <a:pt x="622300" y="2653030"/>
                </a:lnTo>
                <a:lnTo>
                  <a:pt x="2653030" y="622300"/>
                </a:lnTo>
                <a:close/>
                <a:moveTo>
                  <a:pt x="2653030" y="477520"/>
                </a:moveTo>
                <a:lnTo>
                  <a:pt x="2653030" y="405130"/>
                </a:lnTo>
                <a:lnTo>
                  <a:pt x="405130" y="2653030"/>
                </a:lnTo>
                <a:lnTo>
                  <a:pt x="477520" y="2653030"/>
                </a:lnTo>
                <a:lnTo>
                  <a:pt x="2653030" y="477520"/>
                </a:lnTo>
                <a:close/>
                <a:moveTo>
                  <a:pt x="2653030" y="1347470"/>
                </a:moveTo>
                <a:lnTo>
                  <a:pt x="2653030" y="1275080"/>
                </a:lnTo>
                <a:lnTo>
                  <a:pt x="1275080" y="2653030"/>
                </a:lnTo>
                <a:lnTo>
                  <a:pt x="1347470" y="2653030"/>
                </a:lnTo>
                <a:lnTo>
                  <a:pt x="2653030" y="1347470"/>
                </a:lnTo>
                <a:close/>
                <a:moveTo>
                  <a:pt x="2653030" y="767080"/>
                </a:moveTo>
                <a:lnTo>
                  <a:pt x="2653030" y="694690"/>
                </a:lnTo>
                <a:lnTo>
                  <a:pt x="694690" y="2653030"/>
                </a:lnTo>
                <a:lnTo>
                  <a:pt x="767080" y="2653030"/>
                </a:lnTo>
                <a:lnTo>
                  <a:pt x="2653030" y="767080"/>
                </a:lnTo>
                <a:close/>
                <a:moveTo>
                  <a:pt x="2653030" y="332740"/>
                </a:moveTo>
                <a:lnTo>
                  <a:pt x="2653030" y="260350"/>
                </a:lnTo>
                <a:lnTo>
                  <a:pt x="260350" y="2653030"/>
                </a:lnTo>
                <a:lnTo>
                  <a:pt x="332740" y="2653030"/>
                </a:lnTo>
                <a:lnTo>
                  <a:pt x="2653030" y="332740"/>
                </a:lnTo>
                <a:close/>
                <a:moveTo>
                  <a:pt x="2653030" y="1202690"/>
                </a:moveTo>
                <a:lnTo>
                  <a:pt x="2653030" y="1130300"/>
                </a:lnTo>
                <a:lnTo>
                  <a:pt x="1130300" y="2653030"/>
                </a:lnTo>
                <a:lnTo>
                  <a:pt x="1202690" y="2653030"/>
                </a:lnTo>
                <a:lnTo>
                  <a:pt x="2653030" y="1202690"/>
                </a:lnTo>
                <a:close/>
                <a:moveTo>
                  <a:pt x="2653030" y="913130"/>
                </a:moveTo>
                <a:lnTo>
                  <a:pt x="2653030" y="840740"/>
                </a:lnTo>
                <a:lnTo>
                  <a:pt x="840740" y="2653030"/>
                </a:lnTo>
                <a:lnTo>
                  <a:pt x="913130" y="2653030"/>
                </a:lnTo>
                <a:lnTo>
                  <a:pt x="2653030" y="913130"/>
                </a:lnTo>
                <a:close/>
                <a:moveTo>
                  <a:pt x="2653030" y="1057910"/>
                </a:moveTo>
                <a:lnTo>
                  <a:pt x="2653030" y="985520"/>
                </a:lnTo>
                <a:lnTo>
                  <a:pt x="985520" y="2653030"/>
                </a:lnTo>
                <a:lnTo>
                  <a:pt x="1057910" y="2653030"/>
                </a:lnTo>
                <a:lnTo>
                  <a:pt x="2653030" y="1057910"/>
                </a:lnTo>
                <a:close/>
              </a:path>
            </a:pathLst>
          </a:custGeom>
          <a:solidFill>
            <a:schemeClr val="accent3">
              <a:lumMod val="75000"/>
            </a:schemeClr>
          </a:solidFill>
        </p:spPr>
      </p:sp>
      <p:sp>
        <p:nvSpPr>
          <p:cNvPr id="25" name="Freeform 6">
            <a:extLst>
              <a:ext uri="{FF2B5EF4-FFF2-40B4-BE49-F238E27FC236}">
                <a16:creationId xmlns:a16="http://schemas.microsoft.com/office/drawing/2014/main" id="{E383D590-528A-4B5A-9C0C-4F9B442EDB9C}"/>
              </a:ext>
            </a:extLst>
          </p:cNvPr>
          <p:cNvSpPr/>
          <p:nvPr/>
        </p:nvSpPr>
        <p:spPr>
          <a:xfrm rot="18900000">
            <a:off x="-539247" y="4317893"/>
            <a:ext cx="2737592" cy="2737591"/>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chemeClr val="accent5">
              <a:lumMod val="60000"/>
              <a:lumOff val="40000"/>
            </a:schemeClr>
          </a:solidFill>
        </p:spPr>
      </p:sp>
      <p:sp>
        <p:nvSpPr>
          <p:cNvPr id="29" name="TextBox 28">
            <a:extLst>
              <a:ext uri="{FF2B5EF4-FFF2-40B4-BE49-F238E27FC236}">
                <a16:creationId xmlns:a16="http://schemas.microsoft.com/office/drawing/2014/main" id="{1E443B1B-7872-4790-91CB-6DDA8725B1F9}"/>
              </a:ext>
            </a:extLst>
          </p:cNvPr>
          <p:cNvSpPr txBox="1"/>
          <p:nvPr/>
        </p:nvSpPr>
        <p:spPr>
          <a:xfrm>
            <a:off x="3766967" y="3437445"/>
            <a:ext cx="5656485" cy="1200329"/>
          </a:xfrm>
          <a:prstGeom prst="rect">
            <a:avLst/>
          </a:prstGeom>
          <a:noFill/>
        </p:spPr>
        <p:txBody>
          <a:bodyPr wrap="none" rtlCol="0">
            <a:spAutoFit/>
          </a:bodyPr>
          <a:lstStyle/>
          <a:p>
            <a:pPr algn="ctr"/>
            <a:r>
              <a:rPr lang="en-US" sz="7200" b="1" dirty="0">
                <a:solidFill>
                  <a:schemeClr val="accent5">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THANK YOU</a:t>
            </a:r>
          </a:p>
        </p:txBody>
      </p:sp>
    </p:spTree>
    <p:extLst>
      <p:ext uri="{BB962C8B-B14F-4D97-AF65-F5344CB8AC3E}">
        <p14:creationId xmlns:p14="http://schemas.microsoft.com/office/powerpoint/2010/main" val="4283674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9"/>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50000"/>
            <a:alpha val="90000"/>
          </a:schemeClr>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E9AAEC1-F756-4960-86C3-5A2F60F2A23D}"/>
              </a:ext>
            </a:extLst>
          </p:cNvPr>
          <p:cNvGrpSpPr/>
          <p:nvPr/>
        </p:nvGrpSpPr>
        <p:grpSpPr>
          <a:xfrm rot="21094182">
            <a:off x="10489376" y="4750228"/>
            <a:ext cx="3094030" cy="2738902"/>
            <a:chOff x="10823204" y="-750686"/>
            <a:chExt cx="3094030" cy="2738902"/>
          </a:xfrm>
        </p:grpSpPr>
        <p:sp>
          <p:nvSpPr>
            <p:cNvPr id="5" name="Freeform 4">
              <a:extLst>
                <a:ext uri="{FF2B5EF4-FFF2-40B4-BE49-F238E27FC236}">
                  <a16:creationId xmlns:a16="http://schemas.microsoft.com/office/drawing/2014/main" id="{A2AC22B7-7653-4D8D-9B10-19AB529B0E70}"/>
                </a:ext>
              </a:extLst>
            </p:cNvPr>
            <p:cNvSpPr/>
            <p:nvPr/>
          </p:nvSpPr>
          <p:spPr>
            <a:xfrm rot="18900000">
              <a:off x="10823204" y="-750686"/>
              <a:ext cx="2737592" cy="2738902"/>
            </a:xfrm>
            <a:custGeom>
              <a:avLst/>
              <a:gdLst/>
              <a:ahLst/>
              <a:cxnLst/>
              <a:rect l="l" t="t" r="r" b="b"/>
              <a:pathLst>
                <a:path w="2653030" h="2654300">
                  <a:moveTo>
                    <a:pt x="0" y="1535430"/>
                  </a:moveTo>
                  <a:lnTo>
                    <a:pt x="0" y="1463040"/>
                  </a:lnTo>
                  <a:lnTo>
                    <a:pt x="1463040" y="0"/>
                  </a:lnTo>
                  <a:lnTo>
                    <a:pt x="1535430" y="0"/>
                  </a:lnTo>
                  <a:lnTo>
                    <a:pt x="0" y="1535430"/>
                  </a:lnTo>
                  <a:close/>
                  <a:moveTo>
                    <a:pt x="1681480" y="0"/>
                  </a:moveTo>
                  <a:lnTo>
                    <a:pt x="1609090" y="0"/>
                  </a:lnTo>
                  <a:lnTo>
                    <a:pt x="0" y="1607820"/>
                  </a:lnTo>
                  <a:lnTo>
                    <a:pt x="0" y="1680210"/>
                  </a:lnTo>
                  <a:lnTo>
                    <a:pt x="1681480" y="0"/>
                  </a:lnTo>
                  <a:close/>
                  <a:moveTo>
                    <a:pt x="1390650" y="0"/>
                  </a:moveTo>
                  <a:lnTo>
                    <a:pt x="1318260" y="0"/>
                  </a:lnTo>
                  <a:lnTo>
                    <a:pt x="0" y="1318260"/>
                  </a:lnTo>
                  <a:lnTo>
                    <a:pt x="0" y="1390650"/>
                  </a:lnTo>
                  <a:lnTo>
                    <a:pt x="1390650" y="0"/>
                  </a:lnTo>
                  <a:close/>
                  <a:moveTo>
                    <a:pt x="1245870" y="0"/>
                  </a:moveTo>
                  <a:lnTo>
                    <a:pt x="1173480" y="0"/>
                  </a:lnTo>
                  <a:lnTo>
                    <a:pt x="0" y="1173480"/>
                  </a:lnTo>
                  <a:lnTo>
                    <a:pt x="0" y="1245870"/>
                  </a:lnTo>
                  <a:lnTo>
                    <a:pt x="1245870" y="0"/>
                  </a:lnTo>
                  <a:close/>
                  <a:moveTo>
                    <a:pt x="1826260" y="0"/>
                  </a:moveTo>
                  <a:lnTo>
                    <a:pt x="1753870" y="0"/>
                  </a:lnTo>
                  <a:lnTo>
                    <a:pt x="0" y="1753870"/>
                  </a:lnTo>
                  <a:lnTo>
                    <a:pt x="0" y="1826260"/>
                  </a:lnTo>
                  <a:lnTo>
                    <a:pt x="1826260" y="0"/>
                  </a:lnTo>
                  <a:close/>
                  <a:moveTo>
                    <a:pt x="2260600" y="0"/>
                  </a:moveTo>
                  <a:lnTo>
                    <a:pt x="2188210" y="0"/>
                  </a:lnTo>
                  <a:lnTo>
                    <a:pt x="0" y="2188210"/>
                  </a:lnTo>
                  <a:lnTo>
                    <a:pt x="0" y="2260600"/>
                  </a:lnTo>
                  <a:lnTo>
                    <a:pt x="2260600" y="0"/>
                  </a:lnTo>
                  <a:close/>
                  <a:moveTo>
                    <a:pt x="2551430" y="0"/>
                  </a:moveTo>
                  <a:lnTo>
                    <a:pt x="2479040" y="0"/>
                  </a:lnTo>
                  <a:lnTo>
                    <a:pt x="0" y="2479040"/>
                  </a:lnTo>
                  <a:lnTo>
                    <a:pt x="0" y="2551430"/>
                  </a:lnTo>
                  <a:lnTo>
                    <a:pt x="2551430" y="0"/>
                  </a:lnTo>
                  <a:close/>
                  <a:moveTo>
                    <a:pt x="2405380" y="0"/>
                  </a:moveTo>
                  <a:lnTo>
                    <a:pt x="2332990" y="0"/>
                  </a:lnTo>
                  <a:lnTo>
                    <a:pt x="0" y="2332990"/>
                  </a:lnTo>
                  <a:lnTo>
                    <a:pt x="0" y="2405380"/>
                  </a:lnTo>
                  <a:lnTo>
                    <a:pt x="2405380" y="0"/>
                  </a:lnTo>
                  <a:close/>
                  <a:moveTo>
                    <a:pt x="2115820" y="0"/>
                  </a:moveTo>
                  <a:lnTo>
                    <a:pt x="2043430" y="0"/>
                  </a:lnTo>
                  <a:lnTo>
                    <a:pt x="0" y="2043430"/>
                  </a:lnTo>
                  <a:lnTo>
                    <a:pt x="0" y="2115820"/>
                  </a:lnTo>
                  <a:lnTo>
                    <a:pt x="2115820" y="0"/>
                  </a:lnTo>
                  <a:close/>
                  <a:moveTo>
                    <a:pt x="375920" y="0"/>
                  </a:moveTo>
                  <a:lnTo>
                    <a:pt x="303530" y="0"/>
                  </a:lnTo>
                  <a:lnTo>
                    <a:pt x="0" y="303530"/>
                  </a:lnTo>
                  <a:lnTo>
                    <a:pt x="0" y="375920"/>
                  </a:lnTo>
                  <a:lnTo>
                    <a:pt x="375920" y="0"/>
                  </a:lnTo>
                  <a:close/>
                  <a:moveTo>
                    <a:pt x="1101090" y="0"/>
                  </a:moveTo>
                  <a:lnTo>
                    <a:pt x="1028700" y="0"/>
                  </a:lnTo>
                  <a:lnTo>
                    <a:pt x="0" y="1028700"/>
                  </a:lnTo>
                  <a:lnTo>
                    <a:pt x="0" y="1101090"/>
                  </a:lnTo>
                  <a:lnTo>
                    <a:pt x="1101090" y="0"/>
                  </a:lnTo>
                  <a:close/>
                  <a:moveTo>
                    <a:pt x="2653030" y="0"/>
                  </a:moveTo>
                  <a:lnTo>
                    <a:pt x="2623820" y="0"/>
                  </a:lnTo>
                  <a:lnTo>
                    <a:pt x="0" y="2623820"/>
                  </a:lnTo>
                  <a:lnTo>
                    <a:pt x="0" y="2653030"/>
                  </a:lnTo>
                  <a:lnTo>
                    <a:pt x="43180" y="2653030"/>
                  </a:lnTo>
                  <a:lnTo>
                    <a:pt x="2653030" y="43180"/>
                  </a:lnTo>
                  <a:lnTo>
                    <a:pt x="2653030" y="0"/>
                  </a:lnTo>
                  <a:close/>
                  <a:moveTo>
                    <a:pt x="520700" y="0"/>
                  </a:moveTo>
                  <a:lnTo>
                    <a:pt x="448310" y="0"/>
                  </a:lnTo>
                  <a:lnTo>
                    <a:pt x="0" y="448310"/>
                  </a:lnTo>
                  <a:lnTo>
                    <a:pt x="0" y="520700"/>
                  </a:lnTo>
                  <a:lnTo>
                    <a:pt x="520700" y="0"/>
                  </a:lnTo>
                  <a:close/>
                  <a:moveTo>
                    <a:pt x="85090" y="0"/>
                  </a:moveTo>
                  <a:lnTo>
                    <a:pt x="12700" y="0"/>
                  </a:lnTo>
                  <a:lnTo>
                    <a:pt x="0" y="12700"/>
                  </a:lnTo>
                  <a:lnTo>
                    <a:pt x="0" y="85090"/>
                  </a:lnTo>
                  <a:lnTo>
                    <a:pt x="85090" y="0"/>
                  </a:lnTo>
                  <a:close/>
                  <a:moveTo>
                    <a:pt x="231140" y="0"/>
                  </a:moveTo>
                  <a:lnTo>
                    <a:pt x="158750" y="0"/>
                  </a:lnTo>
                  <a:lnTo>
                    <a:pt x="0" y="157480"/>
                  </a:lnTo>
                  <a:lnTo>
                    <a:pt x="0" y="229870"/>
                  </a:lnTo>
                  <a:lnTo>
                    <a:pt x="231140" y="0"/>
                  </a:lnTo>
                  <a:close/>
                  <a:moveTo>
                    <a:pt x="0" y="956310"/>
                  </a:moveTo>
                  <a:lnTo>
                    <a:pt x="956310" y="0"/>
                  </a:lnTo>
                  <a:lnTo>
                    <a:pt x="883920" y="0"/>
                  </a:lnTo>
                  <a:lnTo>
                    <a:pt x="0" y="882650"/>
                  </a:lnTo>
                  <a:lnTo>
                    <a:pt x="0" y="956310"/>
                  </a:lnTo>
                  <a:close/>
                  <a:moveTo>
                    <a:pt x="665480" y="0"/>
                  </a:moveTo>
                  <a:lnTo>
                    <a:pt x="593090" y="0"/>
                  </a:lnTo>
                  <a:lnTo>
                    <a:pt x="0" y="593090"/>
                  </a:lnTo>
                  <a:lnTo>
                    <a:pt x="0" y="665480"/>
                  </a:lnTo>
                  <a:lnTo>
                    <a:pt x="665480" y="0"/>
                  </a:lnTo>
                  <a:close/>
                  <a:moveTo>
                    <a:pt x="810260" y="0"/>
                  </a:moveTo>
                  <a:lnTo>
                    <a:pt x="737870" y="0"/>
                  </a:lnTo>
                  <a:lnTo>
                    <a:pt x="0" y="737870"/>
                  </a:lnTo>
                  <a:lnTo>
                    <a:pt x="0" y="810260"/>
                  </a:lnTo>
                  <a:lnTo>
                    <a:pt x="810260" y="0"/>
                  </a:lnTo>
                  <a:close/>
                  <a:moveTo>
                    <a:pt x="1971040" y="0"/>
                  </a:moveTo>
                  <a:lnTo>
                    <a:pt x="1898650" y="0"/>
                  </a:lnTo>
                  <a:lnTo>
                    <a:pt x="0" y="1898650"/>
                  </a:lnTo>
                  <a:lnTo>
                    <a:pt x="0" y="1971040"/>
                  </a:lnTo>
                  <a:lnTo>
                    <a:pt x="1971040" y="0"/>
                  </a:lnTo>
                  <a:close/>
                  <a:moveTo>
                    <a:pt x="2653030" y="1783080"/>
                  </a:moveTo>
                  <a:lnTo>
                    <a:pt x="2653030" y="1710690"/>
                  </a:lnTo>
                  <a:lnTo>
                    <a:pt x="1710690" y="2653030"/>
                  </a:lnTo>
                  <a:lnTo>
                    <a:pt x="1783080" y="2653030"/>
                  </a:lnTo>
                  <a:lnTo>
                    <a:pt x="2653030" y="1783080"/>
                  </a:lnTo>
                  <a:close/>
                  <a:moveTo>
                    <a:pt x="2653030" y="1927860"/>
                  </a:moveTo>
                  <a:lnTo>
                    <a:pt x="2653030" y="1855470"/>
                  </a:lnTo>
                  <a:lnTo>
                    <a:pt x="1855470" y="2653030"/>
                  </a:lnTo>
                  <a:lnTo>
                    <a:pt x="1927860" y="2653030"/>
                  </a:lnTo>
                  <a:lnTo>
                    <a:pt x="2653030" y="1927860"/>
                  </a:lnTo>
                  <a:close/>
                  <a:moveTo>
                    <a:pt x="2653030" y="2072640"/>
                  </a:moveTo>
                  <a:lnTo>
                    <a:pt x="2653030" y="2000250"/>
                  </a:lnTo>
                  <a:lnTo>
                    <a:pt x="2000250" y="2653030"/>
                  </a:lnTo>
                  <a:lnTo>
                    <a:pt x="2072640" y="2653030"/>
                  </a:lnTo>
                  <a:lnTo>
                    <a:pt x="2653030" y="2072640"/>
                  </a:lnTo>
                  <a:close/>
                  <a:moveTo>
                    <a:pt x="2653030" y="1638300"/>
                  </a:moveTo>
                  <a:lnTo>
                    <a:pt x="2653030" y="1565910"/>
                  </a:lnTo>
                  <a:lnTo>
                    <a:pt x="1564640" y="2654300"/>
                  </a:lnTo>
                  <a:lnTo>
                    <a:pt x="1637030" y="2654300"/>
                  </a:lnTo>
                  <a:lnTo>
                    <a:pt x="2653030" y="1638300"/>
                  </a:lnTo>
                  <a:close/>
                  <a:moveTo>
                    <a:pt x="2217420" y="2653030"/>
                  </a:moveTo>
                  <a:lnTo>
                    <a:pt x="2653030" y="2217420"/>
                  </a:lnTo>
                  <a:lnTo>
                    <a:pt x="2653030" y="2145030"/>
                  </a:lnTo>
                  <a:lnTo>
                    <a:pt x="2145030" y="2653030"/>
                  </a:lnTo>
                  <a:lnTo>
                    <a:pt x="2217420" y="2653030"/>
                  </a:lnTo>
                  <a:close/>
                  <a:moveTo>
                    <a:pt x="2653030" y="2580640"/>
                  </a:moveTo>
                  <a:lnTo>
                    <a:pt x="2580640" y="2653030"/>
                  </a:lnTo>
                  <a:lnTo>
                    <a:pt x="2653030" y="2653030"/>
                  </a:lnTo>
                  <a:lnTo>
                    <a:pt x="2653030" y="2580640"/>
                  </a:lnTo>
                  <a:close/>
                  <a:moveTo>
                    <a:pt x="2653030" y="2508250"/>
                  </a:moveTo>
                  <a:lnTo>
                    <a:pt x="2653030" y="2435860"/>
                  </a:lnTo>
                  <a:lnTo>
                    <a:pt x="2435860" y="2653030"/>
                  </a:lnTo>
                  <a:lnTo>
                    <a:pt x="2508250" y="2653030"/>
                  </a:lnTo>
                  <a:lnTo>
                    <a:pt x="2653030" y="2508250"/>
                  </a:lnTo>
                  <a:close/>
                  <a:moveTo>
                    <a:pt x="2653030" y="2363470"/>
                  </a:moveTo>
                  <a:lnTo>
                    <a:pt x="2653030" y="2291080"/>
                  </a:lnTo>
                  <a:lnTo>
                    <a:pt x="2291080" y="2653030"/>
                  </a:lnTo>
                  <a:lnTo>
                    <a:pt x="2363470" y="2653030"/>
                  </a:lnTo>
                  <a:lnTo>
                    <a:pt x="2653030" y="2363470"/>
                  </a:lnTo>
                  <a:close/>
                  <a:moveTo>
                    <a:pt x="2653030" y="1492250"/>
                  </a:moveTo>
                  <a:lnTo>
                    <a:pt x="2653030" y="1419860"/>
                  </a:lnTo>
                  <a:lnTo>
                    <a:pt x="1419860" y="2653030"/>
                  </a:lnTo>
                  <a:lnTo>
                    <a:pt x="1492250" y="2653030"/>
                  </a:lnTo>
                  <a:lnTo>
                    <a:pt x="2653030" y="1492250"/>
                  </a:lnTo>
                  <a:close/>
                  <a:moveTo>
                    <a:pt x="2653030" y="187960"/>
                  </a:moveTo>
                  <a:lnTo>
                    <a:pt x="2653030" y="115570"/>
                  </a:lnTo>
                  <a:lnTo>
                    <a:pt x="115570" y="2653030"/>
                  </a:lnTo>
                  <a:lnTo>
                    <a:pt x="187960" y="2653030"/>
                  </a:lnTo>
                  <a:lnTo>
                    <a:pt x="2653030" y="187960"/>
                  </a:lnTo>
                  <a:close/>
                  <a:moveTo>
                    <a:pt x="2653030" y="622300"/>
                  </a:moveTo>
                  <a:lnTo>
                    <a:pt x="2653030" y="549910"/>
                  </a:lnTo>
                  <a:lnTo>
                    <a:pt x="549910" y="2653030"/>
                  </a:lnTo>
                  <a:lnTo>
                    <a:pt x="622300" y="2653030"/>
                  </a:lnTo>
                  <a:lnTo>
                    <a:pt x="2653030" y="622300"/>
                  </a:lnTo>
                  <a:close/>
                  <a:moveTo>
                    <a:pt x="2653030" y="477520"/>
                  </a:moveTo>
                  <a:lnTo>
                    <a:pt x="2653030" y="405130"/>
                  </a:lnTo>
                  <a:lnTo>
                    <a:pt x="405130" y="2653030"/>
                  </a:lnTo>
                  <a:lnTo>
                    <a:pt x="477520" y="2653030"/>
                  </a:lnTo>
                  <a:lnTo>
                    <a:pt x="2653030" y="477520"/>
                  </a:lnTo>
                  <a:close/>
                  <a:moveTo>
                    <a:pt x="2653030" y="1347470"/>
                  </a:moveTo>
                  <a:lnTo>
                    <a:pt x="2653030" y="1275080"/>
                  </a:lnTo>
                  <a:lnTo>
                    <a:pt x="1275080" y="2653030"/>
                  </a:lnTo>
                  <a:lnTo>
                    <a:pt x="1347470" y="2653030"/>
                  </a:lnTo>
                  <a:lnTo>
                    <a:pt x="2653030" y="1347470"/>
                  </a:lnTo>
                  <a:close/>
                  <a:moveTo>
                    <a:pt x="2653030" y="767080"/>
                  </a:moveTo>
                  <a:lnTo>
                    <a:pt x="2653030" y="694690"/>
                  </a:lnTo>
                  <a:lnTo>
                    <a:pt x="694690" y="2653030"/>
                  </a:lnTo>
                  <a:lnTo>
                    <a:pt x="767080" y="2653030"/>
                  </a:lnTo>
                  <a:lnTo>
                    <a:pt x="2653030" y="767080"/>
                  </a:lnTo>
                  <a:close/>
                  <a:moveTo>
                    <a:pt x="2653030" y="332740"/>
                  </a:moveTo>
                  <a:lnTo>
                    <a:pt x="2653030" y="260350"/>
                  </a:lnTo>
                  <a:lnTo>
                    <a:pt x="260350" y="2653030"/>
                  </a:lnTo>
                  <a:lnTo>
                    <a:pt x="332740" y="2653030"/>
                  </a:lnTo>
                  <a:lnTo>
                    <a:pt x="2653030" y="332740"/>
                  </a:lnTo>
                  <a:close/>
                  <a:moveTo>
                    <a:pt x="2653030" y="1202690"/>
                  </a:moveTo>
                  <a:lnTo>
                    <a:pt x="2653030" y="1130300"/>
                  </a:lnTo>
                  <a:lnTo>
                    <a:pt x="1130300" y="2653030"/>
                  </a:lnTo>
                  <a:lnTo>
                    <a:pt x="1202690" y="2653030"/>
                  </a:lnTo>
                  <a:lnTo>
                    <a:pt x="2653030" y="1202690"/>
                  </a:lnTo>
                  <a:close/>
                  <a:moveTo>
                    <a:pt x="2653030" y="913130"/>
                  </a:moveTo>
                  <a:lnTo>
                    <a:pt x="2653030" y="840740"/>
                  </a:lnTo>
                  <a:lnTo>
                    <a:pt x="840740" y="2653030"/>
                  </a:lnTo>
                  <a:lnTo>
                    <a:pt x="913130" y="2653030"/>
                  </a:lnTo>
                  <a:lnTo>
                    <a:pt x="2653030" y="913130"/>
                  </a:lnTo>
                  <a:close/>
                  <a:moveTo>
                    <a:pt x="2653030" y="1057910"/>
                  </a:moveTo>
                  <a:lnTo>
                    <a:pt x="2653030" y="985520"/>
                  </a:lnTo>
                  <a:lnTo>
                    <a:pt x="985520" y="2653030"/>
                  </a:lnTo>
                  <a:lnTo>
                    <a:pt x="1057910" y="2653030"/>
                  </a:lnTo>
                  <a:lnTo>
                    <a:pt x="2653030" y="1057910"/>
                  </a:lnTo>
                  <a:close/>
                </a:path>
              </a:pathLst>
            </a:custGeom>
            <a:solidFill>
              <a:schemeClr val="accent3">
                <a:lumMod val="75000"/>
              </a:schemeClr>
            </a:solidFill>
          </p:spPr>
        </p:sp>
        <p:sp>
          <p:nvSpPr>
            <p:cNvPr id="6" name="Freeform 6">
              <a:extLst>
                <a:ext uri="{FF2B5EF4-FFF2-40B4-BE49-F238E27FC236}">
                  <a16:creationId xmlns:a16="http://schemas.microsoft.com/office/drawing/2014/main" id="{6DC14138-02D5-42A5-8B8C-DC2C62FAAAF6}"/>
                </a:ext>
              </a:extLst>
            </p:cNvPr>
            <p:cNvSpPr/>
            <p:nvPr/>
          </p:nvSpPr>
          <p:spPr>
            <a:xfrm rot="18900000">
              <a:off x="11179642" y="-750494"/>
              <a:ext cx="2737592" cy="2737591"/>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chemeClr val="accent5">
                <a:lumMod val="60000"/>
                <a:lumOff val="40000"/>
              </a:schemeClr>
            </a:solidFill>
          </p:spPr>
        </p:sp>
      </p:grpSp>
      <p:sp>
        <p:nvSpPr>
          <p:cNvPr id="10" name="Text Placeholder 10">
            <a:extLst>
              <a:ext uri="{FF2B5EF4-FFF2-40B4-BE49-F238E27FC236}">
                <a16:creationId xmlns:a16="http://schemas.microsoft.com/office/drawing/2014/main" id="{D353FFF4-B385-4543-BF5D-ED418E552F37}"/>
              </a:ext>
            </a:extLst>
          </p:cNvPr>
          <p:cNvSpPr txBox="1">
            <a:spLocks/>
          </p:cNvSpPr>
          <p:nvPr/>
        </p:nvSpPr>
        <p:spPr>
          <a:xfrm>
            <a:off x="434108" y="427216"/>
            <a:ext cx="10972801" cy="6003567"/>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lang="en-US" sz="1800" dirty="0">
                <a:solidFill>
                  <a:schemeClr val="bg1"/>
                </a:solidFill>
                <a:latin typeface="Open Sans" panose="020B0606030504020204" pitchFamily="34" charset="0"/>
                <a:ea typeface="Open Sans" panose="020B0606030504020204" pitchFamily="34" charset="0"/>
                <a:cs typeface="Open Sans" panose="020B0606030504020204" pitchFamily="34" charset="0"/>
              </a:rPr>
              <a:t>-   Uncover trends and patterns in the data that can inform HR strategies and decision-making.</a:t>
            </a:r>
          </a:p>
          <a:p>
            <a:pPr marL="285750" indent="-285750" algn="l">
              <a:lnSpc>
                <a:spcPct val="150000"/>
              </a:lnSpc>
              <a:buFontTx/>
              <a:buChar char="-"/>
            </a:pPr>
            <a:r>
              <a:rPr lang="en-US" sz="1800" dirty="0">
                <a:solidFill>
                  <a:schemeClr val="bg1"/>
                </a:solidFill>
                <a:latin typeface="Open Sans" panose="020B0606030504020204" pitchFamily="34" charset="0"/>
                <a:ea typeface="Open Sans" panose="020B0606030504020204" pitchFamily="34" charset="0"/>
                <a:cs typeface="Open Sans" panose="020B0606030504020204" pitchFamily="34" charset="0"/>
              </a:rPr>
              <a:t>Provide data-driven recommendations to improve employee retention, recruitment, and overall HR practices.</a:t>
            </a:r>
          </a:p>
          <a:p>
            <a:pPr algn="l">
              <a:lnSpc>
                <a:spcPct val="150000"/>
              </a:lnSpc>
            </a:pPr>
            <a:endParaRPr lang="en-US" sz="1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gn="l">
              <a:lnSpc>
                <a:spcPct val="150000"/>
              </a:lnSpc>
            </a:pP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Datasets Used:</a:t>
            </a:r>
          </a:p>
          <a:p>
            <a:pPr algn="l">
              <a:lnSpc>
                <a:spcPct val="150000"/>
              </a:lnSpc>
            </a:pPr>
            <a:r>
              <a:rPr lang="en-US" sz="1800" dirty="0">
                <a:solidFill>
                  <a:schemeClr val="bg1"/>
                </a:solidFill>
                <a:latin typeface="Open Sans" panose="020B0606030504020204" pitchFamily="34" charset="0"/>
                <a:ea typeface="Open Sans" panose="020B0606030504020204" pitchFamily="34" charset="0"/>
                <a:cs typeface="Open Sans" panose="020B0606030504020204" pitchFamily="34" charset="0"/>
              </a:rPr>
              <a:t>1. Employee Survey Data</a:t>
            </a:r>
          </a:p>
          <a:p>
            <a:pPr algn="l">
              <a:lnSpc>
                <a:spcPct val="150000"/>
              </a:lnSpc>
            </a:pPr>
            <a:r>
              <a:rPr lang="en-US" sz="1800" dirty="0">
                <a:solidFill>
                  <a:schemeClr val="bg1"/>
                </a:solidFill>
                <a:latin typeface="Open Sans" panose="020B0606030504020204" pitchFamily="34" charset="0"/>
                <a:ea typeface="Open Sans" panose="020B0606030504020204" pitchFamily="34" charset="0"/>
                <a:cs typeface="Open Sans" panose="020B0606030504020204" pitchFamily="34" charset="0"/>
              </a:rPr>
              <a:t>   - Contains employee responses to surveys regarding job satisfaction, work-life balance, and other factors.</a:t>
            </a:r>
          </a:p>
          <a:p>
            <a:pPr algn="l">
              <a:lnSpc>
                <a:spcPct val="150000"/>
              </a:lnSpc>
            </a:pPr>
            <a:endParaRPr lang="en-US" sz="1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gn="l">
              <a:lnSpc>
                <a:spcPct val="150000"/>
              </a:lnSpc>
            </a:pPr>
            <a:r>
              <a:rPr lang="en-US" sz="1800" dirty="0">
                <a:solidFill>
                  <a:schemeClr val="bg1"/>
                </a:solidFill>
                <a:latin typeface="Open Sans" panose="020B0606030504020204" pitchFamily="34" charset="0"/>
                <a:ea typeface="Open Sans" panose="020B0606030504020204" pitchFamily="34" charset="0"/>
                <a:cs typeface="Open Sans" panose="020B0606030504020204" pitchFamily="34" charset="0"/>
              </a:rPr>
              <a:t>2. General Data</a:t>
            </a:r>
          </a:p>
          <a:p>
            <a:pPr algn="l">
              <a:lnSpc>
                <a:spcPct val="150000"/>
              </a:lnSpc>
            </a:pPr>
            <a:r>
              <a:rPr lang="en-US" sz="1800" dirty="0">
                <a:solidFill>
                  <a:schemeClr val="bg1"/>
                </a:solidFill>
                <a:latin typeface="Open Sans" panose="020B0606030504020204" pitchFamily="34" charset="0"/>
                <a:ea typeface="Open Sans" panose="020B0606030504020204" pitchFamily="34" charset="0"/>
                <a:cs typeface="Open Sans" panose="020B0606030504020204" pitchFamily="34" charset="0"/>
              </a:rPr>
              <a:t>   - Includes employee demographic information, job details, salaries, and performance metrics.</a:t>
            </a:r>
          </a:p>
          <a:p>
            <a:pPr algn="l">
              <a:lnSpc>
                <a:spcPct val="150000"/>
              </a:lnSpc>
            </a:pPr>
            <a:endParaRPr lang="en-US" sz="1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gn="l">
              <a:lnSpc>
                <a:spcPct val="150000"/>
              </a:lnSpc>
            </a:pPr>
            <a:r>
              <a:rPr lang="en-US" sz="1800" dirty="0">
                <a:solidFill>
                  <a:schemeClr val="bg1"/>
                </a:solidFill>
                <a:latin typeface="Open Sans" panose="020B0606030504020204" pitchFamily="34" charset="0"/>
                <a:ea typeface="Open Sans" panose="020B0606030504020204" pitchFamily="34" charset="0"/>
                <a:cs typeface="Open Sans" panose="020B0606030504020204" pitchFamily="34" charset="0"/>
              </a:rPr>
              <a:t>3. In-time Data</a:t>
            </a:r>
          </a:p>
          <a:p>
            <a:pPr algn="l">
              <a:lnSpc>
                <a:spcPct val="150000"/>
              </a:lnSpc>
            </a:pPr>
            <a:r>
              <a:rPr lang="en-US" sz="1800" dirty="0">
                <a:solidFill>
                  <a:schemeClr val="bg1"/>
                </a:solidFill>
                <a:latin typeface="Open Sans" panose="020B0606030504020204" pitchFamily="34" charset="0"/>
                <a:ea typeface="Open Sans" panose="020B0606030504020204" pitchFamily="34" charset="0"/>
                <a:cs typeface="Open Sans" panose="020B0606030504020204" pitchFamily="34" charset="0"/>
              </a:rPr>
              <a:t>   - Records employee check-in times and attendance information.</a:t>
            </a:r>
          </a:p>
        </p:txBody>
      </p:sp>
    </p:spTree>
    <p:extLst>
      <p:ext uri="{BB962C8B-B14F-4D97-AF65-F5344CB8AC3E}">
        <p14:creationId xmlns:p14="http://schemas.microsoft.com/office/powerpoint/2010/main" val="316745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50000"/>
            <a:alpha val="90000"/>
          </a:schemeClr>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E9AAEC1-F756-4960-86C3-5A2F60F2A23D}"/>
              </a:ext>
            </a:extLst>
          </p:cNvPr>
          <p:cNvGrpSpPr/>
          <p:nvPr/>
        </p:nvGrpSpPr>
        <p:grpSpPr>
          <a:xfrm rot="21094182">
            <a:off x="10489376" y="4750228"/>
            <a:ext cx="3094030" cy="2738902"/>
            <a:chOff x="10823204" y="-750686"/>
            <a:chExt cx="3094030" cy="2738902"/>
          </a:xfrm>
        </p:grpSpPr>
        <p:sp>
          <p:nvSpPr>
            <p:cNvPr id="5" name="Freeform 4">
              <a:extLst>
                <a:ext uri="{FF2B5EF4-FFF2-40B4-BE49-F238E27FC236}">
                  <a16:creationId xmlns:a16="http://schemas.microsoft.com/office/drawing/2014/main" id="{A2AC22B7-7653-4D8D-9B10-19AB529B0E70}"/>
                </a:ext>
              </a:extLst>
            </p:cNvPr>
            <p:cNvSpPr/>
            <p:nvPr/>
          </p:nvSpPr>
          <p:spPr>
            <a:xfrm rot="18900000">
              <a:off x="10823204" y="-750686"/>
              <a:ext cx="2737592" cy="2738902"/>
            </a:xfrm>
            <a:custGeom>
              <a:avLst/>
              <a:gdLst/>
              <a:ahLst/>
              <a:cxnLst/>
              <a:rect l="l" t="t" r="r" b="b"/>
              <a:pathLst>
                <a:path w="2653030" h="2654300">
                  <a:moveTo>
                    <a:pt x="0" y="1535430"/>
                  </a:moveTo>
                  <a:lnTo>
                    <a:pt x="0" y="1463040"/>
                  </a:lnTo>
                  <a:lnTo>
                    <a:pt x="1463040" y="0"/>
                  </a:lnTo>
                  <a:lnTo>
                    <a:pt x="1535430" y="0"/>
                  </a:lnTo>
                  <a:lnTo>
                    <a:pt x="0" y="1535430"/>
                  </a:lnTo>
                  <a:close/>
                  <a:moveTo>
                    <a:pt x="1681480" y="0"/>
                  </a:moveTo>
                  <a:lnTo>
                    <a:pt x="1609090" y="0"/>
                  </a:lnTo>
                  <a:lnTo>
                    <a:pt x="0" y="1607820"/>
                  </a:lnTo>
                  <a:lnTo>
                    <a:pt x="0" y="1680210"/>
                  </a:lnTo>
                  <a:lnTo>
                    <a:pt x="1681480" y="0"/>
                  </a:lnTo>
                  <a:close/>
                  <a:moveTo>
                    <a:pt x="1390650" y="0"/>
                  </a:moveTo>
                  <a:lnTo>
                    <a:pt x="1318260" y="0"/>
                  </a:lnTo>
                  <a:lnTo>
                    <a:pt x="0" y="1318260"/>
                  </a:lnTo>
                  <a:lnTo>
                    <a:pt x="0" y="1390650"/>
                  </a:lnTo>
                  <a:lnTo>
                    <a:pt x="1390650" y="0"/>
                  </a:lnTo>
                  <a:close/>
                  <a:moveTo>
                    <a:pt x="1245870" y="0"/>
                  </a:moveTo>
                  <a:lnTo>
                    <a:pt x="1173480" y="0"/>
                  </a:lnTo>
                  <a:lnTo>
                    <a:pt x="0" y="1173480"/>
                  </a:lnTo>
                  <a:lnTo>
                    <a:pt x="0" y="1245870"/>
                  </a:lnTo>
                  <a:lnTo>
                    <a:pt x="1245870" y="0"/>
                  </a:lnTo>
                  <a:close/>
                  <a:moveTo>
                    <a:pt x="1826260" y="0"/>
                  </a:moveTo>
                  <a:lnTo>
                    <a:pt x="1753870" y="0"/>
                  </a:lnTo>
                  <a:lnTo>
                    <a:pt x="0" y="1753870"/>
                  </a:lnTo>
                  <a:lnTo>
                    <a:pt x="0" y="1826260"/>
                  </a:lnTo>
                  <a:lnTo>
                    <a:pt x="1826260" y="0"/>
                  </a:lnTo>
                  <a:close/>
                  <a:moveTo>
                    <a:pt x="2260600" y="0"/>
                  </a:moveTo>
                  <a:lnTo>
                    <a:pt x="2188210" y="0"/>
                  </a:lnTo>
                  <a:lnTo>
                    <a:pt x="0" y="2188210"/>
                  </a:lnTo>
                  <a:lnTo>
                    <a:pt x="0" y="2260600"/>
                  </a:lnTo>
                  <a:lnTo>
                    <a:pt x="2260600" y="0"/>
                  </a:lnTo>
                  <a:close/>
                  <a:moveTo>
                    <a:pt x="2551430" y="0"/>
                  </a:moveTo>
                  <a:lnTo>
                    <a:pt x="2479040" y="0"/>
                  </a:lnTo>
                  <a:lnTo>
                    <a:pt x="0" y="2479040"/>
                  </a:lnTo>
                  <a:lnTo>
                    <a:pt x="0" y="2551430"/>
                  </a:lnTo>
                  <a:lnTo>
                    <a:pt x="2551430" y="0"/>
                  </a:lnTo>
                  <a:close/>
                  <a:moveTo>
                    <a:pt x="2405380" y="0"/>
                  </a:moveTo>
                  <a:lnTo>
                    <a:pt x="2332990" y="0"/>
                  </a:lnTo>
                  <a:lnTo>
                    <a:pt x="0" y="2332990"/>
                  </a:lnTo>
                  <a:lnTo>
                    <a:pt x="0" y="2405380"/>
                  </a:lnTo>
                  <a:lnTo>
                    <a:pt x="2405380" y="0"/>
                  </a:lnTo>
                  <a:close/>
                  <a:moveTo>
                    <a:pt x="2115820" y="0"/>
                  </a:moveTo>
                  <a:lnTo>
                    <a:pt x="2043430" y="0"/>
                  </a:lnTo>
                  <a:lnTo>
                    <a:pt x="0" y="2043430"/>
                  </a:lnTo>
                  <a:lnTo>
                    <a:pt x="0" y="2115820"/>
                  </a:lnTo>
                  <a:lnTo>
                    <a:pt x="2115820" y="0"/>
                  </a:lnTo>
                  <a:close/>
                  <a:moveTo>
                    <a:pt x="375920" y="0"/>
                  </a:moveTo>
                  <a:lnTo>
                    <a:pt x="303530" y="0"/>
                  </a:lnTo>
                  <a:lnTo>
                    <a:pt x="0" y="303530"/>
                  </a:lnTo>
                  <a:lnTo>
                    <a:pt x="0" y="375920"/>
                  </a:lnTo>
                  <a:lnTo>
                    <a:pt x="375920" y="0"/>
                  </a:lnTo>
                  <a:close/>
                  <a:moveTo>
                    <a:pt x="1101090" y="0"/>
                  </a:moveTo>
                  <a:lnTo>
                    <a:pt x="1028700" y="0"/>
                  </a:lnTo>
                  <a:lnTo>
                    <a:pt x="0" y="1028700"/>
                  </a:lnTo>
                  <a:lnTo>
                    <a:pt x="0" y="1101090"/>
                  </a:lnTo>
                  <a:lnTo>
                    <a:pt x="1101090" y="0"/>
                  </a:lnTo>
                  <a:close/>
                  <a:moveTo>
                    <a:pt x="2653030" y="0"/>
                  </a:moveTo>
                  <a:lnTo>
                    <a:pt x="2623820" y="0"/>
                  </a:lnTo>
                  <a:lnTo>
                    <a:pt x="0" y="2623820"/>
                  </a:lnTo>
                  <a:lnTo>
                    <a:pt x="0" y="2653030"/>
                  </a:lnTo>
                  <a:lnTo>
                    <a:pt x="43180" y="2653030"/>
                  </a:lnTo>
                  <a:lnTo>
                    <a:pt x="2653030" y="43180"/>
                  </a:lnTo>
                  <a:lnTo>
                    <a:pt x="2653030" y="0"/>
                  </a:lnTo>
                  <a:close/>
                  <a:moveTo>
                    <a:pt x="520700" y="0"/>
                  </a:moveTo>
                  <a:lnTo>
                    <a:pt x="448310" y="0"/>
                  </a:lnTo>
                  <a:lnTo>
                    <a:pt x="0" y="448310"/>
                  </a:lnTo>
                  <a:lnTo>
                    <a:pt x="0" y="520700"/>
                  </a:lnTo>
                  <a:lnTo>
                    <a:pt x="520700" y="0"/>
                  </a:lnTo>
                  <a:close/>
                  <a:moveTo>
                    <a:pt x="85090" y="0"/>
                  </a:moveTo>
                  <a:lnTo>
                    <a:pt x="12700" y="0"/>
                  </a:lnTo>
                  <a:lnTo>
                    <a:pt x="0" y="12700"/>
                  </a:lnTo>
                  <a:lnTo>
                    <a:pt x="0" y="85090"/>
                  </a:lnTo>
                  <a:lnTo>
                    <a:pt x="85090" y="0"/>
                  </a:lnTo>
                  <a:close/>
                  <a:moveTo>
                    <a:pt x="231140" y="0"/>
                  </a:moveTo>
                  <a:lnTo>
                    <a:pt x="158750" y="0"/>
                  </a:lnTo>
                  <a:lnTo>
                    <a:pt x="0" y="157480"/>
                  </a:lnTo>
                  <a:lnTo>
                    <a:pt x="0" y="229870"/>
                  </a:lnTo>
                  <a:lnTo>
                    <a:pt x="231140" y="0"/>
                  </a:lnTo>
                  <a:close/>
                  <a:moveTo>
                    <a:pt x="0" y="956310"/>
                  </a:moveTo>
                  <a:lnTo>
                    <a:pt x="956310" y="0"/>
                  </a:lnTo>
                  <a:lnTo>
                    <a:pt x="883920" y="0"/>
                  </a:lnTo>
                  <a:lnTo>
                    <a:pt x="0" y="882650"/>
                  </a:lnTo>
                  <a:lnTo>
                    <a:pt x="0" y="956310"/>
                  </a:lnTo>
                  <a:close/>
                  <a:moveTo>
                    <a:pt x="665480" y="0"/>
                  </a:moveTo>
                  <a:lnTo>
                    <a:pt x="593090" y="0"/>
                  </a:lnTo>
                  <a:lnTo>
                    <a:pt x="0" y="593090"/>
                  </a:lnTo>
                  <a:lnTo>
                    <a:pt x="0" y="665480"/>
                  </a:lnTo>
                  <a:lnTo>
                    <a:pt x="665480" y="0"/>
                  </a:lnTo>
                  <a:close/>
                  <a:moveTo>
                    <a:pt x="810260" y="0"/>
                  </a:moveTo>
                  <a:lnTo>
                    <a:pt x="737870" y="0"/>
                  </a:lnTo>
                  <a:lnTo>
                    <a:pt x="0" y="737870"/>
                  </a:lnTo>
                  <a:lnTo>
                    <a:pt x="0" y="810260"/>
                  </a:lnTo>
                  <a:lnTo>
                    <a:pt x="810260" y="0"/>
                  </a:lnTo>
                  <a:close/>
                  <a:moveTo>
                    <a:pt x="1971040" y="0"/>
                  </a:moveTo>
                  <a:lnTo>
                    <a:pt x="1898650" y="0"/>
                  </a:lnTo>
                  <a:lnTo>
                    <a:pt x="0" y="1898650"/>
                  </a:lnTo>
                  <a:lnTo>
                    <a:pt x="0" y="1971040"/>
                  </a:lnTo>
                  <a:lnTo>
                    <a:pt x="1971040" y="0"/>
                  </a:lnTo>
                  <a:close/>
                  <a:moveTo>
                    <a:pt x="2653030" y="1783080"/>
                  </a:moveTo>
                  <a:lnTo>
                    <a:pt x="2653030" y="1710690"/>
                  </a:lnTo>
                  <a:lnTo>
                    <a:pt x="1710690" y="2653030"/>
                  </a:lnTo>
                  <a:lnTo>
                    <a:pt x="1783080" y="2653030"/>
                  </a:lnTo>
                  <a:lnTo>
                    <a:pt x="2653030" y="1783080"/>
                  </a:lnTo>
                  <a:close/>
                  <a:moveTo>
                    <a:pt x="2653030" y="1927860"/>
                  </a:moveTo>
                  <a:lnTo>
                    <a:pt x="2653030" y="1855470"/>
                  </a:lnTo>
                  <a:lnTo>
                    <a:pt x="1855470" y="2653030"/>
                  </a:lnTo>
                  <a:lnTo>
                    <a:pt x="1927860" y="2653030"/>
                  </a:lnTo>
                  <a:lnTo>
                    <a:pt x="2653030" y="1927860"/>
                  </a:lnTo>
                  <a:close/>
                  <a:moveTo>
                    <a:pt x="2653030" y="2072640"/>
                  </a:moveTo>
                  <a:lnTo>
                    <a:pt x="2653030" y="2000250"/>
                  </a:lnTo>
                  <a:lnTo>
                    <a:pt x="2000250" y="2653030"/>
                  </a:lnTo>
                  <a:lnTo>
                    <a:pt x="2072640" y="2653030"/>
                  </a:lnTo>
                  <a:lnTo>
                    <a:pt x="2653030" y="2072640"/>
                  </a:lnTo>
                  <a:close/>
                  <a:moveTo>
                    <a:pt x="2653030" y="1638300"/>
                  </a:moveTo>
                  <a:lnTo>
                    <a:pt x="2653030" y="1565910"/>
                  </a:lnTo>
                  <a:lnTo>
                    <a:pt x="1564640" y="2654300"/>
                  </a:lnTo>
                  <a:lnTo>
                    <a:pt x="1637030" y="2654300"/>
                  </a:lnTo>
                  <a:lnTo>
                    <a:pt x="2653030" y="1638300"/>
                  </a:lnTo>
                  <a:close/>
                  <a:moveTo>
                    <a:pt x="2217420" y="2653030"/>
                  </a:moveTo>
                  <a:lnTo>
                    <a:pt x="2653030" y="2217420"/>
                  </a:lnTo>
                  <a:lnTo>
                    <a:pt x="2653030" y="2145030"/>
                  </a:lnTo>
                  <a:lnTo>
                    <a:pt x="2145030" y="2653030"/>
                  </a:lnTo>
                  <a:lnTo>
                    <a:pt x="2217420" y="2653030"/>
                  </a:lnTo>
                  <a:close/>
                  <a:moveTo>
                    <a:pt x="2653030" y="2580640"/>
                  </a:moveTo>
                  <a:lnTo>
                    <a:pt x="2580640" y="2653030"/>
                  </a:lnTo>
                  <a:lnTo>
                    <a:pt x="2653030" y="2653030"/>
                  </a:lnTo>
                  <a:lnTo>
                    <a:pt x="2653030" y="2580640"/>
                  </a:lnTo>
                  <a:close/>
                  <a:moveTo>
                    <a:pt x="2653030" y="2508250"/>
                  </a:moveTo>
                  <a:lnTo>
                    <a:pt x="2653030" y="2435860"/>
                  </a:lnTo>
                  <a:lnTo>
                    <a:pt x="2435860" y="2653030"/>
                  </a:lnTo>
                  <a:lnTo>
                    <a:pt x="2508250" y="2653030"/>
                  </a:lnTo>
                  <a:lnTo>
                    <a:pt x="2653030" y="2508250"/>
                  </a:lnTo>
                  <a:close/>
                  <a:moveTo>
                    <a:pt x="2653030" y="2363470"/>
                  </a:moveTo>
                  <a:lnTo>
                    <a:pt x="2653030" y="2291080"/>
                  </a:lnTo>
                  <a:lnTo>
                    <a:pt x="2291080" y="2653030"/>
                  </a:lnTo>
                  <a:lnTo>
                    <a:pt x="2363470" y="2653030"/>
                  </a:lnTo>
                  <a:lnTo>
                    <a:pt x="2653030" y="2363470"/>
                  </a:lnTo>
                  <a:close/>
                  <a:moveTo>
                    <a:pt x="2653030" y="1492250"/>
                  </a:moveTo>
                  <a:lnTo>
                    <a:pt x="2653030" y="1419860"/>
                  </a:lnTo>
                  <a:lnTo>
                    <a:pt x="1419860" y="2653030"/>
                  </a:lnTo>
                  <a:lnTo>
                    <a:pt x="1492250" y="2653030"/>
                  </a:lnTo>
                  <a:lnTo>
                    <a:pt x="2653030" y="1492250"/>
                  </a:lnTo>
                  <a:close/>
                  <a:moveTo>
                    <a:pt x="2653030" y="187960"/>
                  </a:moveTo>
                  <a:lnTo>
                    <a:pt x="2653030" y="115570"/>
                  </a:lnTo>
                  <a:lnTo>
                    <a:pt x="115570" y="2653030"/>
                  </a:lnTo>
                  <a:lnTo>
                    <a:pt x="187960" y="2653030"/>
                  </a:lnTo>
                  <a:lnTo>
                    <a:pt x="2653030" y="187960"/>
                  </a:lnTo>
                  <a:close/>
                  <a:moveTo>
                    <a:pt x="2653030" y="622300"/>
                  </a:moveTo>
                  <a:lnTo>
                    <a:pt x="2653030" y="549910"/>
                  </a:lnTo>
                  <a:lnTo>
                    <a:pt x="549910" y="2653030"/>
                  </a:lnTo>
                  <a:lnTo>
                    <a:pt x="622300" y="2653030"/>
                  </a:lnTo>
                  <a:lnTo>
                    <a:pt x="2653030" y="622300"/>
                  </a:lnTo>
                  <a:close/>
                  <a:moveTo>
                    <a:pt x="2653030" y="477520"/>
                  </a:moveTo>
                  <a:lnTo>
                    <a:pt x="2653030" y="405130"/>
                  </a:lnTo>
                  <a:lnTo>
                    <a:pt x="405130" y="2653030"/>
                  </a:lnTo>
                  <a:lnTo>
                    <a:pt x="477520" y="2653030"/>
                  </a:lnTo>
                  <a:lnTo>
                    <a:pt x="2653030" y="477520"/>
                  </a:lnTo>
                  <a:close/>
                  <a:moveTo>
                    <a:pt x="2653030" y="1347470"/>
                  </a:moveTo>
                  <a:lnTo>
                    <a:pt x="2653030" y="1275080"/>
                  </a:lnTo>
                  <a:lnTo>
                    <a:pt x="1275080" y="2653030"/>
                  </a:lnTo>
                  <a:lnTo>
                    <a:pt x="1347470" y="2653030"/>
                  </a:lnTo>
                  <a:lnTo>
                    <a:pt x="2653030" y="1347470"/>
                  </a:lnTo>
                  <a:close/>
                  <a:moveTo>
                    <a:pt x="2653030" y="767080"/>
                  </a:moveTo>
                  <a:lnTo>
                    <a:pt x="2653030" y="694690"/>
                  </a:lnTo>
                  <a:lnTo>
                    <a:pt x="694690" y="2653030"/>
                  </a:lnTo>
                  <a:lnTo>
                    <a:pt x="767080" y="2653030"/>
                  </a:lnTo>
                  <a:lnTo>
                    <a:pt x="2653030" y="767080"/>
                  </a:lnTo>
                  <a:close/>
                  <a:moveTo>
                    <a:pt x="2653030" y="332740"/>
                  </a:moveTo>
                  <a:lnTo>
                    <a:pt x="2653030" y="260350"/>
                  </a:lnTo>
                  <a:lnTo>
                    <a:pt x="260350" y="2653030"/>
                  </a:lnTo>
                  <a:lnTo>
                    <a:pt x="332740" y="2653030"/>
                  </a:lnTo>
                  <a:lnTo>
                    <a:pt x="2653030" y="332740"/>
                  </a:lnTo>
                  <a:close/>
                  <a:moveTo>
                    <a:pt x="2653030" y="1202690"/>
                  </a:moveTo>
                  <a:lnTo>
                    <a:pt x="2653030" y="1130300"/>
                  </a:lnTo>
                  <a:lnTo>
                    <a:pt x="1130300" y="2653030"/>
                  </a:lnTo>
                  <a:lnTo>
                    <a:pt x="1202690" y="2653030"/>
                  </a:lnTo>
                  <a:lnTo>
                    <a:pt x="2653030" y="1202690"/>
                  </a:lnTo>
                  <a:close/>
                  <a:moveTo>
                    <a:pt x="2653030" y="913130"/>
                  </a:moveTo>
                  <a:lnTo>
                    <a:pt x="2653030" y="840740"/>
                  </a:lnTo>
                  <a:lnTo>
                    <a:pt x="840740" y="2653030"/>
                  </a:lnTo>
                  <a:lnTo>
                    <a:pt x="913130" y="2653030"/>
                  </a:lnTo>
                  <a:lnTo>
                    <a:pt x="2653030" y="913130"/>
                  </a:lnTo>
                  <a:close/>
                  <a:moveTo>
                    <a:pt x="2653030" y="1057910"/>
                  </a:moveTo>
                  <a:lnTo>
                    <a:pt x="2653030" y="985520"/>
                  </a:lnTo>
                  <a:lnTo>
                    <a:pt x="985520" y="2653030"/>
                  </a:lnTo>
                  <a:lnTo>
                    <a:pt x="1057910" y="2653030"/>
                  </a:lnTo>
                  <a:lnTo>
                    <a:pt x="2653030" y="1057910"/>
                  </a:lnTo>
                  <a:close/>
                </a:path>
              </a:pathLst>
            </a:custGeom>
            <a:solidFill>
              <a:schemeClr val="accent3">
                <a:lumMod val="75000"/>
              </a:schemeClr>
            </a:solidFill>
          </p:spPr>
        </p:sp>
        <p:sp>
          <p:nvSpPr>
            <p:cNvPr id="6" name="Freeform 6">
              <a:extLst>
                <a:ext uri="{FF2B5EF4-FFF2-40B4-BE49-F238E27FC236}">
                  <a16:creationId xmlns:a16="http://schemas.microsoft.com/office/drawing/2014/main" id="{6DC14138-02D5-42A5-8B8C-DC2C62FAAAF6}"/>
                </a:ext>
              </a:extLst>
            </p:cNvPr>
            <p:cNvSpPr/>
            <p:nvPr/>
          </p:nvSpPr>
          <p:spPr>
            <a:xfrm rot="18900000">
              <a:off x="11179642" y="-750494"/>
              <a:ext cx="2737592" cy="2737591"/>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chemeClr val="accent5">
                <a:lumMod val="60000"/>
                <a:lumOff val="40000"/>
              </a:schemeClr>
            </a:solidFill>
          </p:spPr>
        </p:sp>
      </p:grpSp>
      <p:sp>
        <p:nvSpPr>
          <p:cNvPr id="10" name="Text Placeholder 10">
            <a:extLst>
              <a:ext uri="{FF2B5EF4-FFF2-40B4-BE49-F238E27FC236}">
                <a16:creationId xmlns:a16="http://schemas.microsoft.com/office/drawing/2014/main" id="{D353FFF4-B385-4543-BF5D-ED418E552F37}"/>
              </a:ext>
            </a:extLst>
          </p:cNvPr>
          <p:cNvSpPr txBox="1">
            <a:spLocks/>
          </p:cNvSpPr>
          <p:nvPr/>
        </p:nvSpPr>
        <p:spPr>
          <a:xfrm>
            <a:off x="443345" y="383939"/>
            <a:ext cx="10917382" cy="3787575"/>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lang="en-US" sz="1800" dirty="0">
                <a:solidFill>
                  <a:schemeClr val="bg1"/>
                </a:solidFill>
                <a:latin typeface="Open Sans" panose="020B0606030504020204" pitchFamily="34" charset="0"/>
                <a:ea typeface="Open Sans" panose="020B0606030504020204" pitchFamily="34" charset="0"/>
                <a:cs typeface="Open Sans" panose="020B0606030504020204" pitchFamily="34" charset="0"/>
              </a:rPr>
              <a:t>4. Manager Survey Data</a:t>
            </a:r>
          </a:p>
          <a:p>
            <a:pPr algn="l">
              <a:lnSpc>
                <a:spcPct val="150000"/>
              </a:lnSpc>
            </a:pPr>
            <a:r>
              <a:rPr lang="en-US" sz="1800" dirty="0">
                <a:solidFill>
                  <a:schemeClr val="bg1"/>
                </a:solidFill>
                <a:latin typeface="Open Sans" panose="020B0606030504020204" pitchFamily="34" charset="0"/>
                <a:ea typeface="Open Sans" panose="020B0606030504020204" pitchFamily="34" charset="0"/>
                <a:cs typeface="Open Sans" panose="020B0606030504020204" pitchFamily="34" charset="0"/>
              </a:rPr>
              <a:t>   - Captures feedback from managers on their team's performance and dynamics.</a:t>
            </a:r>
          </a:p>
          <a:p>
            <a:pPr algn="l">
              <a:lnSpc>
                <a:spcPct val="150000"/>
              </a:lnSpc>
            </a:pPr>
            <a:endParaRPr lang="en-US" sz="1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gn="l">
              <a:lnSpc>
                <a:spcPct val="150000"/>
              </a:lnSpc>
            </a:pPr>
            <a:r>
              <a:rPr lang="en-US" sz="1800" dirty="0">
                <a:solidFill>
                  <a:schemeClr val="bg1"/>
                </a:solidFill>
                <a:latin typeface="Open Sans" panose="020B0606030504020204" pitchFamily="34" charset="0"/>
                <a:ea typeface="Open Sans" panose="020B0606030504020204" pitchFamily="34" charset="0"/>
                <a:cs typeface="Open Sans" panose="020B0606030504020204" pitchFamily="34" charset="0"/>
              </a:rPr>
              <a:t>5. Out-time Data</a:t>
            </a:r>
          </a:p>
          <a:p>
            <a:pPr algn="l">
              <a:lnSpc>
                <a:spcPct val="150000"/>
              </a:lnSpc>
            </a:pPr>
            <a:r>
              <a:rPr lang="en-US" sz="1800" dirty="0">
                <a:solidFill>
                  <a:schemeClr val="bg1"/>
                </a:solidFill>
                <a:latin typeface="Open Sans" panose="020B0606030504020204" pitchFamily="34" charset="0"/>
                <a:ea typeface="Open Sans" panose="020B0606030504020204" pitchFamily="34" charset="0"/>
                <a:cs typeface="Open Sans" panose="020B0606030504020204" pitchFamily="34" charset="0"/>
              </a:rPr>
              <a:t>   - Records employee check-out times and attendance information.</a:t>
            </a:r>
          </a:p>
          <a:p>
            <a:pPr algn="l">
              <a:lnSpc>
                <a:spcPct val="150000"/>
              </a:lnSpc>
            </a:pPr>
            <a:endParaRPr lang="en-US" sz="1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gn="l">
              <a:lnSpc>
                <a:spcPct val="150000"/>
              </a:lnSpc>
            </a:pPr>
            <a:r>
              <a:rPr lang="en-US" sz="1800" dirty="0">
                <a:solidFill>
                  <a:schemeClr val="bg1"/>
                </a:solidFill>
                <a:latin typeface="Open Sans" panose="020B0606030504020204" pitchFamily="34" charset="0"/>
                <a:ea typeface="Open Sans" panose="020B0606030504020204" pitchFamily="34" charset="0"/>
                <a:cs typeface="Open Sans" panose="020B0606030504020204" pitchFamily="34" charset="0"/>
              </a:rPr>
              <a:t>These datasets will be integrated and analyzed using Excel and Power BI to uncover valuable insights and answer specific questions related to HR practices and employee management.</a:t>
            </a:r>
          </a:p>
          <a:p>
            <a:pPr algn="l">
              <a:lnSpc>
                <a:spcPct val="150000"/>
              </a:lnSpc>
            </a:pPr>
            <a:endParaRPr lang="en-US" sz="1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951967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4D49EEE-0349-43AC-AB3F-CCF6A6734CCD}"/>
              </a:ext>
            </a:extLst>
          </p:cNvPr>
          <p:cNvSpPr/>
          <p:nvPr/>
        </p:nvSpPr>
        <p:spPr>
          <a:xfrm>
            <a:off x="0" y="6654800"/>
            <a:ext cx="10972800" cy="2032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E1CFD0B-C76B-4271-8CF8-47EBFCB4D800}"/>
              </a:ext>
            </a:extLst>
          </p:cNvPr>
          <p:cNvSpPr/>
          <p:nvPr/>
        </p:nvSpPr>
        <p:spPr>
          <a:xfrm>
            <a:off x="10972800" y="6654800"/>
            <a:ext cx="1219200" cy="203200"/>
          </a:xfrm>
          <a:prstGeom prst="rect">
            <a:avLst/>
          </a:prstGeom>
          <a:solidFill>
            <a:schemeClr val="tx2">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244A8AE-50E6-425E-80E2-82E4199814F8}"/>
              </a:ext>
            </a:extLst>
          </p:cNvPr>
          <p:cNvSpPr txBox="1"/>
          <p:nvPr/>
        </p:nvSpPr>
        <p:spPr>
          <a:xfrm>
            <a:off x="2686050" y="277514"/>
            <a:ext cx="6819900" cy="646331"/>
          </a:xfrm>
          <a:prstGeom prst="rect">
            <a:avLst/>
          </a:prstGeom>
          <a:noFill/>
        </p:spPr>
        <p:txBody>
          <a:bodyPr wrap="square" rtlCol="0">
            <a:spAutoFit/>
          </a:bodyPr>
          <a:lstStyle/>
          <a:p>
            <a:pPr algn="ctr"/>
            <a:r>
              <a:rPr lang="en-US" sz="3600" b="1" dirty="0">
                <a:solidFill>
                  <a:schemeClr val="accent5">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DATA ANALYSIS</a:t>
            </a:r>
          </a:p>
        </p:txBody>
      </p:sp>
      <p:sp>
        <p:nvSpPr>
          <p:cNvPr id="14" name="Text Placeholder 10">
            <a:extLst>
              <a:ext uri="{FF2B5EF4-FFF2-40B4-BE49-F238E27FC236}">
                <a16:creationId xmlns:a16="http://schemas.microsoft.com/office/drawing/2014/main" id="{15B34FBE-4C89-4055-B6CC-949C60C78256}"/>
              </a:ext>
            </a:extLst>
          </p:cNvPr>
          <p:cNvSpPr txBox="1">
            <a:spLocks/>
          </p:cNvSpPr>
          <p:nvPr/>
        </p:nvSpPr>
        <p:spPr>
          <a:xfrm>
            <a:off x="416859" y="927362"/>
            <a:ext cx="10139082" cy="463588"/>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1800"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1. Using Excel, how would you filter the dataset to only show employees aged 30 and above? </a:t>
            </a:r>
          </a:p>
        </p:txBody>
      </p:sp>
      <p:pic>
        <p:nvPicPr>
          <p:cNvPr id="25" name="Graphic 24" descr="Upward trend">
            <a:extLst>
              <a:ext uri="{FF2B5EF4-FFF2-40B4-BE49-F238E27FC236}">
                <a16:creationId xmlns:a16="http://schemas.microsoft.com/office/drawing/2014/main" id="{314FDE66-87D8-46C3-B620-B8B22FA78F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21680" y="3096322"/>
            <a:ext cx="548640" cy="548640"/>
          </a:xfrm>
          <a:prstGeom prst="rect">
            <a:avLst/>
          </a:prstGeom>
        </p:spPr>
      </p:pic>
      <p:pic>
        <p:nvPicPr>
          <p:cNvPr id="27" name="Graphic 26" descr="Send">
            <a:extLst>
              <a:ext uri="{FF2B5EF4-FFF2-40B4-BE49-F238E27FC236}">
                <a16:creationId xmlns:a16="http://schemas.microsoft.com/office/drawing/2014/main" id="{920626FD-9916-4111-AAAE-ADD4222B064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60028" y="4167049"/>
            <a:ext cx="548640" cy="548640"/>
          </a:xfrm>
          <a:prstGeom prst="rect">
            <a:avLst/>
          </a:prstGeom>
        </p:spPr>
      </p:pic>
      <p:pic>
        <p:nvPicPr>
          <p:cNvPr id="29" name="Graphic 28" descr="Podium">
            <a:extLst>
              <a:ext uri="{FF2B5EF4-FFF2-40B4-BE49-F238E27FC236}">
                <a16:creationId xmlns:a16="http://schemas.microsoft.com/office/drawing/2014/main" id="{A210072B-9E46-4125-9A12-175CEA59306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09479" y="3147212"/>
            <a:ext cx="548640" cy="548640"/>
          </a:xfrm>
          <a:prstGeom prst="rect">
            <a:avLst/>
          </a:prstGeom>
        </p:spPr>
      </p:pic>
      <p:pic>
        <p:nvPicPr>
          <p:cNvPr id="3" name="Picture 2">
            <a:extLst>
              <a:ext uri="{FF2B5EF4-FFF2-40B4-BE49-F238E27FC236}">
                <a16:creationId xmlns:a16="http://schemas.microsoft.com/office/drawing/2014/main" id="{B24FDECE-1376-A498-9273-4679504AF1C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3093" y="1453107"/>
            <a:ext cx="11985813" cy="4485489"/>
          </a:xfrm>
          <a:prstGeom prst="rect">
            <a:avLst/>
          </a:prstGeom>
        </p:spPr>
      </p:pic>
      <p:pic>
        <p:nvPicPr>
          <p:cNvPr id="10" name="Picture 9">
            <a:extLst>
              <a:ext uri="{FF2B5EF4-FFF2-40B4-BE49-F238E27FC236}">
                <a16:creationId xmlns:a16="http://schemas.microsoft.com/office/drawing/2014/main" id="{9731201F-928F-7A2D-BC25-18B384ABE8B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68782" y="2111825"/>
            <a:ext cx="3275156" cy="316805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22" name="Picture 21">
            <a:extLst>
              <a:ext uri="{FF2B5EF4-FFF2-40B4-BE49-F238E27FC236}">
                <a16:creationId xmlns:a16="http://schemas.microsoft.com/office/drawing/2014/main" id="{EFBC052E-C518-68E8-A993-5AD74005ED7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801561" y="2531404"/>
            <a:ext cx="4607859" cy="217188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24" name="Arrow: Curved Down 23">
            <a:extLst>
              <a:ext uri="{FF2B5EF4-FFF2-40B4-BE49-F238E27FC236}">
                <a16:creationId xmlns:a16="http://schemas.microsoft.com/office/drawing/2014/main" id="{3785A9FB-3735-612D-60DB-82525327C30F}"/>
              </a:ext>
            </a:extLst>
          </p:cNvPr>
          <p:cNvSpPr/>
          <p:nvPr/>
        </p:nvSpPr>
        <p:spPr>
          <a:xfrm rot="19738869">
            <a:off x="5464808" y="3311688"/>
            <a:ext cx="1208920" cy="581017"/>
          </a:xfrm>
          <a:prstGeom prst="curvedDown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5" name="Picture 4">
            <a:extLst>
              <a:ext uri="{FF2B5EF4-FFF2-40B4-BE49-F238E27FC236}">
                <a16:creationId xmlns:a16="http://schemas.microsoft.com/office/drawing/2014/main" id="{08C891FA-04D9-8643-4815-397381D84E8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3093" y="1469546"/>
            <a:ext cx="413445" cy="4469050"/>
          </a:xfrm>
          <a:prstGeom prst="rect">
            <a:avLst/>
          </a:prstGeom>
        </p:spPr>
      </p:pic>
    </p:spTree>
    <p:extLst>
      <p:ext uri="{BB962C8B-B14F-4D97-AF65-F5344CB8AC3E}">
        <p14:creationId xmlns:p14="http://schemas.microsoft.com/office/powerpoint/2010/main" val="1611449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randombar(horizontal)">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down)">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mph" presetSubtype="0" fill="hold" nodeType="clickEffect">
                                  <p:stCondLst>
                                    <p:cond delay="0"/>
                                  </p:stCondLst>
                                  <p:childTnLst>
                                    <p:animScale>
                                      <p:cBhvr>
                                        <p:cTn id="21" dur="2000" fill="hold"/>
                                        <p:tgtEl>
                                          <p:spTgt spid="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5FD4BC32-CEF6-4CB3-BE76-EDE6AF6A41FB}"/>
              </a:ext>
            </a:extLst>
          </p:cNvPr>
          <p:cNvSpPr/>
          <p:nvPr/>
        </p:nvSpPr>
        <p:spPr>
          <a:xfrm>
            <a:off x="9712170" y="0"/>
            <a:ext cx="2479830" cy="6858000"/>
          </a:xfrm>
          <a:prstGeom prst="rect">
            <a:avLst/>
          </a:prstGeom>
          <a:solidFill>
            <a:schemeClr val="accent3">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pic>
        <p:nvPicPr>
          <p:cNvPr id="18" name="Picture Placeholder 17">
            <a:extLst>
              <a:ext uri="{FF2B5EF4-FFF2-40B4-BE49-F238E27FC236}">
                <a16:creationId xmlns:a16="http://schemas.microsoft.com/office/drawing/2014/main" id="{3DA019CC-B2FB-4D39-B564-DE90199C3786}"/>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13514" b="13514"/>
          <a:stretch>
            <a:fillRect/>
          </a:stretch>
        </p:blipFill>
        <p:spPr>
          <a:xfrm>
            <a:off x="6637076" y="1144773"/>
            <a:ext cx="4289611" cy="1619252"/>
          </a:xfrm>
        </p:spPr>
      </p:pic>
      <p:pic>
        <p:nvPicPr>
          <p:cNvPr id="20" name="Picture Placeholder 19">
            <a:extLst>
              <a:ext uri="{FF2B5EF4-FFF2-40B4-BE49-F238E27FC236}">
                <a16:creationId xmlns:a16="http://schemas.microsoft.com/office/drawing/2014/main" id="{A4D1E26B-4E06-4D48-8A54-76B70C722C14}"/>
              </a:ext>
            </a:extLst>
          </p:cNvPr>
          <p:cNvPicPr>
            <a:picLocks noGrp="1" noChangeAspect="1"/>
          </p:cNvPicPr>
          <p:nvPr>
            <p:ph type="pic" sz="quarter" idx="11"/>
          </p:nvPr>
        </p:nvPicPr>
        <p:blipFill>
          <a:blip r:embed="rId4">
            <a:extLst>
              <a:ext uri="{28A0092B-C50C-407E-A947-70E740481C1C}">
                <a14:useLocalDpi xmlns:a14="http://schemas.microsoft.com/office/drawing/2010/main" val="0"/>
              </a:ext>
            </a:extLst>
          </a:blip>
          <a:srcRect t="12457" b="12457"/>
          <a:stretch>
            <a:fillRect/>
          </a:stretch>
        </p:blipFill>
        <p:spPr>
          <a:xfrm>
            <a:off x="6637076" y="3089459"/>
            <a:ext cx="4289612" cy="1619252"/>
          </a:xfrm>
        </p:spPr>
      </p:pic>
      <p:pic>
        <p:nvPicPr>
          <p:cNvPr id="22" name="Picture Placeholder 21">
            <a:extLst>
              <a:ext uri="{FF2B5EF4-FFF2-40B4-BE49-F238E27FC236}">
                <a16:creationId xmlns:a16="http://schemas.microsoft.com/office/drawing/2014/main" id="{5CFD37F3-C803-4399-AD6B-9E3EC16E90BB}"/>
              </a:ext>
            </a:extLst>
          </p:cNvPr>
          <p:cNvPicPr>
            <a:picLocks noGrp="1" noChangeAspect="1"/>
          </p:cNvPicPr>
          <p:nvPr>
            <p:ph type="pic" sz="quarter" idx="12"/>
          </p:nvPr>
        </p:nvPicPr>
        <p:blipFill>
          <a:blip r:embed="rId5">
            <a:extLst>
              <a:ext uri="{28A0092B-C50C-407E-A947-70E740481C1C}">
                <a14:useLocalDpi xmlns:a14="http://schemas.microsoft.com/office/drawing/2010/main" val="0"/>
              </a:ext>
            </a:extLst>
          </a:blip>
          <a:srcRect t="13514" b="13514"/>
          <a:stretch>
            <a:fillRect/>
          </a:stretch>
        </p:blipFill>
        <p:spPr>
          <a:xfrm>
            <a:off x="6637074" y="5034146"/>
            <a:ext cx="4289613" cy="1619252"/>
          </a:xfrm>
        </p:spPr>
      </p:pic>
      <p:sp>
        <p:nvSpPr>
          <p:cNvPr id="37" name="Text Placeholder 10">
            <a:extLst>
              <a:ext uri="{FF2B5EF4-FFF2-40B4-BE49-F238E27FC236}">
                <a16:creationId xmlns:a16="http://schemas.microsoft.com/office/drawing/2014/main" id="{2E6B6088-8B6E-4360-81A1-966B7A555795}"/>
              </a:ext>
            </a:extLst>
          </p:cNvPr>
          <p:cNvSpPr txBox="1">
            <a:spLocks/>
          </p:cNvSpPr>
          <p:nvPr/>
        </p:nvSpPr>
        <p:spPr>
          <a:xfrm>
            <a:off x="439209" y="413588"/>
            <a:ext cx="6167718" cy="879087"/>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lang="en-US" sz="1800"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2. Create a pivot table to summarize the average Monthly Income by Job Role.</a:t>
            </a:r>
          </a:p>
        </p:txBody>
      </p:sp>
      <p:sp>
        <p:nvSpPr>
          <p:cNvPr id="38" name="Rectangle 37">
            <a:extLst>
              <a:ext uri="{FF2B5EF4-FFF2-40B4-BE49-F238E27FC236}">
                <a16:creationId xmlns:a16="http://schemas.microsoft.com/office/drawing/2014/main" id="{4F40BD93-8249-441B-A434-1CE0AEDE334D}"/>
              </a:ext>
            </a:extLst>
          </p:cNvPr>
          <p:cNvSpPr/>
          <p:nvPr/>
        </p:nvSpPr>
        <p:spPr>
          <a:xfrm>
            <a:off x="6637075" y="1144767"/>
            <a:ext cx="4289611" cy="1619256"/>
          </a:xfrm>
          <a:prstGeom prst="rect">
            <a:avLst/>
          </a:prstGeom>
          <a:solidFill>
            <a:schemeClr val="tx2">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536DD1F6-D948-4A8E-A2C4-209F61804041}"/>
              </a:ext>
            </a:extLst>
          </p:cNvPr>
          <p:cNvSpPr/>
          <p:nvPr/>
        </p:nvSpPr>
        <p:spPr>
          <a:xfrm>
            <a:off x="6637075" y="3089448"/>
            <a:ext cx="4289612" cy="1619261"/>
          </a:xfrm>
          <a:prstGeom prst="rect">
            <a:avLst/>
          </a:prstGeom>
          <a:solidFill>
            <a:schemeClr val="tx2">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8AC098BA-E921-47E1-8204-E5A8F3D5BAA2}"/>
              </a:ext>
            </a:extLst>
          </p:cNvPr>
          <p:cNvSpPr/>
          <p:nvPr/>
        </p:nvSpPr>
        <p:spPr>
          <a:xfrm>
            <a:off x="6637073" y="5034131"/>
            <a:ext cx="4289613" cy="1619261"/>
          </a:xfrm>
          <a:prstGeom prst="rect">
            <a:avLst/>
          </a:prstGeom>
          <a:solidFill>
            <a:schemeClr val="tx2">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662A2779-AA79-48CC-B30A-D41E785B28E7}"/>
              </a:ext>
            </a:extLst>
          </p:cNvPr>
          <p:cNvSpPr txBox="1"/>
          <p:nvPr/>
        </p:nvSpPr>
        <p:spPr>
          <a:xfrm>
            <a:off x="6637074" y="1292675"/>
            <a:ext cx="4259465" cy="1323439"/>
          </a:xfrm>
          <a:prstGeom prst="rect">
            <a:avLst/>
          </a:prstGeom>
          <a:noFill/>
        </p:spPr>
        <p:txBody>
          <a:bodyPr wrap="square" rtlCol="0">
            <a:spAutoFit/>
          </a:bodyPr>
          <a:lstStyle/>
          <a:p>
            <a:pPr marL="285750" indent="-285750" algn="ctr">
              <a:buFont typeface="Arial" panose="020B0604020202020204" pitchFamily="34" charset="0"/>
              <a:buChar char="•"/>
            </a:pPr>
            <a:r>
              <a:rPr lang="en-US" sz="1600" b="1" dirty="0">
                <a:solidFill>
                  <a:schemeClr val="accent5">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The pivot table shows the Job Roles with the highest and lowest average Monthly Income, Manufacturing Director and Human Resource respectively.</a:t>
            </a:r>
          </a:p>
        </p:txBody>
      </p:sp>
      <p:sp>
        <p:nvSpPr>
          <p:cNvPr id="42" name="TextBox 41">
            <a:extLst>
              <a:ext uri="{FF2B5EF4-FFF2-40B4-BE49-F238E27FC236}">
                <a16:creationId xmlns:a16="http://schemas.microsoft.com/office/drawing/2014/main" id="{1D8F80A5-C90D-4A4C-9E13-ED746B3A4391}"/>
              </a:ext>
            </a:extLst>
          </p:cNvPr>
          <p:cNvSpPr txBox="1"/>
          <p:nvPr/>
        </p:nvSpPr>
        <p:spPr>
          <a:xfrm>
            <a:off x="6637072" y="3386687"/>
            <a:ext cx="3962775" cy="830997"/>
          </a:xfrm>
          <a:prstGeom prst="rect">
            <a:avLst/>
          </a:prstGeom>
          <a:noFill/>
        </p:spPr>
        <p:txBody>
          <a:bodyPr wrap="square" rtlCol="0">
            <a:spAutoFit/>
          </a:bodyPr>
          <a:lstStyle/>
          <a:p>
            <a:pPr marL="285750" indent="-285750" algn="ctr">
              <a:buFont typeface="Arial" panose="020B0604020202020204" pitchFamily="34" charset="0"/>
              <a:buChar char="•"/>
            </a:pPr>
            <a:r>
              <a:rPr lang="en-US" sz="1600" b="1" dirty="0">
                <a:solidFill>
                  <a:schemeClr val="accent5">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A general trend of higher income for more senior or specialized roles is observed.</a:t>
            </a:r>
          </a:p>
        </p:txBody>
      </p:sp>
      <p:sp>
        <p:nvSpPr>
          <p:cNvPr id="43" name="TextBox 42">
            <a:extLst>
              <a:ext uri="{FF2B5EF4-FFF2-40B4-BE49-F238E27FC236}">
                <a16:creationId xmlns:a16="http://schemas.microsoft.com/office/drawing/2014/main" id="{B9FC759F-F488-4762-98D8-4DC93AF6978C}"/>
              </a:ext>
            </a:extLst>
          </p:cNvPr>
          <p:cNvSpPr txBox="1"/>
          <p:nvPr/>
        </p:nvSpPr>
        <p:spPr>
          <a:xfrm>
            <a:off x="6733281" y="5235488"/>
            <a:ext cx="3866566" cy="1077218"/>
          </a:xfrm>
          <a:prstGeom prst="rect">
            <a:avLst/>
          </a:prstGeom>
          <a:noFill/>
        </p:spPr>
        <p:txBody>
          <a:bodyPr wrap="square" rtlCol="0">
            <a:spAutoFit/>
          </a:bodyPr>
          <a:lstStyle/>
          <a:p>
            <a:pPr marL="285750" indent="-285750" algn="ctr">
              <a:buFont typeface="Arial" panose="020B0604020202020204" pitchFamily="34" charset="0"/>
              <a:buChar char="•"/>
            </a:pPr>
            <a:r>
              <a:rPr lang="en-US" sz="1600" b="1" dirty="0">
                <a:solidFill>
                  <a:schemeClr val="accent5">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Role Human Resource appears as an outlier with relatively low average income compared to similar roles.</a:t>
            </a:r>
          </a:p>
        </p:txBody>
      </p:sp>
      <p:pic>
        <p:nvPicPr>
          <p:cNvPr id="3" name="Picture 2">
            <a:extLst>
              <a:ext uri="{FF2B5EF4-FFF2-40B4-BE49-F238E27FC236}">
                <a16:creationId xmlns:a16="http://schemas.microsoft.com/office/drawing/2014/main" id="{932B65BC-8111-D1AB-ADBC-3C07F15A814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3244" y="2084940"/>
            <a:ext cx="4770533" cy="2949196"/>
          </a:xfrm>
          <a:prstGeom prst="rect">
            <a:avLst/>
          </a:prstGeom>
          <a:effectLst>
            <a:glow rad="101600">
              <a:schemeClr val="accent6">
                <a:satMod val="175000"/>
                <a:alpha val="40000"/>
              </a:schemeClr>
            </a:glow>
          </a:effectLst>
        </p:spPr>
      </p:pic>
      <p:sp>
        <p:nvSpPr>
          <p:cNvPr id="6" name="TextBox 5">
            <a:extLst>
              <a:ext uri="{FF2B5EF4-FFF2-40B4-BE49-F238E27FC236}">
                <a16:creationId xmlns:a16="http://schemas.microsoft.com/office/drawing/2014/main" id="{0724C5EB-AB74-0577-2989-ADCB1E97B1C6}"/>
              </a:ext>
            </a:extLst>
          </p:cNvPr>
          <p:cNvSpPr txBox="1"/>
          <p:nvPr/>
        </p:nvSpPr>
        <p:spPr>
          <a:xfrm>
            <a:off x="7872608" y="723962"/>
            <a:ext cx="2015463" cy="369332"/>
          </a:xfrm>
          <a:prstGeom prst="rect">
            <a:avLst/>
          </a:prstGeom>
          <a:noFill/>
        </p:spPr>
        <p:txBody>
          <a:bodyPr wrap="square" rtlCol="0">
            <a:spAutoFit/>
          </a:bodyPr>
          <a:lstStyle/>
          <a:p>
            <a:r>
              <a:rPr lang="en-IN" b="1" dirty="0"/>
              <a:t>Interpretation:</a:t>
            </a:r>
          </a:p>
        </p:txBody>
      </p:sp>
    </p:spTree>
    <p:extLst>
      <p:ext uri="{BB962C8B-B14F-4D97-AF65-F5344CB8AC3E}">
        <p14:creationId xmlns:p14="http://schemas.microsoft.com/office/powerpoint/2010/main" val="4001123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1000"/>
                                        <p:tgtEl>
                                          <p:spTgt spid="41"/>
                                        </p:tgtEl>
                                      </p:cBhvr>
                                    </p:animEffect>
                                    <p:anim calcmode="lin" valueType="num">
                                      <p:cBhvr>
                                        <p:cTn id="8" dur="1000" fill="hold"/>
                                        <p:tgtEl>
                                          <p:spTgt spid="41"/>
                                        </p:tgtEl>
                                        <p:attrNameLst>
                                          <p:attrName>ppt_x</p:attrName>
                                        </p:attrNameLst>
                                      </p:cBhvr>
                                      <p:tavLst>
                                        <p:tav tm="0">
                                          <p:val>
                                            <p:strVal val="#ppt_x"/>
                                          </p:val>
                                        </p:tav>
                                        <p:tav tm="100000">
                                          <p:val>
                                            <p:strVal val="#ppt_x"/>
                                          </p:val>
                                        </p:tav>
                                      </p:tavLst>
                                    </p:anim>
                                    <p:anim calcmode="lin" valueType="num">
                                      <p:cBhvr>
                                        <p:cTn id="9" dur="1000" fill="hold"/>
                                        <p:tgtEl>
                                          <p:spTgt spid="4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fade">
                                      <p:cBhvr>
                                        <p:cTn id="17" dur="1000"/>
                                        <p:tgtEl>
                                          <p:spTgt spid="38"/>
                                        </p:tgtEl>
                                      </p:cBhvr>
                                    </p:animEffect>
                                    <p:anim calcmode="lin" valueType="num">
                                      <p:cBhvr>
                                        <p:cTn id="18" dur="1000" fill="hold"/>
                                        <p:tgtEl>
                                          <p:spTgt spid="38"/>
                                        </p:tgtEl>
                                        <p:attrNameLst>
                                          <p:attrName>ppt_x</p:attrName>
                                        </p:attrNameLst>
                                      </p:cBhvr>
                                      <p:tavLst>
                                        <p:tav tm="0">
                                          <p:val>
                                            <p:strVal val="#ppt_x"/>
                                          </p:val>
                                        </p:tav>
                                        <p:tav tm="100000">
                                          <p:val>
                                            <p:strVal val="#ppt_x"/>
                                          </p:val>
                                        </p:tav>
                                      </p:tavLst>
                                    </p:anim>
                                    <p:anim calcmode="lin" valueType="num">
                                      <p:cBhvr>
                                        <p:cTn id="19"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fade">
                                      <p:cBhvr>
                                        <p:cTn id="24" dur="1000"/>
                                        <p:tgtEl>
                                          <p:spTgt spid="39"/>
                                        </p:tgtEl>
                                      </p:cBhvr>
                                    </p:animEffect>
                                    <p:anim calcmode="lin" valueType="num">
                                      <p:cBhvr>
                                        <p:cTn id="25" dur="1000" fill="hold"/>
                                        <p:tgtEl>
                                          <p:spTgt spid="39"/>
                                        </p:tgtEl>
                                        <p:attrNameLst>
                                          <p:attrName>ppt_x</p:attrName>
                                        </p:attrNameLst>
                                      </p:cBhvr>
                                      <p:tavLst>
                                        <p:tav tm="0">
                                          <p:val>
                                            <p:strVal val="#ppt_x"/>
                                          </p:val>
                                        </p:tav>
                                        <p:tav tm="100000">
                                          <p:val>
                                            <p:strVal val="#ppt_x"/>
                                          </p:val>
                                        </p:tav>
                                      </p:tavLst>
                                    </p:anim>
                                    <p:anim calcmode="lin" valueType="num">
                                      <p:cBhvr>
                                        <p:cTn id="26" dur="1000" fill="hold"/>
                                        <p:tgtEl>
                                          <p:spTgt spid="39"/>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1000"/>
                                        <p:tgtEl>
                                          <p:spTgt spid="20"/>
                                        </p:tgtEl>
                                      </p:cBhvr>
                                    </p:animEffect>
                                    <p:anim calcmode="lin" valueType="num">
                                      <p:cBhvr>
                                        <p:cTn id="30" dur="1000" fill="hold"/>
                                        <p:tgtEl>
                                          <p:spTgt spid="20"/>
                                        </p:tgtEl>
                                        <p:attrNameLst>
                                          <p:attrName>ppt_x</p:attrName>
                                        </p:attrNameLst>
                                      </p:cBhvr>
                                      <p:tavLst>
                                        <p:tav tm="0">
                                          <p:val>
                                            <p:strVal val="#ppt_x"/>
                                          </p:val>
                                        </p:tav>
                                        <p:tav tm="100000">
                                          <p:val>
                                            <p:strVal val="#ppt_x"/>
                                          </p:val>
                                        </p:tav>
                                      </p:tavLst>
                                    </p:anim>
                                    <p:anim calcmode="lin" valueType="num">
                                      <p:cBhvr>
                                        <p:cTn id="31" dur="1000" fill="hold"/>
                                        <p:tgtEl>
                                          <p:spTgt spid="20"/>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2"/>
                                        </p:tgtEl>
                                        <p:attrNameLst>
                                          <p:attrName>style.visibility</p:attrName>
                                        </p:attrNameLst>
                                      </p:cBhvr>
                                      <p:to>
                                        <p:strVal val="visible"/>
                                      </p:to>
                                    </p:set>
                                    <p:animEffect transition="in" filter="fade">
                                      <p:cBhvr>
                                        <p:cTn id="34" dur="1000"/>
                                        <p:tgtEl>
                                          <p:spTgt spid="42"/>
                                        </p:tgtEl>
                                      </p:cBhvr>
                                    </p:animEffect>
                                    <p:anim calcmode="lin" valueType="num">
                                      <p:cBhvr>
                                        <p:cTn id="35" dur="1000" fill="hold"/>
                                        <p:tgtEl>
                                          <p:spTgt spid="42"/>
                                        </p:tgtEl>
                                        <p:attrNameLst>
                                          <p:attrName>ppt_x</p:attrName>
                                        </p:attrNameLst>
                                      </p:cBhvr>
                                      <p:tavLst>
                                        <p:tav tm="0">
                                          <p:val>
                                            <p:strVal val="#ppt_x"/>
                                          </p:val>
                                        </p:tav>
                                        <p:tav tm="100000">
                                          <p:val>
                                            <p:strVal val="#ppt_x"/>
                                          </p:val>
                                        </p:tav>
                                      </p:tavLst>
                                    </p:anim>
                                    <p:anim calcmode="lin" valueType="num">
                                      <p:cBhvr>
                                        <p:cTn id="36"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fade">
                                      <p:cBhvr>
                                        <p:cTn id="41" dur="1000"/>
                                        <p:tgtEl>
                                          <p:spTgt spid="43"/>
                                        </p:tgtEl>
                                      </p:cBhvr>
                                    </p:animEffect>
                                    <p:anim calcmode="lin" valueType="num">
                                      <p:cBhvr>
                                        <p:cTn id="42" dur="1000" fill="hold"/>
                                        <p:tgtEl>
                                          <p:spTgt spid="43"/>
                                        </p:tgtEl>
                                        <p:attrNameLst>
                                          <p:attrName>ppt_x</p:attrName>
                                        </p:attrNameLst>
                                      </p:cBhvr>
                                      <p:tavLst>
                                        <p:tav tm="0">
                                          <p:val>
                                            <p:strVal val="#ppt_x"/>
                                          </p:val>
                                        </p:tav>
                                        <p:tav tm="100000">
                                          <p:val>
                                            <p:strVal val="#ppt_x"/>
                                          </p:val>
                                        </p:tav>
                                      </p:tavLst>
                                    </p:anim>
                                    <p:anim calcmode="lin" valueType="num">
                                      <p:cBhvr>
                                        <p:cTn id="43" dur="1000" fill="hold"/>
                                        <p:tgtEl>
                                          <p:spTgt spid="43"/>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1000"/>
                                        <p:tgtEl>
                                          <p:spTgt spid="40"/>
                                        </p:tgtEl>
                                      </p:cBhvr>
                                    </p:animEffect>
                                    <p:anim calcmode="lin" valueType="num">
                                      <p:cBhvr>
                                        <p:cTn id="47" dur="1000" fill="hold"/>
                                        <p:tgtEl>
                                          <p:spTgt spid="40"/>
                                        </p:tgtEl>
                                        <p:attrNameLst>
                                          <p:attrName>ppt_x</p:attrName>
                                        </p:attrNameLst>
                                      </p:cBhvr>
                                      <p:tavLst>
                                        <p:tav tm="0">
                                          <p:val>
                                            <p:strVal val="#ppt_x"/>
                                          </p:val>
                                        </p:tav>
                                        <p:tav tm="100000">
                                          <p:val>
                                            <p:strVal val="#ppt_x"/>
                                          </p:val>
                                        </p:tav>
                                      </p:tavLst>
                                    </p:anim>
                                    <p:anim calcmode="lin" valueType="num">
                                      <p:cBhvr>
                                        <p:cTn id="48" dur="1000" fill="hold"/>
                                        <p:tgtEl>
                                          <p:spTgt spid="40"/>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1000"/>
                                        <p:tgtEl>
                                          <p:spTgt spid="22"/>
                                        </p:tgtEl>
                                      </p:cBhvr>
                                    </p:animEffect>
                                    <p:anim calcmode="lin" valueType="num">
                                      <p:cBhvr>
                                        <p:cTn id="52" dur="1000" fill="hold"/>
                                        <p:tgtEl>
                                          <p:spTgt spid="22"/>
                                        </p:tgtEl>
                                        <p:attrNameLst>
                                          <p:attrName>ppt_x</p:attrName>
                                        </p:attrNameLst>
                                      </p:cBhvr>
                                      <p:tavLst>
                                        <p:tav tm="0">
                                          <p:val>
                                            <p:strVal val="#ppt_x"/>
                                          </p:val>
                                        </p:tav>
                                        <p:tav tm="100000">
                                          <p:val>
                                            <p:strVal val="#ppt_x"/>
                                          </p:val>
                                        </p:tav>
                                      </p:tavLst>
                                    </p:anim>
                                    <p:anim calcmode="lin" valueType="num">
                                      <p:cBhvr>
                                        <p:cTn id="53"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animBg="1"/>
      <p:bldP spid="41" grpId="0"/>
      <p:bldP spid="42" grpId="0"/>
      <p:bldP spid="4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4D49EEE-0349-43AC-AB3F-CCF6A6734CCD}"/>
              </a:ext>
            </a:extLst>
          </p:cNvPr>
          <p:cNvSpPr/>
          <p:nvPr/>
        </p:nvSpPr>
        <p:spPr>
          <a:xfrm>
            <a:off x="0" y="6654800"/>
            <a:ext cx="10972800" cy="2032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E1CFD0B-C76B-4271-8CF8-47EBFCB4D800}"/>
              </a:ext>
            </a:extLst>
          </p:cNvPr>
          <p:cNvSpPr/>
          <p:nvPr/>
        </p:nvSpPr>
        <p:spPr>
          <a:xfrm>
            <a:off x="10972800" y="6654800"/>
            <a:ext cx="1219200" cy="203200"/>
          </a:xfrm>
          <a:prstGeom prst="rect">
            <a:avLst/>
          </a:prstGeom>
          <a:solidFill>
            <a:schemeClr val="tx2">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10">
            <a:extLst>
              <a:ext uri="{FF2B5EF4-FFF2-40B4-BE49-F238E27FC236}">
                <a16:creationId xmlns:a16="http://schemas.microsoft.com/office/drawing/2014/main" id="{15B34FBE-4C89-4055-B6CC-949C60C78256}"/>
              </a:ext>
            </a:extLst>
          </p:cNvPr>
          <p:cNvSpPr txBox="1">
            <a:spLocks/>
          </p:cNvSpPr>
          <p:nvPr/>
        </p:nvSpPr>
        <p:spPr>
          <a:xfrm>
            <a:off x="338417" y="298218"/>
            <a:ext cx="11515165" cy="879087"/>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1800"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3. Apply conditional formatting to highlight employees with Monthly Income above the company's average income.</a:t>
            </a:r>
          </a:p>
        </p:txBody>
      </p:sp>
      <p:pic>
        <p:nvPicPr>
          <p:cNvPr id="25" name="Graphic 24" descr="Upward trend">
            <a:extLst>
              <a:ext uri="{FF2B5EF4-FFF2-40B4-BE49-F238E27FC236}">
                <a16:creationId xmlns:a16="http://schemas.microsoft.com/office/drawing/2014/main" id="{314FDE66-87D8-46C3-B620-B8B22FA78F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21680" y="3096322"/>
            <a:ext cx="548640" cy="548640"/>
          </a:xfrm>
          <a:prstGeom prst="rect">
            <a:avLst/>
          </a:prstGeom>
        </p:spPr>
      </p:pic>
      <p:pic>
        <p:nvPicPr>
          <p:cNvPr id="27" name="Graphic 26" descr="Send">
            <a:extLst>
              <a:ext uri="{FF2B5EF4-FFF2-40B4-BE49-F238E27FC236}">
                <a16:creationId xmlns:a16="http://schemas.microsoft.com/office/drawing/2014/main" id="{920626FD-9916-4111-AAAE-ADD4222B064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60028" y="4167049"/>
            <a:ext cx="548640" cy="548640"/>
          </a:xfrm>
          <a:prstGeom prst="rect">
            <a:avLst/>
          </a:prstGeom>
        </p:spPr>
      </p:pic>
      <p:pic>
        <p:nvPicPr>
          <p:cNvPr id="29" name="Graphic 28" descr="Podium">
            <a:extLst>
              <a:ext uri="{FF2B5EF4-FFF2-40B4-BE49-F238E27FC236}">
                <a16:creationId xmlns:a16="http://schemas.microsoft.com/office/drawing/2014/main" id="{A210072B-9E46-4125-9A12-175CEA59306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09479" y="3147212"/>
            <a:ext cx="548640" cy="548640"/>
          </a:xfrm>
          <a:prstGeom prst="rect">
            <a:avLst/>
          </a:prstGeom>
        </p:spPr>
      </p:pic>
      <p:pic>
        <p:nvPicPr>
          <p:cNvPr id="4" name="Picture 3">
            <a:extLst>
              <a:ext uri="{FF2B5EF4-FFF2-40B4-BE49-F238E27FC236}">
                <a16:creationId xmlns:a16="http://schemas.microsoft.com/office/drawing/2014/main" id="{1D855985-9D35-21BF-ECFC-EDF9B414D4F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4118" y="1328062"/>
            <a:ext cx="11806517" cy="4821725"/>
          </a:xfrm>
          <a:prstGeom prst="rect">
            <a:avLst/>
          </a:prstGeom>
        </p:spPr>
      </p:pic>
      <p:pic>
        <p:nvPicPr>
          <p:cNvPr id="6" name="Picture 5">
            <a:extLst>
              <a:ext uri="{FF2B5EF4-FFF2-40B4-BE49-F238E27FC236}">
                <a16:creationId xmlns:a16="http://schemas.microsoft.com/office/drawing/2014/main" id="{7692B573-1F7D-4EAC-ABBE-0D3D22CA092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71413" y="2205318"/>
            <a:ext cx="3314987" cy="324393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3523937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040030A-F8EA-49C0-8C73-94BF4FECFC35}"/>
              </a:ext>
            </a:extLst>
          </p:cNvPr>
          <p:cNvSpPr/>
          <p:nvPr/>
        </p:nvSpPr>
        <p:spPr>
          <a:xfrm>
            <a:off x="7080477" y="2136596"/>
            <a:ext cx="4717076" cy="1651358"/>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Open Sans" panose="020B0606030504020204" pitchFamily="34" charset="0"/>
              <a:ea typeface="Open Sans" panose="020B0606030504020204" pitchFamily="34" charset="0"/>
              <a:cs typeface="Open Sans" panose="020B0606030504020204" pitchFamily="34" charset="0"/>
            </a:endParaRPr>
          </a:p>
        </p:txBody>
      </p:sp>
      <p:sp>
        <p:nvSpPr>
          <p:cNvPr id="9" name="TextBox 8">
            <a:extLst>
              <a:ext uri="{FF2B5EF4-FFF2-40B4-BE49-F238E27FC236}">
                <a16:creationId xmlns:a16="http://schemas.microsoft.com/office/drawing/2014/main" id="{AD5084F2-DB2F-411C-8C39-ADF087883361}"/>
              </a:ext>
            </a:extLst>
          </p:cNvPr>
          <p:cNvSpPr txBox="1"/>
          <p:nvPr/>
        </p:nvSpPr>
        <p:spPr>
          <a:xfrm>
            <a:off x="7080477" y="2137679"/>
            <a:ext cx="4717076" cy="153118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dirty="0">
                <a:solidFill>
                  <a:schemeClr val="bg2"/>
                </a:solidFill>
                <a:latin typeface="Open Sans" panose="020B0606030504020204" pitchFamily="34" charset="0"/>
                <a:ea typeface="Open Sans" panose="020B0606030504020204" pitchFamily="34" charset="0"/>
                <a:cs typeface="Open Sans" panose="020B0606030504020204" pitchFamily="34" charset="0"/>
              </a:rPr>
              <a:t>The bar chart reveals a concentration of employees in the 25-40 age group category, potentially indicating a need for initiatives to attract and retain more experienced talent.</a:t>
            </a:r>
          </a:p>
        </p:txBody>
      </p:sp>
      <p:sp>
        <p:nvSpPr>
          <p:cNvPr id="10" name="TextBox 9">
            <a:extLst>
              <a:ext uri="{FF2B5EF4-FFF2-40B4-BE49-F238E27FC236}">
                <a16:creationId xmlns:a16="http://schemas.microsoft.com/office/drawing/2014/main" id="{C8FC336D-8E31-4669-A024-19EA9F319625}"/>
              </a:ext>
            </a:extLst>
          </p:cNvPr>
          <p:cNvSpPr txBox="1"/>
          <p:nvPr/>
        </p:nvSpPr>
        <p:spPr>
          <a:xfrm>
            <a:off x="7003633" y="1592614"/>
            <a:ext cx="2167261" cy="400110"/>
          </a:xfrm>
          <a:prstGeom prst="rect">
            <a:avLst/>
          </a:prstGeom>
          <a:noFill/>
        </p:spPr>
        <p:txBody>
          <a:bodyPr wrap="square" rtlCol="0">
            <a:spAutoFit/>
          </a:bodyPr>
          <a:lstStyle/>
          <a:p>
            <a:r>
              <a:rPr lang="en-US" sz="2000" b="1" dirty="0">
                <a:latin typeface="Open Sans" panose="020B0606030504020204" pitchFamily="34" charset="0"/>
                <a:ea typeface="Open Sans" panose="020B0606030504020204" pitchFamily="34" charset="0"/>
                <a:cs typeface="Open Sans" panose="020B0606030504020204" pitchFamily="34" charset="0"/>
              </a:rPr>
              <a:t>Interpretation</a:t>
            </a:r>
            <a:endParaRPr lang="en-ID" sz="20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24" name="Rectangle 23">
            <a:extLst>
              <a:ext uri="{FF2B5EF4-FFF2-40B4-BE49-F238E27FC236}">
                <a16:creationId xmlns:a16="http://schemas.microsoft.com/office/drawing/2014/main" id="{AB5B3DDE-2EBE-4C81-B204-081BECFE06EB}"/>
              </a:ext>
            </a:extLst>
          </p:cNvPr>
          <p:cNvSpPr/>
          <p:nvPr/>
        </p:nvSpPr>
        <p:spPr>
          <a:xfrm>
            <a:off x="7080477" y="4143138"/>
            <a:ext cx="4717076" cy="165135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60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0" name="Text Placeholder 10">
            <a:extLst>
              <a:ext uri="{FF2B5EF4-FFF2-40B4-BE49-F238E27FC236}">
                <a16:creationId xmlns:a16="http://schemas.microsoft.com/office/drawing/2014/main" id="{9D8E2D20-C8DE-465A-9EA1-BC20A0F4FD12}"/>
              </a:ext>
            </a:extLst>
          </p:cNvPr>
          <p:cNvSpPr txBox="1">
            <a:spLocks/>
          </p:cNvSpPr>
          <p:nvPr/>
        </p:nvSpPr>
        <p:spPr>
          <a:xfrm>
            <a:off x="134470" y="484021"/>
            <a:ext cx="8884023" cy="463588"/>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1800"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4. Create a bar chart in Excel to visualize the distribution of employee ages</a:t>
            </a:r>
            <a:r>
              <a:rPr lang="en-US" sz="1400"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a:t>
            </a:r>
            <a:endParaRPr lang="en-US" sz="1800" dirty="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 name="Chart 2">
            <a:extLst>
              <a:ext uri="{FF2B5EF4-FFF2-40B4-BE49-F238E27FC236}">
                <a16:creationId xmlns:a16="http://schemas.microsoft.com/office/drawing/2014/main" id="{22361096-E6BA-28FA-1776-32B2CAE2D20A}"/>
              </a:ext>
            </a:extLst>
          </p:cNvPr>
          <p:cNvGraphicFramePr>
            <a:graphicFrameLocks/>
          </p:cNvGraphicFramePr>
          <p:nvPr>
            <p:extLst>
              <p:ext uri="{D42A27DB-BD31-4B8C-83A1-F6EECF244321}">
                <p14:modId xmlns:p14="http://schemas.microsoft.com/office/powerpoint/2010/main" val="3811056324"/>
              </p:ext>
            </p:extLst>
          </p:nvPr>
        </p:nvGraphicFramePr>
        <p:xfrm>
          <a:off x="394447" y="1318990"/>
          <a:ext cx="6442598" cy="514277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86D5BEA6-F33E-13E7-CE51-289820A538D4}"/>
              </a:ext>
            </a:extLst>
          </p:cNvPr>
          <p:cNvSpPr txBox="1"/>
          <p:nvPr/>
        </p:nvSpPr>
        <p:spPr>
          <a:xfrm>
            <a:off x="7080476" y="4230153"/>
            <a:ext cx="4717076" cy="1477328"/>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chemeClr val="bg2"/>
                </a:solidFill>
                <a:latin typeface="Open Sans" panose="020B0606030504020204" pitchFamily="34" charset="0"/>
                <a:ea typeface="Open Sans" panose="020B0606030504020204" pitchFamily="34" charset="0"/>
                <a:cs typeface="Open Sans" panose="020B0606030504020204" pitchFamily="34" charset="0"/>
              </a:rPr>
              <a:t>There is a noticeable gap or underrepresentation in the 50-60 age segment, which may suggest a requirement for succession planning and knowledge transfer programs.</a:t>
            </a:r>
            <a:endParaRPr lang="en-ID" sz="180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44719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1000"/>
                                        <p:tgtEl>
                                          <p:spTgt spid="24"/>
                                        </p:tgtEl>
                                      </p:cBhvr>
                                    </p:animEffect>
                                    <p:anim calcmode="lin" valueType="num">
                                      <p:cBhvr>
                                        <p:cTn id="30" dur="1000" fill="hold"/>
                                        <p:tgtEl>
                                          <p:spTgt spid="24"/>
                                        </p:tgtEl>
                                        <p:attrNameLst>
                                          <p:attrName>ppt_x</p:attrName>
                                        </p:attrNameLst>
                                      </p:cBhvr>
                                      <p:tavLst>
                                        <p:tav tm="0">
                                          <p:val>
                                            <p:strVal val="#ppt_x"/>
                                          </p:val>
                                        </p:tav>
                                        <p:tav tm="100000">
                                          <p:val>
                                            <p:strVal val="#ppt_x"/>
                                          </p:val>
                                        </p:tav>
                                      </p:tavLst>
                                    </p:anim>
                                    <p:anim calcmode="lin" valueType="num">
                                      <p:cBhvr>
                                        <p:cTn id="31"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24" grpId="0" animBg="1"/>
      <p:bldGraphic spid="3" grpId="0">
        <p:bldAsOne/>
      </p:bldGraphic>
      <p:bldP spid="4" grpId="0"/>
    </p:bldLst>
  </p:timing>
</p:sld>
</file>

<file path=ppt/theme/theme1.xml><?xml version="1.0" encoding="utf-8"?>
<a:theme xmlns:a="http://schemas.openxmlformats.org/drawingml/2006/main" name="30117-job-interview">
  <a:themeElements>
    <a:clrScheme name="Custom 2">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F49100"/>
      </a:accent5>
      <a:accent6>
        <a:srgbClr val="A5C249"/>
      </a:accent6>
      <a:hlink>
        <a:srgbClr val="F49100"/>
      </a:hlink>
      <a:folHlink>
        <a:srgbClr val="85DFD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628</TotalTime>
  <Words>2699</Words>
  <Application>Microsoft Office PowerPoint</Application>
  <PresentationFormat>Widescreen</PresentationFormat>
  <Paragraphs>294</Paragraphs>
  <Slides>30</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Calibri Light</vt:lpstr>
      <vt:lpstr>Open Sans</vt:lpstr>
      <vt:lpstr>Open Sans SemiBold</vt:lpstr>
      <vt:lpstr>Segoe UI</vt:lpstr>
      <vt:lpstr>30117-job-interview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FPPT</dc:creator>
  <cp:lastModifiedBy>Dipen Malpani</cp:lastModifiedBy>
  <cp:revision>31</cp:revision>
  <dcterms:created xsi:type="dcterms:W3CDTF">2020-07-22T08:58:05Z</dcterms:created>
  <dcterms:modified xsi:type="dcterms:W3CDTF">2024-05-09T06:35:40Z</dcterms:modified>
</cp:coreProperties>
</file>