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ba5ed9a0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ba5ed9a0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ba5ed9a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ba5ed9a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ba5ed9a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ba5ed9a0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ba5ed9a0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ba5ed9a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ba5ed9a0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ba5ed9a0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ba5ed9a0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ba5ed9a0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ba5ed9a0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ba5ed9a0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ba5ed9a0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ba5ed9a0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a5ed9a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ba5ed9a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ba5ed9a0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ba5ed9a0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ba5ed9a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ba5ed9a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ba5ed9a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ba5ed9a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a5ed9a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a5ed9a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a5ed9a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a5ed9a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ba5ed9a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ba5ed9a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ba5ed9a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ba5ed9a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ba5ed9a0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ba5ed9a0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ba5ed9a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ba5ed9a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lab.research.google.com/drive/18oyZUmioaKAQZkHUqA02THJ6fJ0gH6d6#scrollTo=BOF_oApuj00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overyondr.com/phone-locking-pou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92375"/>
            <a:ext cx="8520600" cy="12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Optimizing Student Entry Efficiency: A Simulation Study of Implementing Yondr Pouches at McKinley, IS259</a:t>
            </a:r>
            <a:endParaRPr sz="3780"/>
          </a:p>
        </p:txBody>
      </p:sp>
      <p:sp>
        <p:nvSpPr>
          <p:cNvPr id="55" name="Google Shape;55;p13"/>
          <p:cNvSpPr txBox="1"/>
          <p:nvPr>
            <p:ph idx="1" type="subTitle"/>
          </p:nvPr>
        </p:nvSpPr>
        <p:spPr>
          <a:xfrm>
            <a:off x="311700" y="3519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Saloua Daouki</a:t>
            </a:r>
            <a:endParaRPr/>
          </a:p>
        </p:txBody>
      </p:sp>
      <p:pic>
        <p:nvPicPr>
          <p:cNvPr id="56" name="Google Shape;56;p13"/>
          <p:cNvPicPr preferRelativeResize="0"/>
          <p:nvPr/>
        </p:nvPicPr>
        <p:blipFill>
          <a:blip r:embed="rId3">
            <a:alphaModFix/>
          </a:blip>
          <a:stretch>
            <a:fillRect/>
          </a:stretch>
        </p:blipFill>
        <p:spPr>
          <a:xfrm>
            <a:off x="3337650" y="80825"/>
            <a:ext cx="2587175" cy="112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 School Resources</a:t>
            </a:r>
            <a:endParaRPr/>
          </a:p>
        </p:txBody>
      </p:sp>
      <p:sp>
        <p:nvSpPr>
          <p:cNvPr id="114" name="Google Shape;114;p22"/>
          <p:cNvSpPr txBox="1"/>
          <p:nvPr>
            <p:ph idx="1" type="body"/>
          </p:nvPr>
        </p:nvSpPr>
        <p:spPr>
          <a:xfrm>
            <a:off x="311700" y="1228675"/>
            <a:ext cx="3154200" cy="126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To manage the resources and data related to the school simulation, I defined the class </a:t>
            </a:r>
            <a:r>
              <a:rPr lang="en" sz="1600"/>
              <a:t>`</a:t>
            </a:r>
            <a:r>
              <a:rPr lang="en" sz="1600"/>
              <a:t>school</a:t>
            </a:r>
            <a:r>
              <a:rPr lang="en" sz="1600"/>
              <a:t>`:</a:t>
            </a:r>
            <a:endParaRPr sz="1600"/>
          </a:p>
        </p:txBody>
      </p:sp>
      <p:sp>
        <p:nvSpPr>
          <p:cNvPr id="115" name="Google Shape;115;p22"/>
          <p:cNvSpPr txBox="1"/>
          <p:nvPr/>
        </p:nvSpPr>
        <p:spPr>
          <a:xfrm>
            <a:off x="3969650" y="1031250"/>
            <a:ext cx="5134800" cy="138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50">
                <a:solidFill>
                  <a:srgbClr val="008000"/>
                </a:solidFill>
                <a:highlight>
                  <a:srgbClr val="F7F7F7"/>
                </a:highlight>
                <a:latin typeface="Courier New"/>
                <a:ea typeface="Courier New"/>
                <a:cs typeface="Courier New"/>
                <a:sym typeface="Courier New"/>
              </a:rPr>
              <a:t># School resources</a:t>
            </a:r>
            <a:endParaRPr sz="11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rgbClr val="0000FF"/>
                </a:solidFill>
                <a:highlight>
                  <a:srgbClr val="F7F7F7"/>
                </a:highlight>
                <a:latin typeface="Courier New"/>
                <a:ea typeface="Courier New"/>
                <a:cs typeface="Courier New"/>
                <a:sym typeface="Courier New"/>
              </a:rPr>
              <a:t>class</a:t>
            </a:r>
            <a:r>
              <a:rPr lang="en" sz="1150">
                <a:solidFill>
                  <a:schemeClr val="dk1"/>
                </a:solidFill>
                <a:highlight>
                  <a:srgbClr val="F7F7F7"/>
                </a:highlight>
                <a:latin typeface="Courier New"/>
                <a:ea typeface="Courier New"/>
                <a:cs typeface="Courier New"/>
                <a:sym typeface="Courier New"/>
              </a:rPr>
              <a:t> School:</a:t>
            </a:r>
            <a:endParaRPr sz="11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7F7F7"/>
                </a:highlight>
                <a:latin typeface="Courier New"/>
                <a:ea typeface="Courier New"/>
                <a:cs typeface="Courier New"/>
                <a:sym typeface="Courier New"/>
              </a:rPr>
              <a:t>   </a:t>
            </a:r>
            <a:r>
              <a:rPr lang="en" sz="1150">
                <a:solidFill>
                  <a:srgbClr val="0000FF"/>
                </a:solidFill>
                <a:highlight>
                  <a:srgbClr val="F7F7F7"/>
                </a:highlight>
                <a:latin typeface="Courier New"/>
                <a:ea typeface="Courier New"/>
                <a:cs typeface="Courier New"/>
                <a:sym typeface="Courier New"/>
              </a:rPr>
              <a:t>def</a:t>
            </a:r>
            <a:r>
              <a:rPr lang="en" sz="1150">
                <a:solidFill>
                  <a:schemeClr val="dk1"/>
                </a:solidFill>
                <a:highlight>
                  <a:srgbClr val="F7F7F7"/>
                </a:highlight>
                <a:latin typeface="Courier New"/>
                <a:ea typeface="Courier New"/>
                <a:cs typeface="Courier New"/>
                <a:sym typeface="Courier New"/>
              </a:rPr>
              <a:t> </a:t>
            </a:r>
            <a:r>
              <a:rPr lang="en" sz="1150">
                <a:solidFill>
                  <a:srgbClr val="795E26"/>
                </a:solidFill>
                <a:highlight>
                  <a:srgbClr val="F7F7F7"/>
                </a:highlight>
                <a:latin typeface="Courier New"/>
                <a:ea typeface="Courier New"/>
                <a:cs typeface="Courier New"/>
                <a:sym typeface="Courier New"/>
              </a:rPr>
              <a:t>__init__</a:t>
            </a:r>
            <a:r>
              <a:rPr lang="en" sz="1150">
                <a:solidFill>
                  <a:schemeClr val="dk1"/>
                </a:solidFill>
                <a:highlight>
                  <a:srgbClr val="F7F7F7"/>
                </a:highlight>
                <a:latin typeface="Courier New"/>
                <a:ea typeface="Courier New"/>
                <a:cs typeface="Courier New"/>
                <a:sym typeface="Courier New"/>
              </a:rPr>
              <a:t>(</a:t>
            </a:r>
            <a:r>
              <a:rPr lang="en" sz="1150">
                <a:solidFill>
                  <a:srgbClr val="001080"/>
                </a:solidFill>
                <a:highlight>
                  <a:srgbClr val="F7F7F7"/>
                </a:highlight>
                <a:latin typeface="Courier New"/>
                <a:ea typeface="Courier New"/>
                <a:cs typeface="Courier New"/>
                <a:sym typeface="Courier New"/>
              </a:rPr>
              <a:t>self</a:t>
            </a:r>
            <a:r>
              <a:rPr lang="en" sz="1150">
                <a:solidFill>
                  <a:schemeClr val="dk1"/>
                </a:solidFill>
                <a:highlight>
                  <a:srgbClr val="F7F7F7"/>
                </a:highlight>
                <a:latin typeface="Courier New"/>
                <a:ea typeface="Courier New"/>
                <a:cs typeface="Courier New"/>
                <a:sym typeface="Courier New"/>
              </a:rPr>
              <a:t>, </a:t>
            </a:r>
            <a:r>
              <a:rPr lang="en" sz="1150">
                <a:solidFill>
                  <a:srgbClr val="001080"/>
                </a:solidFill>
                <a:highlight>
                  <a:srgbClr val="F7F7F7"/>
                </a:highlight>
                <a:latin typeface="Courier New"/>
                <a:ea typeface="Courier New"/>
                <a:cs typeface="Courier New"/>
                <a:sym typeface="Courier New"/>
              </a:rPr>
              <a:t>env</a:t>
            </a:r>
            <a:r>
              <a:rPr lang="en" sz="1150">
                <a:solidFill>
                  <a:schemeClr val="dk1"/>
                </a:solidFill>
                <a:highlight>
                  <a:srgbClr val="F7F7F7"/>
                </a:highlight>
                <a:latin typeface="Courier New"/>
                <a:ea typeface="Courier New"/>
                <a:cs typeface="Courier New"/>
                <a:sym typeface="Courier New"/>
              </a:rPr>
              <a:t>):</a:t>
            </a:r>
            <a:endParaRPr sz="11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7F7F7"/>
                </a:highlight>
                <a:latin typeface="Courier New"/>
                <a:ea typeface="Courier New"/>
                <a:cs typeface="Courier New"/>
                <a:sym typeface="Courier New"/>
              </a:rPr>
              <a:t>       </a:t>
            </a:r>
            <a:r>
              <a:rPr lang="en" sz="1150">
                <a:solidFill>
                  <a:srgbClr val="001080"/>
                </a:solidFill>
                <a:highlight>
                  <a:srgbClr val="F7F7F7"/>
                </a:highlight>
                <a:latin typeface="Courier New"/>
                <a:ea typeface="Courier New"/>
                <a:cs typeface="Courier New"/>
                <a:sym typeface="Courier New"/>
              </a:rPr>
              <a:t>self</a:t>
            </a:r>
            <a:r>
              <a:rPr lang="en" sz="1150">
                <a:solidFill>
                  <a:schemeClr val="dk1"/>
                </a:solidFill>
                <a:highlight>
                  <a:srgbClr val="F7F7F7"/>
                </a:highlight>
                <a:latin typeface="Courier New"/>
                <a:ea typeface="Courier New"/>
                <a:cs typeface="Courier New"/>
                <a:sym typeface="Courier New"/>
              </a:rPr>
              <a:t>.env = env</a:t>
            </a:r>
            <a:endParaRPr sz="11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7F7F7"/>
                </a:highlight>
                <a:latin typeface="Courier New"/>
                <a:ea typeface="Courier New"/>
                <a:cs typeface="Courier New"/>
                <a:sym typeface="Courier New"/>
              </a:rPr>
              <a:t>       </a:t>
            </a:r>
            <a:r>
              <a:rPr lang="en" sz="1150">
                <a:solidFill>
                  <a:srgbClr val="001080"/>
                </a:solidFill>
                <a:highlight>
                  <a:srgbClr val="F7F7F7"/>
                </a:highlight>
                <a:latin typeface="Courier New"/>
                <a:ea typeface="Courier New"/>
                <a:cs typeface="Courier New"/>
                <a:sym typeface="Courier New"/>
              </a:rPr>
              <a:t>self</a:t>
            </a:r>
            <a:r>
              <a:rPr lang="en" sz="1150">
                <a:solidFill>
                  <a:schemeClr val="dk1"/>
                </a:solidFill>
                <a:highlight>
                  <a:srgbClr val="F7F7F7"/>
                </a:highlight>
                <a:latin typeface="Courier New"/>
                <a:ea typeface="Courier New"/>
                <a:cs typeface="Courier New"/>
                <a:sym typeface="Courier New"/>
              </a:rPr>
              <a:t>.entry_times = []</a:t>
            </a:r>
            <a:endParaRPr sz="11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412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 set up the simulation</a:t>
            </a:r>
            <a:endParaRPr/>
          </a:p>
        </p:txBody>
      </p:sp>
      <p:sp>
        <p:nvSpPr>
          <p:cNvPr id="121" name="Google Shape;121;p23"/>
          <p:cNvSpPr txBox="1"/>
          <p:nvPr/>
        </p:nvSpPr>
        <p:spPr>
          <a:xfrm>
            <a:off x="156525" y="1640850"/>
            <a:ext cx="4186800" cy="3247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008000"/>
                </a:solidFill>
                <a:highlight>
                  <a:srgbClr val="F7F7F7"/>
                </a:highlight>
                <a:latin typeface="Courier New"/>
                <a:ea typeface="Courier New"/>
                <a:cs typeface="Courier New"/>
                <a:sym typeface="Courier New"/>
              </a:rPr>
              <a:t># Simulation setup</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0000FF"/>
                </a:solidFill>
                <a:highlight>
                  <a:srgbClr val="F7F7F7"/>
                </a:highlight>
                <a:latin typeface="Courier New"/>
                <a:ea typeface="Courier New"/>
                <a:cs typeface="Courier New"/>
                <a:sym typeface="Courier New"/>
              </a:rPr>
              <a:t>def</a:t>
            </a:r>
            <a:r>
              <a:rPr lang="en" sz="1100">
                <a:solidFill>
                  <a:schemeClr val="dk1"/>
                </a:solidFill>
                <a:highlight>
                  <a:srgbClr val="F7F7F7"/>
                </a:highlight>
                <a:latin typeface="Courier New"/>
                <a:ea typeface="Courier New"/>
                <a:cs typeface="Courier New"/>
                <a:sym typeface="Courier New"/>
              </a:rPr>
              <a:t> </a:t>
            </a:r>
            <a:r>
              <a:rPr lang="en" sz="1100">
                <a:solidFill>
                  <a:srgbClr val="795E26"/>
                </a:solidFill>
                <a:highlight>
                  <a:srgbClr val="F7F7F7"/>
                </a:highlight>
                <a:latin typeface="Courier New"/>
                <a:ea typeface="Courier New"/>
                <a:cs typeface="Courier New"/>
                <a:sym typeface="Courier New"/>
              </a:rPr>
              <a:t>run_simulation</a:t>
            </a:r>
            <a:r>
              <a:rPr lang="en" sz="1100">
                <a:solidFill>
                  <a:schemeClr val="dk1"/>
                </a:solidFill>
                <a:highlight>
                  <a:srgbClr val="F7F7F7"/>
                </a:highlight>
                <a:latin typeface="Courier New"/>
                <a:ea typeface="Courier New"/>
                <a:cs typeface="Courier New"/>
                <a:sym typeface="Courier New"/>
              </a:rPr>
              <a:t>(</a:t>
            </a:r>
            <a:r>
              <a:rPr lang="en" sz="1100">
                <a:solidFill>
                  <a:srgbClr val="001080"/>
                </a:solidFill>
                <a:highlight>
                  <a:srgbClr val="F7F7F7"/>
                </a:highlight>
                <a:latin typeface="Courier New"/>
                <a:ea typeface="Courier New"/>
                <a:cs typeface="Courier New"/>
                <a:sym typeface="Courier New"/>
              </a:rPr>
              <a:t>num_iterations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all_entry_times = []  </a:t>
            </a:r>
            <a:r>
              <a:rPr lang="en" sz="1100">
                <a:solidFill>
                  <a:srgbClr val="008000"/>
                </a:solidFill>
                <a:highlight>
                  <a:srgbClr val="F7F7F7"/>
                </a:highlight>
                <a:latin typeface="Courier New"/>
                <a:ea typeface="Courier New"/>
                <a:cs typeface="Courier New"/>
                <a:sym typeface="Courier New"/>
              </a:rPr>
              <a:t># List to store all entry times across iterations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a:t>
            </a:r>
            <a:r>
              <a:rPr lang="en" sz="1100">
                <a:solidFill>
                  <a:srgbClr val="AF00DB"/>
                </a:solidFill>
                <a:highlight>
                  <a:srgbClr val="F7F7F7"/>
                </a:highlight>
                <a:latin typeface="Courier New"/>
                <a:ea typeface="Courier New"/>
                <a:cs typeface="Courier New"/>
                <a:sym typeface="Courier New"/>
              </a:rPr>
              <a:t>for</a:t>
            </a:r>
            <a:r>
              <a:rPr lang="en" sz="1100">
                <a:solidFill>
                  <a:schemeClr val="dk1"/>
                </a:solidFill>
                <a:highlight>
                  <a:srgbClr val="F7F7F7"/>
                </a:highlight>
                <a:latin typeface="Courier New"/>
                <a:ea typeface="Courier New"/>
                <a:cs typeface="Courier New"/>
                <a:sym typeface="Courier New"/>
              </a:rPr>
              <a:t> i </a:t>
            </a:r>
            <a:r>
              <a:rPr lang="en" sz="1100">
                <a:solidFill>
                  <a:srgbClr val="0000FF"/>
                </a:solidFill>
                <a:highlight>
                  <a:srgbClr val="F7F7F7"/>
                </a:highlight>
                <a:latin typeface="Courier New"/>
                <a:ea typeface="Courier New"/>
                <a:cs typeface="Courier New"/>
                <a:sym typeface="Courier New"/>
              </a:rPr>
              <a:t>in</a:t>
            </a:r>
            <a:r>
              <a:rPr lang="en" sz="1100">
                <a:solidFill>
                  <a:schemeClr val="dk1"/>
                </a:solidFill>
                <a:highlight>
                  <a:srgbClr val="F7F7F7"/>
                </a:highlight>
                <a:latin typeface="Courier New"/>
                <a:ea typeface="Courier New"/>
                <a:cs typeface="Courier New"/>
                <a:sym typeface="Courier New"/>
              </a:rPr>
              <a:t> </a:t>
            </a:r>
            <a:r>
              <a:rPr lang="en" sz="1100">
                <a:solidFill>
                  <a:srgbClr val="795E26"/>
                </a:solidFill>
                <a:highlight>
                  <a:srgbClr val="F7F7F7"/>
                </a:highlight>
                <a:latin typeface="Courier New"/>
                <a:ea typeface="Courier New"/>
                <a:cs typeface="Courier New"/>
                <a:sym typeface="Courier New"/>
              </a:rPr>
              <a:t>range</a:t>
            </a:r>
            <a:r>
              <a:rPr lang="en" sz="1100">
                <a:solidFill>
                  <a:schemeClr val="dk1"/>
                </a:solidFill>
                <a:highlight>
                  <a:srgbClr val="F7F7F7"/>
                </a:highlight>
                <a:latin typeface="Courier New"/>
                <a:ea typeface="Courier New"/>
                <a:cs typeface="Courier New"/>
                <a:sym typeface="Courier New"/>
              </a:rPr>
              <a:t>(num_iterations):</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random.seed(i)</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env = simpy.Environment()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school = School(env)</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env.process(student_generator(env, school))</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env.run(until=simulation_time)</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all_entry_times.extend(school.entry_times)  </a:t>
            </a:r>
            <a:r>
              <a:rPr lang="en" sz="1100">
                <a:solidFill>
                  <a:srgbClr val="008000"/>
                </a:solidFill>
                <a:highlight>
                  <a:srgbClr val="F7F7F7"/>
                </a:highlight>
                <a:latin typeface="Courier New"/>
                <a:ea typeface="Courier New"/>
                <a:cs typeface="Courier New"/>
                <a:sym typeface="Courier New"/>
              </a:rPr>
              <a:t># Collect all entry times</a:t>
            </a:r>
            <a:endParaRPr sz="1100">
              <a:solidFill>
                <a:srgbClr val="008000"/>
              </a:solidFill>
              <a:highlight>
                <a:srgbClr val="F7F7F7"/>
              </a:highlight>
              <a:latin typeface="Courier New"/>
              <a:ea typeface="Courier New"/>
              <a:cs typeface="Courier New"/>
              <a:sym typeface="Courier New"/>
            </a:endParaRPr>
          </a:p>
        </p:txBody>
      </p:sp>
      <p:sp>
        <p:nvSpPr>
          <p:cNvPr id="122" name="Google Shape;122;p23"/>
          <p:cNvSpPr txBox="1"/>
          <p:nvPr/>
        </p:nvSpPr>
        <p:spPr>
          <a:xfrm>
            <a:off x="4552250" y="69125"/>
            <a:ext cx="4503000" cy="5006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Generate time series plot outside the simulation loop</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time_points = </a:t>
            </a:r>
            <a:r>
              <a:rPr lang="en" sz="1100">
                <a:solidFill>
                  <a:srgbClr val="795E26"/>
                </a:solidFill>
                <a:highlight>
                  <a:srgbClr val="F7F7F7"/>
                </a:highlight>
                <a:latin typeface="Courier New"/>
                <a:ea typeface="Courier New"/>
                <a:cs typeface="Courier New"/>
                <a:sym typeface="Courier New"/>
              </a:rPr>
              <a:t>range</a:t>
            </a:r>
            <a:r>
              <a:rPr lang="en" sz="1100">
                <a:solidFill>
                  <a:schemeClr val="dk1"/>
                </a:solidFill>
                <a:highlight>
                  <a:srgbClr val="F7F7F7"/>
                </a:highlight>
                <a:latin typeface="Courier New"/>
                <a:ea typeface="Courier New"/>
                <a:cs typeface="Courier New"/>
                <a:sym typeface="Courier New"/>
              </a:rPr>
              <a:t>(</a:t>
            </a:r>
            <a:r>
              <a:rPr lang="en" sz="1100">
                <a:solidFill>
                  <a:srgbClr val="116644"/>
                </a:solidFill>
                <a:highlight>
                  <a:srgbClr val="F7F7F7"/>
                </a:highlight>
                <a:latin typeface="Courier New"/>
                <a:ea typeface="Courier New"/>
                <a:cs typeface="Courier New"/>
                <a:sym typeface="Courier New"/>
              </a:rPr>
              <a:t>0</a:t>
            </a:r>
            <a:r>
              <a:rPr lang="en" sz="1100">
                <a:solidFill>
                  <a:schemeClr val="dk1"/>
                </a:solidFill>
                <a:highlight>
                  <a:srgbClr val="F7F7F7"/>
                </a:highlight>
                <a:latin typeface="Courier New"/>
                <a:ea typeface="Courier New"/>
                <a:cs typeface="Courier New"/>
                <a:sym typeface="Courier New"/>
              </a:rPr>
              <a:t>, simulation_time + </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Adjusted to include all minutes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Aggregate entry times across all iterations for plotting</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entry_counts = [</a:t>
            </a:r>
            <a:r>
              <a:rPr lang="en" sz="1100">
                <a:solidFill>
                  <a:srgbClr val="116644"/>
                </a:solidFill>
                <a:highlight>
                  <a:srgbClr val="F7F7F7"/>
                </a:highlight>
                <a:latin typeface="Courier New"/>
                <a:ea typeface="Courier New"/>
                <a:cs typeface="Courier New"/>
                <a:sym typeface="Courier New"/>
              </a:rPr>
              <a:t>0</a:t>
            </a:r>
            <a:r>
              <a:rPr lang="en" sz="1100">
                <a:solidFill>
                  <a:schemeClr val="dk1"/>
                </a:solidFill>
                <a:highlight>
                  <a:srgbClr val="F7F7F7"/>
                </a:highlight>
                <a:latin typeface="Courier New"/>
                <a:ea typeface="Courier New"/>
                <a:cs typeface="Courier New"/>
                <a:sym typeface="Courier New"/>
              </a:rPr>
              <a:t>] * (simulation_time + </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a:t>
            </a:r>
            <a:r>
              <a:rPr lang="en" sz="1100">
                <a:solidFill>
                  <a:srgbClr val="AF00DB"/>
                </a:solidFill>
                <a:highlight>
                  <a:srgbClr val="F7F7F7"/>
                </a:highlight>
                <a:latin typeface="Courier New"/>
                <a:ea typeface="Courier New"/>
                <a:cs typeface="Courier New"/>
                <a:sym typeface="Courier New"/>
              </a:rPr>
              <a:t>for</a:t>
            </a:r>
            <a:r>
              <a:rPr lang="en" sz="1100">
                <a:solidFill>
                  <a:schemeClr val="dk1"/>
                </a:solidFill>
                <a:highlight>
                  <a:srgbClr val="F7F7F7"/>
                </a:highlight>
                <a:latin typeface="Courier New"/>
                <a:ea typeface="Courier New"/>
                <a:cs typeface="Courier New"/>
                <a:sym typeface="Courier New"/>
              </a:rPr>
              <a:t> time </a:t>
            </a:r>
            <a:r>
              <a:rPr lang="en" sz="1100">
                <a:solidFill>
                  <a:srgbClr val="0000FF"/>
                </a:solidFill>
                <a:highlight>
                  <a:srgbClr val="F7F7F7"/>
                </a:highlight>
                <a:latin typeface="Courier New"/>
                <a:ea typeface="Courier New"/>
                <a:cs typeface="Courier New"/>
                <a:sym typeface="Courier New"/>
              </a:rPr>
              <a:t>in</a:t>
            </a:r>
            <a:r>
              <a:rPr lang="en" sz="1100">
                <a:solidFill>
                  <a:schemeClr val="dk1"/>
                </a:solidFill>
                <a:highlight>
                  <a:srgbClr val="F7F7F7"/>
                </a:highlight>
                <a:latin typeface="Courier New"/>
                <a:ea typeface="Courier New"/>
                <a:cs typeface="Courier New"/>
                <a:sym typeface="Courier New"/>
              </a:rPr>
              <a:t> all_entry_times:</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entry_counts[</a:t>
            </a:r>
            <a:r>
              <a:rPr lang="en" sz="1100">
                <a:solidFill>
                  <a:srgbClr val="257693"/>
                </a:solidFill>
                <a:highlight>
                  <a:srgbClr val="F7F7F7"/>
                </a:highlight>
                <a:latin typeface="Courier New"/>
                <a:ea typeface="Courier New"/>
                <a:cs typeface="Courier New"/>
                <a:sym typeface="Courier New"/>
              </a:rPr>
              <a:t>int</a:t>
            </a:r>
            <a:r>
              <a:rPr lang="en" sz="1100">
                <a:solidFill>
                  <a:schemeClr val="dk1"/>
                </a:solidFill>
                <a:highlight>
                  <a:srgbClr val="F7F7F7"/>
                </a:highlight>
                <a:latin typeface="Courier New"/>
                <a:ea typeface="Courier New"/>
                <a:cs typeface="Courier New"/>
                <a:sym typeface="Courier New"/>
              </a:rPr>
              <a:t>(time)] += </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plt.figure(figsize=(</a:t>
            </a:r>
            <a:r>
              <a:rPr lang="en" sz="1100">
                <a:solidFill>
                  <a:srgbClr val="116644"/>
                </a:solidFill>
                <a:highlight>
                  <a:srgbClr val="F7F7F7"/>
                </a:highlight>
                <a:latin typeface="Courier New"/>
                <a:ea typeface="Courier New"/>
                <a:cs typeface="Courier New"/>
                <a:sym typeface="Courier New"/>
              </a:rPr>
              <a:t>10</a:t>
            </a:r>
            <a:r>
              <a:rPr lang="en" sz="1100">
                <a:solidFill>
                  <a:schemeClr val="dk1"/>
                </a:solidFill>
                <a:highlight>
                  <a:srgbClr val="F7F7F7"/>
                </a:highlight>
                <a:latin typeface="Courier New"/>
                <a:ea typeface="Courier New"/>
                <a:cs typeface="Courier New"/>
                <a:sym typeface="Courier New"/>
              </a:rPr>
              <a:t>, </a:t>
            </a:r>
            <a:r>
              <a:rPr lang="en" sz="1100">
                <a:solidFill>
                  <a:srgbClr val="116644"/>
                </a:solidFill>
                <a:highlight>
                  <a:srgbClr val="F7F7F7"/>
                </a:highlight>
                <a:latin typeface="Courier New"/>
                <a:ea typeface="Courier New"/>
                <a:cs typeface="Courier New"/>
                <a:sym typeface="Courier New"/>
              </a:rPr>
              <a:t>6</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plt.plot(time_points, entry_counts, marker=</a:t>
            </a:r>
            <a:r>
              <a:rPr lang="en" sz="1100">
                <a:solidFill>
                  <a:srgbClr val="A31515"/>
                </a:solidFill>
                <a:highlight>
                  <a:srgbClr val="F7F7F7"/>
                </a:highlight>
                <a:latin typeface="Courier New"/>
                <a:ea typeface="Courier New"/>
                <a:cs typeface="Courier New"/>
                <a:sym typeface="Courier New"/>
              </a:rPr>
              <a:t>'o'</a:t>
            </a:r>
            <a:r>
              <a:rPr lang="en" sz="1100">
                <a:solidFill>
                  <a:schemeClr val="dk1"/>
                </a:solidFill>
                <a:highlight>
                  <a:srgbClr val="F7F7F7"/>
                </a:highlight>
                <a:latin typeface="Courier New"/>
                <a:ea typeface="Courier New"/>
                <a:cs typeface="Courier New"/>
                <a:sym typeface="Courier New"/>
              </a:rPr>
              <a:t>, linestyle=</a:t>
            </a:r>
            <a:r>
              <a:rPr lang="en" sz="1100">
                <a:solidFill>
                  <a:srgbClr val="A31515"/>
                </a:solidFill>
                <a:highlight>
                  <a:srgbClr val="F7F7F7"/>
                </a:highlight>
                <a:latin typeface="Courier New"/>
                <a:ea typeface="Courier New"/>
                <a:cs typeface="Courier New"/>
                <a:sym typeface="Courier New"/>
              </a:rPr>
              <a:t>'-'</a:t>
            </a:r>
            <a:r>
              <a:rPr lang="en" sz="1100">
                <a:solidFill>
                  <a:schemeClr val="dk1"/>
                </a:solidFill>
                <a:highlight>
                  <a:srgbClr val="F7F7F7"/>
                </a:highlight>
                <a:latin typeface="Courier New"/>
                <a:ea typeface="Courier New"/>
                <a:cs typeface="Courier New"/>
                <a:sym typeface="Courier New"/>
              </a:rPr>
              <a:t>, color=</a:t>
            </a:r>
            <a:r>
              <a:rPr lang="en" sz="1100">
                <a:solidFill>
                  <a:srgbClr val="A31515"/>
                </a:solidFill>
                <a:highlight>
                  <a:srgbClr val="F7F7F7"/>
                </a:highlight>
                <a:latin typeface="Courier New"/>
                <a:ea typeface="Courier New"/>
                <a:cs typeface="Courier New"/>
                <a:sym typeface="Courier New"/>
              </a:rPr>
              <a:t>'b'</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plt.title(</a:t>
            </a:r>
            <a:r>
              <a:rPr lang="en" sz="1100">
                <a:solidFill>
                  <a:srgbClr val="A31515"/>
                </a:solidFill>
                <a:highlight>
                  <a:srgbClr val="F7F7F7"/>
                </a:highlight>
                <a:latin typeface="Courier New"/>
                <a:ea typeface="Courier New"/>
                <a:cs typeface="Courier New"/>
                <a:sym typeface="Courier New"/>
              </a:rPr>
              <a:t>'Student Entries Over Time'</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plt.xlabel(</a:t>
            </a:r>
            <a:r>
              <a:rPr lang="en" sz="1100">
                <a:solidFill>
                  <a:srgbClr val="A31515"/>
                </a:solidFill>
                <a:highlight>
                  <a:srgbClr val="F7F7F7"/>
                </a:highlight>
                <a:latin typeface="Courier New"/>
                <a:ea typeface="Courier New"/>
                <a:cs typeface="Courier New"/>
                <a:sym typeface="Courier New"/>
              </a:rPr>
              <a:t>'Time (minutes)'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plt.ylabel(</a:t>
            </a:r>
            <a:r>
              <a:rPr lang="en" sz="1100">
                <a:solidFill>
                  <a:srgbClr val="A31515"/>
                </a:solidFill>
                <a:highlight>
                  <a:srgbClr val="F7F7F7"/>
                </a:highlight>
                <a:latin typeface="Courier New"/>
                <a:ea typeface="Courier New"/>
                <a:cs typeface="Courier New"/>
                <a:sym typeface="Courier New"/>
              </a:rPr>
              <a:t>'Number of Students Entered'</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plt.grid(</a:t>
            </a:r>
            <a:r>
              <a:rPr lang="en" sz="1100">
                <a:solidFill>
                  <a:srgbClr val="0000FF"/>
                </a:solidFill>
                <a:highlight>
                  <a:srgbClr val="F7F7F7"/>
                </a:highlight>
                <a:latin typeface="Courier New"/>
                <a:ea typeface="Courier New"/>
                <a:cs typeface="Courier New"/>
                <a:sym typeface="Courier New"/>
              </a:rPr>
              <a:t>True</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plt.show()</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Return all entry times collected across all iterations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a:t>
            </a:r>
            <a:r>
              <a:rPr lang="en" sz="1100">
                <a:solidFill>
                  <a:srgbClr val="AF00DB"/>
                </a:solidFill>
                <a:highlight>
                  <a:srgbClr val="F7F7F7"/>
                </a:highlight>
                <a:latin typeface="Courier New"/>
                <a:ea typeface="Courier New"/>
                <a:cs typeface="Courier New"/>
                <a:sym typeface="Courier New"/>
              </a:rPr>
              <a:t>return</a:t>
            </a:r>
            <a:r>
              <a:rPr lang="en" sz="1100">
                <a:solidFill>
                  <a:schemeClr val="dk1"/>
                </a:solidFill>
                <a:highlight>
                  <a:srgbClr val="F7F7F7"/>
                </a:highlight>
                <a:latin typeface="Courier New"/>
                <a:ea typeface="Courier New"/>
                <a:cs typeface="Courier New"/>
                <a:sym typeface="Courier New"/>
              </a:rPr>
              <a:t> all_entry_times</a:t>
            </a:r>
            <a:endParaRPr sz="1100">
              <a:solidFill>
                <a:schemeClr val="dk2"/>
              </a:solidFill>
              <a:latin typeface="Courier New"/>
              <a:ea typeface="Courier New"/>
              <a:cs typeface="Courier New"/>
              <a:sym typeface="Courier New"/>
            </a:endParaRPr>
          </a:p>
        </p:txBody>
      </p:sp>
      <p:sp>
        <p:nvSpPr>
          <p:cNvPr id="123" name="Google Shape;123;p23"/>
          <p:cNvSpPr txBox="1"/>
          <p:nvPr/>
        </p:nvSpPr>
        <p:spPr>
          <a:xfrm>
            <a:off x="3505550" y="4627125"/>
            <a:ext cx="1007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9900"/>
                </a:solidFill>
              </a:rPr>
              <a:t>➥</a:t>
            </a:r>
            <a:endParaRPr sz="3500">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 Student Generator</a:t>
            </a:r>
            <a:endParaRPr/>
          </a:p>
        </p:txBody>
      </p:sp>
      <p:sp>
        <p:nvSpPr>
          <p:cNvPr id="129" name="Google Shape;129;p24"/>
          <p:cNvSpPr txBox="1"/>
          <p:nvPr>
            <p:ph idx="1" type="body"/>
          </p:nvPr>
        </p:nvSpPr>
        <p:spPr>
          <a:xfrm>
            <a:off x="311700" y="1152475"/>
            <a:ext cx="4131900" cy="91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chemeClr val="dk1"/>
                </a:solidFill>
              </a:rPr>
              <a:t>The following function is responsible for creating and scheduling student arrivals at the school. </a:t>
            </a:r>
            <a:endParaRPr sz="1500"/>
          </a:p>
        </p:txBody>
      </p:sp>
      <p:sp>
        <p:nvSpPr>
          <p:cNvPr id="130" name="Google Shape;130;p24"/>
          <p:cNvSpPr txBox="1"/>
          <p:nvPr/>
        </p:nvSpPr>
        <p:spPr>
          <a:xfrm>
            <a:off x="4374500" y="1204725"/>
            <a:ext cx="4453500" cy="1797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Student generator</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00FF"/>
                </a:solidFill>
                <a:highlight>
                  <a:srgbClr val="F7F7F7"/>
                </a:highlight>
                <a:latin typeface="Courier New"/>
                <a:ea typeface="Courier New"/>
                <a:cs typeface="Courier New"/>
                <a:sym typeface="Courier New"/>
              </a:rPr>
              <a:t>def</a:t>
            </a:r>
            <a:r>
              <a:rPr lang="en" sz="1100">
                <a:solidFill>
                  <a:schemeClr val="dk1"/>
                </a:solidFill>
                <a:highlight>
                  <a:srgbClr val="F7F7F7"/>
                </a:highlight>
                <a:latin typeface="Courier New"/>
                <a:ea typeface="Courier New"/>
                <a:cs typeface="Courier New"/>
                <a:sym typeface="Courier New"/>
              </a:rPr>
              <a:t> </a:t>
            </a:r>
            <a:r>
              <a:rPr lang="en" sz="1100">
                <a:solidFill>
                  <a:srgbClr val="795E26"/>
                </a:solidFill>
                <a:highlight>
                  <a:srgbClr val="F7F7F7"/>
                </a:highlight>
                <a:latin typeface="Courier New"/>
                <a:ea typeface="Courier New"/>
                <a:cs typeface="Courier New"/>
                <a:sym typeface="Courier New"/>
              </a:rPr>
              <a:t>student_generator</a:t>
            </a:r>
            <a:r>
              <a:rPr lang="en" sz="1100">
                <a:solidFill>
                  <a:schemeClr val="dk1"/>
                </a:solidFill>
                <a:highlight>
                  <a:srgbClr val="F7F7F7"/>
                </a:highlight>
                <a:latin typeface="Courier New"/>
                <a:ea typeface="Courier New"/>
                <a:cs typeface="Courier New"/>
                <a:sym typeface="Courier New"/>
              </a:rPr>
              <a:t>(</a:t>
            </a:r>
            <a:r>
              <a:rPr lang="en" sz="1100">
                <a:solidFill>
                  <a:srgbClr val="001080"/>
                </a:solidFill>
                <a:highlight>
                  <a:srgbClr val="F7F7F7"/>
                </a:highlight>
                <a:latin typeface="Courier New"/>
                <a:ea typeface="Courier New"/>
                <a:cs typeface="Courier New"/>
                <a:sym typeface="Courier New"/>
              </a:rPr>
              <a:t>env</a:t>
            </a:r>
            <a:r>
              <a:rPr lang="en" sz="1100">
                <a:solidFill>
                  <a:schemeClr val="dk1"/>
                </a:solidFill>
                <a:highlight>
                  <a:srgbClr val="F7F7F7"/>
                </a:highlight>
                <a:latin typeface="Courier New"/>
                <a:ea typeface="Courier New"/>
                <a:cs typeface="Courier New"/>
                <a:sym typeface="Courier New"/>
              </a:rPr>
              <a:t>, </a:t>
            </a:r>
            <a:r>
              <a:rPr lang="en" sz="1100">
                <a:solidFill>
                  <a:srgbClr val="001080"/>
                </a:solidFill>
                <a:highlight>
                  <a:srgbClr val="F7F7F7"/>
                </a:highlight>
                <a:latin typeface="Courier New"/>
                <a:ea typeface="Courier New"/>
                <a:cs typeface="Courier New"/>
                <a:sym typeface="Courier New"/>
              </a:rPr>
              <a:t>school</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a:t>
            </a:r>
            <a:r>
              <a:rPr lang="en" sz="1100">
                <a:solidFill>
                  <a:srgbClr val="AF00DB"/>
                </a:solidFill>
                <a:highlight>
                  <a:srgbClr val="F7F7F7"/>
                </a:highlight>
                <a:latin typeface="Courier New"/>
                <a:ea typeface="Courier New"/>
                <a:cs typeface="Courier New"/>
                <a:sym typeface="Courier New"/>
              </a:rPr>
              <a:t>for</a:t>
            </a:r>
            <a:r>
              <a:rPr lang="en" sz="1100">
                <a:solidFill>
                  <a:schemeClr val="dk1"/>
                </a:solidFill>
                <a:highlight>
                  <a:srgbClr val="F7F7F7"/>
                </a:highlight>
                <a:latin typeface="Courier New"/>
                <a:ea typeface="Courier New"/>
                <a:cs typeface="Courier New"/>
                <a:sym typeface="Courier New"/>
              </a:rPr>
              <a:t> i </a:t>
            </a:r>
            <a:r>
              <a:rPr lang="en" sz="1100">
                <a:solidFill>
                  <a:srgbClr val="0000FF"/>
                </a:solidFill>
                <a:highlight>
                  <a:srgbClr val="F7F7F7"/>
                </a:highlight>
                <a:latin typeface="Courier New"/>
                <a:ea typeface="Courier New"/>
                <a:cs typeface="Courier New"/>
                <a:sym typeface="Courier New"/>
              </a:rPr>
              <a:t>in</a:t>
            </a:r>
            <a:r>
              <a:rPr lang="en" sz="1100">
                <a:solidFill>
                  <a:schemeClr val="dk1"/>
                </a:solidFill>
                <a:highlight>
                  <a:srgbClr val="F7F7F7"/>
                </a:highlight>
                <a:latin typeface="Courier New"/>
                <a:ea typeface="Courier New"/>
                <a:cs typeface="Courier New"/>
                <a:sym typeface="Courier New"/>
              </a:rPr>
              <a:t> </a:t>
            </a:r>
            <a:r>
              <a:rPr lang="en" sz="1100">
                <a:solidFill>
                  <a:srgbClr val="795E26"/>
                </a:solidFill>
                <a:highlight>
                  <a:srgbClr val="F7F7F7"/>
                </a:highlight>
                <a:latin typeface="Courier New"/>
                <a:ea typeface="Courier New"/>
                <a:cs typeface="Courier New"/>
                <a:sym typeface="Courier New"/>
              </a:rPr>
              <a:t>range</a:t>
            </a:r>
            <a:r>
              <a:rPr lang="en" sz="1100">
                <a:solidFill>
                  <a:schemeClr val="dk1"/>
                </a:solidFill>
                <a:highlight>
                  <a:srgbClr val="F7F7F7"/>
                </a:highlight>
                <a:latin typeface="Courier New"/>
                <a:ea typeface="Courier New"/>
                <a:cs typeface="Courier New"/>
                <a:sym typeface="Courier New"/>
              </a:rPr>
              <a:t>(num_students):</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       </a:t>
            </a:r>
            <a:r>
              <a:rPr lang="en" sz="1100">
                <a:solidFill>
                  <a:srgbClr val="AF00DB"/>
                </a:solidFill>
                <a:highlight>
                  <a:srgbClr val="F7F7F7"/>
                </a:highlight>
                <a:latin typeface="Courier New"/>
                <a:ea typeface="Courier New"/>
                <a:cs typeface="Courier New"/>
                <a:sym typeface="Courier New"/>
              </a:rPr>
              <a:t>yield</a:t>
            </a:r>
            <a:r>
              <a:rPr lang="en" sz="1100">
                <a:solidFill>
                  <a:schemeClr val="dk1"/>
                </a:solidFill>
                <a:highlight>
                  <a:srgbClr val="F7F7F7"/>
                </a:highlight>
                <a:latin typeface="Courier New"/>
                <a:ea typeface="Courier New"/>
                <a:cs typeface="Courier New"/>
                <a:sym typeface="Courier New"/>
              </a:rPr>
              <a:t> env.timeout(random.expovariate(</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 / arrival_rate))  </a:t>
            </a:r>
            <a:r>
              <a:rPr lang="en" sz="1100">
                <a:solidFill>
                  <a:srgbClr val="008000"/>
                </a:solidFill>
                <a:highlight>
                  <a:srgbClr val="F7F7F7"/>
                </a:highlight>
                <a:latin typeface="Courier New"/>
                <a:ea typeface="Courier New"/>
                <a:cs typeface="Courier New"/>
                <a:sym typeface="Courier New"/>
              </a:rPr>
              <a:t># Adjusted arrival rate</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       env.process(student(env, </a:t>
            </a:r>
            <a:r>
              <a:rPr lang="en" sz="1100">
                <a:solidFill>
                  <a:srgbClr val="0000FF"/>
                </a:solidFill>
                <a:highlight>
                  <a:srgbClr val="F7F7F7"/>
                </a:highlight>
                <a:latin typeface="Courier New"/>
                <a:ea typeface="Courier New"/>
                <a:cs typeface="Courier New"/>
                <a:sym typeface="Courier New"/>
              </a:rPr>
              <a:t>f</a:t>
            </a:r>
            <a:r>
              <a:rPr lang="en" sz="1100">
                <a:solidFill>
                  <a:srgbClr val="A31515"/>
                </a:solidFill>
                <a:highlight>
                  <a:srgbClr val="F7F7F7"/>
                </a:highlight>
                <a:latin typeface="Courier New"/>
                <a:ea typeface="Courier New"/>
                <a:cs typeface="Courier New"/>
                <a:sym typeface="Courier New"/>
              </a:rPr>
              <a:t>"Student </a:t>
            </a:r>
            <a:r>
              <a:rPr lang="en" sz="1100">
                <a:solidFill>
                  <a:schemeClr val="dk1"/>
                </a:solidFill>
                <a:highlight>
                  <a:srgbClr val="F7F7F7"/>
                </a:highlight>
                <a:latin typeface="Courier New"/>
                <a:ea typeface="Courier New"/>
                <a:cs typeface="Courier New"/>
                <a:sym typeface="Courier New"/>
              </a:rPr>
              <a:t>{i+</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a:t>
            </a:r>
            <a:r>
              <a:rPr lang="en" sz="1100">
                <a:solidFill>
                  <a:srgbClr val="A31515"/>
                </a:solidFill>
                <a:highlight>
                  <a:srgbClr val="F7F7F7"/>
                </a:highlight>
                <a:latin typeface="Courier New"/>
                <a:ea typeface="Courier New"/>
                <a:cs typeface="Courier New"/>
                <a:sym typeface="Courier New"/>
              </a:rPr>
              <a:t>"</a:t>
            </a:r>
            <a:r>
              <a:rPr lang="en" sz="1100">
                <a:solidFill>
                  <a:schemeClr val="dk1"/>
                </a:solidFill>
                <a:highlight>
                  <a:srgbClr val="F7F7F7"/>
                </a:highlight>
                <a:latin typeface="Courier New"/>
                <a:ea typeface="Courier New"/>
                <a:cs typeface="Courier New"/>
                <a:sym typeface="Courier New"/>
              </a:rPr>
              <a:t>, school))</a:t>
            </a:r>
            <a:endParaRPr sz="11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a:t>
            </a:r>
            <a:endParaRPr/>
          </a:p>
        </p:txBody>
      </p:sp>
      <p:sp>
        <p:nvSpPr>
          <p:cNvPr id="136" name="Google Shape;136;p25"/>
          <p:cNvSpPr txBox="1"/>
          <p:nvPr>
            <p:ph idx="1" type="body"/>
          </p:nvPr>
        </p:nvSpPr>
        <p:spPr>
          <a:xfrm>
            <a:off x="311700" y="1152475"/>
            <a:ext cx="8520600" cy="19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chemeClr val="accent2"/>
                </a:solidFill>
                <a:highlight>
                  <a:srgbClr val="FFFFFF"/>
                </a:highlight>
              </a:rPr>
              <a:t>My simulation employed parameters reflecting an average arrival rate, typical pouch locking times, and realistic simulation time. I verified the model through logical consistency in student entry patterns and sensitivity analysis of parameters like arrival rate. To capture variability and different scenarios, 5 iterations (representing weeks) were simulated. This allows for observing patterns across multiple instances and validating the model's robustness. </a:t>
            </a:r>
            <a:endParaRPr sz="1600">
              <a:solidFill>
                <a:schemeClr val="accent2"/>
              </a:solidFill>
              <a:highlight>
                <a:srgbClr val="FFFFFF"/>
              </a:highlight>
            </a:endParaRPr>
          </a:p>
          <a:p>
            <a:pPr indent="0" lvl="0" marL="0" rtl="0" algn="l">
              <a:spcBef>
                <a:spcPts val="600"/>
              </a:spcBef>
              <a:spcAft>
                <a:spcPts val="0"/>
              </a:spcAft>
              <a:buNone/>
            </a:pPr>
            <a:r>
              <a:t/>
            </a:r>
            <a:endParaRPr sz="1600">
              <a:solidFill>
                <a:schemeClr val="accent2"/>
              </a:solidFill>
              <a:highlight>
                <a:srgbClr val="FFFFFF"/>
              </a:highlight>
            </a:endParaRPr>
          </a:p>
          <a:p>
            <a:pPr indent="0" lvl="0" marL="0" rtl="0" algn="l">
              <a:spcBef>
                <a:spcPts val="600"/>
              </a:spcBef>
              <a:spcAft>
                <a:spcPts val="0"/>
              </a:spcAft>
              <a:buNone/>
            </a:pPr>
            <a:r>
              <a:t/>
            </a:r>
            <a:endParaRPr sz="1600">
              <a:solidFill>
                <a:schemeClr val="accent2"/>
              </a:solidFill>
              <a:highlight>
                <a:srgbClr val="FFFFFF"/>
              </a:highlight>
            </a:endParaRPr>
          </a:p>
          <a:p>
            <a:pPr indent="0" lvl="0" marL="0" rtl="0" algn="l">
              <a:spcBef>
                <a:spcPts val="600"/>
              </a:spcBef>
              <a:spcAft>
                <a:spcPts val="0"/>
              </a:spcAft>
              <a:buNone/>
            </a:pPr>
            <a:r>
              <a:t/>
            </a:r>
            <a:endParaRPr sz="1600">
              <a:solidFill>
                <a:schemeClr val="accent2"/>
              </a:solidFill>
              <a:highlight>
                <a:srgbClr val="FFFFFF"/>
              </a:highlight>
            </a:endParaRPr>
          </a:p>
          <a:p>
            <a:pPr indent="0" lvl="0" marL="0" rtl="0" algn="l">
              <a:spcBef>
                <a:spcPts val="600"/>
              </a:spcBef>
              <a:spcAft>
                <a:spcPts val="500"/>
              </a:spcAft>
              <a:buNone/>
            </a:pPr>
            <a:r>
              <a:rPr lang="en" sz="1600">
                <a:solidFill>
                  <a:schemeClr val="accent2"/>
                </a:solidFill>
                <a:highlight>
                  <a:srgbClr val="FFFFFF"/>
                </a:highlight>
              </a:rPr>
              <a:t>The line graph is in the next slide:</a:t>
            </a:r>
            <a:endParaRPr sz="1600">
              <a:solidFill>
                <a:schemeClr val="accent2"/>
              </a:solidFill>
              <a:highlight>
                <a:srgbClr val="FFFFFF"/>
              </a:highlight>
            </a:endParaRPr>
          </a:p>
        </p:txBody>
      </p:sp>
      <p:sp>
        <p:nvSpPr>
          <p:cNvPr id="137" name="Google Shape;137;p25"/>
          <p:cNvSpPr txBox="1"/>
          <p:nvPr/>
        </p:nvSpPr>
        <p:spPr>
          <a:xfrm>
            <a:off x="543100" y="2993350"/>
            <a:ext cx="4404000" cy="839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Run the simulation</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num_iterations = </a:t>
            </a:r>
            <a:r>
              <a:rPr lang="en" sz="1100">
                <a:solidFill>
                  <a:srgbClr val="116644"/>
                </a:solidFill>
                <a:highlight>
                  <a:srgbClr val="F7F7F7"/>
                </a:highlight>
                <a:latin typeface="Courier New"/>
                <a:ea typeface="Courier New"/>
                <a:cs typeface="Courier New"/>
                <a:sym typeface="Courier New"/>
              </a:rPr>
              <a:t>5</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Number of iterations (weeks)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all_entry_times = run_simulation(num_iterations)</a:t>
            </a:r>
            <a:endParaRPr sz="1100">
              <a:solidFill>
                <a:schemeClr val="lt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343219" y="0"/>
            <a:ext cx="8457559"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of students entry time</a:t>
            </a:r>
            <a:endParaRPr/>
          </a:p>
        </p:txBody>
      </p:sp>
      <p:sp>
        <p:nvSpPr>
          <p:cNvPr id="150" name="Google Shape;150;p27"/>
          <p:cNvSpPr txBox="1"/>
          <p:nvPr>
            <p:ph idx="1" type="body"/>
          </p:nvPr>
        </p:nvSpPr>
        <p:spPr>
          <a:xfrm>
            <a:off x="311700" y="115247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accent2"/>
                </a:solidFill>
                <a:highlight>
                  <a:srgbClr val="FFFFFF"/>
                </a:highlight>
              </a:rPr>
              <a:t>Average entry time across all iterations: 14.31 minutes. To visualize the students entry time, I am going to plot a histogram:</a:t>
            </a:r>
            <a:endParaRPr sz="1500"/>
          </a:p>
        </p:txBody>
      </p:sp>
      <p:sp>
        <p:nvSpPr>
          <p:cNvPr id="151" name="Google Shape;151;p27"/>
          <p:cNvSpPr txBox="1"/>
          <p:nvPr/>
        </p:nvSpPr>
        <p:spPr>
          <a:xfrm>
            <a:off x="159300" y="2132925"/>
            <a:ext cx="3693300" cy="2616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Generate histogram of student entry times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plt.figure(figsize=(</a:t>
            </a:r>
            <a:r>
              <a:rPr lang="en" sz="1100">
                <a:solidFill>
                  <a:srgbClr val="116644"/>
                </a:solidFill>
                <a:highlight>
                  <a:srgbClr val="F7F7F7"/>
                </a:highlight>
                <a:latin typeface="Courier New"/>
                <a:ea typeface="Courier New"/>
                <a:cs typeface="Courier New"/>
                <a:sym typeface="Courier New"/>
              </a:rPr>
              <a:t>10</a:t>
            </a:r>
            <a:r>
              <a:rPr lang="en" sz="1100">
                <a:solidFill>
                  <a:schemeClr val="dk1"/>
                </a:solidFill>
                <a:highlight>
                  <a:srgbClr val="F7F7F7"/>
                </a:highlight>
                <a:latin typeface="Courier New"/>
                <a:ea typeface="Courier New"/>
                <a:cs typeface="Courier New"/>
                <a:sym typeface="Courier New"/>
              </a:rPr>
              <a:t>, </a:t>
            </a:r>
            <a:r>
              <a:rPr lang="en" sz="1100">
                <a:solidFill>
                  <a:srgbClr val="116644"/>
                </a:solidFill>
                <a:highlight>
                  <a:srgbClr val="F7F7F7"/>
                </a:highlight>
                <a:latin typeface="Courier New"/>
                <a:ea typeface="Courier New"/>
                <a:cs typeface="Courier New"/>
                <a:sym typeface="Courier New"/>
              </a:rPr>
              <a:t>6</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plt.hist(all_entry_times, bins=</a:t>
            </a:r>
            <a:r>
              <a:rPr lang="en" sz="1100">
                <a:solidFill>
                  <a:srgbClr val="116644"/>
                </a:solidFill>
                <a:highlight>
                  <a:srgbClr val="F7F7F7"/>
                </a:highlight>
                <a:latin typeface="Courier New"/>
                <a:ea typeface="Courier New"/>
                <a:cs typeface="Courier New"/>
                <a:sym typeface="Courier New"/>
              </a:rPr>
              <a:t>20</a:t>
            </a:r>
            <a:r>
              <a:rPr lang="en" sz="1100">
                <a:solidFill>
                  <a:schemeClr val="dk1"/>
                </a:solidFill>
                <a:highlight>
                  <a:srgbClr val="F7F7F7"/>
                </a:highlight>
                <a:latin typeface="Courier New"/>
                <a:ea typeface="Courier New"/>
                <a:cs typeface="Courier New"/>
                <a:sym typeface="Courier New"/>
              </a:rPr>
              <a:t>, edgecolor=</a:t>
            </a:r>
            <a:r>
              <a:rPr lang="en" sz="1100">
                <a:solidFill>
                  <a:srgbClr val="A31515"/>
                </a:solidFill>
                <a:highlight>
                  <a:srgbClr val="F7F7F7"/>
                </a:highlight>
                <a:latin typeface="Courier New"/>
                <a:ea typeface="Courier New"/>
                <a:cs typeface="Courier New"/>
                <a:sym typeface="Courier New"/>
              </a:rPr>
              <a:t>'black'</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plt.title(</a:t>
            </a:r>
            <a:r>
              <a:rPr lang="en" sz="1100">
                <a:solidFill>
                  <a:srgbClr val="A31515"/>
                </a:solidFill>
                <a:highlight>
                  <a:srgbClr val="F7F7F7"/>
                </a:highlight>
                <a:latin typeface="Courier New"/>
                <a:ea typeface="Courier New"/>
                <a:cs typeface="Courier New"/>
                <a:sym typeface="Courier New"/>
              </a:rPr>
              <a:t>'Distribution of Student Entry Times'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plt.xlabel(</a:t>
            </a:r>
            <a:r>
              <a:rPr lang="en" sz="1100">
                <a:solidFill>
                  <a:srgbClr val="A31515"/>
                </a:solidFill>
                <a:highlight>
                  <a:srgbClr val="F7F7F7"/>
                </a:highlight>
                <a:latin typeface="Courier New"/>
                <a:ea typeface="Courier New"/>
                <a:cs typeface="Courier New"/>
                <a:sym typeface="Courier New"/>
              </a:rPr>
              <a:t>'Entry Time (minutes)'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plt.ylabel(</a:t>
            </a:r>
            <a:r>
              <a:rPr lang="en" sz="1100">
                <a:solidFill>
                  <a:srgbClr val="A31515"/>
                </a:solidFill>
                <a:highlight>
                  <a:srgbClr val="F7F7F7"/>
                </a:highlight>
                <a:latin typeface="Courier New"/>
                <a:ea typeface="Courier New"/>
                <a:cs typeface="Courier New"/>
                <a:sym typeface="Courier New"/>
              </a:rPr>
              <a:t>'Frequency'</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plt.grid(</a:t>
            </a:r>
            <a:r>
              <a:rPr lang="en" sz="1100">
                <a:solidFill>
                  <a:srgbClr val="0000FF"/>
                </a:solidFill>
                <a:highlight>
                  <a:srgbClr val="F7F7F7"/>
                </a:highlight>
                <a:latin typeface="Courier New"/>
                <a:ea typeface="Courier New"/>
                <a:cs typeface="Courier New"/>
                <a:sym typeface="Courier New"/>
              </a:rPr>
              <a:t>True</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plt.show()</a:t>
            </a:r>
            <a:endParaRPr sz="11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393492" y="0"/>
            <a:ext cx="8357014"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validity of the model:</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600"/>
              </a:spcBef>
              <a:spcAft>
                <a:spcPts val="0"/>
              </a:spcAft>
              <a:buClr>
                <a:schemeClr val="accent2"/>
              </a:buClr>
              <a:buSzPts val="1700"/>
              <a:buFont typeface="Arial"/>
              <a:buChar char="●"/>
            </a:pPr>
            <a:r>
              <a:rPr lang="en" sz="1700">
                <a:solidFill>
                  <a:schemeClr val="accent2"/>
                </a:solidFill>
              </a:rPr>
              <a:t>The model's validity is ensured through realistic parameters and logical flow representation of the entry process. SimPy's discrete event simulation accurately reflects the stochastic nature of student arrivals, pouch locking, and security checks.</a:t>
            </a:r>
            <a:endParaRPr sz="1700">
              <a:solidFill>
                <a:schemeClr val="accent2"/>
              </a:solidFill>
            </a:endParaRPr>
          </a:p>
          <a:p>
            <a:pPr indent="-336550" lvl="0" marL="457200" rtl="0" algn="l">
              <a:spcBef>
                <a:spcPts val="0"/>
              </a:spcBef>
              <a:spcAft>
                <a:spcPts val="0"/>
              </a:spcAft>
              <a:buClr>
                <a:schemeClr val="accent2"/>
              </a:buClr>
              <a:buSzPts val="1700"/>
              <a:buFont typeface="Arial"/>
              <a:buChar char="●"/>
            </a:pPr>
            <a:r>
              <a:rPr lang="en" sz="1700">
                <a:solidFill>
                  <a:schemeClr val="accent2"/>
                </a:solidFill>
              </a:rPr>
              <a:t>Verification was achieved by comparing simulated outcomes with expected behaviors and conducting sensitivity analysis on key parameters (e.g., arrival rate). Patterns observed in simulations align with expected school entry dynamics. Given that the Yondr pouch system is scheduled for implementation next year at our school, verification is based on simulated outcomes rather than direct comparisons with real-world data.</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findings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accent2"/>
                </a:solidFill>
                <a:highlight>
                  <a:srgbClr val="FFFFFF"/>
                </a:highlight>
              </a:rPr>
              <a:t>Based on the simulation and resulting graphs, there are peaks around 4, 14, and 15 minutes which indicate clusters of student entries, possibly reflecting rush periods during entry. In addition, majority of entries occur during specific periods, with smaller peaks indicating subsequent student arrivals. In other words, there are consistent patterns of entry indicate a structured flow, while variability highlights potential points of congestion or efficiency improvements.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76" name="Google Shape;176;p31"/>
          <p:cNvSpPr txBox="1"/>
          <p:nvPr>
            <p:ph idx="1" type="body"/>
          </p:nvPr>
        </p:nvSpPr>
        <p:spPr>
          <a:xfrm>
            <a:off x="311700" y="1152475"/>
            <a:ext cx="8520600" cy="32121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en" sz="1600">
                <a:solidFill>
                  <a:schemeClr val="accent2"/>
                </a:solidFill>
              </a:rPr>
              <a:t>Based on those findings, we can improve the flow of students by the following:</a:t>
            </a:r>
            <a:endParaRPr sz="1600">
              <a:solidFill>
                <a:schemeClr val="accent2"/>
              </a:solidFill>
            </a:endParaRPr>
          </a:p>
          <a:p>
            <a:pPr indent="-330200" lvl="0" marL="457200" rtl="0" algn="l">
              <a:spcBef>
                <a:spcPts val="600"/>
              </a:spcBef>
              <a:spcAft>
                <a:spcPts val="0"/>
              </a:spcAft>
              <a:buClr>
                <a:schemeClr val="accent2"/>
              </a:buClr>
              <a:buSzPts val="1600"/>
              <a:buFont typeface="Arial"/>
              <a:buChar char="●"/>
            </a:pPr>
            <a:r>
              <a:rPr i="1" lang="en" sz="1600">
                <a:solidFill>
                  <a:schemeClr val="accent2"/>
                </a:solidFill>
              </a:rPr>
              <a:t>Optimization strategies</a:t>
            </a:r>
            <a:r>
              <a:rPr lang="en" sz="1600">
                <a:solidFill>
                  <a:schemeClr val="accent2"/>
                </a:solidFill>
              </a:rPr>
              <a:t>: Place more school aides at entrances during the busiest times to help students get through the line faster.</a:t>
            </a:r>
            <a:endParaRPr sz="1600">
              <a:solidFill>
                <a:schemeClr val="accent2"/>
              </a:solidFill>
            </a:endParaRPr>
          </a:p>
          <a:p>
            <a:pPr indent="-330200" lvl="0" marL="457200" rtl="0" algn="l">
              <a:spcBef>
                <a:spcPts val="0"/>
              </a:spcBef>
              <a:spcAft>
                <a:spcPts val="0"/>
              </a:spcAft>
              <a:buClr>
                <a:schemeClr val="accent2"/>
              </a:buClr>
              <a:buSzPts val="1600"/>
              <a:buFont typeface="Arial"/>
              <a:buChar char="●"/>
            </a:pPr>
            <a:r>
              <a:rPr i="1" lang="en" sz="1600">
                <a:solidFill>
                  <a:schemeClr val="accent2"/>
                </a:solidFill>
              </a:rPr>
              <a:t>Improve the process</a:t>
            </a:r>
            <a:r>
              <a:rPr lang="en" sz="1600">
                <a:solidFill>
                  <a:schemeClr val="accent2"/>
                </a:solidFill>
              </a:rPr>
              <a:t>: I am not sure how to refine the process of locking the pouches to make students enter faster, because the pouches can be locked with one click. However, we can make the steps of checking the pouches quicker, maybe by stationing more school staff by the entrances so the flow of the students can be faster.</a:t>
            </a:r>
            <a:endParaRPr sz="1600">
              <a:solidFill>
                <a:schemeClr val="accent2"/>
              </a:solidFill>
            </a:endParaRPr>
          </a:p>
          <a:p>
            <a:pPr indent="-330200" lvl="0" marL="457200" rtl="0" algn="l">
              <a:spcBef>
                <a:spcPts val="0"/>
              </a:spcBef>
              <a:spcAft>
                <a:spcPts val="0"/>
              </a:spcAft>
              <a:buClr>
                <a:schemeClr val="accent2"/>
              </a:buClr>
              <a:buSzPts val="1600"/>
              <a:buFont typeface="Arial"/>
              <a:buChar char="●"/>
            </a:pPr>
            <a:r>
              <a:rPr i="1" lang="en" sz="1600">
                <a:solidFill>
                  <a:schemeClr val="accent2"/>
                </a:solidFill>
              </a:rPr>
              <a:t>Try different simulations</a:t>
            </a:r>
            <a:r>
              <a:rPr lang="en" sz="1600">
                <a:solidFill>
                  <a:schemeClr val="accent2"/>
                </a:solidFill>
              </a:rPr>
              <a:t>: maybe we can test different scenarios by changing the parameters (like arrival rates or check times) to see how the entry process holds up under different conditions and to predict long-term effects.</a:t>
            </a:r>
            <a:endParaRPr sz="1600"/>
          </a:p>
        </p:txBody>
      </p:sp>
      <p:sp>
        <p:nvSpPr>
          <p:cNvPr id="177" name="Google Shape;177;p31"/>
          <p:cNvSpPr txBox="1"/>
          <p:nvPr/>
        </p:nvSpPr>
        <p:spPr>
          <a:xfrm>
            <a:off x="1125725" y="4572000"/>
            <a:ext cx="61716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Please find the link to the colab notebook is here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7F7F7"/>
                </a:highlight>
              </a:rPr>
              <a:t>Using SimPy, write a process simulation that includes waiting time (discrete event simulation).  You may use any topic of interest to you.  Write the simulation and all of the following in Jupyter.</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7F7F7"/>
                </a:highlight>
              </a:rPr>
              <a:t>Each element is worth 5 points and will be graded using the rubric shown here.</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7F7F7"/>
                </a:highlight>
              </a:rPr>
              <a:t>1. </a:t>
            </a:r>
            <a:r>
              <a:rPr lang="en" sz="1400">
                <a:solidFill>
                  <a:schemeClr val="dk1"/>
                </a:solidFill>
                <a:highlight>
                  <a:srgbClr val="F7F7F7"/>
                </a:highlight>
              </a:rPr>
              <a:t>State the problem and its significance.</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7F7F7"/>
                </a:highlight>
              </a:rPr>
              <a:t>2. </a:t>
            </a:r>
            <a:r>
              <a:rPr lang="en" sz="1400">
                <a:solidFill>
                  <a:schemeClr val="dk1"/>
                </a:solidFill>
                <a:highlight>
                  <a:srgbClr val="F7F7F7"/>
                </a:highlight>
              </a:rPr>
              <a:t>Provide a flow-chart model.</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7F7F7"/>
                </a:highlight>
              </a:rPr>
              <a:t>3. </a:t>
            </a:r>
            <a:r>
              <a:rPr lang="en" sz="1400">
                <a:solidFill>
                  <a:schemeClr val="dk1"/>
                </a:solidFill>
                <a:highlight>
                  <a:srgbClr val="F7F7F7"/>
                </a:highlight>
              </a:rPr>
              <a:t>Simulate the process for the appropriate number of iterations (justify)</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7F7F7"/>
                </a:highlight>
              </a:rPr>
              <a:t>4. </a:t>
            </a:r>
            <a:r>
              <a:rPr lang="en" sz="1400">
                <a:solidFill>
                  <a:schemeClr val="dk1"/>
                </a:solidFill>
                <a:highlight>
                  <a:srgbClr val="F7F7F7"/>
                </a:highlight>
              </a:rPr>
              <a:t>Justify the validity of the model and discuss how you verified it.</a:t>
            </a:r>
            <a:endParaRPr sz="1400">
              <a:solidFill>
                <a:schemeClr val="dk1"/>
              </a:solidFill>
              <a:highlight>
                <a:srgbClr val="F7F7F7"/>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7F7F7"/>
                </a:highlight>
              </a:rPr>
              <a:t>5. </a:t>
            </a:r>
            <a:r>
              <a:rPr lang="en" sz="1400">
                <a:solidFill>
                  <a:schemeClr val="dk1"/>
                </a:solidFill>
                <a:highlight>
                  <a:srgbClr val="F7F7F7"/>
                </a:highlight>
              </a:rPr>
              <a:t>State  your conclusions/ findings from the model.</a:t>
            </a:r>
            <a:endParaRPr sz="1400">
              <a:solidFill>
                <a:schemeClr val="dk1"/>
              </a:solidFill>
              <a:highlight>
                <a:srgbClr val="F7F7F7"/>
              </a:highlight>
            </a:endParaRPr>
          </a:p>
          <a:p>
            <a:pPr indent="0" lvl="0" marL="0" rtl="0" algn="l">
              <a:lnSpc>
                <a:spcPct val="150000"/>
              </a:lnSpc>
              <a:spcBef>
                <a:spcPts val="0"/>
              </a:spcBef>
              <a:spcAft>
                <a:spcPts val="0"/>
              </a:spcAft>
              <a:buNone/>
            </a:pPr>
            <a:r>
              <a:rPr lang="en" sz="1400">
                <a:solidFill>
                  <a:srgbClr val="0000FF"/>
                </a:solidFill>
                <a:highlight>
                  <a:srgbClr val="F7F7F7"/>
                </a:highlight>
              </a:rPr>
              <a:t>6. </a:t>
            </a:r>
            <a:r>
              <a:rPr lang="en" sz="1400">
                <a:solidFill>
                  <a:schemeClr val="dk1"/>
                </a:solidFill>
                <a:highlight>
                  <a:srgbClr val="F7F7F7"/>
                </a:highlight>
              </a:rPr>
              <a:t>Generate appropriate graphs (more than one) to illustrate the results and provide a PowerPoint presentation to share with your colleagues.  Post this to the discussion.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JHS 259 William McKinley, with nearly 2,000 students, is one of the largest and most sought-after middle schools in New York City. Despite its size and crowding, it is known for its orderliness and success, offering district-wide honors and selective programs like VE (Virtual Enterprise) and Independent Investigative Method classes. To maintain this success and improve student engagement, behavior, and academic performance, McKinley is implementing the Yondr Pouch System next year. This implementation may create an issue with student entry efficiency in the morning. To address this potential challenge, I will use SimPy to simulate the process and optimize student entry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its significant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300">
                <a:solidFill>
                  <a:schemeClr val="dk1"/>
                </a:solidFill>
                <a:highlight>
                  <a:srgbClr val="F7F7F7"/>
                </a:highlight>
              </a:rPr>
              <a:t>Problem:</a:t>
            </a:r>
            <a:endParaRPr b="1" sz="1300">
              <a:solidFill>
                <a:schemeClr val="dk1"/>
              </a:solidFill>
              <a:highlight>
                <a:srgbClr val="F7F7F7"/>
              </a:highlight>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7F7F7"/>
              </a:highlight>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7F7F7"/>
                </a:highlight>
              </a:rPr>
              <a:t>The problem is to simulate the flow of 1600 students in the morning as they use </a:t>
            </a:r>
            <a:r>
              <a:rPr lang="en" sz="1300" u="sng">
                <a:solidFill>
                  <a:schemeClr val="hlink"/>
                </a:solidFill>
                <a:highlight>
                  <a:srgbClr val="F7F7F7"/>
                </a:highlight>
                <a:hlinkClick r:id="rId3"/>
              </a:rPr>
              <a:t>Yondr Pouches</a:t>
            </a:r>
            <a:r>
              <a:rPr lang="en" sz="1300">
                <a:solidFill>
                  <a:schemeClr val="dk1"/>
                </a:solidFill>
                <a:highlight>
                  <a:srgbClr val="F7F7F7"/>
                </a:highlight>
              </a:rPr>
              <a:t> to store their cell phones, and to have them checked by school aids to ensure that they are locked at 4 school entrances to optimize efficiency and identify potential issues.</a:t>
            </a:r>
            <a:endParaRPr sz="1300">
              <a:solidFill>
                <a:schemeClr val="dk1"/>
              </a:solidFill>
              <a:highlight>
                <a:srgbClr val="F7F7F7"/>
              </a:highlight>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7F7F7"/>
              </a:highlight>
            </a:endParaRPr>
          </a:p>
          <a:p>
            <a:pPr indent="0" lvl="0" marL="0" rtl="0" algn="l">
              <a:lnSpc>
                <a:spcPct val="135714"/>
              </a:lnSpc>
              <a:spcBef>
                <a:spcPts val="0"/>
              </a:spcBef>
              <a:spcAft>
                <a:spcPts val="0"/>
              </a:spcAft>
              <a:buClr>
                <a:schemeClr val="dk1"/>
              </a:buClr>
              <a:buSzPts val="1100"/>
              <a:buFont typeface="Arial"/>
              <a:buNone/>
            </a:pPr>
            <a:r>
              <a:rPr b="1" lang="en" sz="1300">
                <a:solidFill>
                  <a:schemeClr val="dk1"/>
                </a:solidFill>
                <a:highlight>
                  <a:srgbClr val="F7F7F7"/>
                </a:highlight>
              </a:rPr>
              <a:t>Its significance:</a:t>
            </a:r>
            <a:endParaRPr b="1" sz="1300">
              <a:solidFill>
                <a:schemeClr val="dk1"/>
              </a:solidFill>
              <a:highlight>
                <a:srgbClr val="F7F7F7"/>
              </a:highlight>
            </a:endParaRPr>
          </a:p>
          <a:p>
            <a:pPr indent="0" lvl="0" marL="0" rtl="0" algn="l">
              <a:lnSpc>
                <a:spcPct val="135714"/>
              </a:lnSpc>
              <a:spcBef>
                <a:spcPts val="0"/>
              </a:spcBef>
              <a:spcAft>
                <a:spcPts val="0"/>
              </a:spcAft>
              <a:buClr>
                <a:schemeClr val="dk1"/>
              </a:buClr>
              <a:buSzPts val="1100"/>
              <a:buFont typeface="Arial"/>
              <a:buNone/>
            </a:pPr>
            <a:r>
              <a:t/>
            </a:r>
            <a:endParaRPr sz="1300">
              <a:solidFill>
                <a:schemeClr val="dk1"/>
              </a:solidFill>
              <a:highlight>
                <a:srgbClr val="F7F7F7"/>
              </a:highlight>
            </a:endParaRPr>
          </a:p>
          <a:p>
            <a:pPr indent="0" lvl="0" marL="0" rtl="0" algn="l">
              <a:lnSpc>
                <a:spcPct val="135714"/>
              </a:lnSpc>
              <a:spcBef>
                <a:spcPts val="0"/>
              </a:spcBef>
              <a:spcAft>
                <a:spcPts val="0"/>
              </a:spcAft>
              <a:buNone/>
            </a:pPr>
            <a:r>
              <a:rPr lang="en" sz="1300">
                <a:solidFill>
                  <a:schemeClr val="dk1"/>
                </a:solidFill>
                <a:highlight>
                  <a:srgbClr val="F7F7F7"/>
                </a:highlight>
              </a:rPr>
              <a:t>Efficiently managing the morning flow of students is crucial to ensure a smooth start to the school day. Delays at the entrance due to the Yondr pouch system can lead to late arrivals in classrooms and a chaotic start to the day. By simulating the process, we can identify potential issues, optimize resource allocation, and propose strategies to improve the flow of students. The goal is to ensuring smooth student entry without delays.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 Model</a:t>
            </a:r>
            <a:endParaRPr/>
          </a:p>
        </p:txBody>
      </p:sp>
      <p:sp>
        <p:nvSpPr>
          <p:cNvPr id="80" name="Google Shape;80;p17"/>
          <p:cNvSpPr txBox="1"/>
          <p:nvPr>
            <p:ph idx="1" type="body"/>
          </p:nvPr>
        </p:nvSpPr>
        <p:spPr>
          <a:xfrm>
            <a:off x="311700" y="1152475"/>
            <a:ext cx="329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accent2"/>
                </a:solidFill>
                <a:highlight>
                  <a:srgbClr val="FFFFFF"/>
                </a:highlight>
              </a:rPr>
              <a:t>Here is the code I used to </a:t>
            </a:r>
            <a:r>
              <a:rPr lang="en" sz="1500">
                <a:solidFill>
                  <a:schemeClr val="accent2"/>
                </a:solidFill>
                <a:highlight>
                  <a:srgbClr val="FFFFFF"/>
                </a:highlight>
              </a:rPr>
              <a:t>create</a:t>
            </a:r>
            <a:r>
              <a:rPr lang="en" sz="1500">
                <a:solidFill>
                  <a:schemeClr val="accent2"/>
                </a:solidFill>
                <a:highlight>
                  <a:srgbClr val="FFFFFF"/>
                </a:highlight>
              </a:rPr>
              <a:t> the flow chart in python:</a:t>
            </a:r>
            <a:endParaRPr sz="1500"/>
          </a:p>
        </p:txBody>
      </p:sp>
      <p:sp>
        <p:nvSpPr>
          <p:cNvPr id="81" name="Google Shape;81;p17"/>
          <p:cNvSpPr txBox="1"/>
          <p:nvPr/>
        </p:nvSpPr>
        <p:spPr>
          <a:xfrm>
            <a:off x="3880775" y="375250"/>
            <a:ext cx="5134800" cy="4285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Create a new directed graph</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dot = Digraph()</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Define the nodes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dot.node(</a:t>
            </a:r>
            <a:r>
              <a:rPr lang="en" sz="1100">
                <a:solidFill>
                  <a:srgbClr val="A31515"/>
                </a:solidFill>
                <a:highlight>
                  <a:srgbClr val="F7F7F7"/>
                </a:highlight>
                <a:latin typeface="Courier New"/>
                <a:ea typeface="Courier New"/>
                <a:cs typeface="Courier New"/>
                <a:sym typeface="Courier New"/>
              </a:rPr>
              <a:t>'A'</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'Students Arrive at School'</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dot.node(</a:t>
            </a:r>
            <a:r>
              <a:rPr lang="en" sz="1100">
                <a:solidFill>
                  <a:srgbClr val="A31515"/>
                </a:solidFill>
                <a:highlight>
                  <a:srgbClr val="F7F7F7"/>
                </a:highlight>
                <a:latin typeface="Courier New"/>
                <a:ea typeface="Courier New"/>
                <a:cs typeface="Courier New"/>
                <a:sym typeface="Courier New"/>
              </a:rPr>
              <a:t>'B'</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'Place Phones and EarPods in Yondr Pouches'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dot.node(</a:t>
            </a:r>
            <a:r>
              <a:rPr lang="en" sz="1100">
                <a:solidFill>
                  <a:srgbClr val="A31515"/>
                </a:solidFill>
                <a:highlight>
                  <a:srgbClr val="F7F7F7"/>
                </a:highlight>
                <a:latin typeface="Courier New"/>
                <a:ea typeface="Courier New"/>
                <a:cs typeface="Courier New"/>
                <a:sym typeface="Courier New"/>
              </a:rPr>
              <a:t>'C'</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'Manually Lock Yondr Pouches'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dot.node(</a:t>
            </a:r>
            <a:r>
              <a:rPr lang="en" sz="1100">
                <a:solidFill>
                  <a:srgbClr val="A31515"/>
                </a:solidFill>
                <a:highlight>
                  <a:srgbClr val="F7F7F7"/>
                </a:highlight>
                <a:latin typeface="Courier New"/>
                <a:ea typeface="Courier New"/>
                <a:cs typeface="Courier New"/>
                <a:sym typeface="Courier New"/>
              </a:rPr>
              <a:t>'D'</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'School Aides Check Pouches'</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dot.node(</a:t>
            </a:r>
            <a:r>
              <a:rPr lang="en" sz="1100">
                <a:solidFill>
                  <a:srgbClr val="A31515"/>
                </a:solidFill>
                <a:highlight>
                  <a:srgbClr val="F7F7F7"/>
                </a:highlight>
                <a:latin typeface="Courier New"/>
                <a:ea typeface="Courier New"/>
                <a:cs typeface="Courier New"/>
                <a:sym typeface="Courier New"/>
              </a:rPr>
              <a:t>'E'</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'Enter School Building'</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Define the edges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dot.edges([</a:t>
            </a:r>
            <a:r>
              <a:rPr lang="en" sz="1100">
                <a:solidFill>
                  <a:srgbClr val="A31515"/>
                </a:solidFill>
                <a:highlight>
                  <a:srgbClr val="F7F7F7"/>
                </a:highlight>
                <a:latin typeface="Courier New"/>
                <a:ea typeface="Courier New"/>
                <a:cs typeface="Courier New"/>
                <a:sym typeface="Courier New"/>
              </a:rPr>
              <a:t>'AB'</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'BC'</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'CD'</a:t>
            </a:r>
            <a:r>
              <a:rPr lang="en" sz="1100">
                <a:solidFill>
                  <a:schemeClr val="dk1"/>
                </a:solidFill>
                <a:highlight>
                  <a:srgbClr val="F7F7F7"/>
                </a:highlight>
                <a:latin typeface="Courier New"/>
                <a:ea typeface="Courier New"/>
                <a:cs typeface="Courier New"/>
                <a:sym typeface="Courier New"/>
              </a:rPr>
              <a:t>, </a:t>
            </a:r>
            <a:r>
              <a:rPr lang="en" sz="1100">
                <a:solidFill>
                  <a:srgbClr val="A31515"/>
                </a:solidFill>
                <a:highlight>
                  <a:srgbClr val="F7F7F7"/>
                </a:highlight>
                <a:latin typeface="Courier New"/>
                <a:ea typeface="Courier New"/>
                <a:cs typeface="Courier New"/>
                <a:sym typeface="Courier New"/>
              </a:rPr>
              <a:t>'DE'</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Render the graph</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dot.render(</a:t>
            </a:r>
            <a:r>
              <a:rPr lang="en" sz="1100">
                <a:solidFill>
                  <a:srgbClr val="A31515"/>
                </a:solidFill>
                <a:highlight>
                  <a:srgbClr val="F7F7F7"/>
                </a:highlight>
                <a:latin typeface="Courier New"/>
                <a:ea typeface="Courier New"/>
                <a:cs typeface="Courier New"/>
                <a:sym typeface="Courier New"/>
              </a:rPr>
              <a:t>'student_entry_process'</a:t>
            </a:r>
            <a:r>
              <a:rPr lang="en" sz="1100">
                <a:solidFill>
                  <a:schemeClr val="dk1"/>
                </a:solidFill>
                <a:highlight>
                  <a:srgbClr val="F7F7F7"/>
                </a:highlight>
                <a:latin typeface="Courier New"/>
                <a:ea typeface="Courier New"/>
                <a:cs typeface="Courier New"/>
                <a:sym typeface="Courier New"/>
              </a:rPr>
              <a:t>, format=</a:t>
            </a:r>
            <a:r>
              <a:rPr lang="en" sz="1100">
                <a:solidFill>
                  <a:srgbClr val="A31515"/>
                </a:solidFill>
                <a:highlight>
                  <a:srgbClr val="F7F7F7"/>
                </a:highlight>
                <a:latin typeface="Courier New"/>
                <a:ea typeface="Courier New"/>
                <a:cs typeface="Courier New"/>
                <a:sym typeface="Courier New"/>
              </a:rPr>
              <a:t>'png'</a:t>
            </a:r>
            <a:r>
              <a:rPr lang="en" sz="1100">
                <a:solidFill>
                  <a:schemeClr val="dk1"/>
                </a:solidFill>
                <a:highlight>
                  <a:srgbClr val="F7F7F7"/>
                </a:highlight>
                <a:latin typeface="Courier New"/>
                <a:ea typeface="Courier New"/>
                <a:cs typeface="Courier New"/>
                <a:sym typeface="Courier New"/>
              </a:rPr>
              <a:t>, view=</a:t>
            </a:r>
            <a:r>
              <a:rPr lang="en" sz="1100">
                <a:solidFill>
                  <a:srgbClr val="0000FF"/>
                </a:solidFill>
                <a:highlight>
                  <a:srgbClr val="F7F7F7"/>
                </a:highlight>
                <a:latin typeface="Courier New"/>
                <a:ea typeface="Courier New"/>
                <a:cs typeface="Courier New"/>
                <a:sym typeface="Courier New"/>
              </a:rPr>
              <a:t>True</a:t>
            </a:r>
            <a:r>
              <a:rPr lang="en"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Display the graph in the notebook</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dot</a:t>
            </a:r>
            <a:endParaRPr sz="1100">
              <a:solidFill>
                <a:schemeClr val="lt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 Model</a:t>
            </a:r>
            <a:endParaRPr/>
          </a:p>
        </p:txBody>
      </p:sp>
      <p:sp>
        <p:nvSpPr>
          <p:cNvPr id="87" name="Google Shape;87;p18"/>
          <p:cNvSpPr txBox="1"/>
          <p:nvPr>
            <p:ph idx="1" type="body"/>
          </p:nvPr>
        </p:nvSpPr>
        <p:spPr>
          <a:xfrm>
            <a:off x="311700" y="1152475"/>
            <a:ext cx="329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accent2"/>
                </a:solidFill>
                <a:highlight>
                  <a:srgbClr val="FFFFFF"/>
                </a:highlight>
              </a:rPr>
              <a:t>The flow-chart visually represents the steps involved in the student entry process:</a:t>
            </a:r>
            <a:endParaRPr sz="1500"/>
          </a:p>
        </p:txBody>
      </p:sp>
      <p:pic>
        <p:nvPicPr>
          <p:cNvPr id="88" name="Google Shape;88;p18"/>
          <p:cNvPicPr preferRelativeResize="0"/>
          <p:nvPr/>
        </p:nvPicPr>
        <p:blipFill>
          <a:blip r:embed="rId3">
            <a:alphaModFix/>
          </a:blip>
          <a:stretch>
            <a:fillRect/>
          </a:stretch>
        </p:blipFill>
        <p:spPr>
          <a:xfrm>
            <a:off x="3540001" y="221525"/>
            <a:ext cx="5327799" cy="4897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 Parameters</a:t>
            </a:r>
            <a:endParaRPr/>
          </a:p>
        </p:txBody>
      </p:sp>
      <p:sp>
        <p:nvSpPr>
          <p:cNvPr id="94" name="Google Shape;94;p19"/>
          <p:cNvSpPr txBox="1"/>
          <p:nvPr>
            <p:ph idx="1" type="body"/>
          </p:nvPr>
        </p:nvSpPr>
        <p:spPr>
          <a:xfrm>
            <a:off x="311700" y="1152475"/>
            <a:ext cx="8520600" cy="8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accent2"/>
                </a:solidFill>
                <a:highlight>
                  <a:srgbClr val="FFFFFF"/>
                </a:highlight>
              </a:rPr>
              <a:t>I think we need to increase the number of iterations to capture more variability. In other words, we need to simulate several weeks to observe different days and conditions. I will explain the parameters in the next slide, for now here is the code I used to define them in Python:</a:t>
            </a:r>
            <a:endParaRPr sz="1200">
              <a:solidFill>
                <a:schemeClr val="accent2"/>
              </a:solidFill>
              <a:highlight>
                <a:srgbClr val="FFFFFF"/>
              </a:highlight>
            </a:endParaRPr>
          </a:p>
        </p:txBody>
      </p:sp>
      <p:sp>
        <p:nvSpPr>
          <p:cNvPr id="95" name="Google Shape;95;p19"/>
          <p:cNvSpPr txBox="1"/>
          <p:nvPr/>
        </p:nvSpPr>
        <p:spPr>
          <a:xfrm>
            <a:off x="552975" y="2202075"/>
            <a:ext cx="8354100" cy="2587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00">
                <a:solidFill>
                  <a:srgbClr val="AF00DB"/>
                </a:solidFill>
                <a:highlight>
                  <a:srgbClr val="F7F7F7"/>
                </a:highlight>
                <a:latin typeface="Courier New"/>
                <a:ea typeface="Courier New"/>
                <a:cs typeface="Courier New"/>
                <a:sym typeface="Courier New"/>
              </a:rPr>
              <a:t>import</a:t>
            </a:r>
            <a:r>
              <a:rPr lang="en" sz="1100">
                <a:solidFill>
                  <a:schemeClr val="dk1"/>
                </a:solidFill>
                <a:highlight>
                  <a:srgbClr val="F7F7F7"/>
                </a:highlight>
                <a:latin typeface="Courier New"/>
                <a:ea typeface="Courier New"/>
                <a:cs typeface="Courier New"/>
                <a:sym typeface="Courier New"/>
              </a:rPr>
              <a:t> simpy</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AF00DB"/>
                </a:solidFill>
                <a:highlight>
                  <a:srgbClr val="F7F7F7"/>
                </a:highlight>
                <a:latin typeface="Courier New"/>
                <a:ea typeface="Courier New"/>
                <a:cs typeface="Courier New"/>
                <a:sym typeface="Courier New"/>
              </a:rPr>
              <a:t>import</a:t>
            </a:r>
            <a:r>
              <a:rPr lang="en" sz="1100">
                <a:solidFill>
                  <a:schemeClr val="dk1"/>
                </a:solidFill>
                <a:highlight>
                  <a:srgbClr val="F7F7F7"/>
                </a:highlight>
                <a:latin typeface="Courier New"/>
                <a:ea typeface="Courier New"/>
                <a:cs typeface="Courier New"/>
                <a:sym typeface="Courier New"/>
              </a:rPr>
              <a:t> random</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AF00DB"/>
                </a:solidFill>
                <a:highlight>
                  <a:srgbClr val="F7F7F7"/>
                </a:highlight>
                <a:latin typeface="Courier New"/>
                <a:ea typeface="Courier New"/>
                <a:cs typeface="Courier New"/>
                <a:sym typeface="Courier New"/>
              </a:rPr>
              <a:t>import</a:t>
            </a:r>
            <a:r>
              <a:rPr lang="en" sz="1100">
                <a:solidFill>
                  <a:schemeClr val="dk1"/>
                </a:solidFill>
                <a:highlight>
                  <a:srgbClr val="F7F7F7"/>
                </a:highlight>
                <a:latin typeface="Courier New"/>
                <a:ea typeface="Courier New"/>
                <a:cs typeface="Courier New"/>
                <a:sym typeface="Courier New"/>
              </a:rPr>
              <a:t> matplotlib.pyplot </a:t>
            </a:r>
            <a:r>
              <a:rPr lang="en" sz="1100">
                <a:solidFill>
                  <a:srgbClr val="AF00DB"/>
                </a:solidFill>
                <a:highlight>
                  <a:srgbClr val="F7F7F7"/>
                </a:highlight>
                <a:latin typeface="Courier New"/>
                <a:ea typeface="Courier New"/>
                <a:cs typeface="Courier New"/>
                <a:sym typeface="Courier New"/>
              </a:rPr>
              <a:t>as</a:t>
            </a:r>
            <a:r>
              <a:rPr lang="en" sz="1100">
                <a:solidFill>
                  <a:schemeClr val="dk1"/>
                </a:solidFill>
                <a:highlight>
                  <a:srgbClr val="F7F7F7"/>
                </a:highlight>
                <a:latin typeface="Courier New"/>
                <a:ea typeface="Courier New"/>
                <a:cs typeface="Courier New"/>
                <a:sym typeface="Courier New"/>
              </a:rPr>
              <a:t> plt</a:t>
            </a:r>
            <a:endParaRPr sz="11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lt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rgbClr val="008000"/>
                </a:solidFill>
                <a:highlight>
                  <a:srgbClr val="F7F7F7"/>
                </a:highlight>
                <a:latin typeface="Courier New"/>
                <a:ea typeface="Courier New"/>
                <a:cs typeface="Courier New"/>
                <a:sym typeface="Courier New"/>
              </a:rPr>
              <a:t># Parameters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arrival_rate = </a:t>
            </a:r>
            <a:r>
              <a:rPr lang="en" sz="1100">
                <a:solidFill>
                  <a:srgbClr val="116644"/>
                </a:solidFill>
                <a:highlight>
                  <a:srgbClr val="F7F7F7"/>
                </a:highlight>
                <a:latin typeface="Courier New"/>
                <a:ea typeface="Courier New"/>
                <a:cs typeface="Courier New"/>
                <a:sym typeface="Courier New"/>
              </a:rPr>
              <a:t>10</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Average arrival rate of students per minute</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lock_time = </a:t>
            </a:r>
            <a:r>
              <a:rPr lang="en" sz="1100">
                <a:solidFill>
                  <a:srgbClr val="116644"/>
                </a:solidFill>
                <a:highlight>
                  <a:srgbClr val="F7F7F7"/>
                </a:highlight>
                <a:latin typeface="Courier New"/>
                <a:ea typeface="Courier New"/>
                <a:cs typeface="Courier New"/>
                <a:sym typeface="Courier New"/>
              </a:rPr>
              <a:t>1</a:t>
            </a:r>
            <a:r>
              <a:rPr lang="en" sz="1100">
                <a:solidFill>
                  <a:schemeClr val="dk1"/>
                </a:solidFill>
                <a:highlight>
                  <a:srgbClr val="F7F7F7"/>
                </a:highlight>
                <a:latin typeface="Courier New"/>
                <a:ea typeface="Courier New"/>
                <a:cs typeface="Courier New"/>
                <a:sym typeface="Courier New"/>
              </a:rPr>
              <a:t>/</a:t>
            </a:r>
            <a:r>
              <a:rPr lang="en" sz="1100">
                <a:solidFill>
                  <a:srgbClr val="116644"/>
                </a:solidFill>
                <a:highlight>
                  <a:srgbClr val="F7F7F7"/>
                </a:highlight>
                <a:latin typeface="Courier New"/>
                <a:ea typeface="Courier New"/>
                <a:cs typeface="Courier New"/>
                <a:sym typeface="Courier New"/>
              </a:rPr>
              <a:t>2</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Average time for students to lock pouches manually (minutes)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simulation_time = </a:t>
            </a:r>
            <a:r>
              <a:rPr lang="en" sz="1100">
                <a:solidFill>
                  <a:srgbClr val="116644"/>
                </a:solidFill>
                <a:highlight>
                  <a:srgbClr val="F7F7F7"/>
                </a:highlight>
                <a:latin typeface="Courier New"/>
                <a:ea typeface="Courier New"/>
                <a:cs typeface="Courier New"/>
                <a:sym typeface="Courier New"/>
              </a:rPr>
              <a:t>30</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Total simulation time in minutes (1/2 hours)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num_students = </a:t>
            </a:r>
            <a:r>
              <a:rPr lang="en" sz="1100">
                <a:solidFill>
                  <a:srgbClr val="116644"/>
                </a:solidFill>
                <a:highlight>
                  <a:srgbClr val="F7F7F7"/>
                </a:highlight>
                <a:latin typeface="Courier New"/>
                <a:ea typeface="Courier New"/>
                <a:cs typeface="Courier New"/>
                <a:sym typeface="Courier New"/>
              </a:rPr>
              <a:t>1600</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Total number of students</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highlight>
                  <a:srgbClr val="F7F7F7"/>
                </a:highlight>
                <a:latin typeface="Courier New"/>
                <a:ea typeface="Courier New"/>
                <a:cs typeface="Courier New"/>
                <a:sym typeface="Courier New"/>
              </a:rPr>
              <a:t>num_entrances = </a:t>
            </a:r>
            <a:r>
              <a:rPr lang="en" sz="1100">
                <a:solidFill>
                  <a:srgbClr val="116644"/>
                </a:solidFill>
                <a:highlight>
                  <a:srgbClr val="F7F7F7"/>
                </a:highlight>
                <a:latin typeface="Courier New"/>
                <a:ea typeface="Courier New"/>
                <a:cs typeface="Courier New"/>
                <a:sym typeface="Courier New"/>
              </a:rPr>
              <a:t>4</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Number of entrances used in the morning</a:t>
            </a:r>
            <a:endParaRPr sz="11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7F7F7"/>
                </a:highlight>
                <a:latin typeface="Courier New"/>
                <a:ea typeface="Courier New"/>
                <a:cs typeface="Courier New"/>
                <a:sym typeface="Courier New"/>
              </a:rPr>
              <a:t>num_aids_per_entrance = </a:t>
            </a:r>
            <a:r>
              <a:rPr lang="en" sz="1100">
                <a:solidFill>
                  <a:srgbClr val="116644"/>
                </a:solidFill>
                <a:highlight>
                  <a:srgbClr val="F7F7F7"/>
                </a:highlight>
                <a:latin typeface="Courier New"/>
                <a:ea typeface="Courier New"/>
                <a:cs typeface="Courier New"/>
                <a:sym typeface="Courier New"/>
              </a:rPr>
              <a:t>2</a:t>
            </a:r>
            <a:r>
              <a:rPr lang="en" sz="1100">
                <a:solidFill>
                  <a:schemeClr val="dk1"/>
                </a:solidFill>
                <a:highlight>
                  <a:srgbClr val="F7F7F7"/>
                </a:highlight>
                <a:latin typeface="Courier New"/>
                <a:ea typeface="Courier New"/>
                <a:cs typeface="Courier New"/>
                <a:sym typeface="Courier New"/>
              </a:rPr>
              <a:t>  </a:t>
            </a:r>
            <a:r>
              <a:rPr lang="en" sz="1100">
                <a:solidFill>
                  <a:srgbClr val="008000"/>
                </a:solidFill>
                <a:highlight>
                  <a:srgbClr val="F7F7F7"/>
                </a:highlight>
                <a:latin typeface="Courier New"/>
                <a:ea typeface="Courier New"/>
                <a:cs typeface="Courier New"/>
                <a:sym typeface="Courier New"/>
              </a:rPr>
              <a:t># Number of school aides per entrance checking pouches</a:t>
            </a:r>
            <a:endParaRPr sz="1100">
              <a:solidFill>
                <a:schemeClr val="lt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Details:</a:t>
            </a:r>
            <a:endParaRPr/>
          </a:p>
        </p:txBody>
      </p:sp>
      <p:sp>
        <p:nvSpPr>
          <p:cNvPr id="101" name="Google Shape;101;p20"/>
          <p:cNvSpPr txBox="1"/>
          <p:nvPr>
            <p:ph idx="1" type="body"/>
          </p:nvPr>
        </p:nvSpPr>
        <p:spPr>
          <a:xfrm>
            <a:off x="311700" y="1152475"/>
            <a:ext cx="8520600" cy="38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rPr>
              <a:t>Parameters:</a:t>
            </a:r>
            <a:endParaRPr b="1" sz="1200">
              <a:solidFill>
                <a:schemeClr val="accent2"/>
              </a:solidFill>
            </a:endParaRPr>
          </a:p>
          <a:p>
            <a:pPr indent="-304800" lvl="0" marL="457200" rtl="0" algn="l">
              <a:spcBef>
                <a:spcPts val="1200"/>
              </a:spcBef>
              <a:spcAft>
                <a:spcPts val="0"/>
              </a:spcAft>
              <a:buClr>
                <a:schemeClr val="accent2"/>
              </a:buClr>
              <a:buSzPts val="1200"/>
              <a:buFont typeface="Arial"/>
              <a:buChar char="●"/>
            </a:pPr>
            <a:r>
              <a:rPr i="1" lang="en" sz="1200">
                <a:solidFill>
                  <a:schemeClr val="accent2"/>
                </a:solidFill>
              </a:rPr>
              <a:t>arrival rate:</a:t>
            </a:r>
            <a:r>
              <a:rPr lang="en" sz="1200">
                <a:solidFill>
                  <a:schemeClr val="accent2"/>
                </a:solidFill>
              </a:rPr>
              <a:t> I assumed that 10 students will be arriving every minute considering the size of the school and its population that consists of 1600 students.</a:t>
            </a:r>
            <a:endParaRPr sz="1200">
              <a:solidFill>
                <a:schemeClr val="accent2"/>
              </a:solidFill>
            </a:endParaRPr>
          </a:p>
          <a:p>
            <a:pPr indent="-304800" lvl="0" marL="457200" rtl="0" algn="l">
              <a:spcBef>
                <a:spcPts val="0"/>
              </a:spcBef>
              <a:spcAft>
                <a:spcPts val="0"/>
              </a:spcAft>
              <a:buClr>
                <a:schemeClr val="accent2"/>
              </a:buClr>
              <a:buSzPts val="1200"/>
              <a:buFont typeface="Arial"/>
              <a:buChar char="●"/>
            </a:pPr>
            <a:r>
              <a:rPr i="1" lang="en" sz="1200">
                <a:solidFill>
                  <a:schemeClr val="accent2"/>
                </a:solidFill>
              </a:rPr>
              <a:t>lock time:</a:t>
            </a:r>
            <a:r>
              <a:rPr lang="en" sz="1200">
                <a:solidFill>
                  <a:schemeClr val="accent2"/>
                </a:solidFill>
              </a:rPr>
              <a:t> The Yondr pouches are new for everyone including students, so I assumed it will take them about 30 seconds to lock it manually.</a:t>
            </a:r>
            <a:endParaRPr sz="1200">
              <a:solidFill>
                <a:schemeClr val="accent2"/>
              </a:solidFill>
            </a:endParaRPr>
          </a:p>
          <a:p>
            <a:pPr indent="-304800" lvl="0" marL="457200" rtl="0" algn="l">
              <a:spcBef>
                <a:spcPts val="0"/>
              </a:spcBef>
              <a:spcAft>
                <a:spcPts val="0"/>
              </a:spcAft>
              <a:buClr>
                <a:schemeClr val="accent2"/>
              </a:buClr>
              <a:buSzPts val="1200"/>
              <a:buFont typeface="Arial"/>
              <a:buChar char="●"/>
            </a:pPr>
            <a:r>
              <a:rPr i="1" lang="en" sz="1200">
                <a:solidFill>
                  <a:schemeClr val="accent2"/>
                </a:solidFill>
              </a:rPr>
              <a:t>simulation time:</a:t>
            </a:r>
            <a:r>
              <a:rPr lang="en" sz="1200">
                <a:solidFill>
                  <a:schemeClr val="accent2"/>
                </a:solidFill>
              </a:rPr>
              <a:t> the simulation will run over a period of 1/2 hours; longer period allows for multiple iterations to simulate different days or scenarios, for better insights. However, in my school, students start lining up around 8:20, then the doors open at 8:30 so students can get to the advisory/homeroom at 8:35.</a:t>
            </a:r>
            <a:endParaRPr sz="1200">
              <a:solidFill>
                <a:schemeClr val="accent2"/>
              </a:solidFill>
            </a:endParaRPr>
          </a:p>
          <a:p>
            <a:pPr indent="-304800" lvl="0" marL="457200" rtl="0" algn="l">
              <a:spcBef>
                <a:spcPts val="0"/>
              </a:spcBef>
              <a:spcAft>
                <a:spcPts val="0"/>
              </a:spcAft>
              <a:buClr>
                <a:schemeClr val="accent2"/>
              </a:buClr>
              <a:buSzPts val="1200"/>
              <a:buFont typeface="Arial"/>
              <a:buChar char="●"/>
            </a:pPr>
            <a:r>
              <a:rPr i="1" lang="en" sz="1200">
                <a:solidFill>
                  <a:schemeClr val="accent2"/>
                </a:solidFill>
              </a:rPr>
              <a:t>Number of students</a:t>
            </a:r>
            <a:r>
              <a:rPr lang="en" sz="1200">
                <a:solidFill>
                  <a:schemeClr val="accent2"/>
                </a:solidFill>
              </a:rPr>
              <a:t>: the population of the school can reach 2000 students. During the last couple of years, the population had an average of 1600, so I am using that number for my simulation.</a:t>
            </a:r>
            <a:endParaRPr sz="1200">
              <a:solidFill>
                <a:schemeClr val="accent2"/>
              </a:solidFill>
            </a:endParaRPr>
          </a:p>
          <a:p>
            <a:pPr indent="-304800" lvl="0" marL="457200" rtl="0" algn="l">
              <a:spcBef>
                <a:spcPts val="0"/>
              </a:spcBef>
              <a:spcAft>
                <a:spcPts val="0"/>
              </a:spcAft>
              <a:buClr>
                <a:schemeClr val="accent2"/>
              </a:buClr>
              <a:buSzPts val="1200"/>
              <a:buFont typeface="Arial"/>
              <a:buChar char="●"/>
            </a:pPr>
            <a:r>
              <a:rPr i="1" lang="en" sz="1200">
                <a:solidFill>
                  <a:schemeClr val="accent2"/>
                </a:solidFill>
              </a:rPr>
              <a:t>number of entrances:</a:t>
            </a:r>
            <a:r>
              <a:rPr lang="en" sz="1200">
                <a:solidFill>
                  <a:schemeClr val="accent2"/>
                </a:solidFill>
              </a:rPr>
              <a:t> in total, there are 13 entrances/exits at the school. During dismissal, all 13 entrances are used to facilitate the flow of students leaving. However, in the morning, only 4 entrances are open to efficiently manage the entry process with adequate staff supervision.</a:t>
            </a:r>
            <a:endParaRPr sz="1200">
              <a:solidFill>
                <a:schemeClr val="accent2"/>
              </a:solidFill>
            </a:endParaRPr>
          </a:p>
          <a:p>
            <a:pPr indent="-304800" lvl="0" marL="457200" rtl="0" algn="l">
              <a:spcBef>
                <a:spcPts val="0"/>
              </a:spcBef>
              <a:spcAft>
                <a:spcPts val="0"/>
              </a:spcAft>
              <a:buClr>
                <a:schemeClr val="accent2"/>
              </a:buClr>
              <a:buSzPts val="1200"/>
              <a:buFont typeface="Arial"/>
              <a:buChar char="●"/>
            </a:pPr>
            <a:r>
              <a:rPr i="1" lang="en" sz="1200">
                <a:solidFill>
                  <a:schemeClr val="accent2"/>
                </a:solidFill>
              </a:rPr>
              <a:t>and aides per entrance:</a:t>
            </a:r>
            <a:r>
              <a:rPr lang="en" sz="1200">
                <a:solidFill>
                  <a:schemeClr val="accent2"/>
                </a:solidFill>
              </a:rPr>
              <a:t> there will be at least 2 school aides stationed at each entrance to check the pouches.</a:t>
            </a:r>
            <a:endParaRPr sz="1200">
              <a:solidFill>
                <a:schemeClr val="accent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a:t>
            </a:r>
            <a:r>
              <a:rPr lang="en"/>
              <a:t> Details: Students Process</a:t>
            </a:r>
            <a:endParaRPr/>
          </a:p>
        </p:txBody>
      </p:sp>
      <p:sp>
        <p:nvSpPr>
          <p:cNvPr id="107" name="Google Shape;107;p21"/>
          <p:cNvSpPr txBox="1"/>
          <p:nvPr>
            <p:ph idx="1" type="body"/>
          </p:nvPr>
        </p:nvSpPr>
        <p:spPr>
          <a:xfrm>
            <a:off x="311700" y="1000075"/>
            <a:ext cx="3154200" cy="126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this code models the entry process of students, including waiting times for placing items in pouches, locking the pouches, and security checks.</a:t>
            </a:r>
            <a:endParaRPr sz="1400"/>
          </a:p>
        </p:txBody>
      </p:sp>
      <p:sp>
        <p:nvSpPr>
          <p:cNvPr id="108" name="Google Shape;108;p21"/>
          <p:cNvSpPr txBox="1"/>
          <p:nvPr/>
        </p:nvSpPr>
        <p:spPr>
          <a:xfrm>
            <a:off x="3969650" y="878850"/>
            <a:ext cx="5134800" cy="4184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7F7F7"/>
                </a:highlight>
                <a:latin typeface="Courier New"/>
                <a:ea typeface="Courier New"/>
                <a:cs typeface="Courier New"/>
                <a:sym typeface="Courier New"/>
              </a:rPr>
              <a:t># Student process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7F7F7"/>
                </a:highlight>
                <a:latin typeface="Courier New"/>
                <a:ea typeface="Courier New"/>
                <a:cs typeface="Courier New"/>
                <a:sym typeface="Courier New"/>
              </a:rPr>
              <a:t>def</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student</a:t>
            </a:r>
            <a:r>
              <a:rPr lang="en" sz="1050">
                <a:solidFill>
                  <a:schemeClr val="dk1"/>
                </a:solidFill>
                <a:highlight>
                  <a:srgbClr val="F7F7F7"/>
                </a:highlight>
                <a:latin typeface="Courier New"/>
                <a:ea typeface="Courier New"/>
                <a:cs typeface="Courier New"/>
                <a:sym typeface="Courier New"/>
              </a:rPr>
              <a:t>(</a:t>
            </a:r>
            <a:r>
              <a:rPr lang="en" sz="1050">
                <a:solidFill>
                  <a:srgbClr val="001080"/>
                </a:solidFill>
                <a:highlight>
                  <a:srgbClr val="F7F7F7"/>
                </a:highlight>
                <a:latin typeface="Courier New"/>
                <a:ea typeface="Courier New"/>
                <a:cs typeface="Courier New"/>
                <a:sym typeface="Courier New"/>
              </a:rPr>
              <a:t>env</a:t>
            </a:r>
            <a:r>
              <a:rPr lang="en" sz="1050">
                <a:solidFill>
                  <a:schemeClr val="dk1"/>
                </a:solidFill>
                <a:highlight>
                  <a:srgbClr val="F7F7F7"/>
                </a:highlight>
                <a:latin typeface="Courier New"/>
                <a:ea typeface="Courier New"/>
                <a:cs typeface="Courier New"/>
                <a:sym typeface="Courier New"/>
              </a:rPr>
              <a:t>, </a:t>
            </a:r>
            <a:r>
              <a:rPr lang="en" sz="1050">
                <a:solidFill>
                  <a:srgbClr val="001080"/>
                </a:solidFill>
                <a:highlight>
                  <a:srgbClr val="F7F7F7"/>
                </a:highlight>
                <a:latin typeface="Courier New"/>
                <a:ea typeface="Courier New"/>
                <a:cs typeface="Courier New"/>
                <a:sym typeface="Courier New"/>
              </a:rPr>
              <a:t>name</a:t>
            </a:r>
            <a:r>
              <a:rPr lang="en" sz="1050">
                <a:solidFill>
                  <a:schemeClr val="dk1"/>
                </a:solidFill>
                <a:highlight>
                  <a:srgbClr val="F7F7F7"/>
                </a:highlight>
                <a:latin typeface="Courier New"/>
                <a:ea typeface="Courier New"/>
                <a:cs typeface="Courier New"/>
                <a:sym typeface="Courier New"/>
              </a:rPr>
              <a:t>, </a:t>
            </a:r>
            <a:r>
              <a:rPr lang="en" sz="1050">
                <a:solidFill>
                  <a:srgbClr val="001080"/>
                </a:solidFill>
                <a:highlight>
                  <a:srgbClr val="F7F7F7"/>
                </a:highlight>
                <a:latin typeface="Courier New"/>
                <a:ea typeface="Courier New"/>
                <a:cs typeface="Courier New"/>
                <a:sym typeface="Courier New"/>
              </a:rPr>
              <a:t>school</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arrival_time = env.now</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{name}</a:t>
            </a:r>
            <a:r>
              <a:rPr lang="en" sz="1050">
                <a:solidFill>
                  <a:srgbClr val="A31515"/>
                </a:solidFill>
                <a:highlight>
                  <a:srgbClr val="F7F7F7"/>
                </a:highlight>
                <a:latin typeface="Courier New"/>
                <a:ea typeface="Courier New"/>
                <a:cs typeface="Courier New"/>
                <a:sym typeface="Courier New"/>
              </a:rPr>
              <a:t> arrives at school at </a:t>
            </a:r>
            <a:r>
              <a:rPr lang="en" sz="1050">
                <a:solidFill>
                  <a:schemeClr val="dk1"/>
                </a:solidFill>
                <a:highlight>
                  <a:srgbClr val="F7F7F7"/>
                </a:highlight>
                <a:latin typeface="Courier New"/>
                <a:ea typeface="Courier New"/>
                <a:cs typeface="Courier New"/>
                <a:sym typeface="Courier New"/>
              </a:rPr>
              <a:t>{arrival_time</a:t>
            </a:r>
            <a:r>
              <a:rPr lang="en" sz="1050">
                <a:solidFill>
                  <a:srgbClr val="116644"/>
                </a:solidFill>
                <a:highlight>
                  <a:srgbClr val="F7F7F7"/>
                </a:highlight>
                <a:latin typeface="Courier New"/>
                <a:ea typeface="Courier New"/>
                <a:cs typeface="Courier New"/>
                <a:sym typeface="Courier New"/>
              </a:rPr>
              <a:t>:.2f</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Place cell phone and EarPods in Yondr pouch</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yield</a:t>
            </a:r>
            <a:r>
              <a:rPr lang="en" sz="1050">
                <a:solidFill>
                  <a:schemeClr val="dk1"/>
                </a:solidFill>
                <a:highlight>
                  <a:srgbClr val="F7F7F7"/>
                </a:highlight>
                <a:latin typeface="Courier New"/>
                <a:ea typeface="Courier New"/>
                <a:cs typeface="Courier New"/>
                <a:sym typeface="Courier New"/>
              </a:rPr>
              <a:t> env.timeout(random.uniform(</a:t>
            </a:r>
            <a:r>
              <a:rPr lang="en" sz="1050">
                <a:solidFill>
                  <a:srgbClr val="116644"/>
                </a:solidFill>
                <a:highlight>
                  <a:srgbClr val="F7F7F7"/>
                </a:highlight>
                <a:latin typeface="Courier New"/>
                <a:ea typeface="Courier New"/>
                <a:cs typeface="Courier New"/>
                <a:sym typeface="Courier New"/>
              </a:rPr>
              <a:t>0.5</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Random time to place items in pouch</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Lock Yondr pouch manually</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yield</a:t>
            </a:r>
            <a:r>
              <a:rPr lang="en" sz="1050">
                <a:solidFill>
                  <a:schemeClr val="dk1"/>
                </a:solidFill>
                <a:highlight>
                  <a:srgbClr val="F7F7F7"/>
                </a:highlight>
                <a:latin typeface="Courier New"/>
                <a:ea typeface="Courier New"/>
                <a:cs typeface="Courier New"/>
                <a:sym typeface="Courier New"/>
              </a:rPr>
              <a:t> env.timeout(random.expovariate(</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 lock_time))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Security check by school aides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yield</a:t>
            </a:r>
            <a:r>
              <a:rPr lang="en" sz="1050">
                <a:solidFill>
                  <a:schemeClr val="dk1"/>
                </a:solidFill>
                <a:highlight>
                  <a:srgbClr val="F7F7F7"/>
                </a:highlight>
                <a:latin typeface="Courier New"/>
                <a:ea typeface="Courier New"/>
                <a:cs typeface="Courier New"/>
                <a:sym typeface="Courier New"/>
              </a:rPr>
              <a:t> env.timeout(random.uniform(</a:t>
            </a:r>
            <a:r>
              <a:rPr lang="en" sz="1050">
                <a:solidFill>
                  <a:srgbClr val="116644"/>
                </a:solidFill>
                <a:highlight>
                  <a:srgbClr val="F7F7F7"/>
                </a:highlight>
                <a:latin typeface="Courier New"/>
                <a:ea typeface="Courier New"/>
                <a:cs typeface="Courier New"/>
                <a:sym typeface="Courier New"/>
              </a:rPr>
              <a:t>0.5</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Random check time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entry_time = env.now</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{name}</a:t>
            </a:r>
            <a:r>
              <a:rPr lang="en" sz="1050">
                <a:solidFill>
                  <a:srgbClr val="A31515"/>
                </a:solidFill>
                <a:highlight>
                  <a:srgbClr val="F7F7F7"/>
                </a:highlight>
                <a:latin typeface="Courier New"/>
                <a:ea typeface="Courier New"/>
                <a:cs typeface="Courier New"/>
                <a:sym typeface="Courier New"/>
              </a:rPr>
              <a:t> enters school at </a:t>
            </a:r>
            <a:r>
              <a:rPr lang="en" sz="1050">
                <a:solidFill>
                  <a:schemeClr val="dk1"/>
                </a:solidFill>
                <a:highlight>
                  <a:srgbClr val="F7F7F7"/>
                </a:highlight>
                <a:latin typeface="Courier New"/>
                <a:ea typeface="Courier New"/>
                <a:cs typeface="Courier New"/>
                <a:sym typeface="Courier New"/>
              </a:rPr>
              <a:t>{entry_time</a:t>
            </a:r>
            <a:r>
              <a:rPr lang="en" sz="1050">
                <a:solidFill>
                  <a:srgbClr val="116644"/>
                </a:solidFill>
                <a:highlight>
                  <a:srgbClr val="F7F7F7"/>
                </a:highlight>
                <a:latin typeface="Courier New"/>
                <a:ea typeface="Courier New"/>
                <a:cs typeface="Courier New"/>
                <a:sym typeface="Courier New"/>
              </a:rPr>
              <a:t>:.2f</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school.entry_times.append(entry_time)</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