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11.svg" ContentType="image/svg+xml"/>
  <Override PartName="/ppt/media/image2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8288000" cy="10287000"/>
  <p:notesSz cx="6858000" cy="9144000"/>
  <p:embeddedFontLst>
    <p:embeddedFont>
      <p:font typeface="Calibri" panose="020F0502020204030204" charset="0"/>
      <p:regular r:id="rId20"/>
      <p:bold r:id="rId21"/>
      <p:italic r:id="rId22"/>
      <p:boldItalic r:id="rId23"/>
    </p:embeddedFont>
    <p:embeddedFont>
      <p:font typeface="Arial Black" panose="020B0A04020102020204" charset="0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9.svg"/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9.svg"/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1.png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52589" y="-168490"/>
            <a:ext cx="3775651" cy="3775651"/>
          </a:xfrm>
          <a:custGeom>
            <a:avLst/>
            <a:gdLst/>
            <a:ahLst/>
            <a:cxnLst/>
            <a:rect l="l" t="t" r="r" b="b"/>
            <a:pathLst>
              <a:path w="3775651" h="3775651">
                <a:moveTo>
                  <a:pt x="0" y="0"/>
                </a:moveTo>
                <a:lnTo>
                  <a:pt x="3775651" y="0"/>
                </a:lnTo>
                <a:lnTo>
                  <a:pt x="3775651" y="3775651"/>
                </a:lnTo>
                <a:lnTo>
                  <a:pt x="0" y="377565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4135776" y="3100132"/>
            <a:ext cx="6043242" cy="5908321"/>
            <a:chOff x="0" y="-85725"/>
            <a:chExt cx="8057656" cy="7877762"/>
          </a:xfrm>
        </p:grpSpPr>
        <p:sp>
          <p:nvSpPr>
            <p:cNvPr id="4" name="TextBox 4"/>
            <p:cNvSpPr txBox="1"/>
            <p:nvPr/>
          </p:nvSpPr>
          <p:spPr>
            <a:xfrm>
              <a:off x="0" y="-85725"/>
              <a:ext cx="8057656" cy="67437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860"/>
                </a:lnSpc>
              </a:pPr>
              <a:r>
                <a:rPr lang="en-US" sz="8965" b="1">
                  <a:solidFill>
                    <a:srgbClr val="3A3330"/>
                  </a:solidFill>
                  <a:latin typeface="Times New Roman" panose="02020603050405020304" charset="0"/>
                  <a:ea typeface="Chunk Five" panose="00000500000000000000"/>
                  <a:cs typeface="Times New Roman" panose="02020603050405020304" charset="0"/>
                  <a:sym typeface="Chunk Five" panose="00000500000000000000"/>
                </a:rPr>
                <a:t>Social Media Sentiment Analysis</a:t>
              </a:r>
              <a:endParaRPr lang="en-US" sz="8965" b="1">
                <a:solidFill>
                  <a:srgbClr val="3A3330"/>
                </a:solidFill>
                <a:latin typeface="Times New Roman" panose="02020603050405020304" charset="0"/>
                <a:ea typeface="Chunk Five" panose="00000500000000000000"/>
                <a:cs typeface="Times New Roman" panose="02020603050405020304" charset="0"/>
                <a:sym typeface="Chunk Five" panose="0000050000000000000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920817"/>
              <a:ext cx="8057656" cy="8712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50"/>
                </a:lnSpc>
              </a:pPr>
              <a:r>
                <a:rPr lang="en-US" sz="1960" b="1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Automated Sentiment Tracking on Twitter</a:t>
              </a:r>
              <a:endParaRPr lang="en-US" sz="1960" b="1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0" lvl="0" indent="0" algn="l">
                <a:lnSpc>
                  <a:spcPts val="2550"/>
                </a:lnSpc>
              </a:pPr>
              <a:endParaRPr lang="en-US" sz="1960" b="1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933294" y="2058952"/>
            <a:ext cx="4842025" cy="3510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75"/>
              </a:lnSpc>
              <a:spcBef>
                <a:spcPct val="0"/>
              </a:spcBef>
            </a:pPr>
            <a:r>
              <a:rPr lang="en-US" sz="391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rPr>
              <a:t>Authors:</a:t>
            </a:r>
            <a:endParaRPr lang="en-US" sz="3910">
              <a:solidFill>
                <a:srgbClr val="3A3330"/>
              </a:solidFill>
              <a:latin typeface="Times New Roman" panose="02020603050405020304" charset="0"/>
              <a:ea typeface="Open Sauce" panose="00000500000000000000"/>
              <a:cs typeface="Times New Roman" panose="02020603050405020304" charset="0"/>
              <a:sym typeface="Open Sauce" panose="00000500000000000000"/>
            </a:endParaRPr>
          </a:p>
          <a:p>
            <a:pPr algn="l">
              <a:lnSpc>
                <a:spcPts val="5475"/>
              </a:lnSpc>
              <a:spcBef>
                <a:spcPct val="0"/>
              </a:spcBef>
            </a:pPr>
            <a:r>
              <a:rPr lang="en-US" sz="391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rPr>
              <a:t>i. Ibrahim Salim</a:t>
            </a:r>
            <a:endParaRPr lang="en-US" sz="3910">
              <a:solidFill>
                <a:srgbClr val="3A3330"/>
              </a:solidFill>
              <a:latin typeface="Times New Roman" panose="02020603050405020304" charset="0"/>
              <a:ea typeface="Open Sauce" panose="00000500000000000000"/>
              <a:cs typeface="Times New Roman" panose="02020603050405020304" charset="0"/>
              <a:sym typeface="Open Sauce" panose="00000500000000000000"/>
            </a:endParaRPr>
          </a:p>
          <a:p>
            <a:pPr algn="l">
              <a:lnSpc>
                <a:spcPts val="5475"/>
              </a:lnSpc>
              <a:spcBef>
                <a:spcPct val="0"/>
              </a:spcBef>
            </a:pPr>
            <a:r>
              <a:rPr lang="en-US" sz="391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rPr>
              <a:t>ii. </a:t>
            </a:r>
            <a:r>
              <a:rPr lang="en-US" sz="391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rPr>
              <a:t>Abond Mwangi</a:t>
            </a:r>
            <a:endParaRPr lang="en-US" sz="3910">
              <a:solidFill>
                <a:srgbClr val="3A3330"/>
              </a:solidFill>
              <a:latin typeface="Times New Roman" panose="02020603050405020304" charset="0"/>
              <a:ea typeface="Open Sauce" panose="00000500000000000000"/>
              <a:cs typeface="Times New Roman" panose="02020603050405020304" charset="0"/>
              <a:sym typeface="Open Sauce" panose="00000500000000000000"/>
            </a:endParaRPr>
          </a:p>
          <a:p>
            <a:pPr algn="l">
              <a:lnSpc>
                <a:spcPts val="5475"/>
              </a:lnSpc>
              <a:spcBef>
                <a:spcPct val="0"/>
              </a:spcBef>
            </a:pPr>
            <a:r>
              <a:rPr lang="en-US" sz="391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rPr>
              <a:t>iii. Abigail Muthenya </a:t>
            </a:r>
            <a:endParaRPr lang="en-US" sz="3910">
              <a:solidFill>
                <a:srgbClr val="3A3330"/>
              </a:solidFill>
              <a:latin typeface="Times New Roman" panose="02020603050405020304" charset="0"/>
              <a:ea typeface="Open Sauce" panose="00000500000000000000"/>
              <a:cs typeface="Times New Roman" panose="02020603050405020304" charset="0"/>
              <a:sym typeface="Open Sauce" panose="00000500000000000000"/>
            </a:endParaRPr>
          </a:p>
          <a:p>
            <a:pPr algn="l">
              <a:lnSpc>
                <a:spcPts val="5475"/>
              </a:lnSpc>
              <a:spcBef>
                <a:spcPct val="0"/>
              </a:spcBef>
            </a:pPr>
            <a:r>
              <a:rPr lang="en-US" sz="391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rPr>
              <a:t>iv. Nelson Kamau</a:t>
            </a:r>
            <a:endParaRPr lang="en-US" sz="3910">
              <a:solidFill>
                <a:srgbClr val="3A3330"/>
              </a:solidFill>
              <a:latin typeface="Times New Roman" panose="02020603050405020304" charset="0"/>
              <a:ea typeface="Open Sauce" panose="00000500000000000000"/>
              <a:cs typeface="Times New Roman" panose="02020603050405020304" charset="0"/>
              <a:sym typeface="Open Sauce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115514" y="7963065"/>
            <a:ext cx="5185061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rPr>
              <a:t>Institution: Moringa school</a:t>
            </a:r>
            <a:endParaRPr lang="en-US" sz="2100">
              <a:solidFill>
                <a:srgbClr val="3A3330"/>
              </a:solidFill>
              <a:latin typeface="Times New Roman" panose="02020603050405020304" charset="0"/>
              <a:ea typeface="Open Sauce" panose="00000500000000000000"/>
              <a:cs typeface="Times New Roman" panose="02020603050405020304" charset="0"/>
              <a:sym typeface="Open Sauce" panose="00000500000000000000"/>
            </a:endParaRP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rPr>
              <a:t>Date: 16th</a:t>
            </a:r>
            <a:r>
              <a:rPr lang="en-US" sz="21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rPr>
              <a:t> July, 2025</a:t>
            </a:r>
            <a:endParaRPr lang="en-US" sz="2100">
              <a:solidFill>
                <a:srgbClr val="3A3330"/>
              </a:solidFill>
              <a:latin typeface="Times New Roman" panose="02020603050405020304" charset="0"/>
              <a:ea typeface="Open Sauce" panose="00000500000000000000"/>
              <a:cs typeface="Times New Roman" panose="02020603050405020304" charset="0"/>
              <a:sym typeface="Open Sauce" panose="00000500000000000000"/>
            </a:endParaRP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>
          <a:xfrm rot="0">
            <a:off x="0" y="-168490"/>
            <a:ext cx="4588233" cy="4588233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3175000"/>
                  </a:moveTo>
                  <a:cubicBezTo>
                    <a:pt x="6350000" y="1421130"/>
                    <a:pt x="4928870" y="0"/>
                    <a:pt x="3175000" y="0"/>
                  </a:cubicBezTo>
                  <a:lnTo>
                    <a:pt x="0" y="0"/>
                  </a:lnTo>
                  <a:lnTo>
                    <a:pt x="0" y="3175000"/>
                  </a:lnTo>
                  <a:cubicBezTo>
                    <a:pt x="0" y="4928870"/>
                    <a:pt x="1421130" y="6350000"/>
                    <a:pt x="3175000" y="6350000"/>
                  </a:cubicBezTo>
                  <a:cubicBezTo>
                    <a:pt x="4928870" y="6350000"/>
                    <a:pt x="6350000" y="4928870"/>
                    <a:pt x="6350000" y="31750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99010" y="359986"/>
              <a:ext cx="5898640" cy="5630028"/>
            </a:xfrm>
            <a:custGeom>
              <a:avLst/>
              <a:gdLst/>
              <a:ahLst/>
              <a:cxnLst/>
              <a:rect l="l" t="t" r="r" b="b"/>
              <a:pathLst>
                <a:path w="5898640" h="5630028">
                  <a:moveTo>
                    <a:pt x="2949320" y="4504"/>
                  </a:moveTo>
                  <a:cubicBezTo>
                    <a:pt x="1942227" y="0"/>
                    <a:pt x="1009702" y="534693"/>
                    <a:pt x="504851" y="1406118"/>
                  </a:cubicBezTo>
                  <a:cubicBezTo>
                    <a:pt x="0" y="2277543"/>
                    <a:pt x="0" y="3352485"/>
                    <a:pt x="504851" y="4223910"/>
                  </a:cubicBezTo>
                  <a:cubicBezTo>
                    <a:pt x="1009702" y="5095335"/>
                    <a:pt x="1942227" y="5630028"/>
                    <a:pt x="2949320" y="5625524"/>
                  </a:cubicBezTo>
                  <a:cubicBezTo>
                    <a:pt x="3956413" y="5630028"/>
                    <a:pt x="4888938" y="5095335"/>
                    <a:pt x="5393789" y="4223910"/>
                  </a:cubicBezTo>
                  <a:cubicBezTo>
                    <a:pt x="5898640" y="3352485"/>
                    <a:pt x="5898640" y="2277543"/>
                    <a:pt x="5393789" y="1406118"/>
                  </a:cubicBezTo>
                  <a:cubicBezTo>
                    <a:pt x="4888938" y="534693"/>
                    <a:pt x="3956413" y="0"/>
                    <a:pt x="2949320" y="4504"/>
                  </a:cubicBezTo>
                  <a:close/>
                </a:path>
              </a:pathLst>
            </a:custGeom>
            <a:blipFill>
              <a:blip r:embed="rId3"/>
              <a:stretch>
                <a:fillRect l="-38492" r="-38492"/>
              </a:stretch>
            </a:blipFill>
          </p:spPr>
        </p:sp>
      </p:grpSp>
      <p:sp>
        <p:nvSpPr>
          <p:cNvPr id="11" name="Freeform 11"/>
          <p:cNvSpPr/>
          <p:nvPr/>
        </p:nvSpPr>
        <p:spPr>
          <a:xfrm>
            <a:off x="0" y="7451500"/>
            <a:ext cx="2835500" cy="2835500"/>
          </a:xfrm>
          <a:custGeom>
            <a:avLst/>
            <a:gdLst/>
            <a:ahLst/>
            <a:cxnLst/>
            <a:rect l="l" t="t" r="r" b="b"/>
            <a:pathLst>
              <a:path w="2835500" h="2835500">
                <a:moveTo>
                  <a:pt x="0" y="0"/>
                </a:moveTo>
                <a:lnTo>
                  <a:pt x="2835500" y="0"/>
                </a:lnTo>
                <a:lnTo>
                  <a:pt x="2835500" y="2835500"/>
                </a:lnTo>
                <a:lnTo>
                  <a:pt x="0" y="2835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4772342" y="1832657"/>
            <a:ext cx="11154532" cy="3841549"/>
            <a:chOff x="0" y="-85725"/>
            <a:chExt cx="14872709" cy="5122065"/>
          </a:xfrm>
        </p:grpSpPr>
        <p:sp>
          <p:nvSpPr>
            <p:cNvPr id="3" name="TextBox 3"/>
            <p:cNvSpPr txBox="1"/>
            <p:nvPr/>
          </p:nvSpPr>
          <p:spPr>
            <a:xfrm>
              <a:off x="0" y="3443760"/>
              <a:ext cx="14872709" cy="1592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05"/>
                </a:lnSpc>
                <a:spcBef>
                  <a:spcPct val="0"/>
                </a:spcBef>
              </a:pPr>
              <a:r>
                <a:rPr lang="en-US" sz="2390" u="none" strike="noStrike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As social media continues to evolve, </a:t>
              </a:r>
              <a:r>
                <a:rPr lang="en-US" sz="2390" b="1" u="none" strike="noStrike">
                  <a:solidFill>
                    <a:srgbClr val="3A3330"/>
                  </a:solidFill>
                  <a:latin typeface="Times New Roman" panose="02020603050405020304" charset="0"/>
                  <a:ea typeface="Open Sauce Bold" panose="00000800000000000000"/>
                  <a:cs typeface="Times New Roman" panose="02020603050405020304" charset="0"/>
                  <a:sym typeface="Open Sauce Bold" panose="00000800000000000000"/>
                </a:rPr>
                <a:t>understanding sentiment</a:t>
              </a:r>
              <a:r>
                <a:rPr lang="en-US" sz="2390" u="none" strike="noStrike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 becomes crucial for businesses. In the future, leveraging advanced algorithms and AI tools will enhance our ability to interpret public opinion, leading to more informed decision-making processes.</a:t>
              </a:r>
              <a:endParaRPr lang="en-US" sz="2390" u="none" strike="noStrike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14872709" cy="2643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730"/>
                </a:lnSpc>
                <a:spcBef>
                  <a:spcPct val="0"/>
                </a:spcBef>
              </a:pPr>
              <a:r>
                <a:rPr lang="en-US" sz="6900" b="1">
                  <a:solidFill>
                    <a:srgbClr val="3A3330"/>
                  </a:solidFill>
                  <a:latin typeface="Times New Roman" panose="02020603050405020304" charset="0"/>
                  <a:ea typeface="Chunk Five" panose="00000500000000000000"/>
                  <a:cs typeface="Times New Roman" panose="02020603050405020304" charset="0"/>
                  <a:sym typeface="Chunk Five" panose="00000500000000000000"/>
                </a:rPr>
                <a:t>The Future of Sentiment Analysis</a:t>
              </a:r>
              <a:endParaRPr lang="en-US" sz="6900" b="1">
                <a:solidFill>
                  <a:srgbClr val="3A3330"/>
                </a:solidFill>
                <a:latin typeface="Times New Roman" panose="02020603050405020304" charset="0"/>
                <a:ea typeface="Chunk Five" panose="00000500000000000000"/>
                <a:cs typeface="Times New Roman" panose="02020603050405020304" charset="0"/>
                <a:sym typeface="Chunk Five" panose="00000500000000000000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7451500"/>
            <a:ext cx="2835500" cy="2835500"/>
          </a:xfrm>
          <a:custGeom>
            <a:avLst/>
            <a:gdLst/>
            <a:ahLst/>
            <a:cxnLst/>
            <a:rect l="l" t="t" r="r" b="b"/>
            <a:pathLst>
              <a:path w="2835500" h="2835500">
                <a:moveTo>
                  <a:pt x="0" y="0"/>
                </a:moveTo>
                <a:lnTo>
                  <a:pt x="2835500" y="0"/>
                </a:lnTo>
                <a:lnTo>
                  <a:pt x="2835500" y="2835500"/>
                </a:lnTo>
                <a:lnTo>
                  <a:pt x="0" y="28355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42975"/>
            <a:ext cx="11262195" cy="1122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50"/>
              </a:lnSpc>
            </a:pPr>
            <a:r>
              <a:rPr lang="en-US" sz="7955" b="1">
                <a:solidFill>
                  <a:srgbClr val="3A3330"/>
                </a:solidFill>
                <a:latin typeface="Times New Roman" panose="02020603050405020304" charset="0"/>
                <a:ea typeface="Chunk Five" panose="00000500000000000000"/>
                <a:cs typeface="Times New Roman" panose="02020603050405020304" charset="0"/>
                <a:sym typeface="Chunk Five" panose="00000500000000000000"/>
              </a:rPr>
              <a:t>Insights Summary</a:t>
            </a:r>
            <a:endParaRPr lang="en-US" sz="7955" b="1">
              <a:solidFill>
                <a:srgbClr val="3A3330"/>
              </a:solidFill>
              <a:latin typeface="Times New Roman" panose="02020603050405020304" charset="0"/>
              <a:ea typeface="Chunk Five" panose="00000500000000000000"/>
              <a:cs typeface="Times New Roman" panose="02020603050405020304" charset="0"/>
              <a:sym typeface="Chunk Five" panose="000005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42398" y="3458680"/>
            <a:ext cx="8636776" cy="334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rPr>
              <a:t>What the System Found:</a:t>
            </a:r>
            <a:endParaRPr lang="en-US" sz="3200">
              <a:solidFill>
                <a:srgbClr val="3A3330"/>
              </a:solidFill>
              <a:latin typeface="Times New Roman" panose="02020603050405020304" charset="0"/>
              <a:ea typeface="Open Sauce" panose="00000500000000000000"/>
              <a:cs typeface="Times New Roman" panose="02020603050405020304" charset="0"/>
              <a:sym typeface="Open Sauce" panose="00000500000000000000"/>
            </a:endParaRPr>
          </a:p>
          <a:p>
            <a:pPr marL="690880" lvl="1" indent="-345440" algn="l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rPr>
              <a:t>Balanced feedback among sentiment types</a:t>
            </a:r>
            <a:endParaRPr lang="en-US" sz="3200">
              <a:solidFill>
                <a:srgbClr val="3A3330"/>
              </a:solidFill>
              <a:latin typeface="Times New Roman" panose="02020603050405020304" charset="0"/>
              <a:ea typeface="Open Sauce" panose="00000500000000000000"/>
              <a:cs typeface="Times New Roman" panose="02020603050405020304" charset="0"/>
              <a:sym typeface="Open Sauce" panose="00000500000000000000"/>
            </a:endParaRPr>
          </a:p>
          <a:p>
            <a:pPr marL="690880" lvl="1" indent="-345440" algn="l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rPr>
              <a:t>Irrelevant content is hardest to classify</a:t>
            </a:r>
            <a:endParaRPr lang="en-US" sz="3200">
              <a:solidFill>
                <a:srgbClr val="3A3330"/>
              </a:solidFill>
              <a:latin typeface="Times New Roman" panose="02020603050405020304" charset="0"/>
              <a:ea typeface="Open Sauce" panose="00000500000000000000"/>
              <a:cs typeface="Times New Roman" panose="02020603050405020304" charset="0"/>
              <a:sym typeface="Open Sauce" panose="00000500000000000000"/>
            </a:endParaRPr>
          </a:p>
          <a:p>
            <a:pPr marL="690880" lvl="1" indent="-345440" algn="l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rPr>
              <a:t>Real-time insights without human effort</a:t>
            </a:r>
            <a:endParaRPr lang="en-US" sz="3200">
              <a:solidFill>
                <a:srgbClr val="3A3330"/>
              </a:solidFill>
              <a:latin typeface="Times New Roman" panose="02020603050405020304" charset="0"/>
              <a:ea typeface="Open Sauce" panose="00000500000000000000"/>
              <a:cs typeface="Times New Roman" panose="02020603050405020304" charset="0"/>
              <a:sym typeface="Open Sauce" panose="00000500000000000000"/>
            </a:endParaRPr>
          </a:p>
          <a:p>
            <a:pPr algn="l">
              <a:lnSpc>
                <a:spcPts val="4480"/>
              </a:lnSpc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2290895" y="3641216"/>
            <a:ext cx="3039799" cy="3039799"/>
          </a:xfrm>
          <a:custGeom>
            <a:avLst/>
            <a:gdLst/>
            <a:ahLst/>
            <a:cxnLst/>
            <a:rect l="l" t="t" r="r" b="b"/>
            <a:pathLst>
              <a:path w="3039799" h="3039799">
                <a:moveTo>
                  <a:pt x="0" y="0"/>
                </a:moveTo>
                <a:lnTo>
                  <a:pt x="3039798" y="0"/>
                </a:lnTo>
                <a:lnTo>
                  <a:pt x="3039798" y="3039798"/>
                </a:lnTo>
                <a:lnTo>
                  <a:pt x="0" y="303979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7451500"/>
            <a:ext cx="2835500" cy="2835500"/>
          </a:xfrm>
          <a:custGeom>
            <a:avLst/>
            <a:gdLst/>
            <a:ahLst/>
            <a:cxnLst/>
            <a:rect l="l" t="t" r="r" b="b"/>
            <a:pathLst>
              <a:path w="2835500" h="2835500">
                <a:moveTo>
                  <a:pt x="0" y="0"/>
                </a:moveTo>
                <a:lnTo>
                  <a:pt x="2835500" y="0"/>
                </a:lnTo>
                <a:lnTo>
                  <a:pt x="2835500" y="2835500"/>
                </a:lnTo>
                <a:lnTo>
                  <a:pt x="0" y="2835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28700" y="4409200"/>
            <a:ext cx="6344526" cy="4366560"/>
            <a:chOff x="0" y="0"/>
            <a:chExt cx="8459369" cy="5822079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8459369" cy="5630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95"/>
                </a:lnSpc>
                <a:spcBef>
                  <a:spcPct val="0"/>
                </a:spcBef>
              </a:pPr>
              <a:r>
                <a:rPr lang="en-US" sz="2745" b="1" u="none" strike="noStrike">
                  <a:solidFill>
                    <a:srgbClr val="3A3330"/>
                  </a:solidFill>
                  <a:latin typeface="Times New Roman" panose="02020603050405020304" charset="0"/>
                  <a:ea typeface="Open Sauce Bold" panose="00000800000000000000"/>
                  <a:cs typeface="Times New Roman" panose="02020603050405020304" charset="0"/>
                  <a:sym typeface="Open Sauce Bold" panose="00000800000000000000"/>
                </a:rPr>
                <a:t>Key benefits of sentiment analysis:</a:t>
              </a:r>
              <a:endParaRPr lang="en-US" sz="2745" b="1" u="none" strike="noStrike">
                <a:solidFill>
                  <a:srgbClr val="3A3330"/>
                </a:solidFill>
                <a:latin typeface="Times New Roman" panose="02020603050405020304" charset="0"/>
                <a:ea typeface="Open Sauce Bold" panose="00000800000000000000"/>
                <a:cs typeface="Times New Roman" panose="02020603050405020304" charset="0"/>
                <a:sym typeface="Open Sauce Bold" panose="0000080000000000000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64811"/>
              <a:ext cx="8459369" cy="47572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93090" lvl="1" indent="-296545" algn="l">
                <a:lnSpc>
                  <a:spcPts val="3570"/>
                </a:lnSpc>
                <a:buFont typeface="Arial" panose="020B0604020202020204"/>
                <a:buChar char="•"/>
              </a:pPr>
              <a:r>
                <a:rPr lang="en-US" sz="2745" u="none" strike="noStrike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Provides real-time feedback on opinions</a:t>
              </a:r>
              <a:endParaRPr lang="en-US" sz="2745" u="none" strike="noStrike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593090" lvl="1" indent="-296545" algn="l">
                <a:lnSpc>
                  <a:spcPts val="3570"/>
                </a:lnSpc>
                <a:buFont typeface="Arial" panose="020B0604020202020204"/>
                <a:buChar char="•"/>
              </a:pPr>
              <a:r>
                <a:rPr lang="en-US" sz="2745" u="none" strike="noStrike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Helps identify trends in consumer behavior</a:t>
              </a:r>
              <a:endParaRPr lang="en-US" sz="2745" u="none" strike="noStrike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593090" lvl="1" indent="-296545" algn="l">
                <a:lnSpc>
                  <a:spcPts val="3570"/>
                </a:lnSpc>
                <a:buFont typeface="Arial" panose="020B0604020202020204"/>
                <a:buChar char="•"/>
              </a:pPr>
              <a:r>
                <a:rPr lang="en-US" sz="2745" u="none" strike="noStrike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Enables targeted marketing strategies</a:t>
              </a:r>
              <a:endParaRPr lang="en-US" sz="2745" u="none" strike="noStrike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593090" lvl="1" indent="-296545" algn="l">
                <a:lnSpc>
                  <a:spcPts val="3570"/>
                </a:lnSpc>
                <a:buFont typeface="Arial" panose="020B0604020202020204"/>
                <a:buChar char="•"/>
              </a:pPr>
              <a:r>
                <a:rPr lang="en-US" sz="2745" u="none" strike="noStrike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Improves customer service and engagement</a:t>
              </a:r>
              <a:endParaRPr lang="en-US" sz="2745" u="none" strike="noStrike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8055738" y="4414090"/>
            <a:ext cx="7249661" cy="3466319"/>
            <a:chOff x="0" y="0"/>
            <a:chExt cx="9666214" cy="4621759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9666214" cy="546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95"/>
                </a:lnSpc>
                <a:spcBef>
                  <a:spcPct val="0"/>
                </a:spcBef>
              </a:pPr>
              <a:r>
                <a:rPr lang="en-US" sz="2745" b="1" u="none" strike="noStrike">
                  <a:solidFill>
                    <a:srgbClr val="3A3330"/>
                  </a:solidFill>
                  <a:latin typeface="Times New Roman" panose="02020603050405020304" charset="0"/>
                  <a:ea typeface="Open Sauce Bold" panose="00000800000000000000"/>
                  <a:cs typeface="Times New Roman" panose="02020603050405020304" charset="0"/>
                  <a:sym typeface="Open Sauce Bold" panose="00000800000000000000"/>
                </a:rPr>
                <a:t>Key limitations of sentiment analysis:</a:t>
              </a:r>
              <a:endParaRPr lang="en-US" sz="2745" b="1" u="none" strike="noStrike">
                <a:solidFill>
                  <a:srgbClr val="3A3330"/>
                </a:solidFill>
                <a:latin typeface="Times New Roman" panose="02020603050405020304" charset="0"/>
                <a:ea typeface="Open Sauce Bold" panose="00000800000000000000"/>
                <a:cs typeface="Times New Roman" panose="02020603050405020304" charset="0"/>
                <a:sym typeface="Open Sauce Bold" panose="00000800000000000000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058291"/>
              <a:ext cx="9666214" cy="3563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93090" lvl="1" indent="-296545" algn="l">
                <a:lnSpc>
                  <a:spcPts val="3570"/>
                </a:lnSpc>
                <a:buFont typeface="Arial" panose="020B0604020202020204"/>
                <a:buChar char="•"/>
              </a:pPr>
              <a:r>
                <a:rPr lang="en-US" sz="2745" u="none" strike="noStrike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May misinterpret sarcasm or irony</a:t>
              </a:r>
              <a:endParaRPr lang="en-US" sz="2745" u="none" strike="noStrike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593090" lvl="1" indent="-296545" algn="l">
                <a:lnSpc>
                  <a:spcPts val="3570"/>
                </a:lnSpc>
                <a:buFont typeface="Arial" panose="020B0604020202020204"/>
                <a:buChar char="•"/>
              </a:pPr>
              <a:r>
                <a:rPr lang="en-US" sz="2745" u="none" strike="noStrike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Language nuances can create inaccuracies</a:t>
              </a:r>
              <a:endParaRPr lang="en-US" sz="2745" u="none" strike="noStrike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593090" lvl="1" indent="-296545" algn="l">
                <a:lnSpc>
                  <a:spcPts val="3570"/>
                </a:lnSpc>
                <a:buFont typeface="Arial" panose="020B0604020202020204"/>
                <a:buChar char="•"/>
              </a:pPr>
              <a:r>
                <a:rPr lang="en-US" sz="2745" u="none" strike="noStrike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Limited context understanding of phrases</a:t>
              </a:r>
              <a:endParaRPr lang="en-US" sz="2745" u="none" strike="noStrike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593090" lvl="1" indent="-296545" algn="l">
                <a:lnSpc>
                  <a:spcPts val="3570"/>
                </a:lnSpc>
                <a:buFont typeface="Arial" panose="020B0604020202020204"/>
                <a:buChar char="•"/>
              </a:pPr>
              <a:r>
                <a:rPr lang="en-US" sz="2745" u="none" strike="noStrike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Reliant on quality and quantity of data</a:t>
              </a:r>
              <a:endParaRPr lang="en-US" sz="2745" u="none" strike="noStrike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923925"/>
            <a:ext cx="14054077" cy="2469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30"/>
              </a:lnSpc>
              <a:spcBef>
                <a:spcPct val="0"/>
              </a:spcBef>
            </a:pPr>
            <a:r>
              <a:rPr lang="en-US" sz="8600" b="1" u="none" strike="noStrike">
                <a:solidFill>
                  <a:srgbClr val="3A3330"/>
                </a:solidFill>
                <a:latin typeface="Times New Roman" panose="02020603050405020304" charset="0"/>
                <a:ea typeface="Chunk Five" panose="00000500000000000000"/>
                <a:cs typeface="Times New Roman" panose="02020603050405020304" charset="0"/>
                <a:sym typeface="Chunk Five" panose="00000500000000000000"/>
              </a:rPr>
              <a:t>Benefits and Limitations of Sentiment Analysis</a:t>
            </a:r>
            <a:endParaRPr lang="en-US" sz="8600" b="1" u="none" strike="noStrike">
              <a:solidFill>
                <a:srgbClr val="3A3330"/>
              </a:solidFill>
              <a:latin typeface="Times New Roman" panose="02020603050405020304" charset="0"/>
              <a:ea typeface="Chunk Five" panose="00000500000000000000"/>
              <a:cs typeface="Times New Roman" panose="02020603050405020304" charset="0"/>
              <a:sym typeface="Chunk Five" panose="00000500000000000000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0" y="7451500"/>
            <a:ext cx="2835500" cy="2835500"/>
          </a:xfrm>
          <a:custGeom>
            <a:avLst/>
            <a:gdLst/>
            <a:ahLst/>
            <a:cxnLst/>
            <a:rect l="l" t="t" r="r" b="b"/>
            <a:pathLst>
              <a:path w="2835500" h="2835500">
                <a:moveTo>
                  <a:pt x="0" y="0"/>
                </a:moveTo>
                <a:lnTo>
                  <a:pt x="2835500" y="0"/>
                </a:lnTo>
                <a:lnTo>
                  <a:pt x="2835500" y="2835500"/>
                </a:lnTo>
                <a:lnTo>
                  <a:pt x="0" y="28355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28700" y="4409200"/>
            <a:ext cx="5236784" cy="5082213"/>
            <a:chOff x="0" y="0"/>
            <a:chExt cx="6982378" cy="6776284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6982378" cy="464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20"/>
                </a:lnSpc>
                <a:spcBef>
                  <a:spcPct val="0"/>
                </a:spcBef>
              </a:pPr>
              <a:r>
                <a:rPr lang="en-US" sz="2265" b="1" u="none" strike="noStrike">
                  <a:solidFill>
                    <a:srgbClr val="3A3330"/>
                  </a:solidFill>
                  <a:latin typeface="Times New Roman" panose="02020603050405020304" charset="0"/>
                  <a:ea typeface="Open Sauce Bold" panose="00000800000000000000"/>
                  <a:cs typeface="Times New Roman" panose="02020603050405020304" charset="0"/>
                  <a:sym typeface="Open Sauce Bold" panose="00000800000000000000"/>
                </a:rPr>
                <a:t>Key Recommendations</a:t>
              </a:r>
              <a:r>
                <a:rPr lang="en-US" sz="2265" b="1" u="none" strike="noStrike">
                  <a:solidFill>
                    <a:srgbClr val="3A3330"/>
                  </a:solidFill>
                  <a:latin typeface="Times New Roman" panose="02020603050405020304" charset="0"/>
                  <a:ea typeface="Open Sauce Bold" panose="00000800000000000000"/>
                  <a:cs typeface="Times New Roman" panose="02020603050405020304" charset="0"/>
                  <a:sym typeface="Open Sauce Bold" panose="00000800000000000000"/>
                </a:rPr>
                <a:t>:</a:t>
              </a:r>
              <a:endParaRPr lang="en-US" sz="2265" b="1" u="none" strike="noStrike">
                <a:solidFill>
                  <a:srgbClr val="3A3330"/>
                </a:solidFill>
                <a:latin typeface="Times New Roman" panose="02020603050405020304" charset="0"/>
                <a:ea typeface="Open Sauce Bold" panose="00000800000000000000"/>
                <a:cs typeface="Times New Roman" panose="02020603050405020304" charset="0"/>
                <a:sym typeface="Open Sauce Bold" panose="0000080000000000000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3433"/>
              <a:ext cx="6982378" cy="58928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89585" lvl="1" indent="-244475" algn="l">
                <a:lnSpc>
                  <a:spcPts val="2945"/>
                </a:lnSpc>
                <a:buFont typeface="Arial" panose="020B0604020202020204"/>
                <a:buChar char="•"/>
              </a:pPr>
              <a:r>
                <a:rPr lang="en-US" sz="2265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Periodic model evaluation to maintain relevance.</a:t>
              </a:r>
              <a:endParaRPr lang="en-US" sz="2265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489585" lvl="1" indent="-244475" algn="l">
                <a:lnSpc>
                  <a:spcPts val="2945"/>
                </a:lnSpc>
                <a:buFont typeface="Arial" panose="020B0604020202020204"/>
                <a:buChar char="•"/>
              </a:pPr>
              <a:r>
                <a:rPr lang="en-US" sz="2265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Expand to multilingual support for wider markets.</a:t>
              </a:r>
              <a:endParaRPr lang="en-US" sz="2265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489585" lvl="1" indent="-244475" algn="l">
                <a:lnSpc>
                  <a:spcPts val="2945"/>
                </a:lnSpc>
                <a:buFont typeface="Arial" panose="020B0604020202020204"/>
                <a:buChar char="•"/>
              </a:pPr>
              <a:r>
                <a:rPr lang="en-US" sz="2265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Integrate with real-time dashboards for monitoring.</a:t>
              </a:r>
              <a:endParaRPr lang="en-US" sz="2265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489585" lvl="1" indent="-244475" algn="l">
                <a:lnSpc>
                  <a:spcPts val="2945"/>
                </a:lnSpc>
                <a:buFont typeface="Arial" panose="020B0604020202020204"/>
                <a:buChar char="•"/>
              </a:pPr>
              <a:r>
                <a:rPr lang="en-US" sz="2265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Use insights for marketing, customer support, product feedback.</a:t>
              </a:r>
              <a:endParaRPr lang="en-US" sz="2265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489585" lvl="1" indent="-244475" algn="l">
                <a:lnSpc>
                  <a:spcPts val="2945"/>
                </a:lnSpc>
                <a:buFont typeface="Arial" panose="020B0604020202020204"/>
                <a:buChar char="•"/>
              </a:pPr>
              <a:r>
                <a:rPr lang="en-US" sz="2265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Explore advanced models (e.g., transformers) for deeper analysis.</a:t>
              </a:r>
              <a:endParaRPr lang="en-US" sz="2265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algn="l">
                <a:lnSpc>
                  <a:spcPts val="2945"/>
                </a:lnSpc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8055738" y="4414090"/>
            <a:ext cx="6452382" cy="4678881"/>
            <a:chOff x="0" y="0"/>
            <a:chExt cx="8603176" cy="6238507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8603176" cy="486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35"/>
                </a:lnSpc>
                <a:spcBef>
                  <a:spcPct val="0"/>
                </a:spcBef>
              </a:pPr>
              <a:r>
                <a:rPr lang="en-US" sz="2445" b="1">
                  <a:solidFill>
                    <a:srgbClr val="3A3330"/>
                  </a:solidFill>
                  <a:latin typeface="Times New Roman" panose="02020603050405020304" charset="0"/>
                  <a:ea typeface="Open Sauce Bold" panose="00000800000000000000"/>
                  <a:cs typeface="Times New Roman" panose="02020603050405020304" charset="0"/>
                  <a:sym typeface="Open Sauce Bold" panose="00000800000000000000"/>
                </a:rPr>
                <a:t>Conclusion</a:t>
              </a:r>
              <a:endParaRPr lang="en-US" sz="2445" b="1">
                <a:solidFill>
                  <a:srgbClr val="3A3330"/>
                </a:solidFill>
                <a:latin typeface="Times New Roman" panose="02020603050405020304" charset="0"/>
                <a:ea typeface="Open Sauce Bold" panose="00000800000000000000"/>
                <a:cs typeface="Times New Roman" panose="02020603050405020304" charset="0"/>
                <a:sym typeface="Open Sauce Bold" panose="00000800000000000000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48288"/>
              <a:ext cx="8603176" cy="52902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27685" lvl="1" indent="-264160" algn="l">
                <a:lnSpc>
                  <a:spcPts val="3175"/>
                </a:lnSpc>
                <a:buFont typeface="Arial" panose="020B0604020202020204"/>
                <a:buChar char="•"/>
              </a:pPr>
              <a:r>
                <a:rPr lang="en-US" sz="2445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Automated sentiment analysis supports scalable, real-time monitoring.</a:t>
              </a:r>
              <a:endParaRPr lang="en-US" sz="2445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527685" lvl="1" indent="-264160" algn="l">
                <a:lnSpc>
                  <a:spcPts val="3175"/>
                </a:lnSpc>
                <a:buFont typeface="Arial" panose="020B0604020202020204"/>
                <a:buChar char="•"/>
              </a:pPr>
              <a:r>
                <a:rPr lang="en-US" sz="2445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Enables brands to track sentiment trends, detect issues, and inform strategy.</a:t>
              </a:r>
              <a:endParaRPr lang="en-US" sz="2445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527685" lvl="1" indent="-264160" algn="l">
                <a:lnSpc>
                  <a:spcPts val="3175"/>
                </a:lnSpc>
                <a:buFont typeface="Arial" panose="020B0604020202020204"/>
                <a:buChar char="•"/>
              </a:pPr>
              <a:r>
                <a:rPr lang="en-US" sz="2445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Demonstrates how NLP and ML drive proactive brand management.</a:t>
              </a:r>
              <a:endParaRPr lang="en-US" sz="2445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527685" lvl="1" indent="-264160" algn="l">
                <a:lnSpc>
                  <a:spcPts val="3175"/>
                </a:lnSpc>
                <a:buFont typeface="Arial" panose="020B0604020202020204"/>
                <a:buChar char="•"/>
              </a:pPr>
              <a:r>
                <a:rPr lang="en-US" sz="2445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Positions Interbrand for data-driven insights and competitive advantage.</a:t>
              </a:r>
              <a:endParaRPr lang="en-US" sz="2445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964992" y="654352"/>
            <a:ext cx="14043480" cy="3208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40"/>
              </a:lnSpc>
            </a:pPr>
            <a:r>
              <a:rPr lang="en-US" sz="7445" b="1">
                <a:solidFill>
                  <a:srgbClr val="3A3330"/>
                </a:solidFill>
                <a:latin typeface="Times New Roman" panose="02020603050405020304" charset="0"/>
                <a:ea typeface="Chunk Five" panose="00000500000000000000"/>
                <a:cs typeface="Times New Roman" panose="02020603050405020304" charset="0"/>
                <a:sym typeface="Chunk Five" panose="00000500000000000000"/>
              </a:rPr>
              <a:t>Recommendations and Conclusion</a:t>
            </a:r>
            <a:endParaRPr lang="en-US" sz="7445" b="1">
              <a:solidFill>
                <a:srgbClr val="3A3330"/>
              </a:solidFill>
              <a:latin typeface="Times New Roman" panose="02020603050405020304" charset="0"/>
              <a:ea typeface="Chunk Five" panose="00000500000000000000"/>
              <a:cs typeface="Times New Roman" panose="02020603050405020304" charset="0"/>
              <a:sym typeface="Chunk Five" panose="00000500000000000000"/>
            </a:endParaRPr>
          </a:p>
          <a:p>
            <a:pPr algn="l">
              <a:lnSpc>
                <a:spcPts val="8340"/>
              </a:lnSpc>
            </a:pPr>
            <a:endParaRPr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>
              <a:lnSpc>
                <a:spcPts val="8340"/>
              </a:lnSpc>
              <a:spcBef>
                <a:spcPct val="0"/>
              </a:spcBef>
            </a:pPr>
            <a:endParaRPr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0" y="7451500"/>
            <a:ext cx="2835500" cy="2835500"/>
          </a:xfrm>
          <a:custGeom>
            <a:avLst/>
            <a:gdLst/>
            <a:ahLst/>
            <a:cxnLst/>
            <a:rect l="l" t="t" r="r" b="b"/>
            <a:pathLst>
              <a:path w="2835500" h="2835500">
                <a:moveTo>
                  <a:pt x="0" y="0"/>
                </a:moveTo>
                <a:lnTo>
                  <a:pt x="2835500" y="0"/>
                </a:lnTo>
                <a:lnTo>
                  <a:pt x="2835500" y="2835500"/>
                </a:lnTo>
                <a:lnTo>
                  <a:pt x="0" y="28355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99250" y="1171996"/>
            <a:ext cx="14054077" cy="1234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30"/>
              </a:lnSpc>
              <a:spcBef>
                <a:spcPct val="0"/>
              </a:spcBef>
            </a:pPr>
            <a:r>
              <a:rPr lang="en-US" sz="8600">
                <a:solidFill>
                  <a:srgbClr val="3A3330"/>
                </a:solidFill>
                <a:latin typeface="Arial Black" panose="020B0A04020102020204" charset="0"/>
                <a:ea typeface="Chunk Five" panose="00000500000000000000"/>
                <a:cs typeface="Arial Black" panose="020B0A04020102020204" charset="0"/>
                <a:sym typeface="Chunk Five" panose="00000500000000000000"/>
              </a:rPr>
              <a:t>Thank You</a:t>
            </a:r>
            <a:endParaRPr lang="en-US" sz="8600">
              <a:solidFill>
                <a:srgbClr val="3A3330"/>
              </a:solidFill>
              <a:latin typeface="Arial Black" panose="020B0A04020102020204" charset="0"/>
              <a:ea typeface="Chunk Five" panose="00000500000000000000"/>
              <a:cs typeface="Arial Black" panose="020B0A04020102020204" charset="0"/>
              <a:sym typeface="Chunk Five" panose="000005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4191485" y="3802697"/>
            <a:ext cx="6094563" cy="2681606"/>
            <a:chOff x="0" y="0"/>
            <a:chExt cx="8126084" cy="3575475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8126084" cy="17222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105"/>
                </a:lnSpc>
                <a:spcBef>
                  <a:spcPct val="0"/>
                </a:spcBef>
              </a:pPr>
              <a:r>
                <a:rPr lang="en-US" sz="4255" b="1">
                  <a:solidFill>
                    <a:srgbClr val="3A3330"/>
                  </a:solidFill>
                  <a:latin typeface="Arial Black" panose="020B0A04020102020204" charset="0"/>
                  <a:ea typeface="Open Sauce Bold" panose="00000800000000000000"/>
                  <a:cs typeface="Arial Black" panose="020B0A04020102020204" charset="0"/>
                  <a:sym typeface="Open Sauce Bold" panose="00000800000000000000"/>
                </a:rPr>
                <a:t>Questions &amp; Feedback</a:t>
              </a:r>
              <a:endParaRPr lang="en-US" sz="4255" b="1">
                <a:solidFill>
                  <a:srgbClr val="3A3330"/>
                </a:solidFill>
                <a:latin typeface="Arial Black" panose="020B0A04020102020204" charset="0"/>
                <a:ea typeface="Open Sauce Bold" panose="00000800000000000000"/>
                <a:cs typeface="Arial Black" panose="020B0A04020102020204" charset="0"/>
                <a:sym typeface="Open Sauce Bold" panose="0000080000000000000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286358"/>
              <a:ext cx="8126084" cy="1289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0"/>
                </a:lnSpc>
                <a:spcBef>
                  <a:spcPct val="0"/>
                </a:spcBef>
              </a:pPr>
              <a:r>
                <a:rPr lang="en-US" sz="2790">
                  <a:solidFill>
                    <a:srgbClr val="3A3330"/>
                  </a:solidFill>
                  <a:latin typeface="Arial Black" panose="020B0A04020102020204" charset="0"/>
                  <a:ea typeface="Open Sauce" panose="00000500000000000000"/>
                  <a:cs typeface="Arial Black" panose="020B0A04020102020204" charset="0"/>
                  <a:sym typeface="Open Sauce" panose="00000500000000000000"/>
                </a:rPr>
                <a:t>We’re ready to demo or discuss further</a:t>
              </a:r>
              <a:endParaRPr lang="en-US" sz="2790">
                <a:solidFill>
                  <a:srgbClr val="3A3330"/>
                </a:solidFill>
                <a:latin typeface="Arial Black" panose="020B0A04020102020204" charset="0"/>
                <a:ea typeface="Open Sauce" panose="00000500000000000000"/>
                <a:cs typeface="Arial Black" panose="020B0A04020102020204" charset="0"/>
                <a:sym typeface="Open Sauce" panose="00000500000000000000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0" y="7451500"/>
            <a:ext cx="2835500" cy="2835500"/>
          </a:xfrm>
          <a:custGeom>
            <a:avLst/>
            <a:gdLst/>
            <a:ahLst/>
            <a:cxnLst/>
            <a:rect l="l" t="t" r="r" b="b"/>
            <a:pathLst>
              <a:path w="2835500" h="2835500">
                <a:moveTo>
                  <a:pt x="0" y="0"/>
                </a:moveTo>
                <a:lnTo>
                  <a:pt x="2835500" y="0"/>
                </a:lnTo>
                <a:lnTo>
                  <a:pt x="2835500" y="2835500"/>
                </a:lnTo>
                <a:lnTo>
                  <a:pt x="0" y="28355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69530" y="3681203"/>
            <a:ext cx="2936267" cy="2936267"/>
          </a:xfrm>
          <a:custGeom>
            <a:avLst/>
            <a:gdLst/>
            <a:ahLst/>
            <a:cxnLst/>
            <a:rect l="l" t="t" r="r" b="b"/>
            <a:pathLst>
              <a:path w="2936267" h="2936267">
                <a:moveTo>
                  <a:pt x="0" y="0"/>
                </a:moveTo>
                <a:lnTo>
                  <a:pt x="2936267" y="0"/>
                </a:lnTo>
                <a:lnTo>
                  <a:pt x="2936267" y="2936267"/>
                </a:lnTo>
                <a:lnTo>
                  <a:pt x="0" y="293626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7381137" y="1131165"/>
            <a:ext cx="9878163" cy="7948702"/>
            <a:chOff x="0" y="-85725"/>
            <a:chExt cx="13170884" cy="10598270"/>
          </a:xfrm>
        </p:grpSpPr>
        <p:sp>
          <p:nvSpPr>
            <p:cNvPr id="4" name="TextBox 4"/>
            <p:cNvSpPr txBox="1"/>
            <p:nvPr/>
          </p:nvSpPr>
          <p:spPr>
            <a:xfrm>
              <a:off x="0" y="-85725"/>
              <a:ext cx="13170884" cy="32351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460"/>
                </a:lnSpc>
              </a:pPr>
              <a:r>
                <a:rPr lang="en-US" sz="8600" b="1">
                  <a:solidFill>
                    <a:srgbClr val="3A3330"/>
                  </a:solidFill>
                  <a:latin typeface="Times New Roman" panose="02020603050405020304" charset="0"/>
                  <a:ea typeface="Chunk Five" panose="00000500000000000000"/>
                  <a:cs typeface="Times New Roman" panose="02020603050405020304" charset="0"/>
                  <a:sym typeface="Chunk Five" panose="00000500000000000000"/>
                </a:rPr>
                <a:t>Introduction</a:t>
              </a:r>
              <a:endParaRPr lang="en-US" sz="8600">
                <a:solidFill>
                  <a:srgbClr val="3A3330"/>
                </a:solidFill>
                <a:latin typeface="Times New Roman" panose="02020603050405020304" charset="0"/>
                <a:ea typeface="Chunk Five" panose="00000500000000000000"/>
                <a:cs typeface="Times New Roman" panose="02020603050405020304" charset="0"/>
                <a:sym typeface="Chunk Five" panose="00000500000000000000"/>
              </a:endParaRPr>
            </a:p>
            <a:p>
              <a:pPr marL="0" lvl="0" indent="0" algn="l">
                <a:lnSpc>
                  <a:spcPts val="9460"/>
                </a:lnSpc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435470"/>
              <a:ext cx="10869978" cy="7077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 algn="l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Social media platforms generate massive unstructured data.</a:t>
              </a:r>
              <a:endParaRPr lang="en-US" sz="30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647700" lvl="1" indent="-323850" algn="l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Monitoring sentiment helps protect brand reputation.</a:t>
              </a:r>
              <a:endParaRPr lang="en-US" sz="30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647700" lvl="1" indent="-323850" algn="l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Manual analysis is impractical due to volume and velocity.</a:t>
              </a:r>
              <a:endParaRPr lang="en-US" sz="30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647700" lvl="1" indent="-323850" algn="l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This project uses Natural Language Processing (NLP) and machine learning for automated sentiment detection.</a:t>
              </a:r>
              <a:endParaRPr lang="en-US" sz="30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0" lvl="0" indent="0" algn="l">
                <a:lnSpc>
                  <a:spcPts val="4200"/>
                </a:lnSpc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0">
            <a:off x="-205499" y="0"/>
            <a:ext cx="4123100" cy="412310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3175000"/>
                  </a:moveTo>
                  <a:cubicBezTo>
                    <a:pt x="6350000" y="1421130"/>
                    <a:pt x="4928870" y="0"/>
                    <a:pt x="3175000" y="0"/>
                  </a:cubicBezTo>
                  <a:lnTo>
                    <a:pt x="0" y="0"/>
                  </a:lnTo>
                  <a:lnTo>
                    <a:pt x="0" y="3175000"/>
                  </a:lnTo>
                  <a:cubicBezTo>
                    <a:pt x="0" y="4928870"/>
                    <a:pt x="1421130" y="6350000"/>
                    <a:pt x="3175000" y="6350000"/>
                  </a:cubicBezTo>
                  <a:cubicBezTo>
                    <a:pt x="4928870" y="6350000"/>
                    <a:pt x="6350000" y="4928870"/>
                    <a:pt x="6350000" y="31750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99010" y="359986"/>
              <a:ext cx="5898640" cy="5630028"/>
            </a:xfrm>
            <a:custGeom>
              <a:avLst/>
              <a:gdLst/>
              <a:ahLst/>
              <a:cxnLst/>
              <a:rect l="l" t="t" r="r" b="b"/>
              <a:pathLst>
                <a:path w="5898640" h="5630028">
                  <a:moveTo>
                    <a:pt x="2949320" y="4504"/>
                  </a:moveTo>
                  <a:cubicBezTo>
                    <a:pt x="1942227" y="0"/>
                    <a:pt x="1009702" y="534693"/>
                    <a:pt x="504851" y="1406118"/>
                  </a:cubicBezTo>
                  <a:cubicBezTo>
                    <a:pt x="0" y="2277543"/>
                    <a:pt x="0" y="3352485"/>
                    <a:pt x="504851" y="4223910"/>
                  </a:cubicBezTo>
                  <a:cubicBezTo>
                    <a:pt x="1009702" y="5095335"/>
                    <a:pt x="1942227" y="5630028"/>
                    <a:pt x="2949320" y="5625524"/>
                  </a:cubicBezTo>
                  <a:cubicBezTo>
                    <a:pt x="3956413" y="5630028"/>
                    <a:pt x="4888938" y="5095335"/>
                    <a:pt x="5393789" y="4223910"/>
                  </a:cubicBezTo>
                  <a:cubicBezTo>
                    <a:pt x="5898640" y="3352485"/>
                    <a:pt x="5898640" y="2277543"/>
                    <a:pt x="5393789" y="1406118"/>
                  </a:cubicBezTo>
                  <a:cubicBezTo>
                    <a:pt x="4888938" y="534693"/>
                    <a:pt x="3956413" y="0"/>
                    <a:pt x="2949320" y="4504"/>
                  </a:cubicBezTo>
                  <a:close/>
                </a:path>
              </a:pathLst>
            </a:custGeom>
            <a:blipFill>
              <a:blip r:embed="rId3"/>
              <a:stretch>
                <a:fillRect l="-38492" r="-38492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0" y="7451500"/>
            <a:ext cx="2835500" cy="2835500"/>
          </a:xfrm>
          <a:custGeom>
            <a:avLst/>
            <a:gdLst/>
            <a:ahLst/>
            <a:cxnLst/>
            <a:rect l="l" t="t" r="r" b="b"/>
            <a:pathLst>
              <a:path w="2835500" h="2835500">
                <a:moveTo>
                  <a:pt x="0" y="0"/>
                </a:moveTo>
                <a:lnTo>
                  <a:pt x="2835500" y="0"/>
                </a:lnTo>
                <a:lnTo>
                  <a:pt x="2835500" y="2835500"/>
                </a:lnTo>
                <a:lnTo>
                  <a:pt x="0" y="2835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28700" y="769484"/>
            <a:ext cx="7564691" cy="8676594"/>
            <a:chOff x="0" y="-95250"/>
            <a:chExt cx="10086254" cy="11568791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0"/>
              <a:ext cx="10086254" cy="28947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465"/>
                </a:lnSpc>
              </a:pPr>
              <a:r>
                <a:rPr lang="en-US" sz="7560" b="1">
                  <a:solidFill>
                    <a:srgbClr val="3A3330"/>
                  </a:solidFill>
                  <a:latin typeface="Times New Roman" panose="02020603050405020304" charset="0"/>
                  <a:ea typeface="Chunk Five" panose="00000500000000000000"/>
                  <a:cs typeface="Times New Roman" panose="02020603050405020304" charset="0"/>
                  <a:sym typeface="Chunk Five" panose="00000500000000000000"/>
                </a:rPr>
                <a:t>Project Overview</a:t>
              </a:r>
              <a:endParaRPr lang="en-US" sz="7560">
                <a:solidFill>
                  <a:srgbClr val="3A3330"/>
                </a:solidFill>
                <a:latin typeface="Times New Roman" panose="02020603050405020304" charset="0"/>
                <a:ea typeface="Chunk Five" panose="00000500000000000000"/>
                <a:cs typeface="Times New Roman" panose="02020603050405020304" charset="0"/>
                <a:sym typeface="Chunk Five" panose="00000500000000000000"/>
              </a:endParaRPr>
            </a:p>
            <a:p>
              <a:pPr marL="0" lvl="0" indent="0" algn="l">
                <a:lnSpc>
                  <a:spcPts val="8465"/>
                </a:lnSpc>
                <a:spcBef>
                  <a:spcPct val="0"/>
                </a:spcBef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638909"/>
              <a:ext cx="10086254" cy="68346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45"/>
                </a:lnSpc>
              </a:pPr>
              <a:r>
                <a:rPr lang="en-US" sz="288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Goal: Classify tweet sentiment towards brands (e.g., Amazon, Facebook, Borderlands).</a:t>
              </a:r>
              <a:endParaRPr lang="en-US" sz="288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algn="l">
                <a:lnSpc>
                  <a:spcPts val="3745"/>
                </a:lnSpc>
              </a:pPr>
              <a:r>
                <a:rPr lang="en-US" sz="288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Sentiments: Positive, Negative, Neutral, Irrelevant.</a:t>
              </a:r>
              <a:endParaRPr lang="en-US" sz="288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algn="l">
                <a:lnSpc>
                  <a:spcPts val="3745"/>
                </a:lnSpc>
              </a:pPr>
              <a:r>
                <a:rPr lang="en-US" sz="288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Helps brand managers and marketing teams:</a:t>
              </a:r>
              <a:endParaRPr lang="en-US" sz="288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621665" lvl="1" indent="-311150" algn="l">
                <a:lnSpc>
                  <a:spcPts val="3745"/>
                </a:lnSpc>
                <a:buFont typeface="Arial" panose="020B0604020202020204"/>
                <a:buChar char="•"/>
              </a:pPr>
              <a:r>
                <a:rPr lang="en-US" sz="288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Monitor sentiment trends.</a:t>
              </a:r>
              <a:endParaRPr lang="en-US" sz="288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621665" lvl="1" indent="-311150" algn="l">
                <a:lnSpc>
                  <a:spcPts val="3745"/>
                </a:lnSpc>
                <a:buFont typeface="Arial" panose="020B0604020202020204"/>
                <a:buChar char="•"/>
              </a:pPr>
              <a:r>
                <a:rPr lang="en-US" sz="288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Detect spikes in negative sentiment.</a:t>
              </a:r>
              <a:endParaRPr lang="en-US" sz="288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621665" lvl="1" indent="-311150" algn="l">
                <a:lnSpc>
                  <a:spcPts val="3745"/>
                </a:lnSpc>
                <a:buFont typeface="Arial" panose="020B0604020202020204"/>
                <a:buChar char="•"/>
              </a:pPr>
              <a:r>
                <a:rPr lang="en-US" sz="288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Evaluate marketing impacts.</a:t>
              </a:r>
              <a:endParaRPr lang="en-US" sz="288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621665" lvl="1" indent="-311150" algn="l">
                <a:lnSpc>
                  <a:spcPts val="3745"/>
                </a:lnSpc>
                <a:spcBef>
                  <a:spcPct val="0"/>
                </a:spcBef>
                <a:buFont typeface="Arial" panose="020B0604020202020204"/>
                <a:buChar char="•"/>
              </a:pPr>
              <a:r>
                <a:rPr lang="en-US" sz="288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Benchmark competition.</a:t>
              </a:r>
              <a:endParaRPr lang="en-US" sz="288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 rot="0">
            <a:off x="13156183" y="5155183"/>
            <a:ext cx="5131817" cy="5131817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130" y="0"/>
                    <a:pt x="0" y="1421130"/>
                    <a:pt x="0" y="3175000"/>
                  </a:cubicBezTo>
                  <a:lnTo>
                    <a:pt x="0" y="6350000"/>
                  </a:lnTo>
                  <a:lnTo>
                    <a:pt x="3175000" y="6350000"/>
                  </a:lnTo>
                  <a:cubicBezTo>
                    <a:pt x="4928870" y="6350000"/>
                    <a:pt x="6350000" y="4928870"/>
                    <a:pt x="6350000" y="3175000"/>
                  </a:cubicBezTo>
                  <a:cubicBezTo>
                    <a:pt x="6350000" y="1421130"/>
                    <a:pt x="4928870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27013" y="387928"/>
              <a:ext cx="5895974" cy="5627483"/>
            </a:xfrm>
            <a:custGeom>
              <a:avLst/>
              <a:gdLst/>
              <a:ahLst/>
              <a:cxnLst/>
              <a:rect l="l" t="t" r="r" b="b"/>
              <a:pathLst>
                <a:path w="5895974" h="5627483">
                  <a:moveTo>
                    <a:pt x="2947987" y="4502"/>
                  </a:moveTo>
                  <a:cubicBezTo>
                    <a:pt x="1941349" y="0"/>
                    <a:pt x="1009246" y="534452"/>
                    <a:pt x="504623" y="1405483"/>
                  </a:cubicBezTo>
                  <a:cubicBezTo>
                    <a:pt x="0" y="2276514"/>
                    <a:pt x="0" y="3350970"/>
                    <a:pt x="504623" y="4222001"/>
                  </a:cubicBezTo>
                  <a:cubicBezTo>
                    <a:pt x="1009246" y="5093032"/>
                    <a:pt x="1941349" y="5627484"/>
                    <a:pt x="2947987" y="5622982"/>
                  </a:cubicBezTo>
                  <a:cubicBezTo>
                    <a:pt x="3954625" y="5627484"/>
                    <a:pt x="4886728" y="5093032"/>
                    <a:pt x="5391351" y="4222001"/>
                  </a:cubicBezTo>
                  <a:cubicBezTo>
                    <a:pt x="5895974" y="3350970"/>
                    <a:pt x="5895974" y="2276514"/>
                    <a:pt x="5391351" y="1405483"/>
                  </a:cubicBezTo>
                  <a:cubicBezTo>
                    <a:pt x="4886728" y="534451"/>
                    <a:pt x="3954625" y="0"/>
                    <a:pt x="2947987" y="4502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8" name="TextBox 8"/>
          <p:cNvSpPr txBox="1"/>
          <p:nvPr/>
        </p:nvSpPr>
        <p:spPr>
          <a:xfrm>
            <a:off x="14030125" y="6148532"/>
            <a:ext cx="3383934" cy="3059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0"/>
              </a:lnSpc>
              <a:spcBef>
                <a:spcPct val="0"/>
              </a:spcBef>
            </a:pPr>
            <a:r>
              <a:rPr lang="en-US" sz="436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rPr>
              <a:t>✅ Positive</a:t>
            </a:r>
            <a:endParaRPr lang="en-US" sz="4360">
              <a:solidFill>
                <a:srgbClr val="3A3330"/>
              </a:solidFill>
              <a:latin typeface="Times New Roman" panose="02020603050405020304" charset="0"/>
              <a:ea typeface="Open Sauce" panose="00000500000000000000"/>
              <a:cs typeface="Times New Roman" panose="02020603050405020304" charset="0"/>
              <a:sym typeface="Open Sauce" panose="00000500000000000000"/>
            </a:endParaRPr>
          </a:p>
          <a:p>
            <a:pPr algn="ctr">
              <a:lnSpc>
                <a:spcPts val="6100"/>
              </a:lnSpc>
              <a:spcBef>
                <a:spcPct val="0"/>
              </a:spcBef>
            </a:pPr>
            <a:r>
              <a:rPr lang="en-US" sz="436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rPr>
              <a:t>⚖️ Neutral</a:t>
            </a:r>
            <a:endParaRPr lang="en-US" sz="4360">
              <a:solidFill>
                <a:srgbClr val="3A3330"/>
              </a:solidFill>
              <a:latin typeface="Times New Roman" panose="02020603050405020304" charset="0"/>
              <a:ea typeface="Open Sauce" panose="00000500000000000000"/>
              <a:cs typeface="Times New Roman" panose="02020603050405020304" charset="0"/>
              <a:sym typeface="Open Sauce" panose="00000500000000000000"/>
            </a:endParaRPr>
          </a:p>
          <a:p>
            <a:pPr algn="ctr">
              <a:lnSpc>
                <a:spcPts val="6100"/>
              </a:lnSpc>
              <a:spcBef>
                <a:spcPct val="0"/>
              </a:spcBef>
            </a:pPr>
            <a:r>
              <a:rPr lang="en-US" sz="436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rPr>
              <a:t>❌ Negative</a:t>
            </a:r>
            <a:endParaRPr lang="en-US" sz="4360">
              <a:solidFill>
                <a:srgbClr val="3A3330"/>
              </a:solidFill>
              <a:latin typeface="Times New Roman" panose="02020603050405020304" charset="0"/>
              <a:ea typeface="Open Sauce" panose="00000500000000000000"/>
              <a:cs typeface="Times New Roman" panose="02020603050405020304" charset="0"/>
              <a:sym typeface="Open Sauce" panose="00000500000000000000"/>
            </a:endParaRPr>
          </a:p>
          <a:p>
            <a:pPr algn="ctr">
              <a:lnSpc>
                <a:spcPts val="6100"/>
              </a:lnSpc>
              <a:spcBef>
                <a:spcPct val="0"/>
              </a:spcBef>
            </a:pPr>
            <a:r>
              <a:rPr lang="en-US" sz="436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rPr>
              <a:t>🚫 Irrelevant</a:t>
            </a:r>
            <a:endParaRPr lang="en-US" sz="4360">
              <a:solidFill>
                <a:srgbClr val="3A3330"/>
              </a:solidFill>
              <a:latin typeface="Times New Roman" panose="02020603050405020304" charset="0"/>
              <a:ea typeface="Open Sauce" panose="00000500000000000000"/>
              <a:cs typeface="Times New Roman" panose="02020603050405020304" charset="0"/>
              <a:sym typeface="Open Sauce" panose="00000500000000000000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0" y="7451500"/>
            <a:ext cx="2835500" cy="2835500"/>
          </a:xfrm>
          <a:custGeom>
            <a:avLst/>
            <a:gdLst/>
            <a:ahLst/>
            <a:cxnLst/>
            <a:rect l="l" t="t" r="r" b="b"/>
            <a:pathLst>
              <a:path w="2835500" h="2835500">
                <a:moveTo>
                  <a:pt x="0" y="0"/>
                </a:moveTo>
                <a:lnTo>
                  <a:pt x="2835500" y="0"/>
                </a:lnTo>
                <a:lnTo>
                  <a:pt x="2835500" y="2835500"/>
                </a:lnTo>
                <a:lnTo>
                  <a:pt x="0" y="28355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92173" y="4427827"/>
            <a:ext cx="931518" cy="931518"/>
          </a:xfrm>
          <a:custGeom>
            <a:avLst/>
            <a:gdLst/>
            <a:ahLst/>
            <a:cxnLst/>
            <a:rect l="l" t="t" r="r" b="b"/>
            <a:pathLst>
              <a:path w="931518" h="931518">
                <a:moveTo>
                  <a:pt x="0" y="0"/>
                </a:moveTo>
                <a:lnTo>
                  <a:pt x="931518" y="0"/>
                </a:lnTo>
                <a:lnTo>
                  <a:pt x="931518" y="931518"/>
                </a:lnTo>
                <a:lnTo>
                  <a:pt x="0" y="93151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4427827"/>
            <a:ext cx="955434" cy="931518"/>
          </a:xfrm>
          <a:custGeom>
            <a:avLst/>
            <a:gdLst/>
            <a:ahLst/>
            <a:cxnLst/>
            <a:rect l="l" t="t" r="r" b="b"/>
            <a:pathLst>
              <a:path w="955434" h="931518">
                <a:moveTo>
                  <a:pt x="0" y="0"/>
                </a:moveTo>
                <a:lnTo>
                  <a:pt x="955434" y="0"/>
                </a:lnTo>
                <a:lnTo>
                  <a:pt x="955434" y="931518"/>
                </a:lnTo>
                <a:lnTo>
                  <a:pt x="0" y="9315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1028700" y="5714830"/>
            <a:ext cx="4584125" cy="1909857"/>
            <a:chOff x="0" y="-9525"/>
            <a:chExt cx="6112166" cy="2546476"/>
          </a:xfrm>
        </p:grpSpPr>
        <p:sp>
          <p:nvSpPr>
            <p:cNvPr id="5" name="TextBox 5"/>
            <p:cNvSpPr txBox="1"/>
            <p:nvPr/>
          </p:nvSpPr>
          <p:spPr>
            <a:xfrm>
              <a:off x="0" y="-9525"/>
              <a:ext cx="6112166" cy="656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4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3A3330"/>
                  </a:solidFill>
                  <a:latin typeface="Times New Roman" panose="02020603050405020304" charset="0"/>
                  <a:ea typeface="Open Sauce Bold" panose="00000800000000000000"/>
                  <a:cs typeface="Times New Roman" panose="02020603050405020304" charset="0"/>
                  <a:sym typeface="Open Sauce Bold" panose="00000800000000000000"/>
                </a:rPr>
                <a:t>TF-IDF</a:t>
              </a:r>
              <a:endParaRPr lang="en-US" sz="3200" b="1">
                <a:solidFill>
                  <a:srgbClr val="3A3330"/>
                </a:solidFill>
                <a:latin typeface="Times New Roman" panose="02020603050405020304" charset="0"/>
                <a:ea typeface="Open Sauce Bold" panose="00000800000000000000"/>
                <a:cs typeface="Times New Roman" panose="02020603050405020304" charset="0"/>
                <a:sym typeface="Open Sauce Bold" panose="0000080000000000000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74547"/>
              <a:ext cx="6112166" cy="14624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Term Frequency - Inverse Document Frequency(TF-IDF) simply converts text into numbers</a:t>
              </a:r>
              <a:endParaRPr lang="en-US" sz="21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6207065" y="5721974"/>
            <a:ext cx="4584125" cy="4874514"/>
            <a:chOff x="0" y="0"/>
            <a:chExt cx="6112166" cy="6499352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6112166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4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3A3330"/>
                  </a:solidFill>
                  <a:latin typeface="Times New Roman" panose="02020603050405020304" charset="0"/>
                  <a:ea typeface="Open Sauce Bold" panose="00000800000000000000"/>
                  <a:cs typeface="Times New Roman" panose="02020603050405020304" charset="0"/>
                  <a:sym typeface="Open Sauce Bold" panose="00000800000000000000"/>
                </a:rPr>
                <a:t>Random Forest</a:t>
              </a:r>
              <a:endParaRPr lang="en-US" sz="3200" b="1">
                <a:solidFill>
                  <a:srgbClr val="3A3330"/>
                </a:solidFill>
                <a:latin typeface="Times New Roman" panose="02020603050405020304" charset="0"/>
                <a:ea typeface="Open Sauce Bold" panose="00000800000000000000"/>
                <a:cs typeface="Times New Roman" panose="02020603050405020304" charset="0"/>
                <a:sym typeface="Open Sauce Bold" panose="00000800000000000000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074547"/>
              <a:ext cx="6112166" cy="54248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The Smart Voting System Behind the Model</a:t>
              </a:r>
              <a:endParaRPr lang="en-US" sz="21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 u="none" strike="noStrike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Think of it like asking many decision-makers instead of just one.</a:t>
              </a:r>
              <a:endParaRPr lang="en-US" sz="2100" u="none" strike="noStrike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453390" lvl="1" indent="-226695" algn="l">
                <a:lnSpc>
                  <a:spcPts val="2940"/>
                </a:lnSpc>
                <a:spcBef>
                  <a:spcPct val="0"/>
                </a:spcBef>
                <a:buFont typeface="Arial" panose="020B0604020202020204"/>
                <a:buChar char="•"/>
              </a:pPr>
              <a:r>
                <a:rPr lang="en-US" sz="2100" u="none" strike="noStrike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Each "decision-maker" (tree) looks at the tweet and makes a guess (Positive, Negative, etc.)</a:t>
              </a:r>
              <a:endParaRPr lang="en-US" sz="2100" u="none" strike="noStrike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453390" lvl="1" indent="-226695" algn="l">
                <a:lnSpc>
                  <a:spcPts val="2940"/>
                </a:lnSpc>
                <a:spcBef>
                  <a:spcPct val="0"/>
                </a:spcBef>
                <a:buFont typeface="Arial" panose="020B0604020202020204"/>
                <a:buChar char="•"/>
              </a:pPr>
              <a:r>
                <a:rPr lang="en-US" sz="2100" u="none" strike="noStrike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Then they vote, and the majority wins.</a:t>
              </a:r>
              <a:endParaRPr lang="en-US" sz="2100" u="none" strike="noStrike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algn="l">
                <a:lnSpc>
                  <a:spcPts val="2940"/>
                </a:lnSpc>
                <a:spcBef>
                  <a:spcPct val="0"/>
                </a:spcBef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11168139" y="5766363"/>
            <a:ext cx="4584125" cy="4131564"/>
            <a:chOff x="0" y="0"/>
            <a:chExt cx="6112166" cy="550875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6112166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4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3A3330"/>
                  </a:solidFill>
                  <a:latin typeface="Times New Roman" panose="02020603050405020304" charset="0"/>
                  <a:ea typeface="Open Sauce Bold" panose="00000800000000000000"/>
                  <a:cs typeface="Times New Roman" panose="02020603050405020304" charset="0"/>
                  <a:sym typeface="Open Sauce Bold" panose="00000800000000000000"/>
                </a:rPr>
                <a:t>XGBoost</a:t>
              </a:r>
              <a:endParaRPr lang="en-US" sz="3200" b="1">
                <a:solidFill>
                  <a:srgbClr val="3A3330"/>
                </a:solidFill>
                <a:latin typeface="Times New Roman" panose="02020603050405020304" charset="0"/>
                <a:ea typeface="Open Sauce Bold" panose="00000800000000000000"/>
                <a:cs typeface="Times New Roman" panose="02020603050405020304" charset="0"/>
                <a:sym typeface="Open Sauce Bold" panose="00000800000000000000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074547"/>
              <a:ext cx="6112166" cy="44342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for comparison</a:t>
              </a:r>
              <a:endParaRPr lang="en-US" sz="21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 u="none" strike="noStrike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XGBoost is like a supercharged decision-maker that learns from its past mistakes—fast and aggressively.</a:t>
              </a:r>
              <a:endParaRPr lang="en-US" sz="2100" u="none" strike="noStrike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453390" lvl="1" indent="-226695" algn="l">
                <a:lnSpc>
                  <a:spcPts val="2940"/>
                </a:lnSpc>
                <a:spcBef>
                  <a:spcPct val="0"/>
                </a:spcBef>
                <a:buFont typeface="Arial" panose="020B0604020202020204"/>
                <a:buChar char="•"/>
              </a:pPr>
              <a:r>
                <a:rPr lang="en-US" sz="2100" u="none" strike="noStrike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It builds decisions step by step, each time fixing what went wrong in the last step</a:t>
              </a:r>
              <a:endParaRPr lang="en-US" sz="2100" u="none" strike="noStrike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04666" y="952500"/>
            <a:ext cx="14847597" cy="948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395"/>
              </a:lnSpc>
              <a:spcBef>
                <a:spcPct val="0"/>
              </a:spcBef>
            </a:pPr>
            <a:r>
              <a:rPr lang="en-US" sz="6605" b="1">
                <a:solidFill>
                  <a:srgbClr val="3A3330"/>
                </a:solidFill>
                <a:latin typeface="Times New Roman" panose="02020603050405020304" charset="0"/>
                <a:ea typeface="Chunk Five" panose="00000500000000000000"/>
                <a:cs typeface="Times New Roman" panose="02020603050405020304" charset="0"/>
                <a:sym typeface="Chunk Five" panose="00000500000000000000"/>
              </a:rPr>
              <a:t>Tools and Techniques </a:t>
            </a:r>
            <a:endParaRPr lang="en-US" sz="6605" b="1">
              <a:solidFill>
                <a:srgbClr val="3A3330"/>
              </a:solidFill>
              <a:latin typeface="Times New Roman" panose="02020603050405020304" charset="0"/>
              <a:ea typeface="Chunk Five" panose="00000500000000000000"/>
              <a:cs typeface="Times New Roman" panose="02020603050405020304" charset="0"/>
              <a:sym typeface="Chunk Five" panose="00000500000000000000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0" y="7451500"/>
            <a:ext cx="2835500" cy="2835500"/>
          </a:xfrm>
          <a:custGeom>
            <a:avLst/>
            <a:gdLst/>
            <a:ahLst/>
            <a:cxnLst/>
            <a:rect l="l" t="t" r="r" b="b"/>
            <a:pathLst>
              <a:path w="2835500" h="2835500">
                <a:moveTo>
                  <a:pt x="0" y="0"/>
                </a:moveTo>
                <a:lnTo>
                  <a:pt x="2835500" y="0"/>
                </a:lnTo>
                <a:lnTo>
                  <a:pt x="2835500" y="2835500"/>
                </a:lnTo>
                <a:lnTo>
                  <a:pt x="0" y="28355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12873" y="4434678"/>
            <a:ext cx="1476694" cy="1476694"/>
          </a:xfrm>
          <a:custGeom>
            <a:avLst/>
            <a:gdLst/>
            <a:ahLst/>
            <a:cxnLst/>
            <a:rect l="l" t="t" r="r" b="b"/>
            <a:pathLst>
              <a:path w="1476694" h="1476694">
                <a:moveTo>
                  <a:pt x="0" y="0"/>
                </a:moveTo>
                <a:lnTo>
                  <a:pt x="1476694" y="0"/>
                </a:lnTo>
                <a:lnTo>
                  <a:pt x="1476694" y="1476694"/>
                </a:lnTo>
                <a:lnTo>
                  <a:pt x="0" y="147669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277812" y="4434678"/>
            <a:ext cx="1476694" cy="1476694"/>
          </a:xfrm>
          <a:custGeom>
            <a:avLst/>
            <a:gdLst/>
            <a:ahLst/>
            <a:cxnLst/>
            <a:rect l="l" t="t" r="r" b="b"/>
            <a:pathLst>
              <a:path w="1476694" h="1476694">
                <a:moveTo>
                  <a:pt x="0" y="0"/>
                </a:moveTo>
                <a:lnTo>
                  <a:pt x="1476694" y="0"/>
                </a:lnTo>
                <a:lnTo>
                  <a:pt x="1476694" y="1476694"/>
                </a:lnTo>
                <a:lnTo>
                  <a:pt x="0" y="147669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922832" y="4434678"/>
            <a:ext cx="1476694" cy="1476694"/>
          </a:xfrm>
          <a:custGeom>
            <a:avLst/>
            <a:gdLst/>
            <a:ahLst/>
            <a:cxnLst/>
            <a:rect l="l" t="t" r="r" b="b"/>
            <a:pathLst>
              <a:path w="1476694" h="1476694">
                <a:moveTo>
                  <a:pt x="0" y="0"/>
                </a:moveTo>
                <a:lnTo>
                  <a:pt x="1476695" y="0"/>
                </a:lnTo>
                <a:lnTo>
                  <a:pt x="1476695" y="1476694"/>
                </a:lnTo>
                <a:lnTo>
                  <a:pt x="0" y="147669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567853" y="4434678"/>
            <a:ext cx="1476694" cy="1476694"/>
          </a:xfrm>
          <a:custGeom>
            <a:avLst/>
            <a:gdLst/>
            <a:ahLst/>
            <a:cxnLst/>
            <a:rect l="l" t="t" r="r" b="b"/>
            <a:pathLst>
              <a:path w="1476694" h="1476694">
                <a:moveTo>
                  <a:pt x="0" y="0"/>
                </a:moveTo>
                <a:lnTo>
                  <a:pt x="1476694" y="0"/>
                </a:lnTo>
                <a:lnTo>
                  <a:pt x="1476694" y="1476694"/>
                </a:lnTo>
                <a:lnTo>
                  <a:pt x="0" y="147669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520225" y="942975"/>
            <a:ext cx="13247551" cy="2426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460"/>
              </a:lnSpc>
            </a:pPr>
            <a:r>
              <a:rPr lang="en-US" sz="8600" b="1">
                <a:solidFill>
                  <a:srgbClr val="3A3330"/>
                </a:solidFill>
                <a:latin typeface="Times New Roman" panose="02020603050405020304" charset="0"/>
                <a:ea typeface="Chunk Five" panose="00000500000000000000"/>
                <a:cs typeface="Times New Roman" panose="02020603050405020304" charset="0"/>
                <a:sym typeface="Chunk Five" panose="00000500000000000000"/>
              </a:rPr>
              <a:t>The Sentiment Analysis Process Explained</a:t>
            </a:r>
            <a:endParaRPr lang="en-US" sz="8600" b="1">
              <a:solidFill>
                <a:srgbClr val="3A3330"/>
              </a:solidFill>
              <a:latin typeface="Times New Roman" panose="02020603050405020304" charset="0"/>
              <a:ea typeface="Chunk Five" panose="00000500000000000000"/>
              <a:cs typeface="Times New Roman" panose="02020603050405020304" charset="0"/>
              <a:sym typeface="Chunk Five" panose="00000500000000000000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2673090" y="6307266"/>
            <a:ext cx="3181439" cy="3414462"/>
            <a:chOff x="0" y="0"/>
            <a:chExt cx="4241918" cy="4552616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4241918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840"/>
                </a:lnSpc>
              </a:pPr>
              <a:r>
                <a:rPr lang="en-US" sz="3200" b="1">
                  <a:solidFill>
                    <a:srgbClr val="3A3330"/>
                  </a:solidFill>
                  <a:latin typeface="Times New Roman" panose="02020603050405020304" charset="0"/>
                  <a:ea typeface="Open Sauce Bold" panose="00000800000000000000"/>
                  <a:cs typeface="Times New Roman" panose="02020603050405020304" charset="0"/>
                  <a:sym typeface="Open Sauce Bold" panose="00000800000000000000"/>
                </a:rPr>
                <a:t>Step 1: Data Collection</a:t>
              </a:r>
              <a:endParaRPr lang="en-US" sz="3200" b="1">
                <a:solidFill>
                  <a:srgbClr val="3A3330"/>
                </a:solidFill>
                <a:latin typeface="Times New Roman" panose="02020603050405020304" charset="0"/>
                <a:ea typeface="Open Sauce Bold" panose="00000800000000000000"/>
                <a:cs typeface="Times New Roman" panose="02020603050405020304" charset="0"/>
                <a:sym typeface="Open Sauce Bold" panose="00000800000000000000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604311"/>
              <a:ext cx="4241918" cy="2948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Dataset sourced from Kaggle: Twitter Entity Sentiment Analysis.</a:t>
              </a:r>
              <a:endParaRPr lang="en-US" sz="21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75,000 labeled tweets mentioning brands.</a:t>
              </a:r>
              <a:endParaRPr lang="en-US" sz="21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0" lvl="0" indent="0" algn="ctr">
                <a:lnSpc>
                  <a:spcPts val="2940"/>
                </a:lnSpc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5854528" y="6467212"/>
            <a:ext cx="3181037" cy="4900362"/>
            <a:chOff x="0" y="0"/>
            <a:chExt cx="4241383" cy="653381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4241163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840"/>
                </a:lnSpc>
              </a:pPr>
              <a:r>
                <a:rPr lang="en-US" sz="3200" b="1">
                  <a:solidFill>
                    <a:srgbClr val="3A3330"/>
                  </a:solidFill>
                  <a:latin typeface="Times New Roman" panose="02020603050405020304" charset="0"/>
                  <a:ea typeface="Open Sauce Bold" panose="00000800000000000000"/>
                  <a:cs typeface="Times New Roman" panose="02020603050405020304" charset="0"/>
                  <a:sym typeface="Open Sauce Bold" panose="00000800000000000000"/>
                </a:rPr>
                <a:t>Step 2: Data Processing</a:t>
              </a:r>
              <a:endParaRPr lang="en-US" sz="3200" b="1">
                <a:solidFill>
                  <a:srgbClr val="3A3330"/>
                </a:solidFill>
                <a:latin typeface="Times New Roman" panose="02020603050405020304" charset="0"/>
                <a:ea typeface="Open Sauce Bold" panose="00000800000000000000"/>
                <a:cs typeface="Times New Roman" panose="02020603050405020304" charset="0"/>
                <a:sym typeface="Open Sauce Bold" panose="00000800000000000000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20" y="1604311"/>
              <a:ext cx="4241163" cy="4929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40"/>
                </a:lnSpc>
              </a:pPr>
              <a:r>
                <a:rPr lang="en-US" sz="21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Making Tweets Readable by Machines</a:t>
              </a:r>
              <a:endParaRPr lang="en-US" sz="21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453390" lvl="1" indent="-226695" algn="ctr">
                <a:lnSpc>
                  <a:spcPts val="2940"/>
                </a:lnSpc>
                <a:buFont typeface="Arial" panose="020B0604020202020204"/>
                <a:buChar char="•"/>
              </a:pPr>
              <a:r>
                <a:rPr lang="en-US" sz="21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Removed spam,duplicates, missingtext</a:t>
              </a:r>
              <a:endParaRPr lang="en-US" sz="21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453390" lvl="1" indent="-226695" algn="ctr">
                <a:lnSpc>
                  <a:spcPts val="2940"/>
                </a:lnSpc>
                <a:buFont typeface="Arial" panose="020B0604020202020204"/>
                <a:buChar char="•"/>
              </a:pPr>
              <a:r>
                <a:rPr lang="en-US" sz="21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Filtered noise like @mentions, links</a:t>
              </a:r>
              <a:endParaRPr lang="en-US" sz="21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algn="ctr">
                <a:lnSpc>
                  <a:spcPts val="2940"/>
                </a:lnSpc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lvl="0" indent="0" algn="ctr">
                <a:lnSpc>
                  <a:spcPts val="2940"/>
                </a:lnSpc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lvl="0" indent="0" algn="ctr">
                <a:lnSpc>
                  <a:spcPts val="2940"/>
                </a:lnSpc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9797832" y="6307266"/>
            <a:ext cx="3181439" cy="2300037"/>
            <a:chOff x="0" y="0"/>
            <a:chExt cx="4241918" cy="3066716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9525"/>
              <a:ext cx="4241918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840"/>
                </a:lnSpc>
              </a:pPr>
              <a:r>
                <a:rPr lang="en-US" sz="3200" b="1">
                  <a:solidFill>
                    <a:srgbClr val="3A3330"/>
                  </a:solidFill>
                  <a:latin typeface="Times New Roman" panose="02020603050405020304" charset="0"/>
                  <a:ea typeface="Open Sauce Bold" panose="00000800000000000000"/>
                  <a:cs typeface="Times New Roman" panose="02020603050405020304" charset="0"/>
                  <a:sym typeface="Open Sauce Bold" panose="00000800000000000000"/>
                </a:rPr>
                <a:t>Step 3: Analysis</a:t>
              </a:r>
              <a:endParaRPr lang="en-US" sz="3200" b="1">
                <a:solidFill>
                  <a:srgbClr val="3A3330"/>
                </a:solidFill>
                <a:latin typeface="Times New Roman" panose="02020603050405020304" charset="0"/>
                <a:ea typeface="Open Sauce Bold" panose="00000800000000000000"/>
                <a:cs typeface="Times New Roman" panose="02020603050405020304" charset="0"/>
                <a:sym typeface="Open Sauce Bold" panose="00000800000000000000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604311"/>
              <a:ext cx="4241918" cy="14624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40"/>
                </a:lnSpc>
              </a:pPr>
              <a:r>
                <a:rPr lang="en-US" sz="21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Utilize algorithms to detect </a:t>
              </a:r>
              <a:r>
                <a:rPr lang="en-US" sz="2100" b="1">
                  <a:solidFill>
                    <a:srgbClr val="3A3330"/>
                  </a:solidFill>
                  <a:latin typeface="Times New Roman" panose="02020603050405020304" charset="0"/>
                  <a:ea typeface="Open Sauce Bold" panose="00000800000000000000"/>
                  <a:cs typeface="Times New Roman" panose="02020603050405020304" charset="0"/>
                  <a:sym typeface="Open Sauce Bold" panose="00000800000000000000"/>
                </a:rPr>
                <a:t>sentiment trends</a:t>
              </a:r>
              <a:r>
                <a:rPr lang="en-US" sz="21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 and patterns.</a:t>
              </a:r>
              <a:endParaRPr lang="en-US" sz="21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12979271" y="6307266"/>
            <a:ext cx="3563823" cy="3120645"/>
            <a:chOff x="0" y="0"/>
            <a:chExt cx="4751764" cy="4160860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9525"/>
              <a:ext cx="4751764" cy="14606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300"/>
                </a:lnSpc>
              </a:pPr>
              <a:r>
                <a:rPr lang="en-US" sz="3585" b="1">
                  <a:solidFill>
                    <a:srgbClr val="3A3330"/>
                  </a:solidFill>
                  <a:latin typeface="Times New Roman" panose="02020603050405020304" charset="0"/>
                  <a:ea typeface="Open Sauce Bold" panose="00000800000000000000"/>
                  <a:cs typeface="Times New Roman" panose="02020603050405020304" charset="0"/>
                  <a:sym typeface="Open Sauce Bold" panose="00000800000000000000"/>
                </a:rPr>
                <a:t>Step 4: Reporting</a:t>
              </a:r>
              <a:endParaRPr lang="en-US" sz="3585" b="1">
                <a:solidFill>
                  <a:srgbClr val="3A3330"/>
                </a:solidFill>
                <a:latin typeface="Times New Roman" panose="02020603050405020304" charset="0"/>
                <a:ea typeface="Open Sauce Bold" panose="00000800000000000000"/>
                <a:cs typeface="Times New Roman" panose="02020603050405020304" charset="0"/>
                <a:sym typeface="Open Sauce Bold" panose="00000800000000000000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2537935"/>
              <a:ext cx="4751764" cy="1622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295"/>
                </a:lnSpc>
              </a:pPr>
              <a:r>
                <a:rPr lang="en-US" sz="235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Present findings through </a:t>
              </a:r>
              <a:r>
                <a:rPr lang="en-US" sz="2350" b="1">
                  <a:solidFill>
                    <a:srgbClr val="3A3330"/>
                  </a:solidFill>
                  <a:latin typeface="Times New Roman" panose="02020603050405020304" charset="0"/>
                  <a:ea typeface="Open Sauce Bold" panose="00000800000000000000"/>
                  <a:cs typeface="Times New Roman" panose="02020603050405020304" charset="0"/>
                  <a:sym typeface="Open Sauce Bold" panose="00000800000000000000"/>
                </a:rPr>
                <a:t>charts and visualizations</a:t>
              </a:r>
              <a:r>
                <a:rPr lang="en-US" sz="235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 for clarity</a:t>
              </a:r>
              <a:endParaRPr lang="en-US" sz="235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</p:txBody>
        </p:sp>
      </p:grpSp>
      <p:sp>
        <p:nvSpPr>
          <p:cNvPr id="19" name="Freeform 19"/>
          <p:cNvSpPr/>
          <p:nvPr/>
        </p:nvSpPr>
        <p:spPr>
          <a:xfrm>
            <a:off x="0" y="7451500"/>
            <a:ext cx="2835500" cy="2835500"/>
          </a:xfrm>
          <a:custGeom>
            <a:avLst/>
            <a:gdLst/>
            <a:ahLst/>
            <a:cxnLst/>
            <a:rect l="l" t="t" r="r" b="b"/>
            <a:pathLst>
              <a:path w="2835500" h="2835500">
                <a:moveTo>
                  <a:pt x="0" y="0"/>
                </a:moveTo>
                <a:lnTo>
                  <a:pt x="2835500" y="0"/>
                </a:lnTo>
                <a:lnTo>
                  <a:pt x="2835500" y="2835500"/>
                </a:lnTo>
                <a:lnTo>
                  <a:pt x="0" y="2835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92173" y="4427827"/>
            <a:ext cx="931518" cy="931518"/>
          </a:xfrm>
          <a:custGeom>
            <a:avLst/>
            <a:gdLst/>
            <a:ahLst/>
            <a:cxnLst/>
            <a:rect l="l" t="t" r="r" b="b"/>
            <a:pathLst>
              <a:path w="931518" h="931518">
                <a:moveTo>
                  <a:pt x="0" y="0"/>
                </a:moveTo>
                <a:lnTo>
                  <a:pt x="931518" y="0"/>
                </a:lnTo>
                <a:lnTo>
                  <a:pt x="931518" y="931518"/>
                </a:lnTo>
                <a:lnTo>
                  <a:pt x="0" y="93151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4427827"/>
            <a:ext cx="955434" cy="931518"/>
          </a:xfrm>
          <a:custGeom>
            <a:avLst/>
            <a:gdLst/>
            <a:ahLst/>
            <a:cxnLst/>
            <a:rect l="l" t="t" r="r" b="b"/>
            <a:pathLst>
              <a:path w="955434" h="931518">
                <a:moveTo>
                  <a:pt x="0" y="0"/>
                </a:moveTo>
                <a:lnTo>
                  <a:pt x="955434" y="0"/>
                </a:lnTo>
                <a:lnTo>
                  <a:pt x="955434" y="931518"/>
                </a:lnTo>
                <a:lnTo>
                  <a:pt x="0" y="9315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1028700" y="5714830"/>
            <a:ext cx="4584125" cy="4138707"/>
            <a:chOff x="0" y="-9525"/>
            <a:chExt cx="6112166" cy="5518276"/>
          </a:xfrm>
        </p:grpSpPr>
        <p:sp>
          <p:nvSpPr>
            <p:cNvPr id="5" name="TextBox 5"/>
            <p:cNvSpPr txBox="1"/>
            <p:nvPr/>
          </p:nvSpPr>
          <p:spPr>
            <a:xfrm>
              <a:off x="0" y="-9525"/>
              <a:ext cx="6112166" cy="656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4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3A3330"/>
                  </a:solidFill>
                  <a:latin typeface="Times New Roman" panose="02020603050405020304" charset="0"/>
                  <a:ea typeface="Open Sauce Bold" panose="00000800000000000000"/>
                  <a:cs typeface="Times New Roman" panose="02020603050405020304" charset="0"/>
                  <a:sym typeface="Open Sauce Bold" panose="00000800000000000000"/>
                </a:rPr>
                <a:t>Sentiment Modeling</a:t>
              </a:r>
              <a:endParaRPr lang="en-US" sz="3200" b="1">
                <a:solidFill>
                  <a:srgbClr val="3A3330"/>
                </a:solidFill>
                <a:latin typeface="Times New Roman" panose="02020603050405020304" charset="0"/>
                <a:ea typeface="Open Sauce Bold" panose="00000800000000000000"/>
                <a:cs typeface="Times New Roman" panose="02020603050405020304" charset="0"/>
                <a:sym typeface="Open Sauce Bold" panose="0000080000000000000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74547"/>
              <a:ext cx="6112166" cy="44342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How the System Understands Sentiment:</a:t>
              </a:r>
              <a:endParaRPr lang="en-US" sz="21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453390" lvl="1" indent="-226695" algn="l">
                <a:lnSpc>
                  <a:spcPts val="2940"/>
                </a:lnSpc>
                <a:buFont typeface="Arial" panose="020B0604020202020204"/>
                <a:buChar char="•"/>
              </a:pPr>
              <a:r>
                <a:rPr lang="en-US" sz="21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We used machine learning (like training a smart assistant)</a:t>
              </a:r>
              <a:endParaRPr lang="en-US" sz="21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453390" lvl="1" indent="-226695" algn="l">
                <a:lnSpc>
                  <a:spcPts val="2940"/>
                </a:lnSpc>
                <a:buFont typeface="Arial" panose="020B0604020202020204"/>
                <a:buChar char="•"/>
              </a:pPr>
              <a:r>
                <a:rPr lang="en-US" sz="21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Turned words into numbers (TF-IDF: word importance score)</a:t>
              </a:r>
              <a:endParaRPr lang="en-US" sz="21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453390" lvl="1" indent="-226695" algn="l">
                <a:lnSpc>
                  <a:spcPts val="2940"/>
                </a:lnSpc>
                <a:spcBef>
                  <a:spcPct val="0"/>
                </a:spcBef>
                <a:buFont typeface="Arial" panose="020B0604020202020204"/>
                <a:buChar char="•"/>
              </a:pPr>
              <a:r>
                <a:rPr lang="en-US" sz="21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Trained models to recognize sentiment patterns</a:t>
              </a:r>
              <a:endParaRPr lang="en-US" sz="21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6036403" y="5721974"/>
            <a:ext cx="4584125" cy="4245864"/>
            <a:chOff x="0" y="0"/>
            <a:chExt cx="6112166" cy="5661152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6112166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40"/>
                </a:lnSpc>
                <a:spcBef>
                  <a:spcPct val="0"/>
                </a:spcBef>
              </a:pPr>
              <a:r>
                <a:rPr lang="en-US" sz="3200" b="1">
                  <a:solidFill>
                    <a:srgbClr val="3A3330"/>
                  </a:solidFill>
                  <a:latin typeface="Times New Roman" panose="02020603050405020304" charset="0"/>
                  <a:ea typeface="Open Sauce Bold" panose="00000800000000000000"/>
                  <a:cs typeface="Times New Roman" panose="02020603050405020304" charset="0"/>
                  <a:sym typeface="Open Sauce Bold" panose="00000800000000000000"/>
                </a:rPr>
                <a:t>Performance Snapshot</a:t>
              </a:r>
              <a:endParaRPr lang="en-US" sz="3200" b="1">
                <a:solidFill>
                  <a:srgbClr val="3A3330"/>
                </a:solidFill>
                <a:latin typeface="Times New Roman" panose="02020603050405020304" charset="0"/>
                <a:ea typeface="Open Sauce Bold" panose="00000800000000000000"/>
                <a:cs typeface="Times New Roman" panose="02020603050405020304" charset="0"/>
                <a:sym typeface="Open Sauce Bold" panose="00000800000000000000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722247"/>
              <a:ext cx="6112166" cy="39389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How Well Did It Work?:</a:t>
              </a:r>
              <a:endParaRPr lang="en-US" sz="21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453390" lvl="1" indent="-226695" algn="l">
                <a:lnSpc>
                  <a:spcPts val="2940"/>
                </a:lnSpc>
                <a:buFont typeface="Arial" panose="020B0604020202020204"/>
                <a:buChar char="•"/>
              </a:pPr>
              <a:r>
                <a:rPr lang="en-US" sz="21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89% accuracy with Random Forest model</a:t>
              </a:r>
              <a:endParaRPr lang="en-US" sz="21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453390" lvl="1" indent="-226695" algn="l">
                <a:lnSpc>
                  <a:spcPts val="2940"/>
                </a:lnSpc>
                <a:buFont typeface="Arial" panose="020B0604020202020204"/>
                <a:buChar char="•"/>
              </a:pPr>
              <a:r>
                <a:rPr lang="en-US" sz="21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Strong at detecting Positive &amp; Negative sentiments</a:t>
              </a:r>
              <a:endParaRPr lang="en-US" sz="21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453390" lvl="1" indent="-226695" algn="l">
                <a:lnSpc>
                  <a:spcPts val="2940"/>
                </a:lnSpc>
                <a:buFont typeface="Arial" panose="020B0604020202020204"/>
                <a:buChar char="•"/>
              </a:pPr>
              <a:r>
                <a:rPr lang="en-US" sz="21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Still improving Neutral and Irrelevant detection</a:t>
              </a:r>
              <a:endParaRPr lang="en-US" sz="21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10791190" y="5629275"/>
            <a:ext cx="4584125" cy="3988689"/>
            <a:chOff x="0" y="0"/>
            <a:chExt cx="6112166" cy="531825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6112166" cy="19526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40"/>
                </a:lnSpc>
                <a:spcBef>
                  <a:spcPct val="0"/>
                </a:spcBef>
              </a:pPr>
              <a:r>
                <a:rPr lang="en-US" sz="3200" b="1" u="none" strike="noStrike">
                  <a:solidFill>
                    <a:srgbClr val="3A3330"/>
                  </a:solidFill>
                  <a:latin typeface="Times New Roman" panose="02020603050405020304" charset="0"/>
                  <a:ea typeface="Open Sauce Bold" panose="00000800000000000000"/>
                  <a:cs typeface="Times New Roman" panose="02020603050405020304" charset="0"/>
                  <a:sym typeface="Open Sauce Bold" panose="00000800000000000000"/>
                </a:rPr>
                <a:t>Impact on Business</a:t>
              </a:r>
              <a:endParaRPr lang="en-US" sz="3200" b="1" u="none" strike="noStrike">
                <a:solidFill>
                  <a:srgbClr val="3A3330"/>
                </a:solidFill>
                <a:latin typeface="Times New Roman" panose="02020603050405020304" charset="0"/>
                <a:ea typeface="Open Sauce Bold" panose="00000800000000000000"/>
                <a:cs typeface="Times New Roman" panose="02020603050405020304" charset="0"/>
                <a:sym typeface="Open Sauce Bold" panose="00000800000000000000"/>
              </a:endParaRPr>
            </a:p>
            <a:p>
              <a:pPr marL="0" lvl="0" indent="0" algn="l">
                <a:lnSpc>
                  <a:spcPts val="3840"/>
                </a:lnSpc>
                <a:spcBef>
                  <a:spcPct val="0"/>
                </a:spcBef>
              </a:pPr>
              <a:r>
                <a:rPr lang="en-US" sz="3200" u="none" strike="noStrike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What Insights This Unlocks</a:t>
              </a:r>
              <a:endParaRPr lang="en-US" sz="3200" u="none" strike="noStrike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369947"/>
              <a:ext cx="6112166" cy="2948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 algn="l">
                <a:lnSpc>
                  <a:spcPts val="2940"/>
                </a:lnSpc>
                <a:buFont typeface="Arial" panose="020B0604020202020204"/>
                <a:buChar char="•"/>
              </a:pPr>
              <a:r>
                <a:rPr lang="en-US" sz="21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Identify trends and sentiment shifts</a:t>
              </a:r>
              <a:endParaRPr lang="en-US" sz="21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453390" lvl="1" indent="-226695" algn="l">
                <a:lnSpc>
                  <a:spcPts val="2940"/>
                </a:lnSpc>
                <a:buFont typeface="Arial" panose="020B0604020202020204"/>
                <a:buChar char="•"/>
              </a:pPr>
              <a:r>
                <a:rPr lang="en-US" sz="21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Compare brands side-by-side</a:t>
              </a:r>
              <a:endParaRPr lang="en-US" sz="21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453390" lvl="1" indent="-226695" algn="l">
                <a:lnSpc>
                  <a:spcPts val="2940"/>
                </a:lnSpc>
                <a:buFont typeface="Arial" panose="020B0604020202020204"/>
                <a:buChar char="•"/>
              </a:pPr>
              <a:r>
                <a:rPr lang="en-US" sz="21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Tailor messaging based on public feedback</a:t>
              </a:r>
              <a:endParaRPr lang="en-US" sz="21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04666" y="952500"/>
            <a:ext cx="14847597" cy="1896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395"/>
              </a:lnSpc>
              <a:spcBef>
                <a:spcPct val="0"/>
              </a:spcBef>
            </a:pPr>
            <a:r>
              <a:rPr lang="en-US" sz="6605" b="1" u="none" strike="noStrike">
                <a:solidFill>
                  <a:srgbClr val="3A3330"/>
                </a:solidFill>
                <a:latin typeface="Times New Roman" panose="02020603050405020304" charset="0"/>
                <a:ea typeface="Chunk Five" panose="00000500000000000000"/>
                <a:cs typeface="Times New Roman" panose="02020603050405020304" charset="0"/>
                <a:sym typeface="Chunk Five" panose="00000500000000000000"/>
              </a:rPr>
              <a:t>Exploring Key Aspects of Sentiment Analysis</a:t>
            </a:r>
            <a:endParaRPr lang="en-US" sz="6605" b="1" u="none" strike="noStrike">
              <a:solidFill>
                <a:srgbClr val="3A3330"/>
              </a:solidFill>
              <a:latin typeface="Times New Roman" panose="02020603050405020304" charset="0"/>
              <a:ea typeface="Chunk Five" panose="00000500000000000000"/>
              <a:cs typeface="Times New Roman" panose="02020603050405020304" charset="0"/>
              <a:sym typeface="Chunk Five" panose="00000500000000000000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0" y="7451500"/>
            <a:ext cx="2835500" cy="2835500"/>
          </a:xfrm>
          <a:custGeom>
            <a:avLst/>
            <a:gdLst/>
            <a:ahLst/>
            <a:cxnLst/>
            <a:rect l="l" t="t" r="r" b="b"/>
            <a:pathLst>
              <a:path w="2835500" h="2835500">
                <a:moveTo>
                  <a:pt x="0" y="0"/>
                </a:moveTo>
                <a:lnTo>
                  <a:pt x="2835500" y="0"/>
                </a:lnTo>
                <a:lnTo>
                  <a:pt x="2835500" y="2835500"/>
                </a:lnTo>
                <a:lnTo>
                  <a:pt x="0" y="28355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826663" y="2508391"/>
            <a:ext cx="6433116" cy="5270217"/>
          </a:xfrm>
          <a:custGeom>
            <a:avLst/>
            <a:gdLst/>
            <a:ahLst/>
            <a:cxnLst/>
            <a:rect l="l" t="t" r="r" b="b"/>
            <a:pathLst>
              <a:path w="6433116" h="5270217">
                <a:moveTo>
                  <a:pt x="0" y="0"/>
                </a:moveTo>
                <a:lnTo>
                  <a:pt x="6433116" y="0"/>
                </a:lnTo>
                <a:lnTo>
                  <a:pt x="6433116" y="5270218"/>
                </a:lnTo>
                <a:lnTo>
                  <a:pt x="0" y="527021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313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440403" y="766446"/>
            <a:ext cx="14847597" cy="948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395"/>
              </a:lnSpc>
              <a:spcBef>
                <a:spcPct val="0"/>
              </a:spcBef>
            </a:pPr>
            <a:r>
              <a:rPr lang="en-US" sz="6605" b="1">
                <a:solidFill>
                  <a:srgbClr val="3A3330"/>
                </a:solidFill>
                <a:latin typeface="Times New Roman" panose="02020603050405020304" charset="0"/>
                <a:ea typeface="Chunk Five" panose="00000500000000000000"/>
                <a:cs typeface="Times New Roman" panose="02020603050405020304" charset="0"/>
                <a:sym typeface="Chunk Five" panose="00000500000000000000"/>
              </a:rPr>
              <a:t>Visual of the distribution</a:t>
            </a:r>
            <a:endParaRPr lang="en-US" sz="6605" b="1">
              <a:solidFill>
                <a:srgbClr val="3A3330"/>
              </a:solidFill>
              <a:latin typeface="Times New Roman" panose="02020603050405020304" charset="0"/>
              <a:ea typeface="Chunk Five" panose="00000500000000000000"/>
              <a:cs typeface="Times New Roman" panose="02020603050405020304" charset="0"/>
              <a:sym typeface="Chunk Five" panose="0000050000000000000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0" y="7451500"/>
            <a:ext cx="2835500" cy="2835500"/>
          </a:xfrm>
          <a:custGeom>
            <a:avLst/>
            <a:gdLst/>
            <a:ahLst/>
            <a:cxnLst/>
            <a:rect l="l" t="t" r="r" b="b"/>
            <a:pathLst>
              <a:path w="2835500" h="2835500">
                <a:moveTo>
                  <a:pt x="0" y="0"/>
                </a:moveTo>
                <a:lnTo>
                  <a:pt x="2835500" y="0"/>
                </a:lnTo>
                <a:lnTo>
                  <a:pt x="2835500" y="2835500"/>
                </a:lnTo>
                <a:lnTo>
                  <a:pt x="0" y="2835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7451500"/>
            <a:ext cx="2835500" cy="2835500"/>
          </a:xfrm>
          <a:custGeom>
            <a:avLst/>
            <a:gdLst/>
            <a:ahLst/>
            <a:cxnLst/>
            <a:rect l="l" t="t" r="r" b="b"/>
            <a:pathLst>
              <a:path w="2835500" h="2835500">
                <a:moveTo>
                  <a:pt x="0" y="0"/>
                </a:moveTo>
                <a:lnTo>
                  <a:pt x="2835500" y="0"/>
                </a:lnTo>
                <a:lnTo>
                  <a:pt x="2835500" y="2835500"/>
                </a:lnTo>
                <a:lnTo>
                  <a:pt x="0" y="28355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8622524" y="1965754"/>
            <a:ext cx="8636776" cy="5815583"/>
            <a:chOff x="0" y="-104775"/>
            <a:chExt cx="11515702" cy="7754111"/>
          </a:xfrm>
        </p:grpSpPr>
        <p:sp>
          <p:nvSpPr>
            <p:cNvPr id="4" name="TextBox 4"/>
            <p:cNvSpPr txBox="1"/>
            <p:nvPr/>
          </p:nvSpPr>
          <p:spPr>
            <a:xfrm>
              <a:off x="0" y="3819863"/>
              <a:ext cx="11515702" cy="3829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What Happens When You Feed It Tweets:</a:t>
              </a:r>
              <a:endParaRPr lang="en-US" sz="32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690880" lvl="1" indent="-345440" algn="l">
                <a:lnSpc>
                  <a:spcPts val="4480"/>
                </a:lnSpc>
                <a:buFont typeface="Arial" panose="020B0604020202020204"/>
                <a:buChar char="•"/>
              </a:pPr>
              <a:r>
                <a:rPr lang="en-US" sz="32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We tested on unseen tweets from the validation set</a:t>
              </a:r>
              <a:endParaRPr lang="en-US" sz="32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690880" lvl="1" indent="-345440" algn="l">
                <a:lnSpc>
                  <a:spcPts val="4480"/>
                </a:lnSpc>
                <a:buFont typeface="Arial" panose="020B0604020202020204"/>
                <a:buChar char="•"/>
              </a:pPr>
              <a:r>
                <a:rPr lang="en-US" sz="32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Predictions matched real-world expectations</a:t>
              </a:r>
              <a:endParaRPr lang="en-US" sz="32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0" lvl="0" indent="0" algn="l">
                <a:lnSpc>
                  <a:spcPts val="4480"/>
                </a:lnSpc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11515702" cy="32926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630"/>
                </a:lnSpc>
                <a:spcBef>
                  <a:spcPct val="0"/>
                </a:spcBef>
              </a:pPr>
              <a:r>
                <a:rPr lang="en-US" sz="8600" b="1">
                  <a:solidFill>
                    <a:srgbClr val="3A3330"/>
                  </a:solidFill>
                  <a:latin typeface="Times New Roman" panose="02020603050405020304" charset="0"/>
                  <a:ea typeface="Chunk Five" panose="00000500000000000000"/>
                  <a:cs typeface="Times New Roman" panose="02020603050405020304" charset="0"/>
                  <a:sym typeface="Chunk Five" panose="00000500000000000000"/>
                </a:rPr>
                <a:t>Real Use on New Tweets</a:t>
              </a:r>
              <a:endParaRPr lang="en-US" sz="8600" b="1">
                <a:solidFill>
                  <a:srgbClr val="3A3330"/>
                </a:solidFill>
                <a:latin typeface="Times New Roman" panose="02020603050405020304" charset="0"/>
                <a:ea typeface="Chunk Five" panose="00000500000000000000"/>
                <a:cs typeface="Times New Roman" panose="02020603050405020304" charset="0"/>
                <a:sym typeface="Chunk Five" panose="00000500000000000000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3617764" y="3620678"/>
            <a:ext cx="3039799" cy="3039799"/>
          </a:xfrm>
          <a:custGeom>
            <a:avLst/>
            <a:gdLst/>
            <a:ahLst/>
            <a:cxnLst/>
            <a:rect l="l" t="t" r="r" b="b"/>
            <a:pathLst>
              <a:path w="3039799" h="3039799">
                <a:moveTo>
                  <a:pt x="0" y="0"/>
                </a:moveTo>
                <a:lnTo>
                  <a:pt x="3039799" y="0"/>
                </a:lnTo>
                <a:lnTo>
                  <a:pt x="3039799" y="3039798"/>
                </a:lnTo>
                <a:lnTo>
                  <a:pt x="0" y="30397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7451500"/>
            <a:ext cx="2835500" cy="2835500"/>
          </a:xfrm>
          <a:custGeom>
            <a:avLst/>
            <a:gdLst/>
            <a:ahLst/>
            <a:cxnLst/>
            <a:rect l="l" t="t" r="r" b="b"/>
            <a:pathLst>
              <a:path w="2835500" h="2835500">
                <a:moveTo>
                  <a:pt x="0" y="0"/>
                </a:moveTo>
                <a:lnTo>
                  <a:pt x="2835500" y="0"/>
                </a:lnTo>
                <a:lnTo>
                  <a:pt x="2835500" y="2835500"/>
                </a:lnTo>
                <a:lnTo>
                  <a:pt x="0" y="28355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8622524" y="1403779"/>
            <a:ext cx="8636776" cy="5815583"/>
            <a:chOff x="0" y="-104775"/>
            <a:chExt cx="11515702" cy="7754111"/>
          </a:xfrm>
        </p:grpSpPr>
        <p:sp>
          <p:nvSpPr>
            <p:cNvPr id="4" name="TextBox 4"/>
            <p:cNvSpPr txBox="1"/>
            <p:nvPr/>
          </p:nvSpPr>
          <p:spPr>
            <a:xfrm>
              <a:off x="0" y="3819863"/>
              <a:ext cx="11515702" cy="3829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b="1">
                  <a:solidFill>
                    <a:srgbClr val="3A3330"/>
                  </a:solidFill>
                  <a:latin typeface="Times New Roman" panose="02020603050405020304" charset="0"/>
                  <a:ea typeface="Open Sauce Bold" panose="00000800000000000000"/>
                  <a:cs typeface="Times New Roman" panose="02020603050405020304" charset="0"/>
                  <a:sym typeface="Open Sauce Bold" panose="00000800000000000000"/>
                </a:rPr>
                <a:t>When this matters</a:t>
              </a:r>
              <a:endParaRPr lang="en-US" sz="3200" b="1">
                <a:solidFill>
                  <a:srgbClr val="3A3330"/>
                </a:solidFill>
                <a:latin typeface="Times New Roman" panose="02020603050405020304" charset="0"/>
                <a:ea typeface="Open Sauce Bold" panose="00000800000000000000"/>
                <a:cs typeface="Times New Roman" panose="02020603050405020304" charset="0"/>
                <a:sym typeface="Open Sauce Bold" panose="00000800000000000000"/>
              </a:endParaRPr>
            </a:p>
            <a:p>
              <a:pPr marL="690880" lvl="1" indent="-345440" algn="l">
                <a:lnSpc>
                  <a:spcPts val="4480"/>
                </a:lnSpc>
                <a:buFont typeface="Arial" panose="020B0604020202020204"/>
                <a:buChar char="•"/>
              </a:pPr>
              <a:r>
                <a:rPr lang="en-US" sz="32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Launch day: Monitor public reaction instantly</a:t>
              </a:r>
              <a:endParaRPr lang="en-US" sz="32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690880" lvl="1" indent="-345440" algn="l">
                <a:lnSpc>
                  <a:spcPts val="4480"/>
                </a:lnSpc>
                <a:buFont typeface="Arial" panose="020B0604020202020204"/>
                <a:buChar char="•"/>
              </a:pPr>
              <a:r>
                <a:rPr lang="en-US" sz="32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PR incidents: Catch and respond to complaints</a:t>
              </a:r>
              <a:endParaRPr lang="en-US" sz="32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marL="690880" lvl="1" indent="-345440" algn="l">
                <a:lnSpc>
                  <a:spcPts val="4480"/>
                </a:lnSpc>
                <a:buFont typeface="Arial" panose="020B0604020202020204"/>
                <a:buChar char="•"/>
              </a:pPr>
              <a:r>
                <a:rPr lang="en-US" sz="3200">
                  <a:solidFill>
                    <a:srgbClr val="3A3330"/>
                  </a:solidFill>
                  <a:latin typeface="Times New Roman" panose="02020603050405020304" charset="0"/>
                  <a:ea typeface="Open Sauce" panose="00000500000000000000"/>
                  <a:cs typeface="Times New Roman" panose="02020603050405020304" charset="0"/>
                  <a:sym typeface="Open Sauce" panose="00000500000000000000"/>
                </a:rPr>
                <a:t>Campaign tracking: Measure tone over time</a:t>
              </a:r>
              <a:endParaRPr lang="en-US" sz="3200">
                <a:solidFill>
                  <a:srgbClr val="3A3330"/>
                </a:solidFill>
                <a:latin typeface="Times New Roman" panose="02020603050405020304" charset="0"/>
                <a:ea typeface="Open Sauce" panose="00000500000000000000"/>
                <a:cs typeface="Times New Roman" panose="02020603050405020304" charset="0"/>
                <a:sym typeface="Open Sauce" panose="00000500000000000000"/>
              </a:endParaRPr>
            </a:p>
            <a:p>
              <a:pPr algn="l">
                <a:lnSpc>
                  <a:spcPts val="4480"/>
                </a:lnSpc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11515702" cy="1645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630"/>
                </a:lnSpc>
                <a:spcBef>
                  <a:spcPct val="0"/>
                </a:spcBef>
              </a:pPr>
              <a:r>
                <a:rPr lang="en-US" sz="8600" b="1">
                  <a:solidFill>
                    <a:srgbClr val="3A3330"/>
                  </a:solidFill>
                  <a:latin typeface="Times New Roman" panose="02020603050405020304" charset="0"/>
                  <a:ea typeface="Chunk Five" panose="00000500000000000000"/>
                  <a:cs typeface="Times New Roman" panose="02020603050405020304" charset="0"/>
                  <a:sym typeface="Chunk Five" panose="00000500000000000000"/>
                </a:rPr>
                <a:t>Example use cases</a:t>
              </a:r>
              <a:endParaRPr lang="en-US" sz="8600" b="1">
                <a:solidFill>
                  <a:srgbClr val="3A3330"/>
                </a:solidFill>
                <a:latin typeface="Times New Roman" panose="02020603050405020304" charset="0"/>
                <a:ea typeface="Chunk Five" panose="00000500000000000000"/>
                <a:cs typeface="Times New Roman" panose="02020603050405020304" charset="0"/>
                <a:sym typeface="Chunk Five" panose="00000500000000000000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3617764" y="3620678"/>
            <a:ext cx="3039799" cy="3039799"/>
          </a:xfrm>
          <a:custGeom>
            <a:avLst/>
            <a:gdLst/>
            <a:ahLst/>
            <a:cxnLst/>
            <a:rect l="l" t="t" r="r" b="b"/>
            <a:pathLst>
              <a:path w="3039799" h="3039799">
                <a:moveTo>
                  <a:pt x="0" y="0"/>
                </a:moveTo>
                <a:lnTo>
                  <a:pt x="3039799" y="0"/>
                </a:lnTo>
                <a:lnTo>
                  <a:pt x="3039799" y="3039798"/>
                </a:lnTo>
                <a:lnTo>
                  <a:pt x="0" y="30397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4329</Words>
  <Application>WPS Presentation</Application>
  <PresentationFormat>On-screen Show (4:3)</PresentationFormat>
  <Paragraphs>182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Chunk Five</vt:lpstr>
      <vt:lpstr>Segoe Print</vt:lpstr>
      <vt:lpstr>Open Sauce</vt:lpstr>
      <vt:lpstr>Arial</vt:lpstr>
      <vt:lpstr>Open Sauce Bold</vt:lpstr>
      <vt:lpstr>Microsoft YaHei</vt:lpstr>
      <vt:lpstr>Arial Unicode MS</vt:lpstr>
      <vt:lpstr>Calibri</vt:lpstr>
      <vt:lpstr>Times New Roman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Social Media Sentiment Analysis</dc:title>
  <dc:creator/>
  <dc:description>Presentation - Social Media Sentiment Analysis</dc:description>
  <cp:lastModifiedBy>moazam al kass</cp:lastModifiedBy>
  <cp:revision>3</cp:revision>
  <dcterms:created xsi:type="dcterms:W3CDTF">2006-08-16T00:00:00Z</dcterms:created>
  <dcterms:modified xsi:type="dcterms:W3CDTF">2025-07-15T17:54:40Z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B51E6D81E8CF4312B9F5AD315A80C1A8_13</vt:lpwstr>
  </property>
  <property fmtid="{D5CDD505-2E9C-101B-9397-08002B2CF9AE}" pid="3" name="KSOProductBuildVer">
    <vt:lpwstr>1033-12.2.0.21931</vt:lpwstr>
  </property>
</Properties>
</file>