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6" r:id="rId2"/>
  </p:sldMasterIdLst>
  <p:notesMasterIdLst>
    <p:notesMasterId r:id="rId32"/>
  </p:notesMasterIdLst>
  <p:handoutMasterIdLst>
    <p:handoutMasterId r:id="rId33"/>
  </p:handoutMasterIdLst>
  <p:sldIdLst>
    <p:sldId id="256" r:id="rId3"/>
    <p:sldId id="259" r:id="rId4"/>
    <p:sldId id="311" r:id="rId5"/>
    <p:sldId id="312" r:id="rId6"/>
    <p:sldId id="274" r:id="rId7"/>
    <p:sldId id="284" r:id="rId8"/>
    <p:sldId id="314" r:id="rId9"/>
    <p:sldId id="304" r:id="rId10"/>
    <p:sldId id="305" r:id="rId11"/>
    <p:sldId id="303" r:id="rId12"/>
    <p:sldId id="294" r:id="rId13"/>
    <p:sldId id="261" r:id="rId14"/>
    <p:sldId id="277" r:id="rId15"/>
    <p:sldId id="296" r:id="rId16"/>
    <p:sldId id="281" r:id="rId17"/>
    <p:sldId id="315" r:id="rId18"/>
    <p:sldId id="297" r:id="rId19"/>
    <p:sldId id="302" r:id="rId20"/>
    <p:sldId id="301" r:id="rId21"/>
    <p:sldId id="298" r:id="rId22"/>
    <p:sldId id="300" r:id="rId23"/>
    <p:sldId id="299" r:id="rId24"/>
    <p:sldId id="310" r:id="rId25"/>
    <p:sldId id="306" r:id="rId26"/>
    <p:sldId id="307" r:id="rId27"/>
    <p:sldId id="308" r:id="rId28"/>
    <p:sldId id="309" r:id="rId29"/>
    <p:sldId id="313" r:id="rId30"/>
    <p:sldId id="295" r:id="rId31"/>
  </p:sldIdLst>
  <p:sldSz cx="12192000" cy="6858000"/>
  <p:notesSz cx="6858000" cy="9144000"/>
  <p:embeddedFontLst>
    <p:embeddedFont>
      <p:font typeface="微软雅黑" pitchFamily="34" charset="-122"/>
      <p:regular r:id="rId34"/>
      <p:bold r:id="rId35"/>
    </p:embeddedFont>
    <p:embeddedFont>
      <p:font typeface="方正正黑简体" charset="-122"/>
      <p:regular r:id="rId36"/>
    </p:embeddedFont>
    <p:embeddedFont>
      <p:font typeface="Bahnschrift" pitchFamily="34" charset="0"/>
      <p:regular r:id="rId37"/>
      <p:bold r:id="rId38"/>
    </p:embeddedFont>
    <p:embeddedFont>
      <p:font typeface="Akhbar MT" pitchFamily="2" charset="-78"/>
      <p:regular r:id="rId39"/>
      <p:bold r:id="rId40"/>
    </p:embeddedFont>
    <p:embeddedFont>
      <p:font typeface="Bahnschrift Light" pitchFamily="34" charset="0"/>
      <p:regular r:id="rId41"/>
    </p:embeddedFont>
    <p:embeddedFont>
      <p:font typeface="Calibri" pitchFamily="34" charset="0"/>
      <p:regular r:id="rId42"/>
      <p:bold r:id="rId43"/>
    </p:embeddedFont>
    <p:embeddedFont>
      <p:font typeface="宋体" pitchFamily="2" charset="-122"/>
      <p:regular r:id="rId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D9C5"/>
    <a:srgbClr val="EAD2B8"/>
    <a:srgbClr val="B49374"/>
    <a:srgbClr val="AA8462"/>
    <a:srgbClr val="8A6031"/>
    <a:srgbClr val="172137"/>
    <a:srgbClr val="171D34"/>
    <a:srgbClr val="272F48"/>
    <a:srgbClr val="627B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191" autoAdjust="0"/>
    <p:restoredTop sz="94624" autoAdjust="0"/>
  </p:normalViewPr>
  <p:slideViewPr>
    <p:cSldViewPr snapToGrid="0">
      <p:cViewPr>
        <p:scale>
          <a:sx n="60" d="100"/>
          <a:sy n="60" d="100"/>
        </p:scale>
        <p:origin x="-930" y="-282"/>
      </p:cViewPr>
      <p:guideLst>
        <p:guide orient="horz" pos="2160"/>
        <p:guide pos="3840"/>
      </p:guideLst>
    </p:cSldViewPr>
  </p:slideViewPr>
  <p:notesTextViewPr>
    <p:cViewPr>
      <p:scale>
        <a:sx n="1" d="1"/>
        <a:sy n="1" d="1"/>
      </p:scale>
      <p:origin x="0" y="0"/>
    </p:cViewPr>
  </p:notesTextViewPr>
  <p:sorterViewPr>
    <p:cViewPr>
      <p:scale>
        <a:sx n="100" d="100"/>
        <a:sy n="100" d="100"/>
      </p:scale>
      <p:origin x="0" y="447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700000000000000" pitchFamily="18" charset="-122"/>
              <a:ea typeface="思源宋体" panose="02020700000000000000" pitchFamily="18" charset="-122"/>
              <a:cs typeface="思源宋体" panose="02020700000000000000"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宋体" panose="02020700000000000000" pitchFamily="18" charset="-122"/>
              </a:rPr>
              <a:pPr/>
              <a:t>2022/9/21</a:t>
            </a:fld>
            <a:endParaRPr lang="zh-CN" altLang="en-US">
              <a:latin typeface="思源宋体" panose="02020700000000000000"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700000000000000" pitchFamily="18" charset="-122"/>
              <a:ea typeface="思源宋体" panose="02020700000000000000" pitchFamily="18" charset="-122"/>
              <a:cs typeface="思源宋体" panose="02020700000000000000"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宋体" panose="02020700000000000000" pitchFamily="18" charset="-122"/>
              </a:rPr>
              <a:pPr/>
              <a:t>‹#›</a:t>
            </a:fld>
            <a:endParaRPr lang="zh-CN" altLang="en-US">
              <a:latin typeface="思源宋体" panose="02020700000000000000" pitchFamily="18" charset="-122"/>
            </a:endParaRPr>
          </a:p>
        </p:txBody>
      </p:sp>
    </p:spTree>
    <p:extLst>
      <p:ext uri="{BB962C8B-B14F-4D97-AF65-F5344CB8AC3E}">
        <p14:creationId xmlns:p14="http://schemas.microsoft.com/office/powerpoint/2010/main" xmlns="" val="3616685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700000000000000" pitchFamily="18" charset="-122"/>
                <a:ea typeface="思源宋体" panose="02020700000000000000" pitchFamily="18" charset="-122"/>
                <a:cs typeface="思源宋体" panose="02020700000000000000" pitchFamily="18"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700000000000000" pitchFamily="18" charset="-122"/>
                <a:ea typeface="思源宋体" panose="02020700000000000000" pitchFamily="18" charset="-122"/>
                <a:cs typeface="思源宋体" panose="02020700000000000000" pitchFamily="18" charset="-122"/>
              </a:defRPr>
            </a:lvl1pPr>
          </a:lstStyle>
          <a:p>
            <a:fld id="{D2A48B96-639E-45A3-A0BA-2464DFDB1FAA}" type="datetimeFigureOut">
              <a:rPr lang="zh-CN" altLang="en-US" smtClean="0"/>
              <a:pPr/>
              <a:t>2022/9/21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700000000000000" pitchFamily="18" charset="-122"/>
                <a:ea typeface="思源宋体" panose="02020700000000000000" pitchFamily="18" charset="-122"/>
                <a:cs typeface="思源宋体" panose="02020700000000000000" pitchFamily="18"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700000000000000" pitchFamily="18" charset="-122"/>
                <a:ea typeface="思源宋体" panose="02020700000000000000" pitchFamily="18" charset="-122"/>
                <a:cs typeface="思源宋体" panose="02020700000000000000" pitchFamily="18" charset="-122"/>
              </a:defRPr>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xmlns="" val="4033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1pPr>
    <a:lvl2pPr marL="4572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2pPr>
    <a:lvl3pPr marL="9144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3pPr>
    <a:lvl4pPr marL="13716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4pPr>
    <a:lvl5pPr marL="18288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1F1E24"/>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xmlns="" val="1283684805"/>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xmlns="" val="4115286552"/>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xmlns="" val="3055441935"/>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xmlns="" val="4086192565"/>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205905" y="6463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xmlns="" val="951508763"/>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xmlns="" val="2403137683"/>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xmlns="" val="3845101409"/>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62619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2022/9/21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404244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2022/9/21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159603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3321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dpi="0" rotWithShape="1">
          <a:blip r:embed="rId2" cstate="screen">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1F1E24"/>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bg>
      <p:bgPr>
        <a:blipFill dpi="0" rotWithShape="1">
          <a:blip r:embed="rId2" cstate="screen">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xmlns="" val="2074379436"/>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xmlns="" val="3995192229"/>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xmlns="" val="319570399"/>
      </p:ext>
    </p:extLst>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70" r:id="rId17"/>
  </p:sldLayoutIdLst>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4025851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8" Type="http://schemas.openxmlformats.org/officeDocument/2006/relationships/hyperlink" Target="https://www.youtube.com/watch?v=zmotal8b5Qc&amp;list=PLPTNqXpQ2tbgJPXA07MUI3A2oxnOfB6z4&amp;index=1" TargetMode="External"/><Relationship Id="rId3" Type="http://schemas.openxmlformats.org/officeDocument/2006/relationships/hyperlink" Target="https://sass-lang.com/guide" TargetMode="External"/><Relationship Id="rId7" Type="http://schemas.openxmlformats.org/officeDocument/2006/relationships/hyperlink" Target="https://www.geeksforgeeks.org/include-vs-extend-in-sass/" TargetMode="External"/><Relationship Id="rId12" Type="http://schemas.openxmlformats.org/officeDocument/2006/relationships/hyperlink" Target="https://sass-lang.com/documentation/at-rules/mixi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slideserve.com/chandler-lambert/sass" TargetMode="External"/><Relationship Id="rId11" Type="http://schemas.openxmlformats.org/officeDocument/2006/relationships/hyperlink" Target="https://stackoverflow.com/questions/40976874/what-is-the-difference-between-css-import-and-sass-scss-import" TargetMode="External"/><Relationship Id="rId5" Type="http://schemas.openxmlformats.org/officeDocument/2006/relationships/hyperlink" Target="https://codersera.com/blog/difference-between-css-and-scss/" TargetMode="External"/><Relationship Id="rId10" Type="http://schemas.openxmlformats.org/officeDocument/2006/relationships/hyperlink" Target="https://sass-lang.com/documentation/at-rules/import" TargetMode="External"/><Relationship Id="rId4" Type="http://schemas.openxmlformats.org/officeDocument/2006/relationships/hyperlink" Target="https://developer.mozilla.org/en-US/docs/Glossary/CSS_preprocessor" TargetMode="External"/><Relationship Id="rId9" Type="http://schemas.openxmlformats.org/officeDocument/2006/relationships/hyperlink" Target="https://www.youtube.com/watch?v=3zE1s_WCgVM&amp;list=PLPTNqXpQ2tbgJPXA07MUI3A2oxnOfB6z4&amp;index=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形状 69"/>
          <p:cNvSpPr/>
          <p:nvPr/>
        </p:nvSpPr>
        <p:spPr>
          <a:xfrm rot="16200000">
            <a:off x="8571230" y="697865"/>
            <a:ext cx="5067301" cy="2495550"/>
          </a:xfrm>
          <a:custGeom>
            <a:avLst/>
            <a:gdLst>
              <a:gd name="connsiteX0" fmla="*/ 3475172 w 4272391"/>
              <a:gd name="connsiteY0" fmla="*/ 3677797 h 3677797"/>
              <a:gd name="connsiteX1" fmla="*/ 3395451 w 4272391"/>
              <a:gd name="connsiteY1" fmla="*/ 3677797 h 3677797"/>
              <a:gd name="connsiteX2" fmla="*/ 2136197 w 4272391"/>
              <a:gd name="connsiteY2" fmla="*/ 1509793 h 3677797"/>
              <a:gd name="connsiteX3" fmla="*/ 876942 w 4272391"/>
              <a:gd name="connsiteY3" fmla="*/ 3677797 h 3677797"/>
              <a:gd name="connsiteX4" fmla="*/ 797219 w 4272391"/>
              <a:gd name="connsiteY4" fmla="*/ 3677797 h 3677797"/>
              <a:gd name="connsiteX5" fmla="*/ 2136196 w 4272391"/>
              <a:gd name="connsiteY5" fmla="*/ 1372539 h 3677797"/>
              <a:gd name="connsiteX6" fmla="*/ 3634615 w 4272391"/>
              <a:gd name="connsiteY6" fmla="*/ 3677797 h 3677797"/>
              <a:gd name="connsiteX7" fmla="*/ 3554895 w 4272391"/>
              <a:gd name="connsiteY7" fmla="*/ 3677797 h 3677797"/>
              <a:gd name="connsiteX8" fmla="*/ 2136197 w 4272391"/>
              <a:gd name="connsiteY8" fmla="*/ 1235285 h 3677797"/>
              <a:gd name="connsiteX9" fmla="*/ 717498 w 4272391"/>
              <a:gd name="connsiteY9" fmla="*/ 3677797 h 3677797"/>
              <a:gd name="connsiteX10" fmla="*/ 637775 w 4272391"/>
              <a:gd name="connsiteY10" fmla="*/ 3677797 h 3677797"/>
              <a:gd name="connsiteX11" fmla="*/ 2136196 w 4272391"/>
              <a:gd name="connsiteY11" fmla="*/ 1098030 h 3677797"/>
              <a:gd name="connsiteX12" fmla="*/ 3794059 w 4272391"/>
              <a:gd name="connsiteY12" fmla="*/ 3677797 h 3677797"/>
              <a:gd name="connsiteX13" fmla="*/ 3714338 w 4272391"/>
              <a:gd name="connsiteY13" fmla="*/ 3677797 h 3677797"/>
              <a:gd name="connsiteX14" fmla="*/ 2136197 w 4272391"/>
              <a:gd name="connsiteY14" fmla="*/ 960778 h 3677797"/>
              <a:gd name="connsiteX15" fmla="*/ 558055 w 4272391"/>
              <a:gd name="connsiteY15" fmla="*/ 3677797 h 3677797"/>
              <a:gd name="connsiteX16" fmla="*/ 478331 w 4272391"/>
              <a:gd name="connsiteY16" fmla="*/ 3677797 h 3677797"/>
              <a:gd name="connsiteX17" fmla="*/ 2136196 w 4272391"/>
              <a:gd name="connsiteY17" fmla="*/ 823523 h 3677797"/>
              <a:gd name="connsiteX18" fmla="*/ 3953504 w 4272391"/>
              <a:gd name="connsiteY18" fmla="*/ 3677797 h 3677797"/>
              <a:gd name="connsiteX19" fmla="*/ 3873782 w 4272391"/>
              <a:gd name="connsiteY19" fmla="*/ 3677797 h 3677797"/>
              <a:gd name="connsiteX20" fmla="*/ 2136197 w 4272391"/>
              <a:gd name="connsiteY20" fmla="*/ 686270 h 3677797"/>
              <a:gd name="connsiteX21" fmla="*/ 398611 w 4272391"/>
              <a:gd name="connsiteY21" fmla="*/ 3677797 h 3677797"/>
              <a:gd name="connsiteX22" fmla="*/ 318887 w 4272391"/>
              <a:gd name="connsiteY22" fmla="*/ 3677797 h 3677797"/>
              <a:gd name="connsiteX23" fmla="*/ 2136196 w 4272391"/>
              <a:gd name="connsiteY23" fmla="*/ 549015 h 3677797"/>
              <a:gd name="connsiteX24" fmla="*/ 4112947 w 4272391"/>
              <a:gd name="connsiteY24" fmla="*/ 3677797 h 3677797"/>
              <a:gd name="connsiteX25" fmla="*/ 4033226 w 4272391"/>
              <a:gd name="connsiteY25" fmla="*/ 3677797 h 3677797"/>
              <a:gd name="connsiteX26" fmla="*/ 2136197 w 4272391"/>
              <a:gd name="connsiteY26" fmla="*/ 411762 h 3677797"/>
              <a:gd name="connsiteX27" fmla="*/ 239167 w 4272391"/>
              <a:gd name="connsiteY27" fmla="*/ 3677797 h 3677797"/>
              <a:gd name="connsiteX28" fmla="*/ 159444 w 4272391"/>
              <a:gd name="connsiteY28" fmla="*/ 3677797 h 3677797"/>
              <a:gd name="connsiteX29" fmla="*/ 2136196 w 4272391"/>
              <a:gd name="connsiteY29" fmla="*/ 274508 h 3677797"/>
              <a:gd name="connsiteX30" fmla="*/ 4272391 w 4272391"/>
              <a:gd name="connsiteY30" fmla="*/ 3677797 h 3677797"/>
              <a:gd name="connsiteX31" fmla="*/ 4192670 w 4272391"/>
              <a:gd name="connsiteY31" fmla="*/ 3677797 h 3677797"/>
              <a:gd name="connsiteX32" fmla="*/ 2136197 w 4272391"/>
              <a:gd name="connsiteY32" fmla="*/ 137255 h 3677797"/>
              <a:gd name="connsiteX33" fmla="*/ 79723 w 4272391"/>
              <a:gd name="connsiteY33" fmla="*/ 3677797 h 3677797"/>
              <a:gd name="connsiteX34" fmla="*/ 0 w 4272391"/>
              <a:gd name="connsiteY34" fmla="*/ 3677797 h 3677797"/>
              <a:gd name="connsiteX35" fmla="*/ 2136196 w 4272391"/>
              <a:gd name="connsiteY35" fmla="*/ 0 h 367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72391" h="3677797">
                <a:moveTo>
                  <a:pt x="3475172" y="3677797"/>
                </a:moveTo>
                <a:lnTo>
                  <a:pt x="3395451" y="3677797"/>
                </a:lnTo>
                <a:lnTo>
                  <a:pt x="2136197" y="1509793"/>
                </a:lnTo>
                <a:lnTo>
                  <a:pt x="876942" y="3677797"/>
                </a:lnTo>
                <a:lnTo>
                  <a:pt x="797219" y="3677797"/>
                </a:lnTo>
                <a:lnTo>
                  <a:pt x="2136196" y="1372539"/>
                </a:lnTo>
                <a:close/>
                <a:moveTo>
                  <a:pt x="3634615" y="3677797"/>
                </a:moveTo>
                <a:lnTo>
                  <a:pt x="3554895" y="3677797"/>
                </a:lnTo>
                <a:lnTo>
                  <a:pt x="2136197" y="1235285"/>
                </a:lnTo>
                <a:lnTo>
                  <a:pt x="717498" y="3677797"/>
                </a:lnTo>
                <a:lnTo>
                  <a:pt x="637775" y="3677797"/>
                </a:lnTo>
                <a:lnTo>
                  <a:pt x="2136196" y="1098030"/>
                </a:lnTo>
                <a:close/>
                <a:moveTo>
                  <a:pt x="3794059" y="3677797"/>
                </a:moveTo>
                <a:lnTo>
                  <a:pt x="3714338" y="3677797"/>
                </a:lnTo>
                <a:lnTo>
                  <a:pt x="2136197" y="960778"/>
                </a:lnTo>
                <a:lnTo>
                  <a:pt x="558055" y="3677797"/>
                </a:lnTo>
                <a:lnTo>
                  <a:pt x="478331" y="3677797"/>
                </a:lnTo>
                <a:lnTo>
                  <a:pt x="2136196" y="823523"/>
                </a:lnTo>
                <a:close/>
                <a:moveTo>
                  <a:pt x="3953504" y="3677797"/>
                </a:moveTo>
                <a:lnTo>
                  <a:pt x="3873782" y="3677797"/>
                </a:lnTo>
                <a:lnTo>
                  <a:pt x="2136197" y="686270"/>
                </a:lnTo>
                <a:lnTo>
                  <a:pt x="398611" y="3677797"/>
                </a:lnTo>
                <a:lnTo>
                  <a:pt x="318887" y="3677797"/>
                </a:lnTo>
                <a:lnTo>
                  <a:pt x="2136196" y="549015"/>
                </a:lnTo>
                <a:close/>
                <a:moveTo>
                  <a:pt x="4112947" y="3677797"/>
                </a:moveTo>
                <a:lnTo>
                  <a:pt x="4033226" y="3677797"/>
                </a:lnTo>
                <a:lnTo>
                  <a:pt x="2136197" y="411762"/>
                </a:lnTo>
                <a:lnTo>
                  <a:pt x="239167" y="3677797"/>
                </a:lnTo>
                <a:lnTo>
                  <a:pt x="159444" y="3677797"/>
                </a:lnTo>
                <a:lnTo>
                  <a:pt x="2136196" y="274508"/>
                </a:lnTo>
                <a:close/>
                <a:moveTo>
                  <a:pt x="4272391" y="3677797"/>
                </a:moveTo>
                <a:lnTo>
                  <a:pt x="4192670" y="3677797"/>
                </a:lnTo>
                <a:lnTo>
                  <a:pt x="2136197" y="137255"/>
                </a:lnTo>
                <a:lnTo>
                  <a:pt x="79723" y="3677797"/>
                </a:lnTo>
                <a:lnTo>
                  <a:pt x="0" y="3677797"/>
                </a:lnTo>
                <a:lnTo>
                  <a:pt x="2136196" y="0"/>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任意多边形: 形状 72"/>
          <p:cNvSpPr/>
          <p:nvPr/>
        </p:nvSpPr>
        <p:spPr>
          <a:xfrm rot="5400000" flipH="1">
            <a:off x="-119243" y="4795657"/>
            <a:ext cx="2181586" cy="1943100"/>
          </a:xfrm>
          <a:custGeom>
            <a:avLst/>
            <a:gdLst>
              <a:gd name="connsiteX0" fmla="*/ 1575444 w 2181586"/>
              <a:gd name="connsiteY0" fmla="*/ 1943100 h 1943100"/>
              <a:gd name="connsiteX1" fmla="*/ 557392 w 2181586"/>
              <a:gd name="connsiteY1" fmla="*/ 725157 h 1943100"/>
              <a:gd name="connsiteX2" fmla="*/ 0 w 2181586"/>
              <a:gd name="connsiteY2" fmla="*/ 1391991 h 1943100"/>
              <a:gd name="connsiteX3" fmla="*/ 0 w 2181586"/>
              <a:gd name="connsiteY3" fmla="*/ 1464508 h 1943100"/>
              <a:gd name="connsiteX4" fmla="*/ 557393 w 2181586"/>
              <a:gd name="connsiteY4" fmla="*/ 797673 h 1943100"/>
              <a:gd name="connsiteX5" fmla="*/ 1514830 w 2181586"/>
              <a:gd name="connsiteY5" fmla="*/ 1943100 h 1943100"/>
              <a:gd name="connsiteX6" fmla="*/ 1696672 w 2181586"/>
              <a:gd name="connsiteY6" fmla="*/ 1943100 h 1943100"/>
              <a:gd name="connsiteX7" fmla="*/ 557392 w 2181586"/>
              <a:gd name="connsiteY7" fmla="*/ 580125 h 1943100"/>
              <a:gd name="connsiteX8" fmla="*/ 0 w 2181586"/>
              <a:gd name="connsiteY8" fmla="*/ 1246960 h 1943100"/>
              <a:gd name="connsiteX9" fmla="*/ 0 w 2181586"/>
              <a:gd name="connsiteY9" fmla="*/ 1319476 h 1943100"/>
              <a:gd name="connsiteX10" fmla="*/ 557393 w 2181586"/>
              <a:gd name="connsiteY10" fmla="*/ 652641 h 1943100"/>
              <a:gd name="connsiteX11" fmla="*/ 1636059 w 2181586"/>
              <a:gd name="connsiteY11" fmla="*/ 1943100 h 1943100"/>
              <a:gd name="connsiteX12" fmla="*/ 1817900 w 2181586"/>
              <a:gd name="connsiteY12" fmla="*/ 1943100 h 1943100"/>
              <a:gd name="connsiteX13" fmla="*/ 557392 w 2181586"/>
              <a:gd name="connsiteY13" fmla="*/ 435094 h 1943100"/>
              <a:gd name="connsiteX14" fmla="*/ 0 w 2181586"/>
              <a:gd name="connsiteY14" fmla="*/ 1101928 h 1943100"/>
              <a:gd name="connsiteX15" fmla="*/ 0 w 2181586"/>
              <a:gd name="connsiteY15" fmla="*/ 1174445 h 1943100"/>
              <a:gd name="connsiteX16" fmla="*/ 557393 w 2181586"/>
              <a:gd name="connsiteY16" fmla="*/ 507610 h 1943100"/>
              <a:gd name="connsiteX17" fmla="*/ 1757287 w 2181586"/>
              <a:gd name="connsiteY17" fmla="*/ 1943100 h 1943100"/>
              <a:gd name="connsiteX18" fmla="*/ 1939130 w 2181586"/>
              <a:gd name="connsiteY18" fmla="*/ 1943100 h 1943100"/>
              <a:gd name="connsiteX19" fmla="*/ 557392 w 2181586"/>
              <a:gd name="connsiteY19" fmla="*/ 290063 h 1943100"/>
              <a:gd name="connsiteX20" fmla="*/ 0 w 2181586"/>
              <a:gd name="connsiteY20" fmla="*/ 956897 h 1943100"/>
              <a:gd name="connsiteX21" fmla="*/ 0 w 2181586"/>
              <a:gd name="connsiteY21" fmla="*/ 1029414 h 1943100"/>
              <a:gd name="connsiteX22" fmla="*/ 557393 w 2181586"/>
              <a:gd name="connsiteY22" fmla="*/ 362579 h 1943100"/>
              <a:gd name="connsiteX23" fmla="*/ 1878516 w 2181586"/>
              <a:gd name="connsiteY23" fmla="*/ 1943100 h 1943100"/>
              <a:gd name="connsiteX24" fmla="*/ 2060358 w 2181586"/>
              <a:gd name="connsiteY24" fmla="*/ 1943100 h 1943100"/>
              <a:gd name="connsiteX25" fmla="*/ 557392 w 2181586"/>
              <a:gd name="connsiteY25" fmla="*/ 145032 h 1943100"/>
              <a:gd name="connsiteX26" fmla="*/ 0 w 2181586"/>
              <a:gd name="connsiteY26" fmla="*/ 811866 h 1943100"/>
              <a:gd name="connsiteX27" fmla="*/ 0 w 2181586"/>
              <a:gd name="connsiteY27" fmla="*/ 884382 h 1943100"/>
              <a:gd name="connsiteX28" fmla="*/ 557393 w 2181586"/>
              <a:gd name="connsiteY28" fmla="*/ 217547 h 1943100"/>
              <a:gd name="connsiteX29" fmla="*/ 1999744 w 2181586"/>
              <a:gd name="connsiteY29" fmla="*/ 1943100 h 1943100"/>
              <a:gd name="connsiteX30" fmla="*/ 2181586 w 2181586"/>
              <a:gd name="connsiteY30" fmla="*/ 1943100 h 1943100"/>
              <a:gd name="connsiteX31" fmla="*/ 557392 w 2181586"/>
              <a:gd name="connsiteY31" fmla="*/ 0 h 1943100"/>
              <a:gd name="connsiteX32" fmla="*/ 0 w 2181586"/>
              <a:gd name="connsiteY32" fmla="*/ 666835 h 1943100"/>
              <a:gd name="connsiteX33" fmla="*/ 0 w 2181586"/>
              <a:gd name="connsiteY33" fmla="*/ 739351 h 1943100"/>
              <a:gd name="connsiteX34" fmla="*/ 557393 w 2181586"/>
              <a:gd name="connsiteY34" fmla="*/ 72516 h 1943100"/>
              <a:gd name="connsiteX35" fmla="*/ 2120973 w 2181586"/>
              <a:gd name="connsiteY35" fmla="*/ 194310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81586" h="1943100">
                <a:moveTo>
                  <a:pt x="1575444" y="1943100"/>
                </a:moveTo>
                <a:lnTo>
                  <a:pt x="557392" y="725157"/>
                </a:lnTo>
                <a:lnTo>
                  <a:pt x="0" y="1391991"/>
                </a:lnTo>
                <a:lnTo>
                  <a:pt x="0" y="1464508"/>
                </a:lnTo>
                <a:lnTo>
                  <a:pt x="557393" y="797673"/>
                </a:lnTo>
                <a:lnTo>
                  <a:pt x="1514830" y="1943100"/>
                </a:lnTo>
                <a:close/>
                <a:moveTo>
                  <a:pt x="1696672" y="1943100"/>
                </a:moveTo>
                <a:lnTo>
                  <a:pt x="557392" y="580125"/>
                </a:lnTo>
                <a:lnTo>
                  <a:pt x="0" y="1246960"/>
                </a:lnTo>
                <a:lnTo>
                  <a:pt x="0" y="1319476"/>
                </a:lnTo>
                <a:lnTo>
                  <a:pt x="557393" y="652641"/>
                </a:lnTo>
                <a:lnTo>
                  <a:pt x="1636059" y="1943100"/>
                </a:lnTo>
                <a:close/>
                <a:moveTo>
                  <a:pt x="1817900" y="1943100"/>
                </a:moveTo>
                <a:lnTo>
                  <a:pt x="557392" y="435094"/>
                </a:lnTo>
                <a:lnTo>
                  <a:pt x="0" y="1101928"/>
                </a:lnTo>
                <a:lnTo>
                  <a:pt x="0" y="1174445"/>
                </a:lnTo>
                <a:lnTo>
                  <a:pt x="557393" y="507610"/>
                </a:lnTo>
                <a:lnTo>
                  <a:pt x="1757287" y="1943100"/>
                </a:lnTo>
                <a:close/>
                <a:moveTo>
                  <a:pt x="1939130" y="1943100"/>
                </a:moveTo>
                <a:lnTo>
                  <a:pt x="557392" y="290063"/>
                </a:lnTo>
                <a:lnTo>
                  <a:pt x="0" y="956897"/>
                </a:lnTo>
                <a:lnTo>
                  <a:pt x="0" y="1029414"/>
                </a:lnTo>
                <a:lnTo>
                  <a:pt x="557393" y="362579"/>
                </a:lnTo>
                <a:lnTo>
                  <a:pt x="1878516" y="1943100"/>
                </a:lnTo>
                <a:close/>
                <a:moveTo>
                  <a:pt x="2060358" y="1943100"/>
                </a:moveTo>
                <a:lnTo>
                  <a:pt x="557392" y="145032"/>
                </a:lnTo>
                <a:lnTo>
                  <a:pt x="0" y="811866"/>
                </a:lnTo>
                <a:lnTo>
                  <a:pt x="0" y="884382"/>
                </a:lnTo>
                <a:lnTo>
                  <a:pt x="557393" y="217547"/>
                </a:lnTo>
                <a:lnTo>
                  <a:pt x="1999744" y="1943100"/>
                </a:lnTo>
                <a:close/>
                <a:moveTo>
                  <a:pt x="2181586" y="1943100"/>
                </a:moveTo>
                <a:lnTo>
                  <a:pt x="557392" y="0"/>
                </a:lnTo>
                <a:lnTo>
                  <a:pt x="0" y="666835"/>
                </a:lnTo>
                <a:lnTo>
                  <a:pt x="0" y="739351"/>
                </a:lnTo>
                <a:lnTo>
                  <a:pt x="557393" y="72516"/>
                </a:lnTo>
                <a:lnTo>
                  <a:pt x="2120973" y="1943100"/>
                </a:lnTo>
                <a:close/>
              </a:path>
            </a:pathLst>
          </a:custGeom>
          <a:noFill/>
          <a:ln w="1905">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任意多边形: 形状 19"/>
          <p:cNvSpPr/>
          <p:nvPr/>
        </p:nvSpPr>
        <p:spPr>
          <a:xfrm rot="13184398" flipH="1">
            <a:off x="9834489" y="-1589793"/>
            <a:ext cx="180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任意多边形: 形状 20"/>
          <p:cNvSpPr/>
          <p:nvPr/>
        </p:nvSpPr>
        <p:spPr>
          <a:xfrm rot="13184398" flipH="1">
            <a:off x="2832926" y="-1592256"/>
            <a:ext cx="180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任意多边形: 形状 21"/>
          <p:cNvSpPr/>
          <p:nvPr/>
        </p:nvSpPr>
        <p:spPr>
          <a:xfrm rot="13184398" flipH="1">
            <a:off x="8633397" y="4821532"/>
            <a:ext cx="18000" cy="3780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任意多边形: 形状 22"/>
          <p:cNvSpPr/>
          <p:nvPr/>
        </p:nvSpPr>
        <p:spPr>
          <a:xfrm rot="13184398" flipH="1">
            <a:off x="7613818" y="3378335"/>
            <a:ext cx="180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任意多边形: 形状 23"/>
          <p:cNvSpPr/>
          <p:nvPr/>
        </p:nvSpPr>
        <p:spPr>
          <a:xfrm rot="13184398" flipH="1">
            <a:off x="3675460" y="3859206"/>
            <a:ext cx="180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菱形 6"/>
          <p:cNvSpPr/>
          <p:nvPr/>
        </p:nvSpPr>
        <p:spPr>
          <a:xfrm>
            <a:off x="1953260" y="-603250"/>
            <a:ext cx="8054975" cy="8064500"/>
          </a:xfrm>
          <a:prstGeom prst="diamond">
            <a:avLst/>
          </a:prstGeom>
          <a:solidFill>
            <a:srgbClr val="EEEEF0">
              <a:alpha val="8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文本框 7"/>
          <p:cNvSpPr txBox="1"/>
          <p:nvPr/>
        </p:nvSpPr>
        <p:spPr>
          <a:xfrm>
            <a:off x="2797509" y="2319904"/>
            <a:ext cx="6594686" cy="1569660"/>
          </a:xfrm>
          <a:prstGeom prst="rect">
            <a:avLst/>
          </a:prstGeom>
          <a:noFill/>
        </p:spPr>
        <p:txBody>
          <a:bodyPr wrap="square" rtlCol="0">
            <a:spAutoFit/>
          </a:bodyPr>
          <a:lstStyle/>
          <a:p>
            <a:pPr algn="ctr"/>
            <a:r>
              <a:rPr lang="en-US" altLang="zh-CN" sz="4800" dirty="0" smtClean="0">
                <a:gradFill>
                  <a:gsLst>
                    <a:gs pos="0">
                      <a:srgbClr val="EAD9C5"/>
                    </a:gs>
                    <a:gs pos="100000">
                      <a:schemeClr val="bg1"/>
                    </a:gs>
                  </a:gsLst>
                  <a:lin ang="16200000" scaled="0"/>
                </a:gradFill>
                <a:latin typeface="方正正黑简体" panose="02000000000000000000" pitchFamily="2" charset="-122"/>
                <a:ea typeface="方正正黑简体" panose="02000000000000000000" pitchFamily="2" charset="-122"/>
                <a:cs typeface="+mn-ea"/>
                <a:sym typeface="+mn-lt"/>
              </a:rPr>
              <a:t>CSS preprocessor-Sass</a:t>
            </a:r>
            <a:endParaRPr lang="zh-CN" altLang="en-US" sz="4800" dirty="0">
              <a:gradFill>
                <a:gsLst>
                  <a:gs pos="0">
                    <a:srgbClr val="EAD9C5"/>
                  </a:gs>
                  <a:gs pos="100000">
                    <a:schemeClr val="bg1"/>
                  </a:gs>
                </a:gsLst>
                <a:lin ang="16200000" scaled="0"/>
              </a:gradFill>
              <a:latin typeface="方正正黑简体" panose="02000000000000000000" pitchFamily="2" charset="-122"/>
              <a:ea typeface="方正正黑简体" panose="02000000000000000000" pitchFamily="2" charset="-122"/>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strVal val="#ppt_w*0.70"/>
                                          </p:val>
                                        </p:tav>
                                        <p:tav tm="100000">
                                          <p:val>
                                            <p:strVal val="#ppt_w"/>
                                          </p:val>
                                        </p:tav>
                                      </p:tavLst>
                                    </p:anim>
                                    <p:anim calcmode="lin" valueType="num">
                                      <p:cBhvr>
                                        <p:cTn id="11" dur="1000" fill="hold"/>
                                        <p:tgtEl>
                                          <p:spTgt spid="8"/>
                                        </p:tgtEl>
                                        <p:attrNameLst>
                                          <p:attrName>ppt_h</p:attrName>
                                        </p:attrNameLst>
                                      </p:cBhvr>
                                      <p:tavLst>
                                        <p:tav tm="0">
                                          <p:val>
                                            <p:strVal val="#ppt_h"/>
                                          </p:val>
                                        </p:tav>
                                        <p:tav tm="100000">
                                          <p:val>
                                            <p:strVal val="#ppt_h"/>
                                          </p:val>
                                        </p:tav>
                                      </p:tavLst>
                                    </p:anim>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13184398" flipH="1">
            <a:off x="5598308" y="-1186889"/>
            <a:ext cx="72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p:cNvSpPr/>
          <p:nvPr/>
        </p:nvSpPr>
        <p:spPr>
          <a:xfrm rot="13184398" flipH="1">
            <a:off x="9844041" y="-1586341"/>
            <a:ext cx="72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形状 33"/>
          <p:cNvSpPr/>
          <p:nvPr/>
        </p:nvSpPr>
        <p:spPr>
          <a:xfrm rot="13184398" flipH="1">
            <a:off x="7623370" y="3381787"/>
            <a:ext cx="72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972945" y="621665"/>
            <a:ext cx="3228975" cy="2646045"/>
          </a:xfrm>
          <a:prstGeom prst="rect">
            <a:avLst/>
          </a:prstGeom>
          <a:noFill/>
        </p:spPr>
        <p:txBody>
          <a:bodyPr wrap="square" rtlCol="0">
            <a:spAutoFit/>
          </a:bodyPr>
          <a:lstStyle/>
          <a:p>
            <a:r>
              <a:rPr lang="en-US" altLang="zh-CN" sz="16600" b="1" dirty="0" smtClean="0">
                <a:solidFill>
                  <a:srgbClr val="D5B898">
                    <a:alpha val="10000"/>
                  </a:srgbClr>
                </a:solidFill>
                <a:cs typeface="+mn-ea"/>
                <a:sym typeface="+mn-lt"/>
              </a:rPr>
              <a:t>02</a:t>
            </a:r>
            <a:endParaRPr lang="zh-CN" altLang="en-US" sz="16600" b="1" dirty="0">
              <a:solidFill>
                <a:srgbClr val="D5B898">
                  <a:alpha val="10000"/>
                </a:srgbClr>
              </a:solidFill>
              <a:cs typeface="+mn-ea"/>
              <a:sym typeface="+mn-lt"/>
            </a:endParaRPr>
          </a:p>
        </p:txBody>
      </p:sp>
      <p:sp>
        <p:nvSpPr>
          <p:cNvPr id="11" name="任意多边形: 形状 10"/>
          <p:cNvSpPr/>
          <p:nvPr/>
        </p:nvSpPr>
        <p:spPr>
          <a:xfrm rot="15606436">
            <a:off x="7456170" y="732790"/>
            <a:ext cx="6225540" cy="4709795"/>
          </a:xfrm>
          <a:custGeom>
            <a:avLst/>
            <a:gdLst>
              <a:gd name="connsiteX0" fmla="*/ 3363098 w 3467473"/>
              <a:gd name="connsiteY0" fmla="*/ 1757782 h 2306723"/>
              <a:gd name="connsiteX1" fmla="*/ 3345702 w 3467473"/>
              <a:gd name="connsiteY1" fmla="*/ 1833779 h 2306723"/>
              <a:gd name="connsiteX2" fmla="*/ 2145810 w 3467473"/>
              <a:gd name="connsiteY2" fmla="*/ 651930 h 2306723"/>
              <a:gd name="connsiteX3" fmla="*/ 537073 w 3467473"/>
              <a:gd name="connsiteY3" fmla="*/ 2236475 h 2306723"/>
              <a:gd name="connsiteX4" fmla="*/ 460346 w 3467473"/>
              <a:gd name="connsiteY4" fmla="*/ 2218913 h 2306723"/>
              <a:gd name="connsiteX5" fmla="*/ 2145809 w 3467473"/>
              <a:gd name="connsiteY5" fmla="*/ 558797 h 2306723"/>
              <a:gd name="connsiteX6" fmla="*/ 3310911 w 3467473"/>
              <a:gd name="connsiteY6" fmla="*/ 1985776 h 2306723"/>
              <a:gd name="connsiteX7" fmla="*/ 2145810 w 3467473"/>
              <a:gd name="connsiteY7" fmla="*/ 838196 h 2306723"/>
              <a:gd name="connsiteX8" fmla="*/ 690522 w 3467473"/>
              <a:gd name="connsiteY8" fmla="*/ 2271599 h 2306723"/>
              <a:gd name="connsiteX9" fmla="*/ 613796 w 3467473"/>
              <a:gd name="connsiteY9" fmla="*/ 2254037 h 2306723"/>
              <a:gd name="connsiteX10" fmla="*/ 2145809 w 3467473"/>
              <a:gd name="connsiteY10" fmla="*/ 745063 h 2306723"/>
              <a:gd name="connsiteX11" fmla="*/ 3328306 w 3467473"/>
              <a:gd name="connsiteY11" fmla="*/ 1909780 h 2306723"/>
              <a:gd name="connsiteX12" fmla="*/ 3415286 w 3467473"/>
              <a:gd name="connsiteY12" fmla="*/ 1529784 h 2306723"/>
              <a:gd name="connsiteX13" fmla="*/ 2145810 w 3467473"/>
              <a:gd name="connsiteY13" fmla="*/ 279399 h 2306723"/>
              <a:gd name="connsiteX14" fmla="*/ 230175 w 3467473"/>
              <a:gd name="connsiteY14" fmla="*/ 2166227 h 2306723"/>
              <a:gd name="connsiteX15" fmla="*/ 153449 w 3467473"/>
              <a:gd name="connsiteY15" fmla="*/ 2148665 h 2306723"/>
              <a:gd name="connsiteX16" fmla="*/ 2145809 w 3467473"/>
              <a:gd name="connsiteY16" fmla="*/ 186266 h 2306723"/>
              <a:gd name="connsiteX17" fmla="*/ 3432681 w 3467473"/>
              <a:gd name="connsiteY17" fmla="*/ 1453787 h 2306723"/>
              <a:gd name="connsiteX18" fmla="*/ 3467473 w 3467473"/>
              <a:gd name="connsiteY18" fmla="*/ 1301790 h 2306723"/>
              <a:gd name="connsiteX19" fmla="*/ 3450077 w 3467473"/>
              <a:gd name="connsiteY19" fmla="*/ 1377787 h 2306723"/>
              <a:gd name="connsiteX20" fmla="*/ 2145810 w 3467473"/>
              <a:gd name="connsiteY20" fmla="*/ 93134 h 2306723"/>
              <a:gd name="connsiteX21" fmla="*/ 76725 w 3467473"/>
              <a:gd name="connsiteY21" fmla="*/ 2131103 h 2306723"/>
              <a:gd name="connsiteX22" fmla="*/ 0 w 3467473"/>
              <a:gd name="connsiteY22" fmla="*/ 2113541 h 2306723"/>
              <a:gd name="connsiteX23" fmla="*/ 2145809 w 3467473"/>
              <a:gd name="connsiteY23" fmla="*/ 0 h 2306723"/>
              <a:gd name="connsiteX24" fmla="*/ 3293515 w 3467473"/>
              <a:gd name="connsiteY24" fmla="*/ 2061776 h 2306723"/>
              <a:gd name="connsiteX25" fmla="*/ 3276119 w 3467473"/>
              <a:gd name="connsiteY25" fmla="*/ 2137773 h 2306723"/>
              <a:gd name="connsiteX26" fmla="*/ 2145810 w 3467473"/>
              <a:gd name="connsiteY26" fmla="*/ 1024462 h 2306723"/>
              <a:gd name="connsiteX27" fmla="*/ 843972 w 3467473"/>
              <a:gd name="connsiteY27" fmla="*/ 2306723 h 2306723"/>
              <a:gd name="connsiteX28" fmla="*/ 767245 w 3467473"/>
              <a:gd name="connsiteY28" fmla="*/ 2289161 h 2306723"/>
              <a:gd name="connsiteX29" fmla="*/ 2145809 w 3467473"/>
              <a:gd name="connsiteY29" fmla="*/ 931329 h 2306723"/>
              <a:gd name="connsiteX30" fmla="*/ 3397890 w 3467473"/>
              <a:gd name="connsiteY30" fmla="*/ 1605784 h 2306723"/>
              <a:gd name="connsiteX31" fmla="*/ 3380494 w 3467473"/>
              <a:gd name="connsiteY31" fmla="*/ 1681781 h 2306723"/>
              <a:gd name="connsiteX32" fmla="*/ 2145810 w 3467473"/>
              <a:gd name="connsiteY32" fmla="*/ 465665 h 2306723"/>
              <a:gd name="connsiteX33" fmla="*/ 383624 w 3467473"/>
              <a:gd name="connsiteY33" fmla="*/ 2201351 h 2306723"/>
              <a:gd name="connsiteX34" fmla="*/ 306897 w 3467473"/>
              <a:gd name="connsiteY34" fmla="*/ 2183789 h 2306723"/>
              <a:gd name="connsiteX35" fmla="*/ 2145809 w 3467473"/>
              <a:gd name="connsiteY35" fmla="*/ 372531 h 230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67473" h="2306723">
                <a:moveTo>
                  <a:pt x="3363098" y="1757782"/>
                </a:moveTo>
                <a:lnTo>
                  <a:pt x="3345702" y="1833779"/>
                </a:lnTo>
                <a:lnTo>
                  <a:pt x="2145810" y="651930"/>
                </a:lnTo>
                <a:lnTo>
                  <a:pt x="537073" y="2236475"/>
                </a:lnTo>
                <a:lnTo>
                  <a:pt x="460346" y="2218913"/>
                </a:lnTo>
                <a:lnTo>
                  <a:pt x="2145809" y="558797"/>
                </a:lnTo>
                <a:close/>
                <a:moveTo>
                  <a:pt x="3310911" y="1985776"/>
                </a:moveTo>
                <a:lnTo>
                  <a:pt x="2145810" y="838196"/>
                </a:lnTo>
                <a:lnTo>
                  <a:pt x="690522" y="2271599"/>
                </a:lnTo>
                <a:lnTo>
                  <a:pt x="613796" y="2254037"/>
                </a:lnTo>
                <a:lnTo>
                  <a:pt x="2145809" y="745063"/>
                </a:lnTo>
                <a:lnTo>
                  <a:pt x="3328306" y="1909780"/>
                </a:lnTo>
                <a:close/>
                <a:moveTo>
                  <a:pt x="3415286" y="1529784"/>
                </a:moveTo>
                <a:lnTo>
                  <a:pt x="2145810" y="279399"/>
                </a:lnTo>
                <a:lnTo>
                  <a:pt x="230175" y="2166227"/>
                </a:lnTo>
                <a:lnTo>
                  <a:pt x="153449" y="2148665"/>
                </a:lnTo>
                <a:lnTo>
                  <a:pt x="2145809" y="186266"/>
                </a:lnTo>
                <a:lnTo>
                  <a:pt x="3432681" y="1453787"/>
                </a:lnTo>
                <a:close/>
                <a:moveTo>
                  <a:pt x="3467473" y="1301790"/>
                </a:moveTo>
                <a:lnTo>
                  <a:pt x="3450077" y="1377787"/>
                </a:lnTo>
                <a:lnTo>
                  <a:pt x="2145810" y="93134"/>
                </a:lnTo>
                <a:lnTo>
                  <a:pt x="76725" y="2131103"/>
                </a:lnTo>
                <a:lnTo>
                  <a:pt x="0" y="2113541"/>
                </a:lnTo>
                <a:lnTo>
                  <a:pt x="2145809" y="0"/>
                </a:lnTo>
                <a:close/>
                <a:moveTo>
                  <a:pt x="3293515" y="2061776"/>
                </a:moveTo>
                <a:lnTo>
                  <a:pt x="3276119" y="2137773"/>
                </a:lnTo>
                <a:lnTo>
                  <a:pt x="2145810" y="1024462"/>
                </a:lnTo>
                <a:lnTo>
                  <a:pt x="843972" y="2306723"/>
                </a:lnTo>
                <a:lnTo>
                  <a:pt x="767245" y="2289161"/>
                </a:lnTo>
                <a:lnTo>
                  <a:pt x="2145809" y="931329"/>
                </a:lnTo>
                <a:close/>
                <a:moveTo>
                  <a:pt x="3397890" y="1605784"/>
                </a:moveTo>
                <a:lnTo>
                  <a:pt x="3380494" y="1681781"/>
                </a:lnTo>
                <a:lnTo>
                  <a:pt x="2145810" y="465665"/>
                </a:lnTo>
                <a:lnTo>
                  <a:pt x="383624" y="2201351"/>
                </a:lnTo>
                <a:lnTo>
                  <a:pt x="306897" y="2183789"/>
                </a:lnTo>
                <a:lnTo>
                  <a:pt x="2145809" y="372531"/>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rot="16200000" flipV="1">
            <a:off x="-487428" y="4937970"/>
            <a:ext cx="2039158" cy="1064302"/>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1973090" y="2668558"/>
            <a:ext cx="6425880" cy="1938992"/>
          </a:xfrm>
          <a:prstGeom prst="rect">
            <a:avLst/>
          </a:prstGeom>
          <a:noFill/>
        </p:spPr>
        <p:txBody>
          <a:bodyPr wrap="square" rtlCol="0">
            <a:spAutoFit/>
          </a:bodyPr>
          <a:lstStyle/>
          <a:p>
            <a:pPr algn="ctr"/>
            <a:r>
              <a:rPr lang="en-US" altLang="zh-CN" sz="6000" spc="300" dirty="0" smtClean="0">
                <a:gradFill>
                  <a:gsLst>
                    <a:gs pos="0">
                      <a:srgbClr val="EAD9C5"/>
                    </a:gs>
                    <a:gs pos="100000">
                      <a:schemeClr val="bg1"/>
                    </a:gs>
                  </a:gsLst>
                  <a:lin ang="16200000" scaled="0"/>
                </a:gradFill>
                <a:cs typeface="+mn-ea"/>
                <a:sym typeface="+mn-lt"/>
              </a:rPr>
              <a:t>Sass features</a:t>
            </a:r>
            <a:endParaRPr lang="zh-CN" altLang="en-US" sz="6000" spc="300" dirty="0" smtClean="0">
              <a:gradFill>
                <a:gsLst>
                  <a:gs pos="0">
                    <a:srgbClr val="EAD9C5"/>
                  </a:gs>
                  <a:gs pos="100000">
                    <a:schemeClr val="bg1"/>
                  </a:gs>
                </a:gsLst>
                <a:lin ang="16200000" scaled="0"/>
              </a:gradFill>
              <a:cs typeface="+mn-ea"/>
              <a:sym typeface="+mn-lt"/>
            </a:endParaRPr>
          </a:p>
          <a:p>
            <a:pPr algn="ctr"/>
            <a:endParaRPr lang="zh-CN" altLang="en-US" sz="6000" spc="300" dirty="0">
              <a:gradFill>
                <a:gsLst>
                  <a:gs pos="0">
                    <a:srgbClr val="EAD9C5"/>
                  </a:gs>
                  <a:gs pos="100000">
                    <a:schemeClr val="bg1"/>
                  </a:gs>
                </a:gsLst>
                <a:lin ang="16200000" scaled="0"/>
              </a:gradFill>
              <a:cs typeface="+mn-ea"/>
              <a:sym typeface="+mn-lt"/>
            </a:endParaRPr>
          </a:p>
        </p:txBody>
      </p:sp>
      <p:sp>
        <p:nvSpPr>
          <p:cNvPr id="37" name="任意多边形: 形状 36"/>
          <p:cNvSpPr/>
          <p:nvPr/>
        </p:nvSpPr>
        <p:spPr>
          <a:xfrm rot="13184398" flipH="1">
            <a:off x="3349519" y="3993848"/>
            <a:ext cx="7200" cy="2592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 features</a:t>
            </a:r>
            <a:endParaRPr lang="zh-CN" altLang="en-US" spc="300" dirty="0">
              <a:gradFill>
                <a:gsLst>
                  <a:gs pos="0">
                    <a:srgbClr val="EAD9C5"/>
                  </a:gs>
                  <a:gs pos="100000">
                    <a:schemeClr val="bg1"/>
                  </a:gs>
                </a:gsLst>
                <a:lin ang="16200000" scaled="0"/>
              </a:gradFill>
              <a:cs typeface="+mn-ea"/>
              <a:sym typeface="+mn-lt"/>
            </a:endParaRPr>
          </a:p>
        </p:txBody>
      </p:sp>
      <p:cxnSp>
        <p:nvCxnSpPr>
          <p:cNvPr id="56" name="Straight Connector 102"/>
          <p:cNvCxnSpPr/>
          <p:nvPr/>
        </p:nvCxnSpPr>
        <p:spPr>
          <a:xfrm>
            <a:off x="6096000" y="2617788"/>
            <a:ext cx="0" cy="2852737"/>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101"/>
          <p:cNvCxnSpPr/>
          <p:nvPr/>
        </p:nvCxnSpPr>
        <p:spPr>
          <a:xfrm>
            <a:off x="6496050" y="3128963"/>
            <a:ext cx="2089150" cy="1524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98"/>
          <p:cNvCxnSpPr/>
          <p:nvPr/>
        </p:nvCxnSpPr>
        <p:spPr>
          <a:xfrm flipV="1">
            <a:off x="3606800" y="3048000"/>
            <a:ext cx="2089150" cy="1524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6"/>
          <p:cNvCxnSpPr/>
          <p:nvPr/>
        </p:nvCxnSpPr>
        <p:spPr>
          <a:xfrm>
            <a:off x="2881313" y="2533650"/>
            <a:ext cx="6429375"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0" name="Oval 4"/>
          <p:cNvSpPr/>
          <p:nvPr/>
        </p:nvSpPr>
        <p:spPr>
          <a:xfrm>
            <a:off x="4910138" y="1430338"/>
            <a:ext cx="2371725" cy="2373312"/>
          </a:xfrm>
          <a:prstGeom prst="ellipse">
            <a:avLst/>
          </a:prstGeom>
          <a:gradFill>
            <a:gsLst>
              <a:gs pos="0">
                <a:srgbClr val="D5B898"/>
              </a:gs>
              <a:gs pos="100000">
                <a:srgbClr val="B4937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algn="ctr" eaLnBrk="1" hangingPunct="1"/>
            <a:endParaRPr lang="en-US" altLang="zh-CN">
              <a:solidFill>
                <a:srgbClr val="FFFFFF"/>
              </a:solidFill>
              <a:latin typeface="+mn-lt"/>
              <a:cs typeface="+mn-ea"/>
              <a:sym typeface="+mn-lt"/>
            </a:endParaRPr>
          </a:p>
        </p:txBody>
      </p:sp>
      <p:sp>
        <p:nvSpPr>
          <p:cNvPr id="61" name="Oval 88"/>
          <p:cNvSpPr/>
          <p:nvPr/>
        </p:nvSpPr>
        <p:spPr>
          <a:xfrm>
            <a:off x="8575675" y="1804988"/>
            <a:ext cx="1643063" cy="1643062"/>
          </a:xfrm>
          <a:prstGeom prst="ellipse">
            <a:avLst/>
          </a:prstGeom>
          <a:solidFill>
            <a:srgbClr val="AA84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algn="ctr" eaLnBrk="1" hangingPunct="1"/>
            <a:endParaRPr lang="en-US" altLang="zh-CN">
              <a:solidFill>
                <a:srgbClr val="FFFFFF"/>
              </a:solidFill>
              <a:latin typeface="+mn-lt"/>
              <a:cs typeface="+mn-ea"/>
              <a:sym typeface="+mn-lt"/>
            </a:endParaRPr>
          </a:p>
        </p:txBody>
      </p:sp>
      <p:sp>
        <p:nvSpPr>
          <p:cNvPr id="62" name="Oval 89"/>
          <p:cNvSpPr/>
          <p:nvPr/>
        </p:nvSpPr>
        <p:spPr>
          <a:xfrm>
            <a:off x="1963738" y="1804988"/>
            <a:ext cx="1643062" cy="1643062"/>
          </a:xfrm>
          <a:prstGeom prst="ellipse">
            <a:avLst/>
          </a:prstGeom>
          <a:solidFill>
            <a:srgbClr val="AA84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algn="ctr" eaLnBrk="1" hangingPunct="1"/>
            <a:endParaRPr lang="en-US" altLang="zh-CN">
              <a:solidFill>
                <a:srgbClr val="FFFFFF"/>
              </a:solidFill>
              <a:latin typeface="+mn-lt"/>
              <a:cs typeface="+mn-ea"/>
              <a:sym typeface="+mn-lt"/>
            </a:endParaRPr>
          </a:p>
        </p:txBody>
      </p:sp>
      <p:sp>
        <p:nvSpPr>
          <p:cNvPr id="63" name="Oval 90"/>
          <p:cNvSpPr/>
          <p:nvPr/>
        </p:nvSpPr>
        <p:spPr>
          <a:xfrm>
            <a:off x="5264150" y="4343400"/>
            <a:ext cx="1644650" cy="1643063"/>
          </a:xfrm>
          <a:prstGeom prst="ellipse">
            <a:avLst/>
          </a:prstGeom>
          <a:solidFill>
            <a:srgbClr val="AA84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algn="ctr" eaLnBrk="1" hangingPunct="1"/>
            <a:endParaRPr lang="en-US" altLang="zh-CN">
              <a:solidFill>
                <a:srgbClr val="FFFFFF"/>
              </a:solidFill>
              <a:latin typeface="+mn-lt"/>
              <a:cs typeface="+mn-ea"/>
              <a:sym typeface="+mn-lt"/>
            </a:endParaRPr>
          </a:p>
        </p:txBody>
      </p:sp>
      <p:sp>
        <p:nvSpPr>
          <p:cNvPr id="64" name="Oval 91"/>
          <p:cNvSpPr/>
          <p:nvPr/>
        </p:nvSpPr>
        <p:spPr>
          <a:xfrm>
            <a:off x="7667625" y="3803650"/>
            <a:ext cx="1643063" cy="1643063"/>
          </a:xfrm>
          <a:prstGeom prst="ellipse">
            <a:avLst/>
          </a:prstGeom>
          <a:gradFill>
            <a:gsLst>
              <a:gs pos="0">
                <a:srgbClr val="D5B898"/>
              </a:gs>
              <a:gs pos="100000">
                <a:srgbClr val="B4937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algn="ctr" eaLnBrk="1" hangingPunct="1"/>
            <a:endParaRPr lang="en-US" altLang="zh-CN">
              <a:solidFill>
                <a:srgbClr val="FFFFFF"/>
              </a:solidFill>
              <a:latin typeface="+mn-lt"/>
              <a:cs typeface="+mn-ea"/>
              <a:sym typeface="+mn-lt"/>
            </a:endParaRPr>
          </a:p>
        </p:txBody>
      </p:sp>
      <p:sp>
        <p:nvSpPr>
          <p:cNvPr id="65" name="Oval 97"/>
          <p:cNvSpPr/>
          <p:nvPr/>
        </p:nvSpPr>
        <p:spPr>
          <a:xfrm>
            <a:off x="2881313" y="3803650"/>
            <a:ext cx="1643062" cy="1643063"/>
          </a:xfrm>
          <a:prstGeom prst="ellipse">
            <a:avLst/>
          </a:prstGeom>
          <a:gradFill>
            <a:gsLst>
              <a:gs pos="0">
                <a:srgbClr val="D5B898"/>
              </a:gs>
              <a:gs pos="100000">
                <a:srgbClr val="B4937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algn="ctr" eaLnBrk="1" hangingPunct="1"/>
            <a:endParaRPr lang="en-US" altLang="zh-CN">
              <a:solidFill>
                <a:srgbClr val="FFFFFF"/>
              </a:solidFill>
              <a:latin typeface="+mn-lt"/>
              <a:cs typeface="+mn-ea"/>
              <a:sym typeface="+mn-lt"/>
            </a:endParaRPr>
          </a:p>
        </p:txBody>
      </p:sp>
      <p:sp>
        <p:nvSpPr>
          <p:cNvPr id="66" name="Rectangle 11"/>
          <p:cNvSpPr/>
          <p:nvPr/>
        </p:nvSpPr>
        <p:spPr>
          <a:xfrm>
            <a:off x="4900612" y="2121718"/>
            <a:ext cx="2428874" cy="1015663"/>
          </a:xfrm>
          <a:prstGeom prst="rect">
            <a:avLst/>
          </a:prstGeom>
        </p:spPr>
        <p:txBody>
          <a:bodyPr wrap="square">
            <a:spAutoFit/>
          </a:bodyPr>
          <a:lstStyle/>
          <a:p>
            <a:pPr algn="ctr">
              <a:lnSpc>
                <a:spcPct val="125000"/>
              </a:lnSpc>
            </a:pPr>
            <a:r>
              <a:rPr lang="en-US" altLang="zh-CN" sz="2400" b="1" dirty="0" smtClean="0">
                <a:solidFill>
                  <a:srgbClr val="C00000"/>
                </a:solidFill>
                <a:cs typeface="+mn-ea"/>
                <a:sym typeface="+mn-lt"/>
              </a:rPr>
              <a:t>What</a:t>
            </a:r>
            <a:r>
              <a:rPr lang="en-US" altLang="zh-CN" sz="2400" b="1" dirty="0" smtClean="0">
                <a:solidFill>
                  <a:schemeClr val="bg1"/>
                </a:solidFill>
                <a:cs typeface="+mn-ea"/>
                <a:sym typeface="+mn-lt"/>
              </a:rPr>
              <a:t> can Sass do for us?</a:t>
            </a:r>
            <a:endParaRPr lang="zh-CN" altLang="en-US" sz="2400" b="1" dirty="0">
              <a:solidFill>
                <a:schemeClr val="bg1"/>
              </a:solidFill>
              <a:cs typeface="+mn-ea"/>
              <a:sym typeface="+mn-lt"/>
            </a:endParaRPr>
          </a:p>
        </p:txBody>
      </p:sp>
      <p:sp>
        <p:nvSpPr>
          <p:cNvPr id="67" name="Rectangle 11"/>
          <p:cNvSpPr/>
          <p:nvPr/>
        </p:nvSpPr>
        <p:spPr>
          <a:xfrm>
            <a:off x="2175792" y="2430981"/>
            <a:ext cx="1349581" cy="830997"/>
          </a:xfrm>
          <a:prstGeom prst="rect">
            <a:avLst/>
          </a:prstGeom>
        </p:spPr>
        <p:txBody>
          <a:bodyPr wrap="square">
            <a:spAutoFit/>
          </a:bodyPr>
          <a:lstStyle/>
          <a:p>
            <a:r>
              <a:rPr lang="en-CA" sz="1600" dirty="0" smtClean="0">
                <a:solidFill>
                  <a:srgbClr val="FFFFFF"/>
                </a:solidFill>
              </a:rPr>
              <a:t>Variables</a:t>
            </a:r>
          </a:p>
          <a:p>
            <a:r>
              <a:rPr lang="en-CA" sz="1600" dirty="0" smtClean="0"/>
              <a:t/>
            </a:r>
            <a:br>
              <a:rPr lang="en-CA" sz="1600" dirty="0" smtClean="0"/>
            </a:br>
            <a:endParaRPr lang="zh-CN" altLang="en-US" sz="1600" b="1" dirty="0">
              <a:solidFill>
                <a:schemeClr val="bg1"/>
              </a:solidFill>
              <a:cs typeface="+mn-ea"/>
              <a:sym typeface="+mn-lt"/>
            </a:endParaRPr>
          </a:p>
        </p:txBody>
      </p:sp>
      <p:sp>
        <p:nvSpPr>
          <p:cNvPr id="68" name="Rectangle 11"/>
          <p:cNvSpPr/>
          <p:nvPr/>
        </p:nvSpPr>
        <p:spPr>
          <a:xfrm>
            <a:off x="3028053" y="4466950"/>
            <a:ext cx="1349581" cy="372025"/>
          </a:xfrm>
          <a:prstGeom prst="rect">
            <a:avLst/>
          </a:prstGeom>
        </p:spPr>
        <p:txBody>
          <a:bodyPr wrap="square">
            <a:spAutoFit/>
          </a:bodyPr>
          <a:lstStyle/>
          <a:p>
            <a:pPr algn="ctr">
              <a:lnSpc>
                <a:spcPct val="125000"/>
              </a:lnSpc>
            </a:pPr>
            <a:r>
              <a:rPr lang="en-US" altLang="zh-CN" sz="1600" b="1" dirty="0" smtClean="0">
                <a:solidFill>
                  <a:schemeClr val="bg1"/>
                </a:solidFill>
                <a:cs typeface="+mn-ea"/>
                <a:sym typeface="+mn-lt"/>
              </a:rPr>
              <a:t>Nesting</a:t>
            </a:r>
            <a:endParaRPr lang="zh-CN" altLang="en-US" sz="1600" b="1" dirty="0">
              <a:solidFill>
                <a:schemeClr val="bg1"/>
              </a:solidFill>
              <a:cs typeface="+mn-ea"/>
              <a:sym typeface="+mn-lt"/>
            </a:endParaRPr>
          </a:p>
        </p:txBody>
      </p:sp>
      <p:sp>
        <p:nvSpPr>
          <p:cNvPr id="69" name="Rectangle 11"/>
          <p:cNvSpPr/>
          <p:nvPr/>
        </p:nvSpPr>
        <p:spPr>
          <a:xfrm>
            <a:off x="7814366" y="4255935"/>
            <a:ext cx="1349581" cy="679801"/>
          </a:xfrm>
          <a:prstGeom prst="rect">
            <a:avLst/>
          </a:prstGeom>
        </p:spPr>
        <p:txBody>
          <a:bodyPr wrap="square">
            <a:spAutoFit/>
          </a:bodyPr>
          <a:lstStyle/>
          <a:p>
            <a:pPr algn="ctr">
              <a:lnSpc>
                <a:spcPct val="125000"/>
              </a:lnSpc>
            </a:pPr>
            <a:r>
              <a:rPr lang="en-US" altLang="zh-CN" sz="1600" b="1" dirty="0" smtClean="0">
                <a:solidFill>
                  <a:schemeClr val="bg1"/>
                </a:solidFill>
                <a:cs typeface="+mn-ea"/>
                <a:sym typeface="+mn-lt"/>
              </a:rPr>
              <a:t>Selector inheritance</a:t>
            </a:r>
            <a:endParaRPr lang="zh-CN" altLang="en-US" sz="1600" b="1" dirty="0">
              <a:solidFill>
                <a:schemeClr val="bg1"/>
              </a:solidFill>
              <a:cs typeface="+mn-ea"/>
              <a:sym typeface="+mn-lt"/>
            </a:endParaRPr>
          </a:p>
        </p:txBody>
      </p:sp>
      <p:sp>
        <p:nvSpPr>
          <p:cNvPr id="70" name="Rectangle 11"/>
          <p:cNvSpPr/>
          <p:nvPr/>
        </p:nvSpPr>
        <p:spPr>
          <a:xfrm>
            <a:off x="8736025" y="2430981"/>
            <a:ext cx="1349581" cy="372025"/>
          </a:xfrm>
          <a:prstGeom prst="rect">
            <a:avLst/>
          </a:prstGeom>
        </p:spPr>
        <p:txBody>
          <a:bodyPr wrap="square">
            <a:spAutoFit/>
          </a:bodyPr>
          <a:lstStyle/>
          <a:p>
            <a:pPr algn="ctr">
              <a:lnSpc>
                <a:spcPct val="125000"/>
              </a:lnSpc>
            </a:pPr>
            <a:r>
              <a:rPr lang="en-US" altLang="zh-CN" sz="1600" b="1" dirty="0" smtClean="0">
                <a:solidFill>
                  <a:schemeClr val="bg1"/>
                </a:solidFill>
                <a:cs typeface="+mn-ea"/>
                <a:sym typeface="+mn-lt"/>
              </a:rPr>
              <a:t>Mixins</a:t>
            </a:r>
            <a:endParaRPr lang="zh-CN" altLang="en-US" sz="1600" b="1" dirty="0">
              <a:solidFill>
                <a:schemeClr val="bg1"/>
              </a:solidFill>
              <a:cs typeface="+mn-ea"/>
              <a:sym typeface="+mn-lt"/>
            </a:endParaRPr>
          </a:p>
        </p:txBody>
      </p:sp>
      <p:sp>
        <p:nvSpPr>
          <p:cNvPr id="71" name="Rectangle 11"/>
          <p:cNvSpPr/>
          <p:nvPr/>
        </p:nvSpPr>
        <p:spPr>
          <a:xfrm>
            <a:off x="5421209" y="4969393"/>
            <a:ext cx="1349581" cy="372025"/>
          </a:xfrm>
          <a:prstGeom prst="rect">
            <a:avLst/>
          </a:prstGeom>
        </p:spPr>
        <p:txBody>
          <a:bodyPr wrap="square">
            <a:spAutoFit/>
          </a:bodyPr>
          <a:lstStyle/>
          <a:p>
            <a:pPr algn="ctr">
              <a:lnSpc>
                <a:spcPct val="125000"/>
              </a:lnSpc>
            </a:pPr>
            <a:r>
              <a:rPr lang="en-US" altLang="zh-CN" sz="1600" b="1" dirty="0" smtClean="0">
                <a:solidFill>
                  <a:schemeClr val="bg1"/>
                </a:solidFill>
                <a:cs typeface="+mn-ea"/>
                <a:sym typeface="+mn-lt"/>
              </a:rPr>
              <a:t>Import</a:t>
            </a:r>
            <a:endParaRPr lang="zh-CN" altLang="en-US" sz="1600" b="1" dirty="0">
              <a:solidFill>
                <a:schemeClr val="bg1"/>
              </a:solidFill>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heel(1)">
                                      <p:cBhvr>
                                        <p:cTn id="7" dur="2000"/>
                                        <p:tgtEl>
                                          <p:spTgt spid="56"/>
                                        </p:tgtEl>
                                      </p:cBhvr>
                                    </p:animEffect>
                                  </p:childTnLst>
                                </p:cTn>
                              </p:par>
                              <p:par>
                                <p:cTn id="8" presetID="21" presetClass="entr" presetSubtype="1"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heel(1)">
                                      <p:cBhvr>
                                        <p:cTn id="10" dur="2000"/>
                                        <p:tgtEl>
                                          <p:spTgt spid="57"/>
                                        </p:tgtEl>
                                      </p:cBhvr>
                                    </p:animEffect>
                                  </p:childTnLst>
                                </p:cTn>
                              </p:par>
                              <p:par>
                                <p:cTn id="11" presetID="21" presetClass="entr" presetSubtype="1"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heel(1)">
                                      <p:cBhvr>
                                        <p:cTn id="13" dur="2000"/>
                                        <p:tgtEl>
                                          <p:spTgt spid="58"/>
                                        </p:tgtEl>
                                      </p:cBhvr>
                                    </p:animEffect>
                                  </p:childTnLst>
                                </p:cTn>
                              </p:par>
                              <p:par>
                                <p:cTn id="14" presetID="21" presetClass="entr" presetSubtype="1"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heel(1)">
                                      <p:cBhvr>
                                        <p:cTn id="16" dur="2000"/>
                                        <p:tgtEl>
                                          <p:spTgt spid="5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heel(1)">
                                      <p:cBhvr>
                                        <p:cTn id="19" dur="2000"/>
                                        <p:tgtEl>
                                          <p:spTgt spid="60"/>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heel(1)">
                                      <p:cBhvr>
                                        <p:cTn id="22" dur="2000"/>
                                        <p:tgtEl>
                                          <p:spTgt spid="61"/>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heel(1)">
                                      <p:cBhvr>
                                        <p:cTn id="25" dur="2000"/>
                                        <p:tgtEl>
                                          <p:spTgt spid="6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heel(1)">
                                      <p:cBhvr>
                                        <p:cTn id="28" dur="2000"/>
                                        <p:tgtEl>
                                          <p:spTgt spid="63"/>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wheel(1)">
                                      <p:cBhvr>
                                        <p:cTn id="31" dur="2000"/>
                                        <p:tgtEl>
                                          <p:spTgt spid="64"/>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wheel(1)">
                                      <p:cBhvr>
                                        <p:cTn id="34" dur="2000"/>
                                        <p:tgtEl>
                                          <p:spTgt spid="65"/>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heel(1)">
                                      <p:cBhvr>
                                        <p:cTn id="37" dur="2000"/>
                                        <p:tgtEl>
                                          <p:spTgt spid="66"/>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heel(1)">
                                      <p:cBhvr>
                                        <p:cTn id="40" dur="2000"/>
                                        <p:tgtEl>
                                          <p:spTgt spid="67"/>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heel(1)">
                                      <p:cBhvr>
                                        <p:cTn id="43" dur="2000"/>
                                        <p:tgtEl>
                                          <p:spTgt spid="68"/>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wheel(1)">
                                      <p:cBhvr>
                                        <p:cTn id="46" dur="2000"/>
                                        <p:tgtEl>
                                          <p:spTgt spid="69"/>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wheel(1)">
                                      <p:cBhvr>
                                        <p:cTn id="49" dur="2000"/>
                                        <p:tgtEl>
                                          <p:spTgt spid="70"/>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wheel(1)">
                                      <p:cBhvr>
                                        <p:cTn id="52"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61" grpId="0" bldLvl="0" animBg="1"/>
      <p:bldP spid="62" grpId="0" bldLvl="0" animBg="1"/>
      <p:bldP spid="63" grpId="0" bldLvl="0" animBg="1"/>
      <p:bldP spid="64" grpId="0" bldLvl="0" animBg="1"/>
      <p:bldP spid="65" grpId="0" bldLvl="0" animBg="1"/>
      <p:bldP spid="66" grpId="0"/>
      <p:bldP spid="67" grpId="0"/>
      <p:bldP spid="68" grpId="0"/>
      <p:bldP spid="69" grpId="0"/>
      <p:bldP spid="70" grpId="0"/>
      <p:bldP spid="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13184398" flipH="1">
            <a:off x="5598308" y="-1186889"/>
            <a:ext cx="72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p:cNvSpPr/>
          <p:nvPr/>
        </p:nvSpPr>
        <p:spPr>
          <a:xfrm rot="13184398" flipH="1">
            <a:off x="9844041" y="-1586341"/>
            <a:ext cx="72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形状 33"/>
          <p:cNvSpPr/>
          <p:nvPr/>
        </p:nvSpPr>
        <p:spPr>
          <a:xfrm rot="13184398" flipH="1">
            <a:off x="7623370" y="3381787"/>
            <a:ext cx="72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972945" y="621665"/>
            <a:ext cx="3228975" cy="2646045"/>
          </a:xfrm>
          <a:prstGeom prst="rect">
            <a:avLst/>
          </a:prstGeom>
          <a:noFill/>
        </p:spPr>
        <p:txBody>
          <a:bodyPr wrap="square" rtlCol="0">
            <a:spAutoFit/>
          </a:bodyPr>
          <a:lstStyle/>
          <a:p>
            <a:r>
              <a:rPr lang="en-US" altLang="zh-CN" sz="16600" b="1" dirty="0" smtClean="0">
                <a:solidFill>
                  <a:srgbClr val="D5B898">
                    <a:alpha val="10000"/>
                  </a:srgbClr>
                </a:solidFill>
                <a:cs typeface="+mn-ea"/>
                <a:sym typeface="+mn-lt"/>
              </a:rPr>
              <a:t>03</a:t>
            </a:r>
            <a:endParaRPr lang="zh-CN" altLang="en-US" sz="16600" b="1" dirty="0">
              <a:solidFill>
                <a:srgbClr val="D5B898">
                  <a:alpha val="10000"/>
                </a:srgbClr>
              </a:solidFill>
              <a:cs typeface="+mn-ea"/>
              <a:sym typeface="+mn-lt"/>
            </a:endParaRPr>
          </a:p>
        </p:txBody>
      </p:sp>
      <p:sp>
        <p:nvSpPr>
          <p:cNvPr id="11" name="任意多边形: 形状 10"/>
          <p:cNvSpPr/>
          <p:nvPr/>
        </p:nvSpPr>
        <p:spPr>
          <a:xfrm rot="15606436">
            <a:off x="7472045" y="746125"/>
            <a:ext cx="6198870" cy="4709795"/>
          </a:xfrm>
          <a:custGeom>
            <a:avLst/>
            <a:gdLst>
              <a:gd name="connsiteX0" fmla="*/ 3363098 w 3467473"/>
              <a:gd name="connsiteY0" fmla="*/ 1757782 h 2306723"/>
              <a:gd name="connsiteX1" fmla="*/ 3345702 w 3467473"/>
              <a:gd name="connsiteY1" fmla="*/ 1833779 h 2306723"/>
              <a:gd name="connsiteX2" fmla="*/ 2145810 w 3467473"/>
              <a:gd name="connsiteY2" fmla="*/ 651930 h 2306723"/>
              <a:gd name="connsiteX3" fmla="*/ 537073 w 3467473"/>
              <a:gd name="connsiteY3" fmla="*/ 2236475 h 2306723"/>
              <a:gd name="connsiteX4" fmla="*/ 460346 w 3467473"/>
              <a:gd name="connsiteY4" fmla="*/ 2218913 h 2306723"/>
              <a:gd name="connsiteX5" fmla="*/ 2145809 w 3467473"/>
              <a:gd name="connsiteY5" fmla="*/ 558797 h 2306723"/>
              <a:gd name="connsiteX6" fmla="*/ 3310911 w 3467473"/>
              <a:gd name="connsiteY6" fmla="*/ 1985776 h 2306723"/>
              <a:gd name="connsiteX7" fmla="*/ 2145810 w 3467473"/>
              <a:gd name="connsiteY7" fmla="*/ 838196 h 2306723"/>
              <a:gd name="connsiteX8" fmla="*/ 690522 w 3467473"/>
              <a:gd name="connsiteY8" fmla="*/ 2271599 h 2306723"/>
              <a:gd name="connsiteX9" fmla="*/ 613796 w 3467473"/>
              <a:gd name="connsiteY9" fmla="*/ 2254037 h 2306723"/>
              <a:gd name="connsiteX10" fmla="*/ 2145809 w 3467473"/>
              <a:gd name="connsiteY10" fmla="*/ 745063 h 2306723"/>
              <a:gd name="connsiteX11" fmla="*/ 3328306 w 3467473"/>
              <a:gd name="connsiteY11" fmla="*/ 1909780 h 2306723"/>
              <a:gd name="connsiteX12" fmla="*/ 3415286 w 3467473"/>
              <a:gd name="connsiteY12" fmla="*/ 1529784 h 2306723"/>
              <a:gd name="connsiteX13" fmla="*/ 2145810 w 3467473"/>
              <a:gd name="connsiteY13" fmla="*/ 279399 h 2306723"/>
              <a:gd name="connsiteX14" fmla="*/ 230175 w 3467473"/>
              <a:gd name="connsiteY14" fmla="*/ 2166227 h 2306723"/>
              <a:gd name="connsiteX15" fmla="*/ 153449 w 3467473"/>
              <a:gd name="connsiteY15" fmla="*/ 2148665 h 2306723"/>
              <a:gd name="connsiteX16" fmla="*/ 2145809 w 3467473"/>
              <a:gd name="connsiteY16" fmla="*/ 186266 h 2306723"/>
              <a:gd name="connsiteX17" fmla="*/ 3432681 w 3467473"/>
              <a:gd name="connsiteY17" fmla="*/ 1453787 h 2306723"/>
              <a:gd name="connsiteX18" fmla="*/ 3467473 w 3467473"/>
              <a:gd name="connsiteY18" fmla="*/ 1301790 h 2306723"/>
              <a:gd name="connsiteX19" fmla="*/ 3450077 w 3467473"/>
              <a:gd name="connsiteY19" fmla="*/ 1377787 h 2306723"/>
              <a:gd name="connsiteX20" fmla="*/ 2145810 w 3467473"/>
              <a:gd name="connsiteY20" fmla="*/ 93134 h 2306723"/>
              <a:gd name="connsiteX21" fmla="*/ 76725 w 3467473"/>
              <a:gd name="connsiteY21" fmla="*/ 2131103 h 2306723"/>
              <a:gd name="connsiteX22" fmla="*/ 0 w 3467473"/>
              <a:gd name="connsiteY22" fmla="*/ 2113541 h 2306723"/>
              <a:gd name="connsiteX23" fmla="*/ 2145809 w 3467473"/>
              <a:gd name="connsiteY23" fmla="*/ 0 h 2306723"/>
              <a:gd name="connsiteX24" fmla="*/ 3293515 w 3467473"/>
              <a:gd name="connsiteY24" fmla="*/ 2061776 h 2306723"/>
              <a:gd name="connsiteX25" fmla="*/ 3276119 w 3467473"/>
              <a:gd name="connsiteY25" fmla="*/ 2137773 h 2306723"/>
              <a:gd name="connsiteX26" fmla="*/ 2145810 w 3467473"/>
              <a:gd name="connsiteY26" fmla="*/ 1024462 h 2306723"/>
              <a:gd name="connsiteX27" fmla="*/ 843972 w 3467473"/>
              <a:gd name="connsiteY27" fmla="*/ 2306723 h 2306723"/>
              <a:gd name="connsiteX28" fmla="*/ 767245 w 3467473"/>
              <a:gd name="connsiteY28" fmla="*/ 2289161 h 2306723"/>
              <a:gd name="connsiteX29" fmla="*/ 2145809 w 3467473"/>
              <a:gd name="connsiteY29" fmla="*/ 931329 h 2306723"/>
              <a:gd name="connsiteX30" fmla="*/ 3397890 w 3467473"/>
              <a:gd name="connsiteY30" fmla="*/ 1605784 h 2306723"/>
              <a:gd name="connsiteX31" fmla="*/ 3380494 w 3467473"/>
              <a:gd name="connsiteY31" fmla="*/ 1681781 h 2306723"/>
              <a:gd name="connsiteX32" fmla="*/ 2145810 w 3467473"/>
              <a:gd name="connsiteY32" fmla="*/ 465665 h 2306723"/>
              <a:gd name="connsiteX33" fmla="*/ 383624 w 3467473"/>
              <a:gd name="connsiteY33" fmla="*/ 2201351 h 2306723"/>
              <a:gd name="connsiteX34" fmla="*/ 306897 w 3467473"/>
              <a:gd name="connsiteY34" fmla="*/ 2183789 h 2306723"/>
              <a:gd name="connsiteX35" fmla="*/ 2145809 w 3467473"/>
              <a:gd name="connsiteY35" fmla="*/ 372531 h 230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67473" h="2306723">
                <a:moveTo>
                  <a:pt x="3363098" y="1757782"/>
                </a:moveTo>
                <a:lnTo>
                  <a:pt x="3345702" y="1833779"/>
                </a:lnTo>
                <a:lnTo>
                  <a:pt x="2145810" y="651930"/>
                </a:lnTo>
                <a:lnTo>
                  <a:pt x="537073" y="2236475"/>
                </a:lnTo>
                <a:lnTo>
                  <a:pt x="460346" y="2218913"/>
                </a:lnTo>
                <a:lnTo>
                  <a:pt x="2145809" y="558797"/>
                </a:lnTo>
                <a:close/>
                <a:moveTo>
                  <a:pt x="3310911" y="1985776"/>
                </a:moveTo>
                <a:lnTo>
                  <a:pt x="2145810" y="838196"/>
                </a:lnTo>
                <a:lnTo>
                  <a:pt x="690522" y="2271599"/>
                </a:lnTo>
                <a:lnTo>
                  <a:pt x="613796" y="2254037"/>
                </a:lnTo>
                <a:lnTo>
                  <a:pt x="2145809" y="745063"/>
                </a:lnTo>
                <a:lnTo>
                  <a:pt x="3328306" y="1909780"/>
                </a:lnTo>
                <a:close/>
                <a:moveTo>
                  <a:pt x="3415286" y="1529784"/>
                </a:moveTo>
                <a:lnTo>
                  <a:pt x="2145810" y="279399"/>
                </a:lnTo>
                <a:lnTo>
                  <a:pt x="230175" y="2166227"/>
                </a:lnTo>
                <a:lnTo>
                  <a:pt x="153449" y="2148665"/>
                </a:lnTo>
                <a:lnTo>
                  <a:pt x="2145809" y="186266"/>
                </a:lnTo>
                <a:lnTo>
                  <a:pt x="3432681" y="1453787"/>
                </a:lnTo>
                <a:close/>
                <a:moveTo>
                  <a:pt x="3467473" y="1301790"/>
                </a:moveTo>
                <a:lnTo>
                  <a:pt x="3450077" y="1377787"/>
                </a:lnTo>
                <a:lnTo>
                  <a:pt x="2145810" y="93134"/>
                </a:lnTo>
                <a:lnTo>
                  <a:pt x="76725" y="2131103"/>
                </a:lnTo>
                <a:lnTo>
                  <a:pt x="0" y="2113541"/>
                </a:lnTo>
                <a:lnTo>
                  <a:pt x="2145809" y="0"/>
                </a:lnTo>
                <a:close/>
                <a:moveTo>
                  <a:pt x="3293515" y="2061776"/>
                </a:moveTo>
                <a:lnTo>
                  <a:pt x="3276119" y="2137773"/>
                </a:lnTo>
                <a:lnTo>
                  <a:pt x="2145810" y="1024462"/>
                </a:lnTo>
                <a:lnTo>
                  <a:pt x="843972" y="2306723"/>
                </a:lnTo>
                <a:lnTo>
                  <a:pt x="767245" y="2289161"/>
                </a:lnTo>
                <a:lnTo>
                  <a:pt x="2145809" y="931329"/>
                </a:lnTo>
                <a:close/>
                <a:moveTo>
                  <a:pt x="3397890" y="1605784"/>
                </a:moveTo>
                <a:lnTo>
                  <a:pt x="3380494" y="1681781"/>
                </a:lnTo>
                <a:lnTo>
                  <a:pt x="2145810" y="465665"/>
                </a:lnTo>
                <a:lnTo>
                  <a:pt x="383624" y="2201351"/>
                </a:lnTo>
                <a:lnTo>
                  <a:pt x="306897" y="2183789"/>
                </a:lnTo>
                <a:lnTo>
                  <a:pt x="2145809" y="372531"/>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rot="16200000" flipV="1">
            <a:off x="-487428" y="4937970"/>
            <a:ext cx="2039158" cy="1064302"/>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1973090" y="2668558"/>
            <a:ext cx="6425880" cy="1015663"/>
          </a:xfrm>
          <a:prstGeom prst="rect">
            <a:avLst/>
          </a:prstGeom>
          <a:noFill/>
        </p:spPr>
        <p:txBody>
          <a:bodyPr wrap="square" rtlCol="0">
            <a:spAutoFit/>
          </a:bodyPr>
          <a:lstStyle/>
          <a:p>
            <a:pPr algn="ctr"/>
            <a:r>
              <a:rPr lang="en-US" altLang="zh-CN" sz="6000" spc="300" dirty="0" smtClean="0">
                <a:gradFill>
                  <a:gsLst>
                    <a:gs pos="0">
                      <a:srgbClr val="EAD9C5"/>
                    </a:gs>
                    <a:gs pos="100000">
                      <a:schemeClr val="bg1"/>
                    </a:gs>
                  </a:gsLst>
                  <a:lin ang="16200000" scaled="0"/>
                </a:gradFill>
                <a:cs typeface="+mn-ea"/>
                <a:sym typeface="+mn-lt"/>
              </a:rPr>
              <a:t>SASS Variables</a:t>
            </a:r>
            <a:endParaRPr lang="zh-CN" altLang="en-US" sz="6000" spc="300" dirty="0">
              <a:gradFill>
                <a:gsLst>
                  <a:gs pos="0">
                    <a:srgbClr val="EAD9C5"/>
                  </a:gs>
                  <a:gs pos="100000">
                    <a:schemeClr val="bg1"/>
                  </a:gs>
                </a:gsLst>
                <a:lin ang="16200000" scaled="0"/>
              </a:gradFill>
              <a:cs typeface="+mn-ea"/>
              <a:sym typeface="+mn-lt"/>
            </a:endParaRPr>
          </a:p>
        </p:txBody>
      </p:sp>
      <p:sp>
        <p:nvSpPr>
          <p:cNvPr id="37" name="任意多边形: 形状 36"/>
          <p:cNvSpPr/>
          <p:nvPr/>
        </p:nvSpPr>
        <p:spPr>
          <a:xfrm rot="13184398" flipH="1">
            <a:off x="3349519" y="3993848"/>
            <a:ext cx="7200" cy="2592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3"/>
          <p:cNvSpPr/>
          <p:nvPr/>
        </p:nvSpPr>
        <p:spPr>
          <a:xfrm>
            <a:off x="5621532" y="2191405"/>
            <a:ext cx="5745406" cy="2242307"/>
          </a:xfrm>
          <a:prstGeom prst="rect">
            <a:avLst/>
          </a:prstGeom>
          <a:gradFill>
            <a:gsLst>
              <a:gs pos="0">
                <a:srgbClr val="D5B898"/>
              </a:gs>
              <a:gs pos="100000">
                <a:srgbClr val="B4937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281" tIns="45641" rIns="91281" bIns="45641" rtlCol="0" anchor="ctr"/>
          <a:lstStyle/>
          <a:p>
            <a:pPr algn="ctr"/>
            <a:endParaRPr lang="zh-CN" altLang="en-US" sz="2440">
              <a:cs typeface="+mn-ea"/>
              <a:sym typeface="+mn-lt"/>
            </a:endParaRPr>
          </a:p>
        </p:txBody>
      </p:sp>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 Variables</a:t>
            </a:r>
            <a:endParaRPr lang="zh-CN" altLang="en-US" spc="300" dirty="0">
              <a:gradFill>
                <a:gsLst>
                  <a:gs pos="0">
                    <a:srgbClr val="EAD9C5"/>
                  </a:gs>
                  <a:gs pos="100000">
                    <a:schemeClr val="bg1"/>
                  </a:gs>
                </a:gsLst>
                <a:lin ang="16200000" scaled="0"/>
              </a:gradFill>
              <a:cs typeface="+mn-ea"/>
              <a:sym typeface="+mn-lt"/>
            </a:endParaRPr>
          </a:p>
        </p:txBody>
      </p:sp>
      <p:sp>
        <p:nvSpPr>
          <p:cNvPr id="4" name="文本框 3"/>
          <p:cNvSpPr txBox="1"/>
          <p:nvPr/>
        </p:nvSpPr>
        <p:spPr>
          <a:xfrm>
            <a:off x="1540715" y="2644913"/>
            <a:ext cx="3502882" cy="400110"/>
          </a:xfrm>
          <a:prstGeom prst="rect">
            <a:avLst/>
          </a:prstGeom>
          <a:noFill/>
        </p:spPr>
        <p:txBody>
          <a:bodyPr wrap="none" rtlCol="0">
            <a:spAutoFit/>
          </a:bodyPr>
          <a:lstStyle/>
          <a:p>
            <a:r>
              <a:rPr lang="en-US" altLang="zh-CN" sz="2000" dirty="0" smtClean="0">
                <a:solidFill>
                  <a:srgbClr val="EAD2B8"/>
                </a:solidFill>
                <a:cs typeface="+mn-ea"/>
                <a:sym typeface="+mn-lt"/>
              </a:rPr>
              <a:t>Using the $ (dollar) symbol</a:t>
            </a:r>
            <a:endParaRPr lang="zh-CN" altLang="en-US" sz="2000" dirty="0">
              <a:solidFill>
                <a:srgbClr val="EAD2B8"/>
              </a:solidFill>
              <a:cs typeface="+mn-ea"/>
              <a:sym typeface="+mn-lt"/>
            </a:endParaRPr>
          </a:p>
        </p:txBody>
      </p:sp>
      <p:sp>
        <p:nvSpPr>
          <p:cNvPr id="5" name="文本框 4"/>
          <p:cNvSpPr txBox="1"/>
          <p:nvPr/>
        </p:nvSpPr>
        <p:spPr>
          <a:xfrm>
            <a:off x="1552439" y="3045479"/>
            <a:ext cx="2415743" cy="583878"/>
          </a:xfrm>
          <a:prstGeom prst="rect">
            <a:avLst/>
          </a:prstGeom>
          <a:noFill/>
        </p:spPr>
        <p:txBody>
          <a:bodyPr wrap="square" rtlCol="0">
            <a:spAutoFit/>
          </a:bodyPr>
          <a:lstStyle/>
          <a:p>
            <a:pPr>
              <a:lnSpc>
                <a:spcPts val="2000"/>
              </a:lnSpc>
            </a:pPr>
            <a:r>
              <a:rPr lang="en-US" altLang="zh-CN" sz="1400" dirty="0" smtClean="0">
                <a:solidFill>
                  <a:schemeClr val="bg1">
                    <a:alpha val="90000"/>
                  </a:schemeClr>
                </a:solidFill>
                <a:cs typeface="+mn-ea"/>
                <a:sym typeface="+mn-lt"/>
              </a:rPr>
              <a:t>Can be used to store colors , fonts , size , etc …</a:t>
            </a:r>
            <a:endParaRPr lang="en-US" altLang="zh-CN" sz="1400" dirty="0">
              <a:solidFill>
                <a:schemeClr val="bg1">
                  <a:alpha val="90000"/>
                </a:schemeClr>
              </a:solidFill>
              <a:cs typeface="+mn-ea"/>
              <a:sym typeface="+mn-lt"/>
            </a:endParaRPr>
          </a:p>
        </p:txBody>
      </p:sp>
      <p:sp>
        <p:nvSpPr>
          <p:cNvPr id="17" name="斜纹 16"/>
          <p:cNvSpPr/>
          <p:nvPr/>
        </p:nvSpPr>
        <p:spPr>
          <a:xfrm>
            <a:off x="616718" y="2644436"/>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pic>
        <p:nvPicPr>
          <p:cNvPr id="22" name="صورة 21" descr="sass-v.PNG"/>
          <p:cNvPicPr>
            <a:picLocks noChangeAspect="1"/>
          </p:cNvPicPr>
          <p:nvPr/>
        </p:nvPicPr>
        <p:blipFill>
          <a:blip r:embed="rId3">
            <a:lum bright="-24000" contrast="5000"/>
          </a:blip>
          <a:stretch>
            <a:fillRect/>
          </a:stretch>
        </p:blipFill>
        <p:spPr>
          <a:xfrm>
            <a:off x="5847238" y="2436907"/>
            <a:ext cx="5296640" cy="1724266"/>
          </a:xfrm>
          <a:prstGeom prst="rect">
            <a:avLst/>
          </a:prstGeom>
        </p:spPr>
      </p:pic>
      <p:sp>
        <p:nvSpPr>
          <p:cNvPr id="20" name="مربع نص 19"/>
          <p:cNvSpPr txBox="1"/>
          <p:nvPr/>
        </p:nvSpPr>
        <p:spPr>
          <a:xfrm>
            <a:off x="5896304" y="2128344"/>
            <a:ext cx="5092262" cy="369332"/>
          </a:xfrm>
          <a:prstGeom prst="rect">
            <a:avLst/>
          </a:prstGeom>
          <a:noFill/>
        </p:spPr>
        <p:txBody>
          <a:bodyPr wrap="square" rtlCol="0">
            <a:spAutoFit/>
          </a:bodyPr>
          <a:lstStyle/>
          <a:p>
            <a:r>
              <a:rPr lang="en-US" dirty="0" smtClean="0"/>
              <a:t>.scss                                 .css</a:t>
            </a:r>
            <a:endParaRPr lang="en-CA"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0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20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p:bldP spid="5" grpId="0"/>
      <p:bldP spid="17"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13184398" flipH="1">
            <a:off x="5598308" y="-1186889"/>
            <a:ext cx="72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p:cNvSpPr/>
          <p:nvPr/>
        </p:nvSpPr>
        <p:spPr>
          <a:xfrm rot="13184398" flipH="1">
            <a:off x="9844041" y="-1586341"/>
            <a:ext cx="72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形状 33"/>
          <p:cNvSpPr/>
          <p:nvPr/>
        </p:nvSpPr>
        <p:spPr>
          <a:xfrm rot="13184398" flipH="1">
            <a:off x="7623370" y="3381787"/>
            <a:ext cx="72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972945" y="621665"/>
            <a:ext cx="3228975" cy="2646045"/>
          </a:xfrm>
          <a:prstGeom prst="rect">
            <a:avLst/>
          </a:prstGeom>
          <a:noFill/>
        </p:spPr>
        <p:txBody>
          <a:bodyPr wrap="square" rtlCol="0">
            <a:spAutoFit/>
          </a:bodyPr>
          <a:lstStyle/>
          <a:p>
            <a:r>
              <a:rPr lang="en-US" altLang="zh-CN" sz="16600" b="1" dirty="0" smtClean="0">
                <a:solidFill>
                  <a:srgbClr val="D5B898">
                    <a:alpha val="10000"/>
                  </a:srgbClr>
                </a:solidFill>
                <a:cs typeface="+mn-ea"/>
                <a:sym typeface="+mn-lt"/>
              </a:rPr>
              <a:t>04</a:t>
            </a:r>
            <a:endParaRPr lang="zh-CN" altLang="en-US" sz="16600" b="1" dirty="0">
              <a:solidFill>
                <a:srgbClr val="D5B898">
                  <a:alpha val="10000"/>
                </a:srgbClr>
              </a:solidFill>
              <a:cs typeface="+mn-ea"/>
              <a:sym typeface="+mn-lt"/>
            </a:endParaRPr>
          </a:p>
        </p:txBody>
      </p:sp>
      <p:sp>
        <p:nvSpPr>
          <p:cNvPr id="11" name="任意多边形: 形状 10"/>
          <p:cNvSpPr/>
          <p:nvPr/>
        </p:nvSpPr>
        <p:spPr>
          <a:xfrm rot="15606436">
            <a:off x="7472045" y="746125"/>
            <a:ext cx="6198870" cy="4709795"/>
          </a:xfrm>
          <a:custGeom>
            <a:avLst/>
            <a:gdLst>
              <a:gd name="connsiteX0" fmla="*/ 3363098 w 3467473"/>
              <a:gd name="connsiteY0" fmla="*/ 1757782 h 2306723"/>
              <a:gd name="connsiteX1" fmla="*/ 3345702 w 3467473"/>
              <a:gd name="connsiteY1" fmla="*/ 1833779 h 2306723"/>
              <a:gd name="connsiteX2" fmla="*/ 2145810 w 3467473"/>
              <a:gd name="connsiteY2" fmla="*/ 651930 h 2306723"/>
              <a:gd name="connsiteX3" fmla="*/ 537073 w 3467473"/>
              <a:gd name="connsiteY3" fmla="*/ 2236475 h 2306723"/>
              <a:gd name="connsiteX4" fmla="*/ 460346 w 3467473"/>
              <a:gd name="connsiteY4" fmla="*/ 2218913 h 2306723"/>
              <a:gd name="connsiteX5" fmla="*/ 2145809 w 3467473"/>
              <a:gd name="connsiteY5" fmla="*/ 558797 h 2306723"/>
              <a:gd name="connsiteX6" fmla="*/ 3310911 w 3467473"/>
              <a:gd name="connsiteY6" fmla="*/ 1985776 h 2306723"/>
              <a:gd name="connsiteX7" fmla="*/ 2145810 w 3467473"/>
              <a:gd name="connsiteY7" fmla="*/ 838196 h 2306723"/>
              <a:gd name="connsiteX8" fmla="*/ 690522 w 3467473"/>
              <a:gd name="connsiteY8" fmla="*/ 2271599 h 2306723"/>
              <a:gd name="connsiteX9" fmla="*/ 613796 w 3467473"/>
              <a:gd name="connsiteY9" fmla="*/ 2254037 h 2306723"/>
              <a:gd name="connsiteX10" fmla="*/ 2145809 w 3467473"/>
              <a:gd name="connsiteY10" fmla="*/ 745063 h 2306723"/>
              <a:gd name="connsiteX11" fmla="*/ 3328306 w 3467473"/>
              <a:gd name="connsiteY11" fmla="*/ 1909780 h 2306723"/>
              <a:gd name="connsiteX12" fmla="*/ 3415286 w 3467473"/>
              <a:gd name="connsiteY12" fmla="*/ 1529784 h 2306723"/>
              <a:gd name="connsiteX13" fmla="*/ 2145810 w 3467473"/>
              <a:gd name="connsiteY13" fmla="*/ 279399 h 2306723"/>
              <a:gd name="connsiteX14" fmla="*/ 230175 w 3467473"/>
              <a:gd name="connsiteY14" fmla="*/ 2166227 h 2306723"/>
              <a:gd name="connsiteX15" fmla="*/ 153449 w 3467473"/>
              <a:gd name="connsiteY15" fmla="*/ 2148665 h 2306723"/>
              <a:gd name="connsiteX16" fmla="*/ 2145809 w 3467473"/>
              <a:gd name="connsiteY16" fmla="*/ 186266 h 2306723"/>
              <a:gd name="connsiteX17" fmla="*/ 3432681 w 3467473"/>
              <a:gd name="connsiteY17" fmla="*/ 1453787 h 2306723"/>
              <a:gd name="connsiteX18" fmla="*/ 3467473 w 3467473"/>
              <a:gd name="connsiteY18" fmla="*/ 1301790 h 2306723"/>
              <a:gd name="connsiteX19" fmla="*/ 3450077 w 3467473"/>
              <a:gd name="connsiteY19" fmla="*/ 1377787 h 2306723"/>
              <a:gd name="connsiteX20" fmla="*/ 2145810 w 3467473"/>
              <a:gd name="connsiteY20" fmla="*/ 93134 h 2306723"/>
              <a:gd name="connsiteX21" fmla="*/ 76725 w 3467473"/>
              <a:gd name="connsiteY21" fmla="*/ 2131103 h 2306723"/>
              <a:gd name="connsiteX22" fmla="*/ 0 w 3467473"/>
              <a:gd name="connsiteY22" fmla="*/ 2113541 h 2306723"/>
              <a:gd name="connsiteX23" fmla="*/ 2145809 w 3467473"/>
              <a:gd name="connsiteY23" fmla="*/ 0 h 2306723"/>
              <a:gd name="connsiteX24" fmla="*/ 3293515 w 3467473"/>
              <a:gd name="connsiteY24" fmla="*/ 2061776 h 2306723"/>
              <a:gd name="connsiteX25" fmla="*/ 3276119 w 3467473"/>
              <a:gd name="connsiteY25" fmla="*/ 2137773 h 2306723"/>
              <a:gd name="connsiteX26" fmla="*/ 2145810 w 3467473"/>
              <a:gd name="connsiteY26" fmla="*/ 1024462 h 2306723"/>
              <a:gd name="connsiteX27" fmla="*/ 843972 w 3467473"/>
              <a:gd name="connsiteY27" fmla="*/ 2306723 h 2306723"/>
              <a:gd name="connsiteX28" fmla="*/ 767245 w 3467473"/>
              <a:gd name="connsiteY28" fmla="*/ 2289161 h 2306723"/>
              <a:gd name="connsiteX29" fmla="*/ 2145809 w 3467473"/>
              <a:gd name="connsiteY29" fmla="*/ 931329 h 2306723"/>
              <a:gd name="connsiteX30" fmla="*/ 3397890 w 3467473"/>
              <a:gd name="connsiteY30" fmla="*/ 1605784 h 2306723"/>
              <a:gd name="connsiteX31" fmla="*/ 3380494 w 3467473"/>
              <a:gd name="connsiteY31" fmla="*/ 1681781 h 2306723"/>
              <a:gd name="connsiteX32" fmla="*/ 2145810 w 3467473"/>
              <a:gd name="connsiteY32" fmla="*/ 465665 h 2306723"/>
              <a:gd name="connsiteX33" fmla="*/ 383624 w 3467473"/>
              <a:gd name="connsiteY33" fmla="*/ 2201351 h 2306723"/>
              <a:gd name="connsiteX34" fmla="*/ 306897 w 3467473"/>
              <a:gd name="connsiteY34" fmla="*/ 2183789 h 2306723"/>
              <a:gd name="connsiteX35" fmla="*/ 2145809 w 3467473"/>
              <a:gd name="connsiteY35" fmla="*/ 372531 h 230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67473" h="2306723">
                <a:moveTo>
                  <a:pt x="3363098" y="1757782"/>
                </a:moveTo>
                <a:lnTo>
                  <a:pt x="3345702" y="1833779"/>
                </a:lnTo>
                <a:lnTo>
                  <a:pt x="2145810" y="651930"/>
                </a:lnTo>
                <a:lnTo>
                  <a:pt x="537073" y="2236475"/>
                </a:lnTo>
                <a:lnTo>
                  <a:pt x="460346" y="2218913"/>
                </a:lnTo>
                <a:lnTo>
                  <a:pt x="2145809" y="558797"/>
                </a:lnTo>
                <a:close/>
                <a:moveTo>
                  <a:pt x="3310911" y="1985776"/>
                </a:moveTo>
                <a:lnTo>
                  <a:pt x="2145810" y="838196"/>
                </a:lnTo>
                <a:lnTo>
                  <a:pt x="690522" y="2271599"/>
                </a:lnTo>
                <a:lnTo>
                  <a:pt x="613796" y="2254037"/>
                </a:lnTo>
                <a:lnTo>
                  <a:pt x="2145809" y="745063"/>
                </a:lnTo>
                <a:lnTo>
                  <a:pt x="3328306" y="1909780"/>
                </a:lnTo>
                <a:close/>
                <a:moveTo>
                  <a:pt x="3415286" y="1529784"/>
                </a:moveTo>
                <a:lnTo>
                  <a:pt x="2145810" y="279399"/>
                </a:lnTo>
                <a:lnTo>
                  <a:pt x="230175" y="2166227"/>
                </a:lnTo>
                <a:lnTo>
                  <a:pt x="153449" y="2148665"/>
                </a:lnTo>
                <a:lnTo>
                  <a:pt x="2145809" y="186266"/>
                </a:lnTo>
                <a:lnTo>
                  <a:pt x="3432681" y="1453787"/>
                </a:lnTo>
                <a:close/>
                <a:moveTo>
                  <a:pt x="3467473" y="1301790"/>
                </a:moveTo>
                <a:lnTo>
                  <a:pt x="3450077" y="1377787"/>
                </a:lnTo>
                <a:lnTo>
                  <a:pt x="2145810" y="93134"/>
                </a:lnTo>
                <a:lnTo>
                  <a:pt x="76725" y="2131103"/>
                </a:lnTo>
                <a:lnTo>
                  <a:pt x="0" y="2113541"/>
                </a:lnTo>
                <a:lnTo>
                  <a:pt x="2145809" y="0"/>
                </a:lnTo>
                <a:close/>
                <a:moveTo>
                  <a:pt x="3293515" y="2061776"/>
                </a:moveTo>
                <a:lnTo>
                  <a:pt x="3276119" y="2137773"/>
                </a:lnTo>
                <a:lnTo>
                  <a:pt x="2145810" y="1024462"/>
                </a:lnTo>
                <a:lnTo>
                  <a:pt x="843972" y="2306723"/>
                </a:lnTo>
                <a:lnTo>
                  <a:pt x="767245" y="2289161"/>
                </a:lnTo>
                <a:lnTo>
                  <a:pt x="2145809" y="931329"/>
                </a:lnTo>
                <a:close/>
                <a:moveTo>
                  <a:pt x="3397890" y="1605784"/>
                </a:moveTo>
                <a:lnTo>
                  <a:pt x="3380494" y="1681781"/>
                </a:lnTo>
                <a:lnTo>
                  <a:pt x="2145810" y="465665"/>
                </a:lnTo>
                <a:lnTo>
                  <a:pt x="383624" y="2201351"/>
                </a:lnTo>
                <a:lnTo>
                  <a:pt x="306897" y="2183789"/>
                </a:lnTo>
                <a:lnTo>
                  <a:pt x="2145809" y="372531"/>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rot="16200000" flipV="1">
            <a:off x="-487428" y="4937970"/>
            <a:ext cx="2039158" cy="1064302"/>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1973090" y="2668558"/>
            <a:ext cx="6425880" cy="1015663"/>
          </a:xfrm>
          <a:prstGeom prst="rect">
            <a:avLst/>
          </a:prstGeom>
          <a:noFill/>
        </p:spPr>
        <p:txBody>
          <a:bodyPr wrap="square" rtlCol="0">
            <a:spAutoFit/>
          </a:bodyPr>
          <a:lstStyle/>
          <a:p>
            <a:pPr algn="ctr"/>
            <a:r>
              <a:rPr lang="en-US" altLang="zh-CN" sz="6000" spc="300" dirty="0" smtClean="0">
                <a:gradFill>
                  <a:gsLst>
                    <a:gs pos="0">
                      <a:srgbClr val="EAD9C5"/>
                    </a:gs>
                    <a:gs pos="100000">
                      <a:schemeClr val="bg1"/>
                    </a:gs>
                  </a:gsLst>
                  <a:lin ang="16200000" scaled="0"/>
                </a:gradFill>
                <a:cs typeface="+mn-ea"/>
                <a:sym typeface="+mn-lt"/>
              </a:rPr>
              <a:t>SASS Nesting</a:t>
            </a:r>
            <a:endParaRPr lang="zh-CN" altLang="en-US" sz="6000" spc="300" dirty="0">
              <a:gradFill>
                <a:gsLst>
                  <a:gs pos="0">
                    <a:srgbClr val="EAD9C5"/>
                  </a:gs>
                  <a:gs pos="100000">
                    <a:schemeClr val="bg1"/>
                  </a:gs>
                </a:gsLst>
                <a:lin ang="16200000" scaled="0"/>
              </a:gradFill>
              <a:cs typeface="+mn-ea"/>
              <a:sym typeface="+mn-lt"/>
            </a:endParaRPr>
          </a:p>
        </p:txBody>
      </p:sp>
      <p:sp>
        <p:nvSpPr>
          <p:cNvPr id="37" name="任意多边形: 形状 36"/>
          <p:cNvSpPr/>
          <p:nvPr/>
        </p:nvSpPr>
        <p:spPr>
          <a:xfrm rot="13184398" flipH="1">
            <a:off x="3349519" y="3993848"/>
            <a:ext cx="7200" cy="2592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 Nesting</a:t>
            </a:r>
            <a:endParaRPr lang="zh-CN" altLang="en-US" spc="300" dirty="0">
              <a:gradFill>
                <a:gsLst>
                  <a:gs pos="0">
                    <a:srgbClr val="EAD9C5"/>
                  </a:gs>
                  <a:gs pos="100000">
                    <a:schemeClr val="bg1"/>
                  </a:gs>
                </a:gsLst>
                <a:lin ang="16200000" scaled="0"/>
              </a:gradFill>
              <a:cs typeface="+mn-ea"/>
              <a:sym typeface="+mn-lt"/>
            </a:endParaRPr>
          </a:p>
        </p:txBody>
      </p:sp>
      <p:sp>
        <p:nvSpPr>
          <p:cNvPr id="6" name="Oval 3"/>
          <p:cNvSpPr/>
          <p:nvPr/>
        </p:nvSpPr>
        <p:spPr>
          <a:xfrm>
            <a:off x="523322" y="1418561"/>
            <a:ext cx="408768" cy="408768"/>
          </a:xfrm>
          <a:prstGeom prst="ellipse">
            <a:avLst/>
          </a:prstGeom>
          <a:solidFill>
            <a:srgbClr val="DAC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solidFill>
                  <a:schemeClr val="bg1"/>
                </a:solidFill>
                <a:cs typeface="+mn-ea"/>
                <a:sym typeface="+mn-lt"/>
              </a:rPr>
              <a:t>1</a:t>
            </a:r>
          </a:p>
        </p:txBody>
      </p:sp>
      <p:sp>
        <p:nvSpPr>
          <p:cNvPr id="20" name="TextBox 19"/>
          <p:cNvSpPr txBox="1"/>
          <p:nvPr/>
        </p:nvSpPr>
        <p:spPr>
          <a:xfrm>
            <a:off x="107505" y="667906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172137"/>
                </a:solidFill>
                <a:effectLst/>
                <a:uLnTx/>
                <a:uFillTx/>
              </a:rPr>
              <a:t>PPT</a:t>
            </a:r>
            <a:r>
              <a:rPr kumimoji="0" lang="zh-CN" altLang="en-US" sz="100" b="0" i="0" u="none" strike="noStrike" kern="0" cap="none" spc="0" normalizeH="0" baseline="0" noProof="0" dirty="0">
                <a:ln>
                  <a:noFill/>
                </a:ln>
                <a:solidFill>
                  <a:srgbClr val="172137"/>
                </a:solidFill>
                <a:effectLst/>
                <a:uLnTx/>
                <a:uFillTx/>
              </a:rPr>
              <a:t>模板 </a:t>
            </a:r>
            <a:r>
              <a:rPr kumimoji="0" lang="en-US" altLang="zh-CN" sz="100" b="0" i="0" u="none" strike="noStrike" kern="0" cap="none" spc="0" normalizeH="0" baseline="0" noProof="0" dirty="0">
                <a:ln>
                  <a:noFill/>
                </a:ln>
                <a:solidFill>
                  <a:srgbClr val="172137"/>
                </a:solidFill>
                <a:effectLst/>
                <a:uLnTx/>
                <a:uFillTx/>
              </a:rPr>
              <a:t>http://www.1ppt.com/moban/</a:t>
            </a:r>
            <a:r>
              <a:rPr kumimoji="0" lang="zh-CN" altLang="en-US" sz="100" b="0" i="0" u="none" strike="noStrike" kern="0" cap="none" spc="0" normalizeH="0" baseline="0" noProof="0" dirty="0">
                <a:ln>
                  <a:noFill/>
                </a:ln>
                <a:solidFill>
                  <a:srgbClr val="172137"/>
                </a:solidFill>
                <a:effectLst/>
                <a:uLnTx/>
                <a:uFillTx/>
              </a:rPr>
              <a:t> </a:t>
            </a:r>
            <a:endParaRPr kumimoji="0" lang="en-US" altLang="zh-CN" sz="100" b="0" i="0" u="none" strike="noStrike" kern="0" cap="none" spc="0" normalizeH="0" baseline="0" noProof="0" dirty="0">
              <a:ln>
                <a:noFill/>
              </a:ln>
              <a:solidFill>
                <a:srgbClr val="172137"/>
              </a:solidFill>
              <a:effectLst/>
              <a:uLnTx/>
              <a:uFillTx/>
            </a:endParaRPr>
          </a:p>
        </p:txBody>
      </p:sp>
      <p:sp>
        <p:nvSpPr>
          <p:cNvPr id="16" name="مربع نص 15"/>
          <p:cNvSpPr txBox="1"/>
          <p:nvPr/>
        </p:nvSpPr>
        <p:spPr>
          <a:xfrm>
            <a:off x="1056288" y="1324303"/>
            <a:ext cx="5344511" cy="646331"/>
          </a:xfrm>
          <a:prstGeom prst="rect">
            <a:avLst/>
          </a:prstGeom>
          <a:noFill/>
        </p:spPr>
        <p:txBody>
          <a:bodyPr wrap="square" rtlCol="0">
            <a:spAutoFit/>
          </a:bodyPr>
          <a:lstStyle/>
          <a:p>
            <a:r>
              <a:rPr lang="en-US" dirty="0" smtClean="0">
                <a:solidFill>
                  <a:srgbClr val="FFFFFF"/>
                </a:solidFill>
              </a:rPr>
              <a:t>All selectors inside a selector are translated to nested selectors .</a:t>
            </a:r>
            <a:endParaRPr lang="en-CA" dirty="0">
              <a:solidFill>
                <a:srgbClr val="FFFFFF"/>
              </a:solidFill>
            </a:endParaRPr>
          </a:p>
        </p:txBody>
      </p:sp>
      <p:pic>
        <p:nvPicPr>
          <p:cNvPr id="18" name="صورة 17" descr="h3.PNG"/>
          <p:cNvPicPr>
            <a:picLocks noChangeAspect="1"/>
          </p:cNvPicPr>
          <p:nvPr/>
        </p:nvPicPr>
        <p:blipFill>
          <a:blip r:embed="rId2"/>
          <a:stretch>
            <a:fillRect/>
          </a:stretch>
        </p:blipFill>
        <p:spPr>
          <a:xfrm>
            <a:off x="1103197" y="2227414"/>
            <a:ext cx="10269384" cy="4105848"/>
          </a:xfrm>
          <a:prstGeom prst="rect">
            <a:avLst/>
          </a:prstGeom>
        </p:spPr>
      </p:pic>
    </p:spTree>
  </p:cSld>
  <p:clrMapOvr>
    <a:masterClrMapping/>
  </p:clrMapOvr>
  <p:transition>
    <p:random/>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20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p:nvPr/>
        </p:nvSpPr>
        <p:spPr>
          <a:xfrm>
            <a:off x="3042744" y="2911365"/>
            <a:ext cx="5391807" cy="2117835"/>
          </a:xfrm>
          <a:prstGeom prst="rect">
            <a:avLst/>
          </a:prstGeom>
          <a:gradFill>
            <a:gsLst>
              <a:gs pos="0">
                <a:srgbClr val="D5B898"/>
              </a:gs>
              <a:gs pos="100000">
                <a:srgbClr val="B4937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281" tIns="45641" rIns="91281" bIns="45641" rtlCol="0" anchor="ctr"/>
          <a:lstStyle/>
          <a:p>
            <a:pPr algn="ctr"/>
            <a:endParaRPr lang="zh-CN" altLang="en-US" sz="2440">
              <a:cs typeface="+mn-ea"/>
              <a:sym typeface="+mn-lt"/>
            </a:endParaRPr>
          </a:p>
        </p:txBody>
      </p:sp>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 Nesting</a:t>
            </a:r>
            <a:endParaRPr lang="zh-CN" altLang="en-US" spc="300" dirty="0">
              <a:gradFill>
                <a:gsLst>
                  <a:gs pos="0">
                    <a:srgbClr val="EAD9C5"/>
                  </a:gs>
                  <a:gs pos="100000">
                    <a:schemeClr val="bg1"/>
                  </a:gs>
                </a:gsLst>
                <a:lin ang="16200000" scaled="0"/>
              </a:gradFill>
              <a:cs typeface="+mn-ea"/>
              <a:sym typeface="+mn-lt"/>
            </a:endParaRPr>
          </a:p>
        </p:txBody>
      </p:sp>
      <p:sp>
        <p:nvSpPr>
          <p:cNvPr id="12" name="Oval 7"/>
          <p:cNvSpPr/>
          <p:nvPr/>
        </p:nvSpPr>
        <p:spPr>
          <a:xfrm>
            <a:off x="2922833" y="2137000"/>
            <a:ext cx="408768" cy="408768"/>
          </a:xfrm>
          <a:prstGeom prst="ellipse">
            <a:avLst/>
          </a:prstGeom>
          <a:solidFill>
            <a:srgbClr val="DAC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cs typeface="+mn-ea"/>
                <a:sym typeface="+mn-lt"/>
              </a:rPr>
              <a:t>2</a:t>
            </a:r>
            <a:endParaRPr lang="id-ID" b="1" dirty="0">
              <a:solidFill>
                <a:schemeClr val="bg1"/>
              </a:solidFill>
              <a:cs typeface="+mn-ea"/>
              <a:sym typeface="+mn-lt"/>
            </a:endParaRPr>
          </a:p>
        </p:txBody>
      </p:sp>
      <p:sp>
        <p:nvSpPr>
          <p:cNvPr id="20" name="TextBox 19"/>
          <p:cNvSpPr txBox="1"/>
          <p:nvPr/>
        </p:nvSpPr>
        <p:spPr>
          <a:xfrm>
            <a:off x="107505" y="667906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172137"/>
                </a:solidFill>
                <a:effectLst/>
                <a:uLnTx/>
                <a:uFillTx/>
              </a:rPr>
              <a:t>PPT</a:t>
            </a:r>
            <a:r>
              <a:rPr kumimoji="0" lang="zh-CN" altLang="en-US" sz="100" b="0" i="0" u="none" strike="noStrike" kern="0" cap="none" spc="0" normalizeH="0" baseline="0" noProof="0" dirty="0">
                <a:ln>
                  <a:noFill/>
                </a:ln>
                <a:solidFill>
                  <a:srgbClr val="172137"/>
                </a:solidFill>
                <a:effectLst/>
                <a:uLnTx/>
                <a:uFillTx/>
              </a:rPr>
              <a:t>模板 </a:t>
            </a:r>
            <a:r>
              <a:rPr kumimoji="0" lang="en-US" altLang="zh-CN" sz="100" b="0" i="0" u="none" strike="noStrike" kern="0" cap="none" spc="0" normalizeH="0" baseline="0" noProof="0" dirty="0">
                <a:ln>
                  <a:noFill/>
                </a:ln>
                <a:solidFill>
                  <a:srgbClr val="172137"/>
                </a:solidFill>
                <a:effectLst/>
                <a:uLnTx/>
                <a:uFillTx/>
              </a:rPr>
              <a:t>http://www.1ppt.com/moban/</a:t>
            </a:r>
            <a:r>
              <a:rPr kumimoji="0" lang="zh-CN" altLang="en-US" sz="100" b="0" i="0" u="none" strike="noStrike" kern="0" cap="none" spc="0" normalizeH="0" baseline="0" noProof="0" dirty="0">
                <a:ln>
                  <a:noFill/>
                </a:ln>
                <a:solidFill>
                  <a:srgbClr val="172137"/>
                </a:solidFill>
                <a:effectLst/>
                <a:uLnTx/>
                <a:uFillTx/>
              </a:rPr>
              <a:t> </a:t>
            </a:r>
            <a:endParaRPr kumimoji="0" lang="en-US" altLang="zh-CN" sz="100" b="0" i="0" u="none" strike="noStrike" kern="0" cap="none" spc="0" normalizeH="0" baseline="0" noProof="0" dirty="0">
              <a:ln>
                <a:noFill/>
              </a:ln>
              <a:solidFill>
                <a:srgbClr val="172137"/>
              </a:solidFill>
              <a:effectLst/>
              <a:uLnTx/>
              <a:uFillTx/>
            </a:endParaRPr>
          </a:p>
        </p:txBody>
      </p:sp>
      <p:pic>
        <p:nvPicPr>
          <p:cNvPr id="27" name="صورة 26" descr="sass-n.PNG"/>
          <p:cNvPicPr>
            <a:picLocks noChangeAspect="1"/>
          </p:cNvPicPr>
          <p:nvPr/>
        </p:nvPicPr>
        <p:blipFill>
          <a:blip r:embed="rId2">
            <a:lum bright="-23000" contrast="19000"/>
          </a:blip>
          <a:stretch>
            <a:fillRect/>
          </a:stretch>
        </p:blipFill>
        <p:spPr>
          <a:xfrm>
            <a:off x="3340037" y="3091992"/>
            <a:ext cx="4905328" cy="1763788"/>
          </a:xfrm>
          <a:prstGeom prst="rect">
            <a:avLst/>
          </a:prstGeom>
          <a:ln>
            <a:noFill/>
          </a:ln>
          <a:effectLst>
            <a:outerShdw blurRad="292100" dist="139700" dir="2700000" algn="tl" rotWithShape="0">
              <a:srgbClr val="333333">
                <a:alpha val="65000"/>
              </a:srgbClr>
            </a:outerShdw>
          </a:effectLst>
        </p:spPr>
      </p:pic>
      <p:sp>
        <p:nvSpPr>
          <p:cNvPr id="17" name="مربع نص 16"/>
          <p:cNvSpPr txBox="1"/>
          <p:nvPr/>
        </p:nvSpPr>
        <p:spPr>
          <a:xfrm>
            <a:off x="3358055" y="2081049"/>
            <a:ext cx="5381296" cy="646331"/>
          </a:xfrm>
          <a:prstGeom prst="rect">
            <a:avLst/>
          </a:prstGeom>
          <a:noFill/>
        </p:spPr>
        <p:txBody>
          <a:bodyPr wrap="square" rtlCol="0">
            <a:spAutoFit/>
          </a:bodyPr>
          <a:lstStyle/>
          <a:p>
            <a:r>
              <a:rPr lang="en-US" dirty="0" smtClean="0">
                <a:solidFill>
                  <a:srgbClr val="FFFFFF"/>
                </a:solidFill>
              </a:rPr>
              <a:t>Selectors can also reference themselves inside their selector using the symbol </a:t>
            </a:r>
            <a:r>
              <a:rPr lang="en-US" dirty="0" smtClean="0">
                <a:solidFill>
                  <a:srgbClr val="FFFFFF"/>
                </a:solidFill>
                <a:sym typeface="Wingdings" pitchFamily="2" charset="2"/>
              </a:rPr>
              <a:t> “&amp;”.</a:t>
            </a:r>
            <a:endParaRPr lang="en-CA" dirty="0">
              <a:solidFill>
                <a:srgbClr val="FFFFFF"/>
              </a:solidFill>
            </a:endParaRPr>
          </a:p>
        </p:txBody>
      </p:sp>
    </p:spTree>
  </p:cSld>
  <p:clrMapOvr>
    <a:masterClrMapping/>
  </p:clrMapOvr>
  <p:transition>
    <p:random/>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20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13184398" flipH="1">
            <a:off x="5598308" y="-1186889"/>
            <a:ext cx="72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p:cNvSpPr/>
          <p:nvPr/>
        </p:nvSpPr>
        <p:spPr>
          <a:xfrm rot="13184398" flipH="1">
            <a:off x="9844041" y="-1586341"/>
            <a:ext cx="72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形状 33"/>
          <p:cNvSpPr/>
          <p:nvPr/>
        </p:nvSpPr>
        <p:spPr>
          <a:xfrm rot="13184398" flipH="1">
            <a:off x="7623370" y="3381787"/>
            <a:ext cx="72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972945" y="621665"/>
            <a:ext cx="3228975" cy="2646045"/>
          </a:xfrm>
          <a:prstGeom prst="rect">
            <a:avLst/>
          </a:prstGeom>
          <a:noFill/>
        </p:spPr>
        <p:txBody>
          <a:bodyPr wrap="square" rtlCol="0">
            <a:spAutoFit/>
          </a:bodyPr>
          <a:lstStyle/>
          <a:p>
            <a:r>
              <a:rPr lang="en-US" altLang="zh-CN" sz="16600" b="1" dirty="0" smtClean="0">
                <a:solidFill>
                  <a:srgbClr val="D5B898">
                    <a:alpha val="10000"/>
                  </a:srgbClr>
                </a:solidFill>
                <a:cs typeface="+mn-ea"/>
                <a:sym typeface="+mn-lt"/>
              </a:rPr>
              <a:t>05</a:t>
            </a:r>
            <a:endParaRPr lang="zh-CN" altLang="en-US" sz="16600" b="1" dirty="0">
              <a:solidFill>
                <a:srgbClr val="D5B898">
                  <a:alpha val="10000"/>
                </a:srgbClr>
              </a:solidFill>
              <a:cs typeface="+mn-ea"/>
              <a:sym typeface="+mn-lt"/>
            </a:endParaRPr>
          </a:p>
        </p:txBody>
      </p:sp>
      <p:sp>
        <p:nvSpPr>
          <p:cNvPr id="11" name="任意多边形: 形状 10"/>
          <p:cNvSpPr/>
          <p:nvPr/>
        </p:nvSpPr>
        <p:spPr>
          <a:xfrm rot="15606436">
            <a:off x="7472045" y="746125"/>
            <a:ext cx="6198870" cy="4709795"/>
          </a:xfrm>
          <a:custGeom>
            <a:avLst/>
            <a:gdLst>
              <a:gd name="connsiteX0" fmla="*/ 3363098 w 3467473"/>
              <a:gd name="connsiteY0" fmla="*/ 1757782 h 2306723"/>
              <a:gd name="connsiteX1" fmla="*/ 3345702 w 3467473"/>
              <a:gd name="connsiteY1" fmla="*/ 1833779 h 2306723"/>
              <a:gd name="connsiteX2" fmla="*/ 2145810 w 3467473"/>
              <a:gd name="connsiteY2" fmla="*/ 651930 h 2306723"/>
              <a:gd name="connsiteX3" fmla="*/ 537073 w 3467473"/>
              <a:gd name="connsiteY3" fmla="*/ 2236475 h 2306723"/>
              <a:gd name="connsiteX4" fmla="*/ 460346 w 3467473"/>
              <a:gd name="connsiteY4" fmla="*/ 2218913 h 2306723"/>
              <a:gd name="connsiteX5" fmla="*/ 2145809 w 3467473"/>
              <a:gd name="connsiteY5" fmla="*/ 558797 h 2306723"/>
              <a:gd name="connsiteX6" fmla="*/ 3310911 w 3467473"/>
              <a:gd name="connsiteY6" fmla="*/ 1985776 h 2306723"/>
              <a:gd name="connsiteX7" fmla="*/ 2145810 w 3467473"/>
              <a:gd name="connsiteY7" fmla="*/ 838196 h 2306723"/>
              <a:gd name="connsiteX8" fmla="*/ 690522 w 3467473"/>
              <a:gd name="connsiteY8" fmla="*/ 2271599 h 2306723"/>
              <a:gd name="connsiteX9" fmla="*/ 613796 w 3467473"/>
              <a:gd name="connsiteY9" fmla="*/ 2254037 h 2306723"/>
              <a:gd name="connsiteX10" fmla="*/ 2145809 w 3467473"/>
              <a:gd name="connsiteY10" fmla="*/ 745063 h 2306723"/>
              <a:gd name="connsiteX11" fmla="*/ 3328306 w 3467473"/>
              <a:gd name="connsiteY11" fmla="*/ 1909780 h 2306723"/>
              <a:gd name="connsiteX12" fmla="*/ 3415286 w 3467473"/>
              <a:gd name="connsiteY12" fmla="*/ 1529784 h 2306723"/>
              <a:gd name="connsiteX13" fmla="*/ 2145810 w 3467473"/>
              <a:gd name="connsiteY13" fmla="*/ 279399 h 2306723"/>
              <a:gd name="connsiteX14" fmla="*/ 230175 w 3467473"/>
              <a:gd name="connsiteY14" fmla="*/ 2166227 h 2306723"/>
              <a:gd name="connsiteX15" fmla="*/ 153449 w 3467473"/>
              <a:gd name="connsiteY15" fmla="*/ 2148665 h 2306723"/>
              <a:gd name="connsiteX16" fmla="*/ 2145809 w 3467473"/>
              <a:gd name="connsiteY16" fmla="*/ 186266 h 2306723"/>
              <a:gd name="connsiteX17" fmla="*/ 3432681 w 3467473"/>
              <a:gd name="connsiteY17" fmla="*/ 1453787 h 2306723"/>
              <a:gd name="connsiteX18" fmla="*/ 3467473 w 3467473"/>
              <a:gd name="connsiteY18" fmla="*/ 1301790 h 2306723"/>
              <a:gd name="connsiteX19" fmla="*/ 3450077 w 3467473"/>
              <a:gd name="connsiteY19" fmla="*/ 1377787 h 2306723"/>
              <a:gd name="connsiteX20" fmla="*/ 2145810 w 3467473"/>
              <a:gd name="connsiteY20" fmla="*/ 93134 h 2306723"/>
              <a:gd name="connsiteX21" fmla="*/ 76725 w 3467473"/>
              <a:gd name="connsiteY21" fmla="*/ 2131103 h 2306723"/>
              <a:gd name="connsiteX22" fmla="*/ 0 w 3467473"/>
              <a:gd name="connsiteY22" fmla="*/ 2113541 h 2306723"/>
              <a:gd name="connsiteX23" fmla="*/ 2145809 w 3467473"/>
              <a:gd name="connsiteY23" fmla="*/ 0 h 2306723"/>
              <a:gd name="connsiteX24" fmla="*/ 3293515 w 3467473"/>
              <a:gd name="connsiteY24" fmla="*/ 2061776 h 2306723"/>
              <a:gd name="connsiteX25" fmla="*/ 3276119 w 3467473"/>
              <a:gd name="connsiteY25" fmla="*/ 2137773 h 2306723"/>
              <a:gd name="connsiteX26" fmla="*/ 2145810 w 3467473"/>
              <a:gd name="connsiteY26" fmla="*/ 1024462 h 2306723"/>
              <a:gd name="connsiteX27" fmla="*/ 843972 w 3467473"/>
              <a:gd name="connsiteY27" fmla="*/ 2306723 h 2306723"/>
              <a:gd name="connsiteX28" fmla="*/ 767245 w 3467473"/>
              <a:gd name="connsiteY28" fmla="*/ 2289161 h 2306723"/>
              <a:gd name="connsiteX29" fmla="*/ 2145809 w 3467473"/>
              <a:gd name="connsiteY29" fmla="*/ 931329 h 2306723"/>
              <a:gd name="connsiteX30" fmla="*/ 3397890 w 3467473"/>
              <a:gd name="connsiteY30" fmla="*/ 1605784 h 2306723"/>
              <a:gd name="connsiteX31" fmla="*/ 3380494 w 3467473"/>
              <a:gd name="connsiteY31" fmla="*/ 1681781 h 2306723"/>
              <a:gd name="connsiteX32" fmla="*/ 2145810 w 3467473"/>
              <a:gd name="connsiteY32" fmla="*/ 465665 h 2306723"/>
              <a:gd name="connsiteX33" fmla="*/ 383624 w 3467473"/>
              <a:gd name="connsiteY33" fmla="*/ 2201351 h 2306723"/>
              <a:gd name="connsiteX34" fmla="*/ 306897 w 3467473"/>
              <a:gd name="connsiteY34" fmla="*/ 2183789 h 2306723"/>
              <a:gd name="connsiteX35" fmla="*/ 2145809 w 3467473"/>
              <a:gd name="connsiteY35" fmla="*/ 372531 h 230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67473" h="2306723">
                <a:moveTo>
                  <a:pt x="3363098" y="1757782"/>
                </a:moveTo>
                <a:lnTo>
                  <a:pt x="3345702" y="1833779"/>
                </a:lnTo>
                <a:lnTo>
                  <a:pt x="2145810" y="651930"/>
                </a:lnTo>
                <a:lnTo>
                  <a:pt x="537073" y="2236475"/>
                </a:lnTo>
                <a:lnTo>
                  <a:pt x="460346" y="2218913"/>
                </a:lnTo>
                <a:lnTo>
                  <a:pt x="2145809" y="558797"/>
                </a:lnTo>
                <a:close/>
                <a:moveTo>
                  <a:pt x="3310911" y="1985776"/>
                </a:moveTo>
                <a:lnTo>
                  <a:pt x="2145810" y="838196"/>
                </a:lnTo>
                <a:lnTo>
                  <a:pt x="690522" y="2271599"/>
                </a:lnTo>
                <a:lnTo>
                  <a:pt x="613796" y="2254037"/>
                </a:lnTo>
                <a:lnTo>
                  <a:pt x="2145809" y="745063"/>
                </a:lnTo>
                <a:lnTo>
                  <a:pt x="3328306" y="1909780"/>
                </a:lnTo>
                <a:close/>
                <a:moveTo>
                  <a:pt x="3415286" y="1529784"/>
                </a:moveTo>
                <a:lnTo>
                  <a:pt x="2145810" y="279399"/>
                </a:lnTo>
                <a:lnTo>
                  <a:pt x="230175" y="2166227"/>
                </a:lnTo>
                <a:lnTo>
                  <a:pt x="153449" y="2148665"/>
                </a:lnTo>
                <a:lnTo>
                  <a:pt x="2145809" y="186266"/>
                </a:lnTo>
                <a:lnTo>
                  <a:pt x="3432681" y="1453787"/>
                </a:lnTo>
                <a:close/>
                <a:moveTo>
                  <a:pt x="3467473" y="1301790"/>
                </a:moveTo>
                <a:lnTo>
                  <a:pt x="3450077" y="1377787"/>
                </a:lnTo>
                <a:lnTo>
                  <a:pt x="2145810" y="93134"/>
                </a:lnTo>
                <a:lnTo>
                  <a:pt x="76725" y="2131103"/>
                </a:lnTo>
                <a:lnTo>
                  <a:pt x="0" y="2113541"/>
                </a:lnTo>
                <a:lnTo>
                  <a:pt x="2145809" y="0"/>
                </a:lnTo>
                <a:close/>
                <a:moveTo>
                  <a:pt x="3293515" y="2061776"/>
                </a:moveTo>
                <a:lnTo>
                  <a:pt x="3276119" y="2137773"/>
                </a:lnTo>
                <a:lnTo>
                  <a:pt x="2145810" y="1024462"/>
                </a:lnTo>
                <a:lnTo>
                  <a:pt x="843972" y="2306723"/>
                </a:lnTo>
                <a:lnTo>
                  <a:pt x="767245" y="2289161"/>
                </a:lnTo>
                <a:lnTo>
                  <a:pt x="2145809" y="931329"/>
                </a:lnTo>
                <a:close/>
                <a:moveTo>
                  <a:pt x="3397890" y="1605784"/>
                </a:moveTo>
                <a:lnTo>
                  <a:pt x="3380494" y="1681781"/>
                </a:lnTo>
                <a:lnTo>
                  <a:pt x="2145810" y="465665"/>
                </a:lnTo>
                <a:lnTo>
                  <a:pt x="383624" y="2201351"/>
                </a:lnTo>
                <a:lnTo>
                  <a:pt x="306897" y="2183789"/>
                </a:lnTo>
                <a:lnTo>
                  <a:pt x="2145809" y="372531"/>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rot="16200000" flipV="1">
            <a:off x="-487428" y="4937970"/>
            <a:ext cx="2039158" cy="1064302"/>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1973090" y="2668558"/>
            <a:ext cx="7419104" cy="1015663"/>
          </a:xfrm>
          <a:prstGeom prst="rect">
            <a:avLst/>
          </a:prstGeom>
          <a:noFill/>
        </p:spPr>
        <p:txBody>
          <a:bodyPr wrap="square" rtlCol="0">
            <a:spAutoFit/>
          </a:bodyPr>
          <a:lstStyle/>
          <a:p>
            <a:pPr algn="ctr"/>
            <a:r>
              <a:rPr lang="en-US" altLang="zh-CN" sz="6000" spc="300" dirty="0" smtClean="0">
                <a:gradFill>
                  <a:gsLst>
                    <a:gs pos="0">
                      <a:srgbClr val="EAD9C5"/>
                    </a:gs>
                    <a:gs pos="100000">
                      <a:schemeClr val="bg1"/>
                    </a:gs>
                  </a:gsLst>
                  <a:lin ang="16200000" scaled="0"/>
                </a:gradFill>
                <a:cs typeface="+mn-ea"/>
                <a:sym typeface="+mn-lt"/>
              </a:rPr>
              <a:t>Importing SASS</a:t>
            </a:r>
            <a:endParaRPr lang="zh-CN" altLang="en-US" sz="6000" spc="300" dirty="0">
              <a:gradFill>
                <a:gsLst>
                  <a:gs pos="0">
                    <a:srgbClr val="EAD9C5"/>
                  </a:gs>
                  <a:gs pos="100000">
                    <a:schemeClr val="bg1"/>
                  </a:gs>
                </a:gsLst>
                <a:lin ang="16200000" scaled="0"/>
              </a:gradFill>
              <a:cs typeface="+mn-ea"/>
              <a:sym typeface="+mn-lt"/>
            </a:endParaRPr>
          </a:p>
        </p:txBody>
      </p:sp>
      <p:sp>
        <p:nvSpPr>
          <p:cNvPr id="37" name="任意多边形: 形状 36"/>
          <p:cNvSpPr/>
          <p:nvPr/>
        </p:nvSpPr>
        <p:spPr>
          <a:xfrm rot="13184398" flipH="1">
            <a:off x="3349519" y="3993848"/>
            <a:ext cx="7200" cy="2592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9332"/>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Importing Sass</a:t>
            </a:r>
            <a:endParaRPr lang="zh-CN" altLang="en-US" spc="300" dirty="0">
              <a:gradFill>
                <a:gsLst>
                  <a:gs pos="0">
                    <a:srgbClr val="EAD9C5"/>
                  </a:gs>
                  <a:gs pos="100000">
                    <a:schemeClr val="bg1"/>
                  </a:gs>
                </a:gsLst>
                <a:lin ang="16200000" scaled="0"/>
              </a:gradFill>
              <a:cs typeface="+mn-ea"/>
              <a:sym typeface="+mn-lt"/>
            </a:endParaRPr>
          </a:p>
        </p:txBody>
      </p:sp>
      <p:sp>
        <p:nvSpPr>
          <p:cNvPr id="41" name="矩形 3"/>
          <p:cNvSpPr/>
          <p:nvPr/>
        </p:nvSpPr>
        <p:spPr>
          <a:xfrm>
            <a:off x="1763485" y="1140378"/>
            <a:ext cx="8347167" cy="5404113"/>
          </a:xfrm>
          <a:prstGeom prst="rect">
            <a:avLst/>
          </a:prstGeom>
          <a:gradFill>
            <a:gsLst>
              <a:gs pos="0">
                <a:srgbClr val="D5B898"/>
              </a:gs>
              <a:gs pos="100000">
                <a:srgbClr val="B4937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281" tIns="45641" rIns="91281" bIns="45641" rtlCol="0" anchor="ctr"/>
          <a:lstStyle/>
          <a:p>
            <a:pPr algn="ctr"/>
            <a:endParaRPr lang="zh-CN" altLang="en-US" sz="2440">
              <a:cs typeface="+mn-ea"/>
              <a:sym typeface="+mn-lt"/>
            </a:endParaRPr>
          </a:p>
        </p:txBody>
      </p:sp>
      <p:pic>
        <p:nvPicPr>
          <p:cNvPr id="9" name="صورة 8" descr="slide_75.jpg"/>
          <p:cNvPicPr>
            <a:picLocks noChangeAspect="1"/>
          </p:cNvPicPr>
          <p:nvPr/>
        </p:nvPicPr>
        <p:blipFill>
          <a:blip r:embed="rId2"/>
          <a:stretch>
            <a:fillRect/>
          </a:stretch>
        </p:blipFill>
        <p:spPr>
          <a:xfrm>
            <a:off x="2090057" y="1560139"/>
            <a:ext cx="7641772" cy="4605529"/>
          </a:xfrm>
          <a:prstGeom prst="rect">
            <a:avLst/>
          </a:prstGeom>
        </p:spPr>
      </p:pic>
      <p:sp>
        <p:nvSpPr>
          <p:cNvPr id="7" name="مستطيل 6"/>
          <p:cNvSpPr/>
          <p:nvPr/>
        </p:nvSpPr>
        <p:spPr>
          <a:xfrm>
            <a:off x="6999890" y="2128345"/>
            <a:ext cx="331076" cy="2680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مستطيل 7"/>
          <p:cNvSpPr/>
          <p:nvPr/>
        </p:nvSpPr>
        <p:spPr>
          <a:xfrm>
            <a:off x="3673367" y="3210911"/>
            <a:ext cx="1765738" cy="2259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random/>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9332"/>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Importing Sass</a:t>
            </a:r>
            <a:endParaRPr lang="zh-CN" altLang="en-US" spc="300" dirty="0">
              <a:gradFill>
                <a:gsLst>
                  <a:gs pos="0">
                    <a:srgbClr val="EAD9C5"/>
                  </a:gs>
                  <a:gs pos="100000">
                    <a:schemeClr val="bg1"/>
                  </a:gs>
                </a:gsLst>
                <a:lin ang="16200000" scaled="0"/>
              </a:gradFill>
              <a:cs typeface="+mn-ea"/>
              <a:sym typeface="+mn-lt"/>
            </a:endParaRPr>
          </a:p>
        </p:txBody>
      </p:sp>
      <p:graphicFrame>
        <p:nvGraphicFramePr>
          <p:cNvPr id="9" name="جدول 8"/>
          <p:cNvGraphicFramePr>
            <a:graphicFrameLocks noGrp="1"/>
          </p:cNvGraphicFramePr>
          <p:nvPr/>
        </p:nvGraphicFramePr>
        <p:xfrm>
          <a:off x="1302232" y="2925486"/>
          <a:ext cx="9733630" cy="2907754"/>
        </p:xfrm>
        <a:graphic>
          <a:graphicData uri="http://schemas.openxmlformats.org/drawingml/2006/table">
            <a:tbl>
              <a:tblPr firstRow="1" bandRow="1">
                <a:tableStyleId>{5C22544A-7EE6-4342-B048-85BDC9FD1C3A}</a:tableStyleId>
              </a:tblPr>
              <a:tblGrid>
                <a:gridCol w="4866815"/>
                <a:gridCol w="4866815"/>
              </a:tblGrid>
              <a:tr h="533332">
                <a:tc>
                  <a:txBody>
                    <a:bodyPr/>
                    <a:lstStyle/>
                    <a:p>
                      <a:pPr algn="ctr"/>
                      <a:r>
                        <a:rPr lang="en-US" dirty="0" smtClean="0">
                          <a:solidFill>
                            <a:schemeClr val="tx1">
                              <a:lumMod val="85000"/>
                              <a:lumOff val="15000"/>
                            </a:schemeClr>
                          </a:solidFill>
                        </a:rPr>
                        <a:t>CSS</a:t>
                      </a:r>
                      <a:endParaRPr lang="en-CA" dirty="0">
                        <a:solidFill>
                          <a:schemeClr val="tx1">
                            <a:lumMod val="85000"/>
                            <a:lumOff val="15000"/>
                          </a:schemeClr>
                        </a:solidFill>
                      </a:endParaRPr>
                    </a:p>
                  </a:txBody>
                  <a:tcPr>
                    <a:solidFill>
                      <a:srgbClr val="EAD2B8"/>
                    </a:solidFill>
                  </a:tcPr>
                </a:tc>
                <a:tc>
                  <a:txBody>
                    <a:bodyPr/>
                    <a:lstStyle/>
                    <a:p>
                      <a:pPr algn="ctr"/>
                      <a:r>
                        <a:rPr lang="en-US" dirty="0" smtClean="0">
                          <a:solidFill>
                            <a:schemeClr val="tx1">
                              <a:lumMod val="85000"/>
                              <a:lumOff val="15000"/>
                            </a:schemeClr>
                          </a:solidFill>
                        </a:rPr>
                        <a:t>SASS</a:t>
                      </a:r>
                      <a:endParaRPr lang="en-CA" dirty="0">
                        <a:solidFill>
                          <a:schemeClr val="tx1">
                            <a:lumMod val="85000"/>
                            <a:lumOff val="15000"/>
                          </a:schemeClr>
                        </a:solidFill>
                      </a:endParaRPr>
                    </a:p>
                  </a:txBody>
                  <a:tcPr>
                    <a:solidFill>
                      <a:srgbClr val="EAD2B8"/>
                    </a:solidFill>
                  </a:tcPr>
                </a:tc>
              </a:tr>
              <a:tr h="920545">
                <a:tc>
                  <a:txBody>
                    <a:bodyPr/>
                    <a:lstStyle/>
                    <a:p>
                      <a:pPr algn="ctr"/>
                      <a:r>
                        <a:rPr lang="en-US" dirty="0" smtClean="0">
                          <a:solidFill>
                            <a:schemeClr val="tx1">
                              <a:lumMod val="85000"/>
                              <a:lumOff val="15000"/>
                            </a:schemeClr>
                          </a:solidFill>
                        </a:rPr>
                        <a:t>CSS import makes multiple HTTP request.</a:t>
                      </a:r>
                      <a:endParaRPr lang="en-CA" dirty="0">
                        <a:solidFill>
                          <a:schemeClr val="tx1">
                            <a:lumMod val="85000"/>
                            <a:lumOff val="15000"/>
                          </a:schemeClr>
                        </a:solidFill>
                      </a:endParaRPr>
                    </a:p>
                  </a:txBody>
                  <a:tcPr>
                    <a:solidFill>
                      <a:srgbClr val="EAD9C5"/>
                    </a:solidFill>
                  </a:tcPr>
                </a:tc>
                <a:tc>
                  <a:txBody>
                    <a:bodyPr/>
                    <a:lstStyle/>
                    <a:p>
                      <a:pPr algn="ctr"/>
                      <a:r>
                        <a:rPr lang="en-US" dirty="0" smtClean="0">
                          <a:solidFill>
                            <a:schemeClr val="tx1">
                              <a:lumMod val="85000"/>
                              <a:lumOff val="15000"/>
                            </a:schemeClr>
                          </a:solidFill>
                        </a:rPr>
                        <a:t>Sass import makes only one HTTP</a:t>
                      </a:r>
                      <a:r>
                        <a:rPr lang="en-US" baseline="0" dirty="0" smtClean="0">
                          <a:solidFill>
                            <a:schemeClr val="tx1">
                              <a:lumMod val="85000"/>
                              <a:lumOff val="15000"/>
                            </a:schemeClr>
                          </a:solidFill>
                        </a:rPr>
                        <a:t> request.</a:t>
                      </a:r>
                      <a:endParaRPr lang="en-CA" dirty="0">
                        <a:solidFill>
                          <a:schemeClr val="tx1">
                            <a:lumMod val="85000"/>
                            <a:lumOff val="15000"/>
                          </a:schemeClr>
                        </a:solidFill>
                      </a:endParaRPr>
                    </a:p>
                  </a:txBody>
                  <a:tcPr>
                    <a:solidFill>
                      <a:srgbClr val="EAD9C5"/>
                    </a:solidFill>
                  </a:tcPr>
                </a:tc>
              </a:tr>
              <a:tr h="533332">
                <a:tc>
                  <a:txBody>
                    <a:bodyPr/>
                    <a:lstStyle/>
                    <a:p>
                      <a:pPr algn="ctr"/>
                      <a:r>
                        <a:rPr lang="en-US" dirty="0" smtClean="0">
                          <a:solidFill>
                            <a:schemeClr val="tx1">
                              <a:lumMod val="85000"/>
                              <a:lumOff val="15000"/>
                            </a:schemeClr>
                          </a:solidFill>
                        </a:rPr>
                        <a:t>Poor performance</a:t>
                      </a:r>
                      <a:endParaRPr lang="en-CA" dirty="0">
                        <a:solidFill>
                          <a:schemeClr val="tx1">
                            <a:lumMod val="85000"/>
                            <a:lumOff val="15000"/>
                          </a:schemeClr>
                        </a:solidFill>
                      </a:endParaRPr>
                    </a:p>
                  </a:txBody>
                  <a:tcPr>
                    <a:solidFill>
                      <a:srgbClr val="EAD9C5"/>
                    </a:solidFill>
                  </a:tcPr>
                </a:tc>
                <a:tc>
                  <a:txBody>
                    <a:bodyPr/>
                    <a:lstStyle/>
                    <a:p>
                      <a:pPr algn="ctr"/>
                      <a:r>
                        <a:rPr lang="en-US" dirty="0" smtClean="0">
                          <a:solidFill>
                            <a:schemeClr val="tx1">
                              <a:lumMod val="85000"/>
                              <a:lumOff val="15000"/>
                            </a:schemeClr>
                          </a:solidFill>
                        </a:rPr>
                        <a:t>Good performance</a:t>
                      </a:r>
                      <a:endParaRPr lang="en-CA" dirty="0">
                        <a:solidFill>
                          <a:schemeClr val="tx1">
                            <a:lumMod val="85000"/>
                            <a:lumOff val="15000"/>
                          </a:schemeClr>
                        </a:solidFill>
                      </a:endParaRPr>
                    </a:p>
                  </a:txBody>
                  <a:tcPr>
                    <a:solidFill>
                      <a:srgbClr val="EAD9C5"/>
                    </a:solidFill>
                  </a:tcPr>
                </a:tc>
              </a:tr>
              <a:tr h="920545">
                <a:tc>
                  <a:txBody>
                    <a:bodyPr/>
                    <a:lstStyle/>
                    <a:p>
                      <a:pPr algn="ctr"/>
                      <a:r>
                        <a:rPr lang="en-US" dirty="0" smtClean="0">
                          <a:solidFill>
                            <a:schemeClr val="tx1">
                              <a:lumMod val="85000"/>
                              <a:lumOff val="15000"/>
                            </a:schemeClr>
                          </a:solidFill>
                        </a:rPr>
                        <a:t>CSS</a:t>
                      </a:r>
                      <a:r>
                        <a:rPr lang="en-US" baseline="0" dirty="0" smtClean="0">
                          <a:solidFill>
                            <a:schemeClr val="tx1">
                              <a:lumMod val="85000"/>
                              <a:lumOff val="15000"/>
                            </a:schemeClr>
                          </a:solidFill>
                        </a:rPr>
                        <a:t> import happens at runtime.</a:t>
                      </a:r>
                      <a:endParaRPr lang="en-CA" dirty="0">
                        <a:solidFill>
                          <a:schemeClr val="tx1">
                            <a:lumMod val="85000"/>
                            <a:lumOff val="15000"/>
                          </a:schemeClr>
                        </a:solidFill>
                      </a:endParaRPr>
                    </a:p>
                  </a:txBody>
                  <a:tcPr>
                    <a:solidFill>
                      <a:srgbClr val="EAD9C5"/>
                    </a:solidFill>
                  </a:tcPr>
                </a:tc>
                <a:tc>
                  <a:txBody>
                    <a:bodyPr/>
                    <a:lstStyle/>
                    <a:p>
                      <a:pPr algn="ctr"/>
                      <a:r>
                        <a:rPr lang="en-US" dirty="0" smtClean="0">
                          <a:solidFill>
                            <a:schemeClr val="tx1">
                              <a:lumMod val="85000"/>
                              <a:lumOff val="15000"/>
                            </a:schemeClr>
                          </a:solidFill>
                        </a:rPr>
                        <a:t>Sass import happens at compile time.</a:t>
                      </a:r>
                      <a:endParaRPr lang="en-CA" dirty="0">
                        <a:solidFill>
                          <a:schemeClr val="tx1">
                            <a:lumMod val="85000"/>
                            <a:lumOff val="15000"/>
                          </a:schemeClr>
                        </a:solidFill>
                      </a:endParaRPr>
                    </a:p>
                  </a:txBody>
                  <a:tcPr>
                    <a:solidFill>
                      <a:srgbClr val="EAD9C5"/>
                    </a:solidFill>
                  </a:tcPr>
                </a:tc>
              </a:tr>
            </a:tbl>
          </a:graphicData>
        </a:graphic>
      </p:graphicFrame>
      <p:sp>
        <p:nvSpPr>
          <p:cNvPr id="10" name="مربع نص 9"/>
          <p:cNvSpPr txBox="1"/>
          <p:nvPr/>
        </p:nvSpPr>
        <p:spPr>
          <a:xfrm>
            <a:off x="1084217" y="1476103"/>
            <a:ext cx="5708469" cy="461665"/>
          </a:xfrm>
          <a:prstGeom prst="rect">
            <a:avLst/>
          </a:prstGeom>
          <a:noFill/>
        </p:spPr>
        <p:txBody>
          <a:bodyPr wrap="square" rtlCol="0">
            <a:spAutoFit/>
          </a:bodyPr>
          <a:lstStyle/>
          <a:p>
            <a:pPr algn="ctr"/>
            <a:r>
              <a:rPr lang="en-US" sz="2400" b="1" dirty="0" smtClean="0">
                <a:solidFill>
                  <a:srgbClr val="EAD9C5"/>
                </a:solidFill>
              </a:rPr>
              <a:t>CSS  import  VS  SASS import</a:t>
            </a:r>
            <a:endParaRPr lang="en-CA" sz="2400" b="1" dirty="0">
              <a:solidFill>
                <a:srgbClr val="EAD9C5"/>
              </a:solidFill>
            </a:endParaRPr>
          </a:p>
        </p:txBody>
      </p:sp>
      <p:cxnSp>
        <p:nvCxnSpPr>
          <p:cNvPr id="11" name="直接连接符 27"/>
          <p:cNvCxnSpPr/>
          <p:nvPr/>
        </p:nvCxnSpPr>
        <p:spPr>
          <a:xfrm>
            <a:off x="3297313" y="1997139"/>
            <a:ext cx="2875776" cy="0"/>
          </a:xfrm>
          <a:prstGeom prst="line">
            <a:avLst/>
          </a:prstGeom>
          <a:ln w="25400">
            <a:solidFill>
              <a:srgbClr val="F5BF9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5400000" flipH="1">
            <a:off x="-588010" y="3816350"/>
            <a:ext cx="3536315" cy="2763520"/>
          </a:xfrm>
          <a:custGeom>
            <a:avLst/>
            <a:gdLst>
              <a:gd name="connsiteX0" fmla="*/ 1575444 w 2181586"/>
              <a:gd name="connsiteY0" fmla="*/ 1943100 h 1943100"/>
              <a:gd name="connsiteX1" fmla="*/ 557392 w 2181586"/>
              <a:gd name="connsiteY1" fmla="*/ 725157 h 1943100"/>
              <a:gd name="connsiteX2" fmla="*/ 0 w 2181586"/>
              <a:gd name="connsiteY2" fmla="*/ 1391991 h 1943100"/>
              <a:gd name="connsiteX3" fmla="*/ 0 w 2181586"/>
              <a:gd name="connsiteY3" fmla="*/ 1464508 h 1943100"/>
              <a:gd name="connsiteX4" fmla="*/ 557393 w 2181586"/>
              <a:gd name="connsiteY4" fmla="*/ 797673 h 1943100"/>
              <a:gd name="connsiteX5" fmla="*/ 1514830 w 2181586"/>
              <a:gd name="connsiteY5" fmla="*/ 1943100 h 1943100"/>
              <a:gd name="connsiteX6" fmla="*/ 1696672 w 2181586"/>
              <a:gd name="connsiteY6" fmla="*/ 1943100 h 1943100"/>
              <a:gd name="connsiteX7" fmla="*/ 557392 w 2181586"/>
              <a:gd name="connsiteY7" fmla="*/ 580125 h 1943100"/>
              <a:gd name="connsiteX8" fmla="*/ 0 w 2181586"/>
              <a:gd name="connsiteY8" fmla="*/ 1246960 h 1943100"/>
              <a:gd name="connsiteX9" fmla="*/ 0 w 2181586"/>
              <a:gd name="connsiteY9" fmla="*/ 1319476 h 1943100"/>
              <a:gd name="connsiteX10" fmla="*/ 557393 w 2181586"/>
              <a:gd name="connsiteY10" fmla="*/ 652641 h 1943100"/>
              <a:gd name="connsiteX11" fmla="*/ 1636059 w 2181586"/>
              <a:gd name="connsiteY11" fmla="*/ 1943100 h 1943100"/>
              <a:gd name="connsiteX12" fmla="*/ 1817900 w 2181586"/>
              <a:gd name="connsiteY12" fmla="*/ 1943100 h 1943100"/>
              <a:gd name="connsiteX13" fmla="*/ 557392 w 2181586"/>
              <a:gd name="connsiteY13" fmla="*/ 435094 h 1943100"/>
              <a:gd name="connsiteX14" fmla="*/ 0 w 2181586"/>
              <a:gd name="connsiteY14" fmla="*/ 1101928 h 1943100"/>
              <a:gd name="connsiteX15" fmla="*/ 0 w 2181586"/>
              <a:gd name="connsiteY15" fmla="*/ 1174445 h 1943100"/>
              <a:gd name="connsiteX16" fmla="*/ 557393 w 2181586"/>
              <a:gd name="connsiteY16" fmla="*/ 507610 h 1943100"/>
              <a:gd name="connsiteX17" fmla="*/ 1757287 w 2181586"/>
              <a:gd name="connsiteY17" fmla="*/ 1943100 h 1943100"/>
              <a:gd name="connsiteX18" fmla="*/ 1939130 w 2181586"/>
              <a:gd name="connsiteY18" fmla="*/ 1943100 h 1943100"/>
              <a:gd name="connsiteX19" fmla="*/ 557392 w 2181586"/>
              <a:gd name="connsiteY19" fmla="*/ 290063 h 1943100"/>
              <a:gd name="connsiteX20" fmla="*/ 0 w 2181586"/>
              <a:gd name="connsiteY20" fmla="*/ 956897 h 1943100"/>
              <a:gd name="connsiteX21" fmla="*/ 0 w 2181586"/>
              <a:gd name="connsiteY21" fmla="*/ 1029414 h 1943100"/>
              <a:gd name="connsiteX22" fmla="*/ 557393 w 2181586"/>
              <a:gd name="connsiteY22" fmla="*/ 362579 h 1943100"/>
              <a:gd name="connsiteX23" fmla="*/ 1878516 w 2181586"/>
              <a:gd name="connsiteY23" fmla="*/ 1943100 h 1943100"/>
              <a:gd name="connsiteX24" fmla="*/ 2060358 w 2181586"/>
              <a:gd name="connsiteY24" fmla="*/ 1943100 h 1943100"/>
              <a:gd name="connsiteX25" fmla="*/ 557392 w 2181586"/>
              <a:gd name="connsiteY25" fmla="*/ 145032 h 1943100"/>
              <a:gd name="connsiteX26" fmla="*/ 0 w 2181586"/>
              <a:gd name="connsiteY26" fmla="*/ 811866 h 1943100"/>
              <a:gd name="connsiteX27" fmla="*/ 0 w 2181586"/>
              <a:gd name="connsiteY27" fmla="*/ 884382 h 1943100"/>
              <a:gd name="connsiteX28" fmla="*/ 557393 w 2181586"/>
              <a:gd name="connsiteY28" fmla="*/ 217547 h 1943100"/>
              <a:gd name="connsiteX29" fmla="*/ 1999744 w 2181586"/>
              <a:gd name="connsiteY29" fmla="*/ 1943100 h 1943100"/>
              <a:gd name="connsiteX30" fmla="*/ 2181586 w 2181586"/>
              <a:gd name="connsiteY30" fmla="*/ 1943100 h 1943100"/>
              <a:gd name="connsiteX31" fmla="*/ 557392 w 2181586"/>
              <a:gd name="connsiteY31" fmla="*/ 0 h 1943100"/>
              <a:gd name="connsiteX32" fmla="*/ 0 w 2181586"/>
              <a:gd name="connsiteY32" fmla="*/ 666835 h 1943100"/>
              <a:gd name="connsiteX33" fmla="*/ 0 w 2181586"/>
              <a:gd name="connsiteY33" fmla="*/ 739351 h 1943100"/>
              <a:gd name="connsiteX34" fmla="*/ 557393 w 2181586"/>
              <a:gd name="connsiteY34" fmla="*/ 72516 h 1943100"/>
              <a:gd name="connsiteX35" fmla="*/ 2120973 w 2181586"/>
              <a:gd name="connsiteY35" fmla="*/ 194310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81586" h="1943100">
                <a:moveTo>
                  <a:pt x="1575444" y="1943100"/>
                </a:moveTo>
                <a:lnTo>
                  <a:pt x="557392" y="725157"/>
                </a:lnTo>
                <a:lnTo>
                  <a:pt x="0" y="1391991"/>
                </a:lnTo>
                <a:lnTo>
                  <a:pt x="0" y="1464508"/>
                </a:lnTo>
                <a:lnTo>
                  <a:pt x="557393" y="797673"/>
                </a:lnTo>
                <a:lnTo>
                  <a:pt x="1514830" y="1943100"/>
                </a:lnTo>
                <a:close/>
                <a:moveTo>
                  <a:pt x="1696672" y="1943100"/>
                </a:moveTo>
                <a:lnTo>
                  <a:pt x="557392" y="580125"/>
                </a:lnTo>
                <a:lnTo>
                  <a:pt x="0" y="1246960"/>
                </a:lnTo>
                <a:lnTo>
                  <a:pt x="0" y="1319476"/>
                </a:lnTo>
                <a:lnTo>
                  <a:pt x="557393" y="652641"/>
                </a:lnTo>
                <a:lnTo>
                  <a:pt x="1636059" y="1943100"/>
                </a:lnTo>
                <a:close/>
                <a:moveTo>
                  <a:pt x="1817900" y="1943100"/>
                </a:moveTo>
                <a:lnTo>
                  <a:pt x="557392" y="435094"/>
                </a:lnTo>
                <a:lnTo>
                  <a:pt x="0" y="1101928"/>
                </a:lnTo>
                <a:lnTo>
                  <a:pt x="0" y="1174445"/>
                </a:lnTo>
                <a:lnTo>
                  <a:pt x="557393" y="507610"/>
                </a:lnTo>
                <a:lnTo>
                  <a:pt x="1757287" y="1943100"/>
                </a:lnTo>
                <a:close/>
                <a:moveTo>
                  <a:pt x="1939130" y="1943100"/>
                </a:moveTo>
                <a:lnTo>
                  <a:pt x="557392" y="290063"/>
                </a:lnTo>
                <a:lnTo>
                  <a:pt x="0" y="956897"/>
                </a:lnTo>
                <a:lnTo>
                  <a:pt x="0" y="1029414"/>
                </a:lnTo>
                <a:lnTo>
                  <a:pt x="557393" y="362579"/>
                </a:lnTo>
                <a:lnTo>
                  <a:pt x="1878516" y="1943100"/>
                </a:lnTo>
                <a:close/>
                <a:moveTo>
                  <a:pt x="2060358" y="1943100"/>
                </a:moveTo>
                <a:lnTo>
                  <a:pt x="557392" y="145032"/>
                </a:lnTo>
                <a:lnTo>
                  <a:pt x="0" y="811866"/>
                </a:lnTo>
                <a:lnTo>
                  <a:pt x="0" y="884382"/>
                </a:lnTo>
                <a:lnTo>
                  <a:pt x="557393" y="217547"/>
                </a:lnTo>
                <a:lnTo>
                  <a:pt x="1999744" y="1943100"/>
                </a:lnTo>
                <a:close/>
                <a:moveTo>
                  <a:pt x="2181586" y="1943100"/>
                </a:moveTo>
                <a:lnTo>
                  <a:pt x="557392" y="0"/>
                </a:lnTo>
                <a:lnTo>
                  <a:pt x="0" y="666835"/>
                </a:lnTo>
                <a:lnTo>
                  <a:pt x="0" y="739351"/>
                </a:lnTo>
                <a:lnTo>
                  <a:pt x="557393" y="72516"/>
                </a:lnTo>
                <a:lnTo>
                  <a:pt x="2120973" y="1943100"/>
                </a:lnTo>
                <a:close/>
              </a:path>
            </a:pathLst>
          </a:custGeom>
          <a:noFill/>
          <a:ln w="1905">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任意多边形: 形状 42"/>
          <p:cNvSpPr/>
          <p:nvPr/>
        </p:nvSpPr>
        <p:spPr>
          <a:xfrm flipV="1">
            <a:off x="8315325" y="0"/>
            <a:ext cx="3669030" cy="1915160"/>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7" name="菱形 6"/>
          <p:cNvSpPr/>
          <p:nvPr/>
        </p:nvSpPr>
        <p:spPr>
          <a:xfrm>
            <a:off x="1943100" y="-604520"/>
            <a:ext cx="8054975" cy="8064500"/>
          </a:xfrm>
          <a:prstGeom prst="diamond">
            <a:avLst/>
          </a:prstGeom>
          <a:solidFill>
            <a:srgbClr val="EEEEF0">
              <a:alpha val="8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  </a:t>
            </a:r>
          </a:p>
        </p:txBody>
      </p:sp>
      <p:sp>
        <p:nvSpPr>
          <p:cNvPr id="5" name="文本框 4"/>
          <p:cNvSpPr txBox="1"/>
          <p:nvPr/>
        </p:nvSpPr>
        <p:spPr>
          <a:xfrm>
            <a:off x="4351676" y="723335"/>
            <a:ext cx="2981009" cy="1200329"/>
          </a:xfrm>
          <a:prstGeom prst="rect">
            <a:avLst/>
          </a:prstGeom>
          <a:noFill/>
        </p:spPr>
        <p:txBody>
          <a:bodyPr wrap="none" rtlCol="0">
            <a:spAutoFit/>
          </a:bodyPr>
          <a:lstStyle/>
          <a:p>
            <a:r>
              <a:rPr lang="en-US" altLang="zh-CN" sz="7200" b="1" dirty="0">
                <a:solidFill>
                  <a:schemeClr val="bg1"/>
                </a:solidFill>
                <a:cs typeface="+mn-ea"/>
                <a:sym typeface="+mn-lt"/>
              </a:rPr>
              <a:t>C</a:t>
            </a:r>
            <a:r>
              <a:rPr lang="en-US" altLang="zh-CN" sz="4400" b="1" dirty="0">
                <a:solidFill>
                  <a:schemeClr val="bg1"/>
                </a:solidFill>
                <a:cs typeface="+mn-ea"/>
                <a:sym typeface="+mn-lt"/>
              </a:rPr>
              <a:t>ontents</a:t>
            </a:r>
          </a:p>
        </p:txBody>
      </p:sp>
      <p:grpSp>
        <p:nvGrpSpPr>
          <p:cNvPr id="51" name="组合 18"/>
          <p:cNvGrpSpPr/>
          <p:nvPr/>
        </p:nvGrpSpPr>
        <p:grpSpPr>
          <a:xfrm>
            <a:off x="2462725" y="2188828"/>
            <a:ext cx="3669199" cy="702226"/>
            <a:chOff x="2162007" y="1793495"/>
            <a:chExt cx="3669199" cy="702226"/>
          </a:xfrm>
        </p:grpSpPr>
        <p:sp>
          <p:nvSpPr>
            <p:cNvPr id="52" name="菱形 1"/>
            <p:cNvSpPr/>
            <p:nvPr/>
          </p:nvSpPr>
          <p:spPr>
            <a:xfrm>
              <a:off x="2162007" y="1793495"/>
              <a:ext cx="569633" cy="570333"/>
            </a:xfrm>
            <a:prstGeom prst="diamond">
              <a:avLst/>
            </a:prstGeom>
            <a:solidFill>
              <a:srgbClr val="D5B89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Bahnschrift" pitchFamily="34" charset="0"/>
                <a:cs typeface="+mn-ea"/>
                <a:sym typeface="+mn-lt"/>
              </a:endParaRPr>
            </a:p>
          </p:txBody>
        </p:sp>
        <p:sp>
          <p:nvSpPr>
            <p:cNvPr id="53" name="文本框 7"/>
            <p:cNvSpPr txBox="1"/>
            <p:nvPr/>
          </p:nvSpPr>
          <p:spPr>
            <a:xfrm>
              <a:off x="2269258" y="1848008"/>
              <a:ext cx="355528" cy="369332"/>
            </a:xfrm>
            <a:prstGeom prst="rect">
              <a:avLst/>
            </a:prstGeom>
            <a:noFill/>
          </p:spPr>
          <p:txBody>
            <a:bodyPr wrap="square" rtlCol="0">
              <a:spAutoFit/>
            </a:bodyPr>
            <a:lstStyle/>
            <a:p>
              <a:pPr algn="ctr"/>
              <a:r>
                <a:rPr lang="en-US" altLang="zh-CN" dirty="0">
                  <a:solidFill>
                    <a:schemeClr val="bg1"/>
                  </a:solidFill>
                  <a:latin typeface="Bahnschrift" pitchFamily="34" charset="0"/>
                  <a:cs typeface="+mn-ea"/>
                  <a:sym typeface="+mn-lt"/>
                </a:rPr>
                <a:t>1</a:t>
              </a:r>
            </a:p>
          </p:txBody>
        </p:sp>
        <p:sp>
          <p:nvSpPr>
            <p:cNvPr id="54" name="文本框 8"/>
            <p:cNvSpPr txBox="1"/>
            <p:nvPr/>
          </p:nvSpPr>
          <p:spPr>
            <a:xfrm>
              <a:off x="2773224" y="1849390"/>
              <a:ext cx="3057982" cy="646331"/>
            </a:xfrm>
            <a:prstGeom prst="rect">
              <a:avLst/>
            </a:prstGeom>
            <a:noFill/>
          </p:spPr>
          <p:txBody>
            <a:bodyPr wrap="square" rtlCol="0">
              <a:spAutoFit/>
            </a:bodyPr>
            <a:lstStyle/>
            <a:p>
              <a:r>
                <a:rPr lang="en-US" altLang="zh-CN" dirty="0" smtClean="0">
                  <a:gradFill>
                    <a:gsLst>
                      <a:gs pos="0">
                        <a:srgbClr val="EAD9C5"/>
                      </a:gs>
                      <a:gs pos="100000">
                        <a:schemeClr val="bg1"/>
                      </a:gs>
                    </a:gsLst>
                    <a:lin ang="16200000" scaled="0"/>
                  </a:gradFill>
                  <a:cs typeface="+mn-ea"/>
                  <a:sym typeface="+mn-lt"/>
                </a:rPr>
                <a:t>What is Sass?</a:t>
              </a:r>
              <a:endParaRPr lang="zh-CN" altLang="en-US" spc="300" dirty="0" smtClean="0">
                <a:gradFill>
                  <a:gsLst>
                    <a:gs pos="0">
                      <a:srgbClr val="EAD9C5"/>
                    </a:gs>
                    <a:gs pos="100000">
                      <a:schemeClr val="bg1"/>
                    </a:gs>
                  </a:gsLst>
                  <a:lin ang="16200000" scaled="0"/>
                </a:gradFill>
                <a:cs typeface="+mn-ea"/>
                <a:sym typeface="+mn-lt"/>
              </a:endParaRPr>
            </a:p>
            <a:p>
              <a:endParaRPr lang="zh-CN" altLang="en-US" dirty="0">
                <a:solidFill>
                  <a:schemeClr val="bg1"/>
                </a:solidFill>
                <a:latin typeface="Bahnschrift" pitchFamily="34" charset="0"/>
                <a:cs typeface="Akhbar MT" pitchFamily="2" charset="-78"/>
                <a:sym typeface="+mn-lt"/>
              </a:endParaRPr>
            </a:p>
          </p:txBody>
        </p:sp>
      </p:grpSp>
      <p:grpSp>
        <p:nvGrpSpPr>
          <p:cNvPr id="55" name="组合 23"/>
          <p:cNvGrpSpPr/>
          <p:nvPr/>
        </p:nvGrpSpPr>
        <p:grpSpPr>
          <a:xfrm>
            <a:off x="2450660" y="2924793"/>
            <a:ext cx="3668255" cy="717956"/>
            <a:chOff x="2162007" y="1793495"/>
            <a:chExt cx="3668255" cy="717956"/>
          </a:xfrm>
        </p:grpSpPr>
        <p:sp>
          <p:nvSpPr>
            <p:cNvPr id="56" name="菱形 24"/>
            <p:cNvSpPr/>
            <p:nvPr/>
          </p:nvSpPr>
          <p:spPr>
            <a:xfrm>
              <a:off x="2162007" y="1793495"/>
              <a:ext cx="569633" cy="570333"/>
            </a:xfrm>
            <a:prstGeom prst="diamond">
              <a:avLst/>
            </a:prstGeom>
            <a:solidFill>
              <a:srgbClr val="D5B89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Bahnschrift" pitchFamily="34" charset="0"/>
                <a:cs typeface="+mn-ea"/>
                <a:sym typeface="+mn-lt"/>
              </a:endParaRPr>
            </a:p>
          </p:txBody>
        </p:sp>
        <p:sp>
          <p:nvSpPr>
            <p:cNvPr id="57" name="文本框 25"/>
            <p:cNvSpPr txBox="1"/>
            <p:nvPr/>
          </p:nvSpPr>
          <p:spPr>
            <a:xfrm>
              <a:off x="2269258" y="1848008"/>
              <a:ext cx="355528" cy="369332"/>
            </a:xfrm>
            <a:prstGeom prst="rect">
              <a:avLst/>
            </a:prstGeom>
            <a:noFill/>
          </p:spPr>
          <p:txBody>
            <a:bodyPr wrap="square" rtlCol="0">
              <a:spAutoFit/>
            </a:bodyPr>
            <a:lstStyle/>
            <a:p>
              <a:pPr algn="ctr"/>
              <a:r>
                <a:rPr lang="en-US" altLang="zh-CN" dirty="0" smtClean="0">
                  <a:solidFill>
                    <a:schemeClr val="bg1"/>
                  </a:solidFill>
                  <a:latin typeface="Bahnschrift" pitchFamily="34" charset="0"/>
                  <a:cs typeface="+mn-ea"/>
                  <a:sym typeface="+mn-lt"/>
                </a:rPr>
                <a:t>2</a:t>
              </a:r>
              <a:endParaRPr lang="en-US" altLang="zh-CN" dirty="0">
                <a:solidFill>
                  <a:schemeClr val="bg1"/>
                </a:solidFill>
                <a:latin typeface="Bahnschrift" pitchFamily="34" charset="0"/>
                <a:cs typeface="+mn-ea"/>
                <a:sym typeface="+mn-lt"/>
              </a:endParaRPr>
            </a:p>
          </p:txBody>
        </p:sp>
        <p:sp>
          <p:nvSpPr>
            <p:cNvPr id="58" name="文本框 26"/>
            <p:cNvSpPr txBox="1"/>
            <p:nvPr/>
          </p:nvSpPr>
          <p:spPr>
            <a:xfrm>
              <a:off x="2772280" y="1865120"/>
              <a:ext cx="3057982" cy="646331"/>
            </a:xfrm>
            <a:prstGeom prst="rect">
              <a:avLst/>
            </a:prstGeom>
            <a:noFill/>
          </p:spPr>
          <p:txBody>
            <a:bodyPr wrap="square" rtlCol="0">
              <a:spAutoFit/>
            </a:bodyPr>
            <a:lstStyle/>
            <a:p>
              <a:r>
                <a:rPr lang="en-US" altLang="zh-CN" spc="300" dirty="0" smtClean="0">
                  <a:gradFill>
                    <a:gsLst>
                      <a:gs pos="0">
                        <a:srgbClr val="EAD9C5"/>
                      </a:gs>
                      <a:gs pos="100000">
                        <a:schemeClr val="bg1"/>
                      </a:gs>
                    </a:gsLst>
                    <a:lin ang="16200000" scaled="0"/>
                  </a:gradFill>
                  <a:cs typeface="+mn-ea"/>
                  <a:sym typeface="+mn-lt"/>
                </a:rPr>
                <a:t>Sass features</a:t>
              </a:r>
              <a:endParaRPr lang="zh-CN" altLang="en-US" spc="300" dirty="0" smtClean="0">
                <a:gradFill>
                  <a:gsLst>
                    <a:gs pos="0">
                      <a:srgbClr val="EAD9C5"/>
                    </a:gs>
                    <a:gs pos="100000">
                      <a:schemeClr val="bg1"/>
                    </a:gs>
                  </a:gsLst>
                  <a:lin ang="16200000" scaled="0"/>
                </a:gradFill>
                <a:cs typeface="+mn-ea"/>
                <a:sym typeface="+mn-lt"/>
              </a:endParaRPr>
            </a:p>
            <a:p>
              <a:endParaRPr lang="zh-CN" altLang="en-US" dirty="0">
                <a:solidFill>
                  <a:schemeClr val="bg1"/>
                </a:solidFill>
                <a:latin typeface="Bahnschrift" pitchFamily="34" charset="0"/>
                <a:cs typeface="Akhbar MT" pitchFamily="2" charset="-78"/>
                <a:sym typeface="+mn-lt"/>
              </a:endParaRPr>
            </a:p>
          </p:txBody>
        </p:sp>
      </p:grpSp>
      <p:grpSp>
        <p:nvGrpSpPr>
          <p:cNvPr id="59" name="组合 27"/>
          <p:cNvGrpSpPr/>
          <p:nvPr/>
        </p:nvGrpSpPr>
        <p:grpSpPr>
          <a:xfrm>
            <a:off x="2445580" y="3611943"/>
            <a:ext cx="3034833" cy="923330"/>
            <a:chOff x="2162007" y="1733885"/>
            <a:chExt cx="3034833" cy="923330"/>
          </a:xfrm>
        </p:grpSpPr>
        <p:sp>
          <p:nvSpPr>
            <p:cNvPr id="60" name="菱形 28"/>
            <p:cNvSpPr/>
            <p:nvPr/>
          </p:nvSpPr>
          <p:spPr>
            <a:xfrm>
              <a:off x="2162007" y="1793495"/>
              <a:ext cx="569633" cy="570333"/>
            </a:xfrm>
            <a:prstGeom prst="diamond">
              <a:avLst/>
            </a:prstGeom>
            <a:solidFill>
              <a:srgbClr val="D5B89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Bahnschrift" pitchFamily="34" charset="0"/>
                <a:cs typeface="+mn-ea"/>
                <a:sym typeface="+mn-lt"/>
              </a:endParaRPr>
            </a:p>
          </p:txBody>
        </p:sp>
        <p:sp>
          <p:nvSpPr>
            <p:cNvPr id="61" name="文本框 29"/>
            <p:cNvSpPr txBox="1"/>
            <p:nvPr/>
          </p:nvSpPr>
          <p:spPr>
            <a:xfrm>
              <a:off x="2269258" y="1848008"/>
              <a:ext cx="355528" cy="369332"/>
            </a:xfrm>
            <a:prstGeom prst="rect">
              <a:avLst/>
            </a:prstGeom>
            <a:noFill/>
          </p:spPr>
          <p:txBody>
            <a:bodyPr wrap="square" rtlCol="0">
              <a:spAutoFit/>
            </a:bodyPr>
            <a:lstStyle/>
            <a:p>
              <a:pPr algn="ctr"/>
              <a:r>
                <a:rPr lang="en-US" altLang="zh-CN" dirty="0" smtClean="0">
                  <a:solidFill>
                    <a:schemeClr val="bg1"/>
                  </a:solidFill>
                  <a:latin typeface="Bahnschrift" pitchFamily="34" charset="0"/>
                  <a:cs typeface="+mn-ea"/>
                  <a:sym typeface="+mn-lt"/>
                </a:rPr>
                <a:t>3</a:t>
              </a:r>
              <a:endParaRPr lang="en-US" altLang="zh-CN" dirty="0">
                <a:solidFill>
                  <a:schemeClr val="bg1"/>
                </a:solidFill>
                <a:latin typeface="Bahnschrift" pitchFamily="34" charset="0"/>
                <a:cs typeface="+mn-ea"/>
                <a:sym typeface="+mn-lt"/>
              </a:endParaRPr>
            </a:p>
          </p:txBody>
        </p:sp>
        <p:sp>
          <p:nvSpPr>
            <p:cNvPr id="62" name="文本框 30"/>
            <p:cNvSpPr txBox="1"/>
            <p:nvPr/>
          </p:nvSpPr>
          <p:spPr>
            <a:xfrm>
              <a:off x="2740698" y="1733885"/>
              <a:ext cx="2456142" cy="923330"/>
            </a:xfrm>
            <a:prstGeom prst="rect">
              <a:avLst/>
            </a:prstGeom>
            <a:noFill/>
          </p:spPr>
          <p:txBody>
            <a:bodyPr wrap="square" rtlCol="0">
              <a:spAutoFit/>
            </a:bodyPr>
            <a:lstStyle/>
            <a:p>
              <a:pPr>
                <a:lnSpc>
                  <a:spcPct val="150000"/>
                </a:lnSpc>
              </a:pPr>
              <a:r>
                <a:rPr lang="en-US" altLang="zh-CN" spc="300" dirty="0" smtClean="0">
                  <a:solidFill>
                    <a:schemeClr val="bg1"/>
                  </a:solidFill>
                  <a:latin typeface="Bahnschrift" pitchFamily="34" charset="0"/>
                  <a:cs typeface="Akhbar MT" pitchFamily="2" charset="-78"/>
                  <a:sym typeface="+mn-lt"/>
                </a:rPr>
                <a:t>Sass Variables</a:t>
              </a:r>
              <a:endParaRPr lang="zh-CN" altLang="en-US" spc="300" dirty="0" smtClean="0">
                <a:solidFill>
                  <a:schemeClr val="bg1"/>
                </a:solidFill>
                <a:latin typeface="Bahnschrift" pitchFamily="34" charset="0"/>
                <a:cs typeface="Akhbar MT" pitchFamily="2" charset="-78"/>
                <a:sym typeface="+mn-lt"/>
              </a:endParaRPr>
            </a:p>
            <a:p>
              <a:pPr algn="ctr" fontAlgn="auto">
                <a:lnSpc>
                  <a:spcPct val="150000"/>
                </a:lnSpc>
              </a:pPr>
              <a:endParaRPr lang="zh-CN" altLang="en-US" dirty="0">
                <a:solidFill>
                  <a:schemeClr val="bg1"/>
                </a:solidFill>
                <a:latin typeface="Bahnschrift" pitchFamily="34" charset="0"/>
                <a:cs typeface="+mn-ea"/>
                <a:sym typeface="+mn-lt"/>
              </a:endParaRPr>
            </a:p>
          </p:txBody>
        </p:sp>
      </p:grpSp>
      <p:grpSp>
        <p:nvGrpSpPr>
          <p:cNvPr id="63" name="组合 31"/>
          <p:cNvGrpSpPr/>
          <p:nvPr/>
        </p:nvGrpSpPr>
        <p:grpSpPr>
          <a:xfrm>
            <a:off x="2415100" y="4405613"/>
            <a:ext cx="3424415" cy="570333"/>
            <a:chOff x="2162007" y="1793495"/>
            <a:chExt cx="3424415" cy="570333"/>
          </a:xfrm>
        </p:grpSpPr>
        <p:sp>
          <p:nvSpPr>
            <p:cNvPr id="64" name="菱形 32"/>
            <p:cNvSpPr/>
            <p:nvPr/>
          </p:nvSpPr>
          <p:spPr>
            <a:xfrm>
              <a:off x="2162007" y="1793495"/>
              <a:ext cx="569633" cy="570333"/>
            </a:xfrm>
            <a:prstGeom prst="diamond">
              <a:avLst/>
            </a:prstGeom>
            <a:solidFill>
              <a:srgbClr val="D5B89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Bahnschrift" pitchFamily="34" charset="0"/>
                <a:cs typeface="+mn-ea"/>
                <a:sym typeface="+mn-lt"/>
              </a:endParaRPr>
            </a:p>
          </p:txBody>
        </p:sp>
        <p:sp>
          <p:nvSpPr>
            <p:cNvPr id="65" name="文本框 33"/>
            <p:cNvSpPr txBox="1"/>
            <p:nvPr/>
          </p:nvSpPr>
          <p:spPr>
            <a:xfrm>
              <a:off x="2269258" y="1848008"/>
              <a:ext cx="355528" cy="369332"/>
            </a:xfrm>
            <a:prstGeom prst="rect">
              <a:avLst/>
            </a:prstGeom>
            <a:noFill/>
          </p:spPr>
          <p:txBody>
            <a:bodyPr wrap="square" rtlCol="0">
              <a:spAutoFit/>
            </a:bodyPr>
            <a:lstStyle/>
            <a:p>
              <a:pPr algn="ctr"/>
              <a:r>
                <a:rPr lang="en-US" altLang="zh-CN" dirty="0" smtClean="0">
                  <a:solidFill>
                    <a:schemeClr val="bg1"/>
                  </a:solidFill>
                  <a:latin typeface="Bahnschrift" pitchFamily="34" charset="0"/>
                  <a:cs typeface="+mn-ea"/>
                  <a:sym typeface="+mn-lt"/>
                </a:rPr>
                <a:t>4</a:t>
              </a:r>
              <a:endParaRPr lang="en-US" altLang="zh-CN" dirty="0">
                <a:solidFill>
                  <a:schemeClr val="bg1"/>
                </a:solidFill>
                <a:latin typeface="Bahnschrift" pitchFamily="34" charset="0"/>
                <a:cs typeface="+mn-ea"/>
                <a:sym typeface="+mn-lt"/>
              </a:endParaRPr>
            </a:p>
          </p:txBody>
        </p:sp>
        <p:sp>
          <p:nvSpPr>
            <p:cNvPr id="66" name="文本框 34"/>
            <p:cNvSpPr txBox="1"/>
            <p:nvPr/>
          </p:nvSpPr>
          <p:spPr>
            <a:xfrm>
              <a:off x="2810202" y="1911508"/>
              <a:ext cx="2776220" cy="369332"/>
            </a:xfrm>
            <a:prstGeom prst="rect">
              <a:avLst/>
            </a:prstGeom>
            <a:noFill/>
          </p:spPr>
          <p:txBody>
            <a:bodyPr wrap="square" rtlCol="0">
              <a:spAutoFit/>
            </a:bodyPr>
            <a:lstStyle/>
            <a:p>
              <a:r>
                <a:rPr lang="en-US" altLang="zh-CN" spc="300" dirty="0" smtClean="0">
                  <a:gradFill>
                    <a:gsLst>
                      <a:gs pos="0">
                        <a:srgbClr val="EAD9C5"/>
                      </a:gs>
                      <a:gs pos="100000">
                        <a:schemeClr val="bg1"/>
                      </a:gs>
                    </a:gsLst>
                    <a:lin ang="16200000" scaled="0"/>
                  </a:gradFill>
                  <a:cs typeface="+mn-ea"/>
                  <a:sym typeface="+mn-lt"/>
                </a:rPr>
                <a:t>Sass Nesting</a:t>
              </a:r>
              <a:endParaRPr lang="zh-CN" altLang="en-US" spc="300" dirty="0" smtClean="0">
                <a:gradFill>
                  <a:gsLst>
                    <a:gs pos="0">
                      <a:srgbClr val="EAD9C5"/>
                    </a:gs>
                    <a:gs pos="100000">
                      <a:schemeClr val="bg1"/>
                    </a:gs>
                  </a:gsLst>
                  <a:lin ang="16200000" scaled="0"/>
                </a:gradFill>
                <a:cs typeface="+mn-ea"/>
                <a:sym typeface="+mn-lt"/>
              </a:endParaRPr>
            </a:p>
          </p:txBody>
        </p:sp>
      </p:grpSp>
      <p:grpSp>
        <p:nvGrpSpPr>
          <p:cNvPr id="68" name="组合 18"/>
          <p:cNvGrpSpPr/>
          <p:nvPr/>
        </p:nvGrpSpPr>
        <p:grpSpPr>
          <a:xfrm>
            <a:off x="6755325" y="2074528"/>
            <a:ext cx="3669199" cy="702226"/>
            <a:chOff x="2162007" y="1793495"/>
            <a:chExt cx="3669199" cy="702226"/>
          </a:xfrm>
        </p:grpSpPr>
        <p:sp>
          <p:nvSpPr>
            <p:cNvPr id="69" name="菱形 1"/>
            <p:cNvSpPr/>
            <p:nvPr/>
          </p:nvSpPr>
          <p:spPr>
            <a:xfrm>
              <a:off x="2162007" y="1793495"/>
              <a:ext cx="569633" cy="570333"/>
            </a:xfrm>
            <a:prstGeom prst="diamond">
              <a:avLst/>
            </a:prstGeom>
            <a:solidFill>
              <a:srgbClr val="D5B89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
          <p:nvSpPr>
            <p:cNvPr id="70" name="文本框 7"/>
            <p:cNvSpPr txBox="1"/>
            <p:nvPr/>
          </p:nvSpPr>
          <p:spPr>
            <a:xfrm>
              <a:off x="2269258" y="1848008"/>
              <a:ext cx="355528" cy="369332"/>
            </a:xfrm>
            <a:prstGeom prst="rect">
              <a:avLst/>
            </a:prstGeom>
            <a:noFill/>
          </p:spPr>
          <p:txBody>
            <a:bodyPr wrap="square" rtlCol="0">
              <a:spAutoFit/>
            </a:bodyPr>
            <a:lstStyle/>
            <a:p>
              <a:pPr algn="ctr"/>
              <a:r>
                <a:rPr lang="en-US" altLang="zh-CN" dirty="0" smtClean="0">
                  <a:solidFill>
                    <a:schemeClr val="bg1"/>
                  </a:solidFill>
                  <a:cs typeface="+mn-ea"/>
                  <a:sym typeface="+mn-lt"/>
                </a:rPr>
                <a:t>5</a:t>
              </a:r>
              <a:endParaRPr lang="en-US" altLang="zh-CN" dirty="0">
                <a:solidFill>
                  <a:schemeClr val="bg1"/>
                </a:solidFill>
                <a:cs typeface="+mn-ea"/>
                <a:sym typeface="+mn-lt"/>
              </a:endParaRPr>
            </a:p>
          </p:txBody>
        </p:sp>
        <p:sp>
          <p:nvSpPr>
            <p:cNvPr id="71" name="文本框 8"/>
            <p:cNvSpPr txBox="1"/>
            <p:nvPr/>
          </p:nvSpPr>
          <p:spPr>
            <a:xfrm>
              <a:off x="2773224" y="1849390"/>
              <a:ext cx="3057982" cy="646331"/>
            </a:xfrm>
            <a:prstGeom prst="rect">
              <a:avLst/>
            </a:prstGeom>
            <a:noFill/>
          </p:spPr>
          <p:txBody>
            <a:bodyPr wrap="square" rtlCol="0">
              <a:spAutoFit/>
            </a:bodyPr>
            <a:lstStyle/>
            <a:p>
              <a:r>
                <a:rPr lang="en-US" altLang="zh-CN" spc="300" dirty="0" smtClean="0">
                  <a:gradFill>
                    <a:gsLst>
                      <a:gs pos="0">
                        <a:srgbClr val="EAD9C5"/>
                      </a:gs>
                      <a:gs pos="100000">
                        <a:schemeClr val="bg1"/>
                      </a:gs>
                    </a:gsLst>
                    <a:lin ang="16200000" scaled="0"/>
                  </a:gradFill>
                  <a:cs typeface="+mn-ea"/>
                  <a:sym typeface="+mn-lt"/>
                </a:rPr>
                <a:t>Importing SASS</a:t>
              </a:r>
              <a:endParaRPr lang="zh-CN" altLang="en-US" spc="300" dirty="0" smtClean="0">
                <a:gradFill>
                  <a:gsLst>
                    <a:gs pos="0">
                      <a:srgbClr val="EAD9C5"/>
                    </a:gs>
                    <a:gs pos="100000">
                      <a:schemeClr val="bg1"/>
                    </a:gs>
                  </a:gsLst>
                  <a:lin ang="16200000" scaled="0"/>
                </a:gradFill>
                <a:cs typeface="+mn-ea"/>
                <a:sym typeface="+mn-lt"/>
              </a:endParaRPr>
            </a:p>
            <a:p>
              <a:endParaRPr lang="zh-CN" altLang="en-US" dirty="0">
                <a:solidFill>
                  <a:schemeClr val="bg1"/>
                </a:solidFill>
                <a:cs typeface="+mn-ea"/>
                <a:sym typeface="+mn-lt"/>
              </a:endParaRPr>
            </a:p>
          </p:txBody>
        </p:sp>
      </p:grpSp>
      <p:grpSp>
        <p:nvGrpSpPr>
          <p:cNvPr id="72" name="组合 23"/>
          <p:cNvGrpSpPr/>
          <p:nvPr/>
        </p:nvGrpSpPr>
        <p:grpSpPr>
          <a:xfrm>
            <a:off x="6819460" y="2797793"/>
            <a:ext cx="3668255" cy="871844"/>
            <a:chOff x="2162007" y="1793495"/>
            <a:chExt cx="3668255" cy="871844"/>
          </a:xfrm>
        </p:grpSpPr>
        <p:sp>
          <p:nvSpPr>
            <p:cNvPr id="73" name="菱形 24"/>
            <p:cNvSpPr/>
            <p:nvPr/>
          </p:nvSpPr>
          <p:spPr>
            <a:xfrm>
              <a:off x="2162007" y="1793495"/>
              <a:ext cx="569633" cy="570333"/>
            </a:xfrm>
            <a:prstGeom prst="diamond">
              <a:avLst/>
            </a:prstGeom>
            <a:solidFill>
              <a:srgbClr val="D5B89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
          <p:nvSpPr>
            <p:cNvPr id="74" name="文本框 25"/>
            <p:cNvSpPr txBox="1"/>
            <p:nvPr/>
          </p:nvSpPr>
          <p:spPr>
            <a:xfrm>
              <a:off x="2269258" y="1848008"/>
              <a:ext cx="355528" cy="369332"/>
            </a:xfrm>
            <a:prstGeom prst="rect">
              <a:avLst/>
            </a:prstGeom>
            <a:noFill/>
          </p:spPr>
          <p:txBody>
            <a:bodyPr wrap="square" rtlCol="0">
              <a:spAutoFit/>
            </a:bodyPr>
            <a:lstStyle/>
            <a:p>
              <a:pPr algn="ctr"/>
              <a:r>
                <a:rPr lang="en-US" altLang="zh-CN" dirty="0" smtClean="0">
                  <a:solidFill>
                    <a:schemeClr val="bg1"/>
                  </a:solidFill>
                  <a:cs typeface="+mn-ea"/>
                  <a:sym typeface="+mn-lt"/>
                </a:rPr>
                <a:t>6</a:t>
              </a:r>
              <a:endParaRPr lang="en-US" altLang="zh-CN" dirty="0">
                <a:solidFill>
                  <a:schemeClr val="bg1"/>
                </a:solidFill>
                <a:cs typeface="+mn-ea"/>
                <a:sym typeface="+mn-lt"/>
              </a:endParaRPr>
            </a:p>
          </p:txBody>
        </p:sp>
        <p:sp>
          <p:nvSpPr>
            <p:cNvPr id="75" name="文本框 26"/>
            <p:cNvSpPr txBox="1"/>
            <p:nvPr/>
          </p:nvSpPr>
          <p:spPr>
            <a:xfrm>
              <a:off x="2772280" y="1865120"/>
              <a:ext cx="3057982" cy="800219"/>
            </a:xfrm>
            <a:prstGeom prst="rect">
              <a:avLst/>
            </a:prstGeom>
            <a:noFill/>
          </p:spPr>
          <p:txBody>
            <a:bodyPr wrap="square" rtlCol="0">
              <a:spAutoFit/>
            </a:bodyPr>
            <a:lstStyle/>
            <a:p>
              <a:pPr algn="ctr"/>
              <a:r>
                <a:rPr lang="en-US" altLang="zh-CN" spc="300" dirty="0" smtClean="0">
                  <a:gradFill>
                    <a:gsLst>
                      <a:gs pos="0">
                        <a:srgbClr val="EAD9C5"/>
                      </a:gs>
                      <a:gs pos="100000">
                        <a:schemeClr val="bg1"/>
                      </a:gs>
                    </a:gsLst>
                    <a:lin ang="16200000" scaled="0"/>
                  </a:gradFill>
                  <a:latin typeface="Bahnschrift" pitchFamily="34" charset="0"/>
                  <a:cs typeface="+mn-ea"/>
                  <a:sym typeface="+mn-lt"/>
                </a:rPr>
                <a:t>Selector inheritance</a:t>
              </a:r>
              <a:endParaRPr lang="zh-CN" altLang="en-US" spc="300" dirty="0" smtClean="0">
                <a:gradFill>
                  <a:gsLst>
                    <a:gs pos="0">
                      <a:srgbClr val="EAD9C5"/>
                    </a:gs>
                    <a:gs pos="100000">
                      <a:schemeClr val="bg1"/>
                    </a:gs>
                  </a:gsLst>
                  <a:lin ang="16200000" scaled="0"/>
                </a:gradFill>
                <a:latin typeface="Bahnschrift" pitchFamily="34" charset="0"/>
                <a:cs typeface="+mn-ea"/>
                <a:sym typeface="+mn-lt"/>
              </a:endParaRPr>
            </a:p>
            <a:p>
              <a:pPr algn="ctr"/>
              <a:endParaRPr lang="zh-CN" altLang="en-US" sz="2800" b="1" dirty="0">
                <a:solidFill>
                  <a:schemeClr val="bg1"/>
                </a:solidFill>
                <a:cs typeface="+mn-ea"/>
                <a:sym typeface="+mn-lt"/>
              </a:endParaRPr>
            </a:p>
          </p:txBody>
        </p:sp>
      </p:grpSp>
      <p:grpSp>
        <p:nvGrpSpPr>
          <p:cNvPr id="76" name="组合 27"/>
          <p:cNvGrpSpPr/>
          <p:nvPr/>
        </p:nvGrpSpPr>
        <p:grpSpPr>
          <a:xfrm>
            <a:off x="6827080" y="3484943"/>
            <a:ext cx="3136433" cy="1078052"/>
            <a:chOff x="2162007" y="1733885"/>
            <a:chExt cx="3136433" cy="1078052"/>
          </a:xfrm>
        </p:grpSpPr>
        <p:sp>
          <p:nvSpPr>
            <p:cNvPr id="77" name="菱形 28"/>
            <p:cNvSpPr/>
            <p:nvPr/>
          </p:nvSpPr>
          <p:spPr>
            <a:xfrm>
              <a:off x="2162007" y="1793495"/>
              <a:ext cx="569633" cy="570333"/>
            </a:xfrm>
            <a:prstGeom prst="diamond">
              <a:avLst/>
            </a:prstGeom>
            <a:solidFill>
              <a:srgbClr val="D5B89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
          <p:nvSpPr>
            <p:cNvPr id="78" name="文本框 29"/>
            <p:cNvSpPr txBox="1"/>
            <p:nvPr/>
          </p:nvSpPr>
          <p:spPr>
            <a:xfrm>
              <a:off x="2269258" y="1911508"/>
              <a:ext cx="355528" cy="369332"/>
            </a:xfrm>
            <a:prstGeom prst="rect">
              <a:avLst/>
            </a:prstGeom>
            <a:noFill/>
          </p:spPr>
          <p:txBody>
            <a:bodyPr wrap="square" rtlCol="0">
              <a:spAutoFit/>
            </a:bodyPr>
            <a:lstStyle/>
            <a:p>
              <a:pPr algn="ctr"/>
              <a:r>
                <a:rPr lang="en-US" altLang="zh-CN" dirty="0" smtClean="0">
                  <a:solidFill>
                    <a:schemeClr val="bg1"/>
                  </a:solidFill>
                  <a:cs typeface="+mn-ea"/>
                  <a:sym typeface="+mn-lt"/>
                </a:rPr>
                <a:t>7</a:t>
              </a:r>
              <a:endParaRPr lang="en-US" altLang="zh-CN" dirty="0">
                <a:solidFill>
                  <a:schemeClr val="bg1"/>
                </a:solidFill>
                <a:cs typeface="+mn-ea"/>
                <a:sym typeface="+mn-lt"/>
              </a:endParaRPr>
            </a:p>
          </p:txBody>
        </p:sp>
        <p:sp>
          <p:nvSpPr>
            <p:cNvPr id="79" name="文本框 30"/>
            <p:cNvSpPr txBox="1"/>
            <p:nvPr/>
          </p:nvSpPr>
          <p:spPr>
            <a:xfrm>
              <a:off x="2842298" y="1733885"/>
              <a:ext cx="2456142" cy="1078052"/>
            </a:xfrm>
            <a:prstGeom prst="rect">
              <a:avLst/>
            </a:prstGeom>
            <a:noFill/>
          </p:spPr>
          <p:txBody>
            <a:bodyPr wrap="square" rtlCol="0">
              <a:spAutoFit/>
            </a:bodyPr>
            <a:lstStyle/>
            <a:p>
              <a:pPr>
                <a:lnSpc>
                  <a:spcPct val="150000"/>
                </a:lnSpc>
              </a:pPr>
              <a:r>
                <a:rPr lang="en-US" altLang="zh-CN" spc="300" dirty="0" smtClean="0">
                  <a:gradFill>
                    <a:gsLst>
                      <a:gs pos="0">
                        <a:srgbClr val="EAD9C5"/>
                      </a:gs>
                      <a:gs pos="100000">
                        <a:schemeClr val="bg1"/>
                      </a:gs>
                    </a:gsLst>
                    <a:lin ang="16200000" scaled="0"/>
                  </a:gradFill>
                  <a:cs typeface="+mn-ea"/>
                  <a:sym typeface="+mn-lt"/>
                </a:rPr>
                <a:t>SASS - Mixins</a:t>
              </a:r>
              <a:endParaRPr lang="zh-CN" altLang="en-US" spc="300" dirty="0" smtClean="0">
                <a:gradFill>
                  <a:gsLst>
                    <a:gs pos="0">
                      <a:srgbClr val="EAD9C5"/>
                    </a:gs>
                    <a:gs pos="100000">
                      <a:schemeClr val="bg1"/>
                    </a:gs>
                  </a:gsLst>
                  <a:lin ang="16200000" scaled="0"/>
                </a:gradFill>
                <a:cs typeface="+mn-ea"/>
                <a:sym typeface="+mn-lt"/>
              </a:endParaRPr>
            </a:p>
            <a:p>
              <a:pPr algn="ctr" fontAlgn="auto">
                <a:lnSpc>
                  <a:spcPct val="150000"/>
                </a:lnSpc>
              </a:pPr>
              <a:endParaRPr lang="zh-CN" altLang="en-US" sz="2800" b="1" dirty="0">
                <a:solidFill>
                  <a:schemeClr val="bg1"/>
                </a:solidFill>
                <a:cs typeface="+mn-ea"/>
                <a:sym typeface="+mn-lt"/>
              </a:endParaRPr>
            </a:p>
          </p:txBody>
        </p:sp>
      </p:grpSp>
      <p:grpSp>
        <p:nvGrpSpPr>
          <p:cNvPr id="34" name="组合 23"/>
          <p:cNvGrpSpPr/>
          <p:nvPr/>
        </p:nvGrpSpPr>
        <p:grpSpPr>
          <a:xfrm>
            <a:off x="6794060" y="4334493"/>
            <a:ext cx="3668255" cy="570333"/>
            <a:chOff x="2162007" y="1793495"/>
            <a:chExt cx="3668255" cy="570333"/>
          </a:xfrm>
        </p:grpSpPr>
        <p:sp>
          <p:nvSpPr>
            <p:cNvPr id="35" name="菱形 24"/>
            <p:cNvSpPr/>
            <p:nvPr/>
          </p:nvSpPr>
          <p:spPr>
            <a:xfrm>
              <a:off x="2162007" y="1793495"/>
              <a:ext cx="569633" cy="570333"/>
            </a:xfrm>
            <a:prstGeom prst="diamond">
              <a:avLst/>
            </a:prstGeom>
            <a:solidFill>
              <a:srgbClr val="D5B89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
          <p:nvSpPr>
            <p:cNvPr id="36" name="文本框 25"/>
            <p:cNvSpPr txBox="1"/>
            <p:nvPr/>
          </p:nvSpPr>
          <p:spPr>
            <a:xfrm>
              <a:off x="2269258" y="1848008"/>
              <a:ext cx="355528" cy="369332"/>
            </a:xfrm>
            <a:prstGeom prst="rect">
              <a:avLst/>
            </a:prstGeom>
            <a:noFill/>
          </p:spPr>
          <p:txBody>
            <a:bodyPr wrap="square" rtlCol="0">
              <a:spAutoFit/>
            </a:bodyPr>
            <a:lstStyle/>
            <a:p>
              <a:pPr algn="ctr"/>
              <a:r>
                <a:rPr lang="en-US" altLang="zh-CN" dirty="0" smtClean="0">
                  <a:solidFill>
                    <a:schemeClr val="bg1"/>
                  </a:solidFill>
                  <a:cs typeface="+mn-ea"/>
                  <a:sym typeface="+mn-lt"/>
                </a:rPr>
                <a:t>8</a:t>
              </a:r>
              <a:endParaRPr lang="en-US" altLang="zh-CN" dirty="0">
                <a:solidFill>
                  <a:schemeClr val="bg1"/>
                </a:solidFill>
                <a:cs typeface="+mn-ea"/>
                <a:sym typeface="+mn-lt"/>
              </a:endParaRPr>
            </a:p>
          </p:txBody>
        </p:sp>
        <p:sp>
          <p:nvSpPr>
            <p:cNvPr id="37" name="文本框 26"/>
            <p:cNvSpPr txBox="1"/>
            <p:nvPr/>
          </p:nvSpPr>
          <p:spPr>
            <a:xfrm>
              <a:off x="2772280" y="1865120"/>
              <a:ext cx="3057982" cy="369332"/>
            </a:xfrm>
            <a:prstGeom prst="rect">
              <a:avLst/>
            </a:prstGeom>
            <a:noFill/>
          </p:spPr>
          <p:txBody>
            <a:bodyPr wrap="square" rtlCol="0">
              <a:spAutoFit/>
            </a:bodyPr>
            <a:lstStyle/>
            <a:p>
              <a:pPr algn="ctr"/>
              <a:r>
                <a:rPr lang="en-US" altLang="zh-CN" spc="300" dirty="0" smtClean="0">
                  <a:gradFill>
                    <a:gsLst>
                      <a:gs pos="0">
                        <a:srgbClr val="EAD9C5"/>
                      </a:gs>
                      <a:gs pos="100000">
                        <a:schemeClr val="bg1"/>
                      </a:gs>
                    </a:gsLst>
                    <a:lin ang="16200000" scaled="0"/>
                  </a:gradFill>
                  <a:cs typeface="+mn-ea"/>
                  <a:sym typeface="+mn-lt"/>
                </a:rPr>
                <a:t>Working with Sass</a:t>
              </a:r>
              <a:endParaRPr lang="zh-CN" altLang="en-US" b="1" dirty="0">
                <a:solidFill>
                  <a:schemeClr val="bg1"/>
                </a:solidFill>
                <a:cs typeface="+mn-ea"/>
                <a:sym typeface="+mn-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edge">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2000"/>
                                        <p:tgtEl>
                                          <p:spTgt spid="51"/>
                                        </p:tgtEl>
                                      </p:cBhvr>
                                    </p:animEffect>
                                  </p:childTnLst>
                                </p:cTn>
                              </p:par>
                              <p:par>
                                <p:cTn id="17" presetID="10"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2000"/>
                                        <p:tgtEl>
                                          <p:spTgt spid="55"/>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20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20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2000"/>
                                        <p:tgtEl>
                                          <p:spTgt spid="68"/>
                                        </p:tgtEl>
                                      </p:cBhvr>
                                    </p:animEffect>
                                  </p:childTnLst>
                                </p:cTn>
                              </p:par>
                              <p:par>
                                <p:cTn id="29" presetID="10"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2000"/>
                                        <p:tgtEl>
                                          <p:spTgt spid="72"/>
                                        </p:tgtEl>
                                      </p:cBhvr>
                                    </p:animEffect>
                                  </p:childTnLst>
                                </p:cTn>
                              </p:par>
                              <p:par>
                                <p:cTn id="32" presetID="10" presetClass="entr" presetSubtype="0" fill="hold"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fade">
                                      <p:cBhvr>
                                        <p:cTn id="34" dur="2000"/>
                                        <p:tgtEl>
                                          <p:spTgt spid="76"/>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13184398" flipH="1">
            <a:off x="5598308" y="-1186889"/>
            <a:ext cx="72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p:cNvSpPr/>
          <p:nvPr/>
        </p:nvSpPr>
        <p:spPr>
          <a:xfrm rot="13184398" flipH="1">
            <a:off x="9844041" y="-1586341"/>
            <a:ext cx="72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形状 33"/>
          <p:cNvSpPr/>
          <p:nvPr/>
        </p:nvSpPr>
        <p:spPr>
          <a:xfrm rot="13184398" flipH="1">
            <a:off x="7623370" y="3381787"/>
            <a:ext cx="72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972945" y="621665"/>
            <a:ext cx="3228975" cy="2646045"/>
          </a:xfrm>
          <a:prstGeom prst="rect">
            <a:avLst/>
          </a:prstGeom>
          <a:noFill/>
        </p:spPr>
        <p:txBody>
          <a:bodyPr wrap="square" rtlCol="0">
            <a:spAutoFit/>
          </a:bodyPr>
          <a:lstStyle/>
          <a:p>
            <a:r>
              <a:rPr lang="en-US" altLang="zh-CN" sz="16600" b="1" dirty="0" smtClean="0">
                <a:solidFill>
                  <a:srgbClr val="D5B898">
                    <a:alpha val="10000"/>
                  </a:srgbClr>
                </a:solidFill>
                <a:cs typeface="+mn-ea"/>
                <a:sym typeface="+mn-lt"/>
              </a:rPr>
              <a:t>06</a:t>
            </a:r>
            <a:endParaRPr lang="zh-CN" altLang="en-US" sz="16600" b="1" dirty="0">
              <a:solidFill>
                <a:srgbClr val="D5B898">
                  <a:alpha val="10000"/>
                </a:srgbClr>
              </a:solidFill>
              <a:cs typeface="+mn-ea"/>
              <a:sym typeface="+mn-lt"/>
            </a:endParaRPr>
          </a:p>
        </p:txBody>
      </p:sp>
      <p:sp>
        <p:nvSpPr>
          <p:cNvPr id="11" name="任意多边形: 形状 10"/>
          <p:cNvSpPr/>
          <p:nvPr/>
        </p:nvSpPr>
        <p:spPr>
          <a:xfrm rot="15606436">
            <a:off x="7472045" y="746125"/>
            <a:ext cx="6198870" cy="4709795"/>
          </a:xfrm>
          <a:custGeom>
            <a:avLst/>
            <a:gdLst>
              <a:gd name="connsiteX0" fmla="*/ 3363098 w 3467473"/>
              <a:gd name="connsiteY0" fmla="*/ 1757782 h 2306723"/>
              <a:gd name="connsiteX1" fmla="*/ 3345702 w 3467473"/>
              <a:gd name="connsiteY1" fmla="*/ 1833779 h 2306723"/>
              <a:gd name="connsiteX2" fmla="*/ 2145810 w 3467473"/>
              <a:gd name="connsiteY2" fmla="*/ 651930 h 2306723"/>
              <a:gd name="connsiteX3" fmla="*/ 537073 w 3467473"/>
              <a:gd name="connsiteY3" fmla="*/ 2236475 h 2306723"/>
              <a:gd name="connsiteX4" fmla="*/ 460346 w 3467473"/>
              <a:gd name="connsiteY4" fmla="*/ 2218913 h 2306723"/>
              <a:gd name="connsiteX5" fmla="*/ 2145809 w 3467473"/>
              <a:gd name="connsiteY5" fmla="*/ 558797 h 2306723"/>
              <a:gd name="connsiteX6" fmla="*/ 3310911 w 3467473"/>
              <a:gd name="connsiteY6" fmla="*/ 1985776 h 2306723"/>
              <a:gd name="connsiteX7" fmla="*/ 2145810 w 3467473"/>
              <a:gd name="connsiteY7" fmla="*/ 838196 h 2306723"/>
              <a:gd name="connsiteX8" fmla="*/ 690522 w 3467473"/>
              <a:gd name="connsiteY8" fmla="*/ 2271599 h 2306723"/>
              <a:gd name="connsiteX9" fmla="*/ 613796 w 3467473"/>
              <a:gd name="connsiteY9" fmla="*/ 2254037 h 2306723"/>
              <a:gd name="connsiteX10" fmla="*/ 2145809 w 3467473"/>
              <a:gd name="connsiteY10" fmla="*/ 745063 h 2306723"/>
              <a:gd name="connsiteX11" fmla="*/ 3328306 w 3467473"/>
              <a:gd name="connsiteY11" fmla="*/ 1909780 h 2306723"/>
              <a:gd name="connsiteX12" fmla="*/ 3415286 w 3467473"/>
              <a:gd name="connsiteY12" fmla="*/ 1529784 h 2306723"/>
              <a:gd name="connsiteX13" fmla="*/ 2145810 w 3467473"/>
              <a:gd name="connsiteY13" fmla="*/ 279399 h 2306723"/>
              <a:gd name="connsiteX14" fmla="*/ 230175 w 3467473"/>
              <a:gd name="connsiteY14" fmla="*/ 2166227 h 2306723"/>
              <a:gd name="connsiteX15" fmla="*/ 153449 w 3467473"/>
              <a:gd name="connsiteY15" fmla="*/ 2148665 h 2306723"/>
              <a:gd name="connsiteX16" fmla="*/ 2145809 w 3467473"/>
              <a:gd name="connsiteY16" fmla="*/ 186266 h 2306723"/>
              <a:gd name="connsiteX17" fmla="*/ 3432681 w 3467473"/>
              <a:gd name="connsiteY17" fmla="*/ 1453787 h 2306723"/>
              <a:gd name="connsiteX18" fmla="*/ 3467473 w 3467473"/>
              <a:gd name="connsiteY18" fmla="*/ 1301790 h 2306723"/>
              <a:gd name="connsiteX19" fmla="*/ 3450077 w 3467473"/>
              <a:gd name="connsiteY19" fmla="*/ 1377787 h 2306723"/>
              <a:gd name="connsiteX20" fmla="*/ 2145810 w 3467473"/>
              <a:gd name="connsiteY20" fmla="*/ 93134 h 2306723"/>
              <a:gd name="connsiteX21" fmla="*/ 76725 w 3467473"/>
              <a:gd name="connsiteY21" fmla="*/ 2131103 h 2306723"/>
              <a:gd name="connsiteX22" fmla="*/ 0 w 3467473"/>
              <a:gd name="connsiteY22" fmla="*/ 2113541 h 2306723"/>
              <a:gd name="connsiteX23" fmla="*/ 2145809 w 3467473"/>
              <a:gd name="connsiteY23" fmla="*/ 0 h 2306723"/>
              <a:gd name="connsiteX24" fmla="*/ 3293515 w 3467473"/>
              <a:gd name="connsiteY24" fmla="*/ 2061776 h 2306723"/>
              <a:gd name="connsiteX25" fmla="*/ 3276119 w 3467473"/>
              <a:gd name="connsiteY25" fmla="*/ 2137773 h 2306723"/>
              <a:gd name="connsiteX26" fmla="*/ 2145810 w 3467473"/>
              <a:gd name="connsiteY26" fmla="*/ 1024462 h 2306723"/>
              <a:gd name="connsiteX27" fmla="*/ 843972 w 3467473"/>
              <a:gd name="connsiteY27" fmla="*/ 2306723 h 2306723"/>
              <a:gd name="connsiteX28" fmla="*/ 767245 w 3467473"/>
              <a:gd name="connsiteY28" fmla="*/ 2289161 h 2306723"/>
              <a:gd name="connsiteX29" fmla="*/ 2145809 w 3467473"/>
              <a:gd name="connsiteY29" fmla="*/ 931329 h 2306723"/>
              <a:gd name="connsiteX30" fmla="*/ 3397890 w 3467473"/>
              <a:gd name="connsiteY30" fmla="*/ 1605784 h 2306723"/>
              <a:gd name="connsiteX31" fmla="*/ 3380494 w 3467473"/>
              <a:gd name="connsiteY31" fmla="*/ 1681781 h 2306723"/>
              <a:gd name="connsiteX32" fmla="*/ 2145810 w 3467473"/>
              <a:gd name="connsiteY32" fmla="*/ 465665 h 2306723"/>
              <a:gd name="connsiteX33" fmla="*/ 383624 w 3467473"/>
              <a:gd name="connsiteY33" fmla="*/ 2201351 h 2306723"/>
              <a:gd name="connsiteX34" fmla="*/ 306897 w 3467473"/>
              <a:gd name="connsiteY34" fmla="*/ 2183789 h 2306723"/>
              <a:gd name="connsiteX35" fmla="*/ 2145809 w 3467473"/>
              <a:gd name="connsiteY35" fmla="*/ 372531 h 230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67473" h="2306723">
                <a:moveTo>
                  <a:pt x="3363098" y="1757782"/>
                </a:moveTo>
                <a:lnTo>
                  <a:pt x="3345702" y="1833779"/>
                </a:lnTo>
                <a:lnTo>
                  <a:pt x="2145810" y="651930"/>
                </a:lnTo>
                <a:lnTo>
                  <a:pt x="537073" y="2236475"/>
                </a:lnTo>
                <a:lnTo>
                  <a:pt x="460346" y="2218913"/>
                </a:lnTo>
                <a:lnTo>
                  <a:pt x="2145809" y="558797"/>
                </a:lnTo>
                <a:close/>
                <a:moveTo>
                  <a:pt x="3310911" y="1985776"/>
                </a:moveTo>
                <a:lnTo>
                  <a:pt x="2145810" y="838196"/>
                </a:lnTo>
                <a:lnTo>
                  <a:pt x="690522" y="2271599"/>
                </a:lnTo>
                <a:lnTo>
                  <a:pt x="613796" y="2254037"/>
                </a:lnTo>
                <a:lnTo>
                  <a:pt x="2145809" y="745063"/>
                </a:lnTo>
                <a:lnTo>
                  <a:pt x="3328306" y="1909780"/>
                </a:lnTo>
                <a:close/>
                <a:moveTo>
                  <a:pt x="3415286" y="1529784"/>
                </a:moveTo>
                <a:lnTo>
                  <a:pt x="2145810" y="279399"/>
                </a:lnTo>
                <a:lnTo>
                  <a:pt x="230175" y="2166227"/>
                </a:lnTo>
                <a:lnTo>
                  <a:pt x="153449" y="2148665"/>
                </a:lnTo>
                <a:lnTo>
                  <a:pt x="2145809" y="186266"/>
                </a:lnTo>
                <a:lnTo>
                  <a:pt x="3432681" y="1453787"/>
                </a:lnTo>
                <a:close/>
                <a:moveTo>
                  <a:pt x="3467473" y="1301790"/>
                </a:moveTo>
                <a:lnTo>
                  <a:pt x="3450077" y="1377787"/>
                </a:lnTo>
                <a:lnTo>
                  <a:pt x="2145810" y="93134"/>
                </a:lnTo>
                <a:lnTo>
                  <a:pt x="76725" y="2131103"/>
                </a:lnTo>
                <a:lnTo>
                  <a:pt x="0" y="2113541"/>
                </a:lnTo>
                <a:lnTo>
                  <a:pt x="2145809" y="0"/>
                </a:lnTo>
                <a:close/>
                <a:moveTo>
                  <a:pt x="3293515" y="2061776"/>
                </a:moveTo>
                <a:lnTo>
                  <a:pt x="3276119" y="2137773"/>
                </a:lnTo>
                <a:lnTo>
                  <a:pt x="2145810" y="1024462"/>
                </a:lnTo>
                <a:lnTo>
                  <a:pt x="843972" y="2306723"/>
                </a:lnTo>
                <a:lnTo>
                  <a:pt x="767245" y="2289161"/>
                </a:lnTo>
                <a:lnTo>
                  <a:pt x="2145809" y="931329"/>
                </a:lnTo>
                <a:close/>
                <a:moveTo>
                  <a:pt x="3397890" y="1605784"/>
                </a:moveTo>
                <a:lnTo>
                  <a:pt x="3380494" y="1681781"/>
                </a:lnTo>
                <a:lnTo>
                  <a:pt x="2145810" y="465665"/>
                </a:lnTo>
                <a:lnTo>
                  <a:pt x="383624" y="2201351"/>
                </a:lnTo>
                <a:lnTo>
                  <a:pt x="306897" y="2183789"/>
                </a:lnTo>
                <a:lnTo>
                  <a:pt x="2145809" y="372531"/>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rot="16200000" flipV="1">
            <a:off x="-487428" y="4937970"/>
            <a:ext cx="2039158" cy="1064302"/>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1973090" y="2668558"/>
            <a:ext cx="4924100" cy="1938992"/>
          </a:xfrm>
          <a:prstGeom prst="rect">
            <a:avLst/>
          </a:prstGeom>
          <a:noFill/>
        </p:spPr>
        <p:txBody>
          <a:bodyPr wrap="square" rtlCol="0">
            <a:spAutoFit/>
          </a:bodyPr>
          <a:lstStyle/>
          <a:p>
            <a:pPr algn="ctr"/>
            <a:r>
              <a:rPr lang="en-US" altLang="zh-CN" sz="6000" spc="300" dirty="0" smtClean="0">
                <a:gradFill>
                  <a:gsLst>
                    <a:gs pos="0">
                      <a:srgbClr val="EAD9C5"/>
                    </a:gs>
                    <a:gs pos="100000">
                      <a:schemeClr val="bg1"/>
                    </a:gs>
                  </a:gsLst>
                  <a:lin ang="16200000" scaled="0"/>
                </a:gradFill>
                <a:cs typeface="+mn-ea"/>
                <a:sym typeface="+mn-lt"/>
              </a:rPr>
              <a:t>Selector inheritance</a:t>
            </a:r>
            <a:endParaRPr lang="zh-CN" altLang="en-US" sz="6000" spc="300" dirty="0">
              <a:gradFill>
                <a:gsLst>
                  <a:gs pos="0">
                    <a:srgbClr val="EAD9C5"/>
                  </a:gs>
                  <a:gs pos="100000">
                    <a:schemeClr val="bg1"/>
                  </a:gs>
                </a:gsLst>
                <a:lin ang="16200000" scaled="0"/>
              </a:gradFill>
              <a:cs typeface="+mn-ea"/>
              <a:sym typeface="+mn-lt"/>
            </a:endParaRPr>
          </a:p>
        </p:txBody>
      </p:sp>
      <p:sp>
        <p:nvSpPr>
          <p:cNvPr id="37" name="任意多边形: 形状 36"/>
          <p:cNvSpPr/>
          <p:nvPr/>
        </p:nvSpPr>
        <p:spPr>
          <a:xfrm rot="13184398" flipH="1">
            <a:off x="3349519" y="3993848"/>
            <a:ext cx="7200" cy="2592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646331"/>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Selector inheritance</a:t>
            </a:r>
            <a:endParaRPr lang="zh-CN" altLang="en-US" spc="300" dirty="0" smtClean="0">
              <a:gradFill>
                <a:gsLst>
                  <a:gs pos="0">
                    <a:srgbClr val="EAD9C5"/>
                  </a:gs>
                  <a:gs pos="100000">
                    <a:schemeClr val="bg1"/>
                  </a:gs>
                </a:gsLst>
                <a:lin ang="16200000" scaled="0"/>
              </a:gradFill>
              <a:cs typeface="+mn-ea"/>
              <a:sym typeface="+mn-lt"/>
            </a:endParaRPr>
          </a:p>
          <a:p>
            <a:pPr algn="dist"/>
            <a:endParaRPr lang="zh-CN" altLang="en-US" spc="300" dirty="0">
              <a:gradFill>
                <a:gsLst>
                  <a:gs pos="0">
                    <a:srgbClr val="EAD9C5"/>
                  </a:gs>
                  <a:gs pos="100000">
                    <a:schemeClr val="bg1"/>
                  </a:gs>
                </a:gsLst>
                <a:lin ang="16200000" scaled="0"/>
              </a:gradFill>
              <a:cs typeface="+mn-ea"/>
              <a:sym typeface="+mn-lt"/>
            </a:endParaRPr>
          </a:p>
        </p:txBody>
      </p:sp>
      <p:sp>
        <p:nvSpPr>
          <p:cNvPr id="41" name="矩形 3"/>
          <p:cNvSpPr/>
          <p:nvPr/>
        </p:nvSpPr>
        <p:spPr>
          <a:xfrm>
            <a:off x="1632856" y="2273244"/>
            <a:ext cx="8347167" cy="4096026"/>
          </a:xfrm>
          <a:prstGeom prst="rect">
            <a:avLst/>
          </a:prstGeom>
          <a:gradFill>
            <a:gsLst>
              <a:gs pos="0">
                <a:srgbClr val="D5B898"/>
              </a:gs>
              <a:gs pos="100000">
                <a:srgbClr val="B4937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281" tIns="45641" rIns="91281" bIns="45641" rtlCol="0" anchor="ctr"/>
          <a:lstStyle/>
          <a:p>
            <a:pPr algn="ctr"/>
            <a:endParaRPr lang="zh-CN" altLang="en-US" sz="2440">
              <a:cs typeface="+mn-ea"/>
              <a:sym typeface="+mn-lt"/>
            </a:endParaRPr>
          </a:p>
        </p:txBody>
      </p:sp>
      <p:sp>
        <p:nvSpPr>
          <p:cNvPr id="45" name="مربع نص 44"/>
          <p:cNvSpPr txBox="1"/>
          <p:nvPr/>
        </p:nvSpPr>
        <p:spPr>
          <a:xfrm>
            <a:off x="2024743" y="2269334"/>
            <a:ext cx="1267097" cy="378822"/>
          </a:xfrm>
          <a:prstGeom prst="rect">
            <a:avLst/>
          </a:prstGeom>
          <a:noFill/>
        </p:spPr>
        <p:txBody>
          <a:bodyPr wrap="square" rtlCol="0">
            <a:spAutoFit/>
          </a:bodyPr>
          <a:lstStyle/>
          <a:p>
            <a:r>
              <a:rPr lang="en-US" dirty="0" smtClean="0">
                <a:solidFill>
                  <a:srgbClr val="FFFFFF"/>
                </a:solidFill>
              </a:rPr>
              <a:t>.scss</a:t>
            </a:r>
            <a:endParaRPr lang="en-CA" dirty="0">
              <a:solidFill>
                <a:srgbClr val="FFFFFF"/>
              </a:solidFill>
            </a:endParaRPr>
          </a:p>
        </p:txBody>
      </p:sp>
      <p:sp>
        <p:nvSpPr>
          <p:cNvPr id="47" name="مربع نص 46"/>
          <p:cNvSpPr txBox="1"/>
          <p:nvPr/>
        </p:nvSpPr>
        <p:spPr>
          <a:xfrm>
            <a:off x="5839098" y="2256271"/>
            <a:ext cx="3775165" cy="369332"/>
          </a:xfrm>
          <a:prstGeom prst="rect">
            <a:avLst/>
          </a:prstGeom>
          <a:noFill/>
        </p:spPr>
        <p:txBody>
          <a:bodyPr wrap="square" rtlCol="0">
            <a:spAutoFit/>
          </a:bodyPr>
          <a:lstStyle/>
          <a:p>
            <a:r>
              <a:rPr lang="en-US" dirty="0" smtClean="0">
                <a:solidFill>
                  <a:srgbClr val="FFFFFF"/>
                </a:solidFill>
              </a:rPr>
              <a:t>       .css</a:t>
            </a:r>
            <a:endParaRPr lang="en-CA" dirty="0">
              <a:solidFill>
                <a:srgbClr val="FFFFFF"/>
              </a:solidFill>
            </a:endParaRPr>
          </a:p>
        </p:txBody>
      </p:sp>
      <p:pic>
        <p:nvPicPr>
          <p:cNvPr id="10" name="صورة 9" descr="h5.PNG"/>
          <p:cNvPicPr>
            <a:picLocks noChangeAspect="1"/>
          </p:cNvPicPr>
          <p:nvPr/>
        </p:nvPicPr>
        <p:blipFill>
          <a:blip r:embed="rId2"/>
          <a:stretch>
            <a:fillRect/>
          </a:stretch>
        </p:blipFill>
        <p:spPr>
          <a:xfrm>
            <a:off x="1795851" y="2691052"/>
            <a:ext cx="3548659" cy="3620005"/>
          </a:xfrm>
          <a:prstGeom prst="rect">
            <a:avLst/>
          </a:prstGeom>
        </p:spPr>
      </p:pic>
      <p:pic>
        <p:nvPicPr>
          <p:cNvPr id="11" name="صورة 10" descr="h6.PNG"/>
          <p:cNvPicPr>
            <a:picLocks noChangeAspect="1"/>
          </p:cNvPicPr>
          <p:nvPr/>
        </p:nvPicPr>
        <p:blipFill>
          <a:blip r:embed="rId3"/>
          <a:stretch>
            <a:fillRect/>
          </a:stretch>
        </p:blipFill>
        <p:spPr>
          <a:xfrm>
            <a:off x="5773996" y="2752501"/>
            <a:ext cx="4143954" cy="3537939"/>
          </a:xfrm>
          <a:prstGeom prst="rect">
            <a:avLst/>
          </a:prstGeom>
        </p:spPr>
      </p:pic>
      <p:sp>
        <p:nvSpPr>
          <p:cNvPr id="13" name="مربع نص 12"/>
          <p:cNvSpPr txBox="1"/>
          <p:nvPr/>
        </p:nvSpPr>
        <p:spPr>
          <a:xfrm>
            <a:off x="189186" y="1261241"/>
            <a:ext cx="10074166" cy="923330"/>
          </a:xfrm>
          <a:prstGeom prst="rect">
            <a:avLst/>
          </a:prstGeom>
          <a:noFill/>
        </p:spPr>
        <p:txBody>
          <a:bodyPr wrap="square" rtlCol="0">
            <a:spAutoFit/>
          </a:bodyPr>
          <a:lstStyle/>
          <a:p>
            <a:r>
              <a:rPr lang="en-CA" dirty="0" smtClean="0">
                <a:solidFill>
                  <a:schemeClr val="bg1"/>
                </a:solidFill>
              </a:rPr>
              <a:t>The </a:t>
            </a:r>
            <a:r>
              <a:rPr lang="en-CA" dirty="0" smtClean="0">
                <a:solidFill>
                  <a:srgbClr val="C00000"/>
                </a:solidFill>
              </a:rPr>
              <a:t>@extend </a:t>
            </a:r>
            <a:r>
              <a:rPr lang="en-CA" dirty="0" smtClean="0">
                <a:solidFill>
                  <a:schemeClr val="bg1"/>
                </a:solidFill>
              </a:rPr>
              <a:t>directive lets you share a set of CSS properties from one selector to another.</a:t>
            </a:r>
          </a:p>
          <a:p>
            <a:r>
              <a:rPr lang="en-CA" dirty="0" smtClean="0"/>
              <a:t/>
            </a:r>
            <a:br>
              <a:rPr lang="en-CA" dirty="0" smtClean="0"/>
            </a:br>
            <a:endParaRPr lang="en-CA" dirty="0"/>
          </a:p>
        </p:txBody>
      </p:sp>
      <p:sp>
        <p:nvSpPr>
          <p:cNvPr id="15" name="مستطيل 14"/>
          <p:cNvSpPr/>
          <p:nvPr/>
        </p:nvSpPr>
        <p:spPr>
          <a:xfrm>
            <a:off x="1986455" y="4524703"/>
            <a:ext cx="504497" cy="1734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مستطيل 15"/>
          <p:cNvSpPr/>
          <p:nvPr/>
        </p:nvSpPr>
        <p:spPr>
          <a:xfrm>
            <a:off x="1996966" y="5465378"/>
            <a:ext cx="504497" cy="1734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random/>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20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2000"/>
                                        <p:tgtEl>
                                          <p:spTgt spid="47"/>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0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5" grpId="0"/>
      <p:bldP spid="47" grpId="0"/>
      <p:bldP spid="13" grpId="0"/>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13184398" flipH="1">
            <a:off x="5598308" y="-1186889"/>
            <a:ext cx="72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p:cNvSpPr/>
          <p:nvPr/>
        </p:nvSpPr>
        <p:spPr>
          <a:xfrm rot="13184398" flipH="1">
            <a:off x="9844041" y="-1586341"/>
            <a:ext cx="72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形状 33"/>
          <p:cNvSpPr/>
          <p:nvPr/>
        </p:nvSpPr>
        <p:spPr>
          <a:xfrm rot="13184398" flipH="1">
            <a:off x="7623370" y="3381787"/>
            <a:ext cx="72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972945" y="621665"/>
            <a:ext cx="3228975" cy="2646045"/>
          </a:xfrm>
          <a:prstGeom prst="rect">
            <a:avLst/>
          </a:prstGeom>
          <a:noFill/>
        </p:spPr>
        <p:txBody>
          <a:bodyPr wrap="square" rtlCol="0">
            <a:spAutoFit/>
          </a:bodyPr>
          <a:lstStyle/>
          <a:p>
            <a:r>
              <a:rPr lang="en-US" altLang="zh-CN" sz="16600" b="1" dirty="0" smtClean="0">
                <a:solidFill>
                  <a:srgbClr val="D5B898">
                    <a:alpha val="10000"/>
                  </a:srgbClr>
                </a:solidFill>
                <a:cs typeface="+mn-ea"/>
                <a:sym typeface="+mn-lt"/>
              </a:rPr>
              <a:t>07</a:t>
            </a:r>
            <a:endParaRPr lang="zh-CN" altLang="en-US" sz="16600" b="1" dirty="0">
              <a:solidFill>
                <a:srgbClr val="D5B898">
                  <a:alpha val="10000"/>
                </a:srgbClr>
              </a:solidFill>
              <a:cs typeface="+mn-ea"/>
              <a:sym typeface="+mn-lt"/>
            </a:endParaRPr>
          </a:p>
        </p:txBody>
      </p:sp>
      <p:sp>
        <p:nvSpPr>
          <p:cNvPr id="11" name="任意多边形: 形状 10"/>
          <p:cNvSpPr/>
          <p:nvPr/>
        </p:nvSpPr>
        <p:spPr>
          <a:xfrm rot="15606436">
            <a:off x="7472045" y="746125"/>
            <a:ext cx="6198870" cy="4709795"/>
          </a:xfrm>
          <a:custGeom>
            <a:avLst/>
            <a:gdLst>
              <a:gd name="connsiteX0" fmla="*/ 3363098 w 3467473"/>
              <a:gd name="connsiteY0" fmla="*/ 1757782 h 2306723"/>
              <a:gd name="connsiteX1" fmla="*/ 3345702 w 3467473"/>
              <a:gd name="connsiteY1" fmla="*/ 1833779 h 2306723"/>
              <a:gd name="connsiteX2" fmla="*/ 2145810 w 3467473"/>
              <a:gd name="connsiteY2" fmla="*/ 651930 h 2306723"/>
              <a:gd name="connsiteX3" fmla="*/ 537073 w 3467473"/>
              <a:gd name="connsiteY3" fmla="*/ 2236475 h 2306723"/>
              <a:gd name="connsiteX4" fmla="*/ 460346 w 3467473"/>
              <a:gd name="connsiteY4" fmla="*/ 2218913 h 2306723"/>
              <a:gd name="connsiteX5" fmla="*/ 2145809 w 3467473"/>
              <a:gd name="connsiteY5" fmla="*/ 558797 h 2306723"/>
              <a:gd name="connsiteX6" fmla="*/ 3310911 w 3467473"/>
              <a:gd name="connsiteY6" fmla="*/ 1985776 h 2306723"/>
              <a:gd name="connsiteX7" fmla="*/ 2145810 w 3467473"/>
              <a:gd name="connsiteY7" fmla="*/ 838196 h 2306723"/>
              <a:gd name="connsiteX8" fmla="*/ 690522 w 3467473"/>
              <a:gd name="connsiteY8" fmla="*/ 2271599 h 2306723"/>
              <a:gd name="connsiteX9" fmla="*/ 613796 w 3467473"/>
              <a:gd name="connsiteY9" fmla="*/ 2254037 h 2306723"/>
              <a:gd name="connsiteX10" fmla="*/ 2145809 w 3467473"/>
              <a:gd name="connsiteY10" fmla="*/ 745063 h 2306723"/>
              <a:gd name="connsiteX11" fmla="*/ 3328306 w 3467473"/>
              <a:gd name="connsiteY11" fmla="*/ 1909780 h 2306723"/>
              <a:gd name="connsiteX12" fmla="*/ 3415286 w 3467473"/>
              <a:gd name="connsiteY12" fmla="*/ 1529784 h 2306723"/>
              <a:gd name="connsiteX13" fmla="*/ 2145810 w 3467473"/>
              <a:gd name="connsiteY13" fmla="*/ 279399 h 2306723"/>
              <a:gd name="connsiteX14" fmla="*/ 230175 w 3467473"/>
              <a:gd name="connsiteY14" fmla="*/ 2166227 h 2306723"/>
              <a:gd name="connsiteX15" fmla="*/ 153449 w 3467473"/>
              <a:gd name="connsiteY15" fmla="*/ 2148665 h 2306723"/>
              <a:gd name="connsiteX16" fmla="*/ 2145809 w 3467473"/>
              <a:gd name="connsiteY16" fmla="*/ 186266 h 2306723"/>
              <a:gd name="connsiteX17" fmla="*/ 3432681 w 3467473"/>
              <a:gd name="connsiteY17" fmla="*/ 1453787 h 2306723"/>
              <a:gd name="connsiteX18" fmla="*/ 3467473 w 3467473"/>
              <a:gd name="connsiteY18" fmla="*/ 1301790 h 2306723"/>
              <a:gd name="connsiteX19" fmla="*/ 3450077 w 3467473"/>
              <a:gd name="connsiteY19" fmla="*/ 1377787 h 2306723"/>
              <a:gd name="connsiteX20" fmla="*/ 2145810 w 3467473"/>
              <a:gd name="connsiteY20" fmla="*/ 93134 h 2306723"/>
              <a:gd name="connsiteX21" fmla="*/ 76725 w 3467473"/>
              <a:gd name="connsiteY21" fmla="*/ 2131103 h 2306723"/>
              <a:gd name="connsiteX22" fmla="*/ 0 w 3467473"/>
              <a:gd name="connsiteY22" fmla="*/ 2113541 h 2306723"/>
              <a:gd name="connsiteX23" fmla="*/ 2145809 w 3467473"/>
              <a:gd name="connsiteY23" fmla="*/ 0 h 2306723"/>
              <a:gd name="connsiteX24" fmla="*/ 3293515 w 3467473"/>
              <a:gd name="connsiteY24" fmla="*/ 2061776 h 2306723"/>
              <a:gd name="connsiteX25" fmla="*/ 3276119 w 3467473"/>
              <a:gd name="connsiteY25" fmla="*/ 2137773 h 2306723"/>
              <a:gd name="connsiteX26" fmla="*/ 2145810 w 3467473"/>
              <a:gd name="connsiteY26" fmla="*/ 1024462 h 2306723"/>
              <a:gd name="connsiteX27" fmla="*/ 843972 w 3467473"/>
              <a:gd name="connsiteY27" fmla="*/ 2306723 h 2306723"/>
              <a:gd name="connsiteX28" fmla="*/ 767245 w 3467473"/>
              <a:gd name="connsiteY28" fmla="*/ 2289161 h 2306723"/>
              <a:gd name="connsiteX29" fmla="*/ 2145809 w 3467473"/>
              <a:gd name="connsiteY29" fmla="*/ 931329 h 2306723"/>
              <a:gd name="connsiteX30" fmla="*/ 3397890 w 3467473"/>
              <a:gd name="connsiteY30" fmla="*/ 1605784 h 2306723"/>
              <a:gd name="connsiteX31" fmla="*/ 3380494 w 3467473"/>
              <a:gd name="connsiteY31" fmla="*/ 1681781 h 2306723"/>
              <a:gd name="connsiteX32" fmla="*/ 2145810 w 3467473"/>
              <a:gd name="connsiteY32" fmla="*/ 465665 h 2306723"/>
              <a:gd name="connsiteX33" fmla="*/ 383624 w 3467473"/>
              <a:gd name="connsiteY33" fmla="*/ 2201351 h 2306723"/>
              <a:gd name="connsiteX34" fmla="*/ 306897 w 3467473"/>
              <a:gd name="connsiteY34" fmla="*/ 2183789 h 2306723"/>
              <a:gd name="connsiteX35" fmla="*/ 2145809 w 3467473"/>
              <a:gd name="connsiteY35" fmla="*/ 372531 h 230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67473" h="2306723">
                <a:moveTo>
                  <a:pt x="3363098" y="1757782"/>
                </a:moveTo>
                <a:lnTo>
                  <a:pt x="3345702" y="1833779"/>
                </a:lnTo>
                <a:lnTo>
                  <a:pt x="2145810" y="651930"/>
                </a:lnTo>
                <a:lnTo>
                  <a:pt x="537073" y="2236475"/>
                </a:lnTo>
                <a:lnTo>
                  <a:pt x="460346" y="2218913"/>
                </a:lnTo>
                <a:lnTo>
                  <a:pt x="2145809" y="558797"/>
                </a:lnTo>
                <a:close/>
                <a:moveTo>
                  <a:pt x="3310911" y="1985776"/>
                </a:moveTo>
                <a:lnTo>
                  <a:pt x="2145810" y="838196"/>
                </a:lnTo>
                <a:lnTo>
                  <a:pt x="690522" y="2271599"/>
                </a:lnTo>
                <a:lnTo>
                  <a:pt x="613796" y="2254037"/>
                </a:lnTo>
                <a:lnTo>
                  <a:pt x="2145809" y="745063"/>
                </a:lnTo>
                <a:lnTo>
                  <a:pt x="3328306" y="1909780"/>
                </a:lnTo>
                <a:close/>
                <a:moveTo>
                  <a:pt x="3415286" y="1529784"/>
                </a:moveTo>
                <a:lnTo>
                  <a:pt x="2145810" y="279399"/>
                </a:lnTo>
                <a:lnTo>
                  <a:pt x="230175" y="2166227"/>
                </a:lnTo>
                <a:lnTo>
                  <a:pt x="153449" y="2148665"/>
                </a:lnTo>
                <a:lnTo>
                  <a:pt x="2145809" y="186266"/>
                </a:lnTo>
                <a:lnTo>
                  <a:pt x="3432681" y="1453787"/>
                </a:lnTo>
                <a:close/>
                <a:moveTo>
                  <a:pt x="3467473" y="1301790"/>
                </a:moveTo>
                <a:lnTo>
                  <a:pt x="3450077" y="1377787"/>
                </a:lnTo>
                <a:lnTo>
                  <a:pt x="2145810" y="93134"/>
                </a:lnTo>
                <a:lnTo>
                  <a:pt x="76725" y="2131103"/>
                </a:lnTo>
                <a:lnTo>
                  <a:pt x="0" y="2113541"/>
                </a:lnTo>
                <a:lnTo>
                  <a:pt x="2145809" y="0"/>
                </a:lnTo>
                <a:close/>
                <a:moveTo>
                  <a:pt x="3293515" y="2061776"/>
                </a:moveTo>
                <a:lnTo>
                  <a:pt x="3276119" y="2137773"/>
                </a:lnTo>
                <a:lnTo>
                  <a:pt x="2145810" y="1024462"/>
                </a:lnTo>
                <a:lnTo>
                  <a:pt x="843972" y="2306723"/>
                </a:lnTo>
                <a:lnTo>
                  <a:pt x="767245" y="2289161"/>
                </a:lnTo>
                <a:lnTo>
                  <a:pt x="2145809" y="931329"/>
                </a:lnTo>
                <a:close/>
                <a:moveTo>
                  <a:pt x="3397890" y="1605784"/>
                </a:moveTo>
                <a:lnTo>
                  <a:pt x="3380494" y="1681781"/>
                </a:lnTo>
                <a:lnTo>
                  <a:pt x="2145810" y="465665"/>
                </a:lnTo>
                <a:lnTo>
                  <a:pt x="383624" y="2201351"/>
                </a:lnTo>
                <a:lnTo>
                  <a:pt x="306897" y="2183789"/>
                </a:lnTo>
                <a:lnTo>
                  <a:pt x="2145809" y="372531"/>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rot="16200000" flipV="1">
            <a:off x="-487428" y="4937970"/>
            <a:ext cx="2039158" cy="1064302"/>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1973090" y="2668558"/>
            <a:ext cx="7419104" cy="1015663"/>
          </a:xfrm>
          <a:prstGeom prst="rect">
            <a:avLst/>
          </a:prstGeom>
          <a:noFill/>
        </p:spPr>
        <p:txBody>
          <a:bodyPr wrap="square" rtlCol="0">
            <a:spAutoFit/>
          </a:bodyPr>
          <a:lstStyle/>
          <a:p>
            <a:pPr algn="ctr"/>
            <a:r>
              <a:rPr lang="en-US" altLang="zh-CN" sz="6000" spc="300" dirty="0" smtClean="0">
                <a:gradFill>
                  <a:gsLst>
                    <a:gs pos="0">
                      <a:srgbClr val="EAD9C5"/>
                    </a:gs>
                    <a:gs pos="100000">
                      <a:schemeClr val="bg1"/>
                    </a:gs>
                  </a:gsLst>
                  <a:lin ang="16200000" scaled="0"/>
                </a:gradFill>
                <a:cs typeface="+mn-ea"/>
                <a:sym typeface="+mn-lt"/>
              </a:rPr>
              <a:t>SASS - Mixins</a:t>
            </a:r>
            <a:endParaRPr lang="zh-CN" altLang="en-US" sz="6000" spc="300" dirty="0">
              <a:gradFill>
                <a:gsLst>
                  <a:gs pos="0">
                    <a:srgbClr val="EAD9C5"/>
                  </a:gs>
                  <a:gs pos="100000">
                    <a:schemeClr val="bg1"/>
                  </a:gs>
                </a:gsLst>
                <a:lin ang="16200000" scaled="0"/>
              </a:gradFill>
              <a:cs typeface="+mn-ea"/>
              <a:sym typeface="+mn-lt"/>
            </a:endParaRPr>
          </a:p>
        </p:txBody>
      </p:sp>
      <p:sp>
        <p:nvSpPr>
          <p:cNvPr id="37" name="任意多边形: 形状 36"/>
          <p:cNvSpPr/>
          <p:nvPr/>
        </p:nvSpPr>
        <p:spPr>
          <a:xfrm rot="13184398" flipH="1">
            <a:off x="3349519" y="3993848"/>
            <a:ext cx="7200" cy="2592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 - Mixins</a:t>
            </a:r>
            <a:endParaRPr lang="zh-CN" altLang="en-US" spc="300" dirty="0">
              <a:gradFill>
                <a:gsLst>
                  <a:gs pos="0">
                    <a:srgbClr val="EAD9C5"/>
                  </a:gs>
                  <a:gs pos="100000">
                    <a:schemeClr val="bg1"/>
                  </a:gs>
                </a:gsLst>
                <a:lin ang="16200000" scaled="0"/>
              </a:gradFill>
              <a:cs typeface="+mn-ea"/>
              <a:sym typeface="+mn-lt"/>
            </a:endParaRPr>
          </a:p>
        </p:txBody>
      </p:sp>
      <p:sp>
        <p:nvSpPr>
          <p:cNvPr id="15" name="مربع نص 14"/>
          <p:cNvSpPr txBox="1"/>
          <p:nvPr/>
        </p:nvSpPr>
        <p:spPr>
          <a:xfrm>
            <a:off x="220716" y="977463"/>
            <a:ext cx="11477298" cy="1569660"/>
          </a:xfrm>
          <a:prstGeom prst="rect">
            <a:avLst/>
          </a:prstGeom>
          <a:noFill/>
        </p:spPr>
        <p:txBody>
          <a:bodyPr wrap="square" rtlCol="0">
            <a:spAutoFit/>
          </a:bodyPr>
          <a:lstStyle/>
          <a:p>
            <a:pPr>
              <a:buFont typeface="Arial" pitchFamily="34" charset="0"/>
              <a:buChar char="•"/>
            </a:pPr>
            <a:r>
              <a:rPr lang="en-CA" sz="2400" dirty="0" smtClean="0">
                <a:solidFill>
                  <a:srgbClr val="EAD2B8"/>
                </a:solidFill>
              </a:rPr>
              <a:t>A mixin lets you make groups of CSS declarations that you want to reuse throughout your site. It helps keep your Sass very DRY. You can even pass in values to make your mixin more flexible. Here's an example for theme:-</a:t>
            </a:r>
          </a:p>
          <a:p>
            <a:pPr>
              <a:buFont typeface="Arial" pitchFamily="34" charset="0"/>
              <a:buChar char="•"/>
            </a:pPr>
            <a:endParaRPr lang="en-CA" sz="2400" dirty="0">
              <a:solidFill>
                <a:srgbClr val="EAD2B8"/>
              </a:solidFill>
            </a:endParaRPr>
          </a:p>
        </p:txBody>
      </p:sp>
      <p:pic>
        <p:nvPicPr>
          <p:cNvPr id="12" name="صورة 11" descr="h8.PNG"/>
          <p:cNvPicPr>
            <a:picLocks noChangeAspect="1"/>
          </p:cNvPicPr>
          <p:nvPr/>
        </p:nvPicPr>
        <p:blipFill>
          <a:blip r:embed="rId2"/>
          <a:stretch>
            <a:fillRect/>
          </a:stretch>
        </p:blipFill>
        <p:spPr>
          <a:xfrm>
            <a:off x="677863" y="2147094"/>
            <a:ext cx="10174121" cy="4505954"/>
          </a:xfrm>
          <a:prstGeom prst="rect">
            <a:avLst/>
          </a:prstGeom>
        </p:spPr>
      </p:pic>
      <p:sp>
        <p:nvSpPr>
          <p:cNvPr id="21" name="مستطيل 20"/>
          <p:cNvSpPr/>
          <p:nvPr/>
        </p:nvSpPr>
        <p:spPr>
          <a:xfrm>
            <a:off x="1008993" y="4225159"/>
            <a:ext cx="788276" cy="2522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مستطيل 21"/>
          <p:cNvSpPr/>
          <p:nvPr/>
        </p:nvSpPr>
        <p:spPr>
          <a:xfrm>
            <a:off x="1019503" y="4882055"/>
            <a:ext cx="788276" cy="2522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مستطيل 22"/>
          <p:cNvSpPr/>
          <p:nvPr/>
        </p:nvSpPr>
        <p:spPr>
          <a:xfrm>
            <a:off x="1030013" y="5554717"/>
            <a:ext cx="788276" cy="2522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مستطيل 23"/>
          <p:cNvSpPr/>
          <p:nvPr/>
        </p:nvSpPr>
        <p:spPr>
          <a:xfrm>
            <a:off x="835571" y="2669627"/>
            <a:ext cx="667407" cy="2469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0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20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0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13184398" flipH="1">
            <a:off x="5598308" y="-1186889"/>
            <a:ext cx="72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p:cNvSpPr/>
          <p:nvPr/>
        </p:nvSpPr>
        <p:spPr>
          <a:xfrm rot="13184398" flipH="1">
            <a:off x="9844041" y="-1586341"/>
            <a:ext cx="72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形状 33"/>
          <p:cNvSpPr/>
          <p:nvPr/>
        </p:nvSpPr>
        <p:spPr>
          <a:xfrm rot="13184398" flipH="1">
            <a:off x="7623370" y="3381787"/>
            <a:ext cx="72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972945" y="621665"/>
            <a:ext cx="3228975" cy="2646045"/>
          </a:xfrm>
          <a:prstGeom prst="rect">
            <a:avLst/>
          </a:prstGeom>
          <a:noFill/>
        </p:spPr>
        <p:txBody>
          <a:bodyPr wrap="square" rtlCol="0">
            <a:spAutoFit/>
          </a:bodyPr>
          <a:lstStyle/>
          <a:p>
            <a:r>
              <a:rPr lang="en-US" altLang="zh-CN" sz="16600" b="1" dirty="0" smtClean="0">
                <a:solidFill>
                  <a:srgbClr val="D5B898">
                    <a:alpha val="10000"/>
                  </a:srgbClr>
                </a:solidFill>
                <a:cs typeface="+mn-ea"/>
                <a:sym typeface="+mn-lt"/>
              </a:rPr>
              <a:t>08</a:t>
            </a:r>
            <a:endParaRPr lang="zh-CN" altLang="en-US" sz="16600" b="1" dirty="0">
              <a:solidFill>
                <a:srgbClr val="D5B898">
                  <a:alpha val="10000"/>
                </a:srgbClr>
              </a:solidFill>
              <a:cs typeface="+mn-ea"/>
              <a:sym typeface="+mn-lt"/>
            </a:endParaRPr>
          </a:p>
        </p:txBody>
      </p:sp>
      <p:sp>
        <p:nvSpPr>
          <p:cNvPr id="11" name="任意多边形: 形状 10"/>
          <p:cNvSpPr/>
          <p:nvPr/>
        </p:nvSpPr>
        <p:spPr>
          <a:xfrm rot="15606436">
            <a:off x="7456170" y="732790"/>
            <a:ext cx="6225540" cy="4709795"/>
          </a:xfrm>
          <a:custGeom>
            <a:avLst/>
            <a:gdLst>
              <a:gd name="connsiteX0" fmla="*/ 3363098 w 3467473"/>
              <a:gd name="connsiteY0" fmla="*/ 1757782 h 2306723"/>
              <a:gd name="connsiteX1" fmla="*/ 3345702 w 3467473"/>
              <a:gd name="connsiteY1" fmla="*/ 1833779 h 2306723"/>
              <a:gd name="connsiteX2" fmla="*/ 2145810 w 3467473"/>
              <a:gd name="connsiteY2" fmla="*/ 651930 h 2306723"/>
              <a:gd name="connsiteX3" fmla="*/ 537073 w 3467473"/>
              <a:gd name="connsiteY3" fmla="*/ 2236475 h 2306723"/>
              <a:gd name="connsiteX4" fmla="*/ 460346 w 3467473"/>
              <a:gd name="connsiteY4" fmla="*/ 2218913 h 2306723"/>
              <a:gd name="connsiteX5" fmla="*/ 2145809 w 3467473"/>
              <a:gd name="connsiteY5" fmla="*/ 558797 h 2306723"/>
              <a:gd name="connsiteX6" fmla="*/ 3310911 w 3467473"/>
              <a:gd name="connsiteY6" fmla="*/ 1985776 h 2306723"/>
              <a:gd name="connsiteX7" fmla="*/ 2145810 w 3467473"/>
              <a:gd name="connsiteY7" fmla="*/ 838196 h 2306723"/>
              <a:gd name="connsiteX8" fmla="*/ 690522 w 3467473"/>
              <a:gd name="connsiteY8" fmla="*/ 2271599 h 2306723"/>
              <a:gd name="connsiteX9" fmla="*/ 613796 w 3467473"/>
              <a:gd name="connsiteY9" fmla="*/ 2254037 h 2306723"/>
              <a:gd name="connsiteX10" fmla="*/ 2145809 w 3467473"/>
              <a:gd name="connsiteY10" fmla="*/ 745063 h 2306723"/>
              <a:gd name="connsiteX11" fmla="*/ 3328306 w 3467473"/>
              <a:gd name="connsiteY11" fmla="*/ 1909780 h 2306723"/>
              <a:gd name="connsiteX12" fmla="*/ 3415286 w 3467473"/>
              <a:gd name="connsiteY12" fmla="*/ 1529784 h 2306723"/>
              <a:gd name="connsiteX13" fmla="*/ 2145810 w 3467473"/>
              <a:gd name="connsiteY13" fmla="*/ 279399 h 2306723"/>
              <a:gd name="connsiteX14" fmla="*/ 230175 w 3467473"/>
              <a:gd name="connsiteY14" fmla="*/ 2166227 h 2306723"/>
              <a:gd name="connsiteX15" fmla="*/ 153449 w 3467473"/>
              <a:gd name="connsiteY15" fmla="*/ 2148665 h 2306723"/>
              <a:gd name="connsiteX16" fmla="*/ 2145809 w 3467473"/>
              <a:gd name="connsiteY16" fmla="*/ 186266 h 2306723"/>
              <a:gd name="connsiteX17" fmla="*/ 3432681 w 3467473"/>
              <a:gd name="connsiteY17" fmla="*/ 1453787 h 2306723"/>
              <a:gd name="connsiteX18" fmla="*/ 3467473 w 3467473"/>
              <a:gd name="connsiteY18" fmla="*/ 1301790 h 2306723"/>
              <a:gd name="connsiteX19" fmla="*/ 3450077 w 3467473"/>
              <a:gd name="connsiteY19" fmla="*/ 1377787 h 2306723"/>
              <a:gd name="connsiteX20" fmla="*/ 2145810 w 3467473"/>
              <a:gd name="connsiteY20" fmla="*/ 93134 h 2306723"/>
              <a:gd name="connsiteX21" fmla="*/ 76725 w 3467473"/>
              <a:gd name="connsiteY21" fmla="*/ 2131103 h 2306723"/>
              <a:gd name="connsiteX22" fmla="*/ 0 w 3467473"/>
              <a:gd name="connsiteY22" fmla="*/ 2113541 h 2306723"/>
              <a:gd name="connsiteX23" fmla="*/ 2145809 w 3467473"/>
              <a:gd name="connsiteY23" fmla="*/ 0 h 2306723"/>
              <a:gd name="connsiteX24" fmla="*/ 3293515 w 3467473"/>
              <a:gd name="connsiteY24" fmla="*/ 2061776 h 2306723"/>
              <a:gd name="connsiteX25" fmla="*/ 3276119 w 3467473"/>
              <a:gd name="connsiteY25" fmla="*/ 2137773 h 2306723"/>
              <a:gd name="connsiteX26" fmla="*/ 2145810 w 3467473"/>
              <a:gd name="connsiteY26" fmla="*/ 1024462 h 2306723"/>
              <a:gd name="connsiteX27" fmla="*/ 843972 w 3467473"/>
              <a:gd name="connsiteY27" fmla="*/ 2306723 h 2306723"/>
              <a:gd name="connsiteX28" fmla="*/ 767245 w 3467473"/>
              <a:gd name="connsiteY28" fmla="*/ 2289161 h 2306723"/>
              <a:gd name="connsiteX29" fmla="*/ 2145809 w 3467473"/>
              <a:gd name="connsiteY29" fmla="*/ 931329 h 2306723"/>
              <a:gd name="connsiteX30" fmla="*/ 3397890 w 3467473"/>
              <a:gd name="connsiteY30" fmla="*/ 1605784 h 2306723"/>
              <a:gd name="connsiteX31" fmla="*/ 3380494 w 3467473"/>
              <a:gd name="connsiteY31" fmla="*/ 1681781 h 2306723"/>
              <a:gd name="connsiteX32" fmla="*/ 2145810 w 3467473"/>
              <a:gd name="connsiteY32" fmla="*/ 465665 h 2306723"/>
              <a:gd name="connsiteX33" fmla="*/ 383624 w 3467473"/>
              <a:gd name="connsiteY33" fmla="*/ 2201351 h 2306723"/>
              <a:gd name="connsiteX34" fmla="*/ 306897 w 3467473"/>
              <a:gd name="connsiteY34" fmla="*/ 2183789 h 2306723"/>
              <a:gd name="connsiteX35" fmla="*/ 2145809 w 3467473"/>
              <a:gd name="connsiteY35" fmla="*/ 372531 h 230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67473" h="2306723">
                <a:moveTo>
                  <a:pt x="3363098" y="1757782"/>
                </a:moveTo>
                <a:lnTo>
                  <a:pt x="3345702" y="1833779"/>
                </a:lnTo>
                <a:lnTo>
                  <a:pt x="2145810" y="651930"/>
                </a:lnTo>
                <a:lnTo>
                  <a:pt x="537073" y="2236475"/>
                </a:lnTo>
                <a:lnTo>
                  <a:pt x="460346" y="2218913"/>
                </a:lnTo>
                <a:lnTo>
                  <a:pt x="2145809" y="558797"/>
                </a:lnTo>
                <a:close/>
                <a:moveTo>
                  <a:pt x="3310911" y="1985776"/>
                </a:moveTo>
                <a:lnTo>
                  <a:pt x="2145810" y="838196"/>
                </a:lnTo>
                <a:lnTo>
                  <a:pt x="690522" y="2271599"/>
                </a:lnTo>
                <a:lnTo>
                  <a:pt x="613796" y="2254037"/>
                </a:lnTo>
                <a:lnTo>
                  <a:pt x="2145809" y="745063"/>
                </a:lnTo>
                <a:lnTo>
                  <a:pt x="3328306" y="1909780"/>
                </a:lnTo>
                <a:close/>
                <a:moveTo>
                  <a:pt x="3415286" y="1529784"/>
                </a:moveTo>
                <a:lnTo>
                  <a:pt x="2145810" y="279399"/>
                </a:lnTo>
                <a:lnTo>
                  <a:pt x="230175" y="2166227"/>
                </a:lnTo>
                <a:lnTo>
                  <a:pt x="153449" y="2148665"/>
                </a:lnTo>
                <a:lnTo>
                  <a:pt x="2145809" y="186266"/>
                </a:lnTo>
                <a:lnTo>
                  <a:pt x="3432681" y="1453787"/>
                </a:lnTo>
                <a:close/>
                <a:moveTo>
                  <a:pt x="3467473" y="1301790"/>
                </a:moveTo>
                <a:lnTo>
                  <a:pt x="3450077" y="1377787"/>
                </a:lnTo>
                <a:lnTo>
                  <a:pt x="2145810" y="93134"/>
                </a:lnTo>
                <a:lnTo>
                  <a:pt x="76725" y="2131103"/>
                </a:lnTo>
                <a:lnTo>
                  <a:pt x="0" y="2113541"/>
                </a:lnTo>
                <a:lnTo>
                  <a:pt x="2145809" y="0"/>
                </a:lnTo>
                <a:close/>
                <a:moveTo>
                  <a:pt x="3293515" y="2061776"/>
                </a:moveTo>
                <a:lnTo>
                  <a:pt x="3276119" y="2137773"/>
                </a:lnTo>
                <a:lnTo>
                  <a:pt x="2145810" y="1024462"/>
                </a:lnTo>
                <a:lnTo>
                  <a:pt x="843972" y="2306723"/>
                </a:lnTo>
                <a:lnTo>
                  <a:pt x="767245" y="2289161"/>
                </a:lnTo>
                <a:lnTo>
                  <a:pt x="2145809" y="931329"/>
                </a:lnTo>
                <a:close/>
                <a:moveTo>
                  <a:pt x="3397890" y="1605784"/>
                </a:moveTo>
                <a:lnTo>
                  <a:pt x="3380494" y="1681781"/>
                </a:lnTo>
                <a:lnTo>
                  <a:pt x="2145810" y="465665"/>
                </a:lnTo>
                <a:lnTo>
                  <a:pt x="383624" y="2201351"/>
                </a:lnTo>
                <a:lnTo>
                  <a:pt x="306897" y="2183789"/>
                </a:lnTo>
                <a:lnTo>
                  <a:pt x="2145809" y="372531"/>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rot="16200000" flipV="1">
            <a:off x="-487428" y="4937970"/>
            <a:ext cx="2039158" cy="1064302"/>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1973090" y="2668558"/>
            <a:ext cx="6425880" cy="1938992"/>
          </a:xfrm>
          <a:prstGeom prst="rect">
            <a:avLst/>
          </a:prstGeom>
          <a:noFill/>
        </p:spPr>
        <p:txBody>
          <a:bodyPr wrap="square" rtlCol="0">
            <a:spAutoFit/>
          </a:bodyPr>
          <a:lstStyle/>
          <a:p>
            <a:pPr algn="ctr"/>
            <a:r>
              <a:rPr lang="en-US" altLang="zh-CN" sz="6000" spc="300" dirty="0" smtClean="0">
                <a:gradFill>
                  <a:gsLst>
                    <a:gs pos="0">
                      <a:srgbClr val="EAD9C5"/>
                    </a:gs>
                    <a:gs pos="100000">
                      <a:schemeClr val="bg1"/>
                    </a:gs>
                  </a:gsLst>
                  <a:lin ang="16200000" scaled="0"/>
                </a:gradFill>
                <a:cs typeface="+mn-ea"/>
                <a:sym typeface="+mn-lt"/>
              </a:rPr>
              <a:t>Working with Sass – in VSC</a:t>
            </a:r>
            <a:endParaRPr lang="zh-CN" altLang="en-US" sz="6000" spc="300" dirty="0">
              <a:gradFill>
                <a:gsLst>
                  <a:gs pos="0">
                    <a:srgbClr val="EAD9C5"/>
                  </a:gs>
                  <a:gs pos="100000">
                    <a:schemeClr val="bg1"/>
                  </a:gs>
                </a:gsLst>
                <a:lin ang="16200000" scaled="0"/>
              </a:gradFill>
              <a:cs typeface="+mn-ea"/>
              <a:sym typeface="+mn-lt"/>
            </a:endParaRPr>
          </a:p>
        </p:txBody>
      </p:sp>
      <p:sp>
        <p:nvSpPr>
          <p:cNvPr id="37" name="任意多边形: 形状 36"/>
          <p:cNvSpPr/>
          <p:nvPr/>
        </p:nvSpPr>
        <p:spPr>
          <a:xfrm rot="13184398" flipH="1">
            <a:off x="3349519" y="3993848"/>
            <a:ext cx="7200" cy="2592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a:t>
            </a:r>
            <a:endParaRPr lang="zh-CN" altLang="en-US" spc="300" dirty="0">
              <a:gradFill>
                <a:gsLst>
                  <a:gs pos="0">
                    <a:srgbClr val="EAD9C5"/>
                  </a:gs>
                  <a:gs pos="100000">
                    <a:schemeClr val="bg1"/>
                  </a:gs>
                </a:gsLst>
                <a:lin ang="16200000" scaled="0"/>
              </a:gradFill>
              <a:cs typeface="+mn-ea"/>
              <a:sym typeface="+mn-lt"/>
            </a:endParaRPr>
          </a:p>
        </p:txBody>
      </p:sp>
      <p:sp>
        <p:nvSpPr>
          <p:cNvPr id="17" name="斜纹 16"/>
          <p:cNvSpPr/>
          <p:nvPr/>
        </p:nvSpPr>
        <p:spPr>
          <a:xfrm>
            <a:off x="441546" y="1019712"/>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cs typeface="+mn-ea"/>
                <a:sym typeface="+mn-lt"/>
              </a:rPr>
              <a:t>1</a:t>
            </a:r>
            <a:endParaRPr lang="zh-CN" altLang="en-US" sz="4000" dirty="0">
              <a:cs typeface="+mn-ea"/>
              <a:sym typeface="+mn-lt"/>
            </a:endParaRPr>
          </a:p>
        </p:txBody>
      </p:sp>
      <p:sp>
        <p:nvSpPr>
          <p:cNvPr id="18" name="斜纹 17"/>
          <p:cNvSpPr/>
          <p:nvPr/>
        </p:nvSpPr>
        <p:spPr>
          <a:xfrm>
            <a:off x="473873" y="3671137"/>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cs typeface="+mn-ea"/>
                <a:sym typeface="+mn-lt"/>
              </a:rPr>
              <a:t>2</a:t>
            </a:r>
            <a:endParaRPr lang="zh-CN" altLang="en-US" sz="4000" dirty="0">
              <a:cs typeface="+mn-ea"/>
              <a:sym typeface="+mn-lt"/>
            </a:endParaRPr>
          </a:p>
        </p:txBody>
      </p:sp>
      <p:pic>
        <p:nvPicPr>
          <p:cNvPr id="15" name="صورة 14" descr="img.PNG"/>
          <p:cNvPicPr>
            <a:picLocks noChangeAspect="1"/>
          </p:cNvPicPr>
          <p:nvPr/>
        </p:nvPicPr>
        <p:blipFill>
          <a:blip r:embed="rId3"/>
          <a:stretch>
            <a:fillRect/>
          </a:stretch>
        </p:blipFill>
        <p:spPr>
          <a:xfrm>
            <a:off x="1132898" y="1274614"/>
            <a:ext cx="9776402" cy="2124372"/>
          </a:xfrm>
          <a:prstGeom prst="rect">
            <a:avLst/>
          </a:prstGeom>
        </p:spPr>
      </p:pic>
      <p:pic>
        <p:nvPicPr>
          <p:cNvPr id="19" name="صورة 18" descr="img2.PNG"/>
          <p:cNvPicPr>
            <a:picLocks noChangeAspect="1"/>
          </p:cNvPicPr>
          <p:nvPr/>
        </p:nvPicPr>
        <p:blipFill>
          <a:blip r:embed="rId4"/>
          <a:stretch>
            <a:fillRect/>
          </a:stretch>
        </p:blipFill>
        <p:spPr>
          <a:xfrm>
            <a:off x="1086747" y="4076700"/>
            <a:ext cx="9891506" cy="1922718"/>
          </a:xfrm>
          <a:prstGeom prst="rect">
            <a:avLst/>
          </a:prstGeom>
        </p:spPr>
      </p:pic>
      <p:sp>
        <p:nvSpPr>
          <p:cNvPr id="20" name="مستطيل 19"/>
          <p:cNvSpPr/>
          <p:nvPr/>
        </p:nvSpPr>
        <p:spPr>
          <a:xfrm>
            <a:off x="7061200" y="2603500"/>
            <a:ext cx="2044700"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مستطيل 20"/>
          <p:cNvSpPr/>
          <p:nvPr/>
        </p:nvSpPr>
        <p:spPr>
          <a:xfrm>
            <a:off x="8051800" y="4838700"/>
            <a:ext cx="977900" cy="419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مستطيل 22"/>
          <p:cNvSpPr/>
          <p:nvPr/>
        </p:nvSpPr>
        <p:spPr>
          <a:xfrm>
            <a:off x="914400" y="5283200"/>
            <a:ext cx="762000" cy="419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0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a:t>
            </a:r>
            <a:endParaRPr lang="zh-CN" altLang="en-US" spc="300" dirty="0">
              <a:gradFill>
                <a:gsLst>
                  <a:gs pos="0">
                    <a:srgbClr val="EAD9C5"/>
                  </a:gs>
                  <a:gs pos="100000">
                    <a:schemeClr val="bg1"/>
                  </a:gs>
                </a:gsLst>
                <a:lin ang="16200000" scaled="0"/>
              </a:gradFill>
              <a:cs typeface="+mn-ea"/>
              <a:sym typeface="+mn-lt"/>
            </a:endParaRPr>
          </a:p>
        </p:txBody>
      </p:sp>
      <p:sp>
        <p:nvSpPr>
          <p:cNvPr id="17" name="斜纹 16"/>
          <p:cNvSpPr/>
          <p:nvPr/>
        </p:nvSpPr>
        <p:spPr>
          <a:xfrm>
            <a:off x="441546" y="1019712"/>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cs typeface="+mn-ea"/>
                <a:sym typeface="+mn-lt"/>
              </a:rPr>
              <a:t>3</a:t>
            </a:r>
            <a:endParaRPr lang="zh-CN" altLang="en-US" sz="4000" dirty="0">
              <a:cs typeface="+mn-ea"/>
              <a:sym typeface="+mn-lt"/>
            </a:endParaRPr>
          </a:p>
        </p:txBody>
      </p:sp>
      <p:sp>
        <p:nvSpPr>
          <p:cNvPr id="18" name="斜纹 17"/>
          <p:cNvSpPr/>
          <p:nvPr/>
        </p:nvSpPr>
        <p:spPr>
          <a:xfrm>
            <a:off x="473873" y="3671137"/>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cs typeface="+mn-ea"/>
                <a:sym typeface="+mn-lt"/>
              </a:rPr>
              <a:t>4</a:t>
            </a:r>
            <a:endParaRPr lang="zh-CN" altLang="en-US" sz="4000" dirty="0">
              <a:cs typeface="+mn-ea"/>
              <a:sym typeface="+mn-lt"/>
            </a:endParaRPr>
          </a:p>
        </p:txBody>
      </p:sp>
      <p:pic>
        <p:nvPicPr>
          <p:cNvPr id="15" name="صورة 14" descr="img.PNG"/>
          <p:cNvPicPr>
            <a:picLocks noChangeAspect="1"/>
          </p:cNvPicPr>
          <p:nvPr/>
        </p:nvPicPr>
        <p:blipFill>
          <a:blip r:embed="rId3"/>
          <a:stretch>
            <a:fillRect/>
          </a:stretch>
        </p:blipFill>
        <p:spPr>
          <a:xfrm>
            <a:off x="1079500" y="1274614"/>
            <a:ext cx="9880600" cy="2124372"/>
          </a:xfrm>
          <a:prstGeom prst="rect">
            <a:avLst/>
          </a:prstGeom>
        </p:spPr>
      </p:pic>
      <p:pic>
        <p:nvPicPr>
          <p:cNvPr id="19" name="صورة 18" descr="img2.PNG"/>
          <p:cNvPicPr>
            <a:picLocks noChangeAspect="1"/>
          </p:cNvPicPr>
          <p:nvPr/>
        </p:nvPicPr>
        <p:blipFill>
          <a:blip r:embed="rId4"/>
          <a:stretch>
            <a:fillRect/>
          </a:stretch>
        </p:blipFill>
        <p:spPr>
          <a:xfrm>
            <a:off x="1023247" y="3998408"/>
            <a:ext cx="9891506" cy="529902"/>
          </a:xfrm>
          <a:prstGeom prst="rect">
            <a:avLst/>
          </a:prstGeom>
        </p:spPr>
      </p:pic>
      <p:sp>
        <p:nvSpPr>
          <p:cNvPr id="13" name="斜纹 17"/>
          <p:cNvSpPr/>
          <p:nvPr/>
        </p:nvSpPr>
        <p:spPr>
          <a:xfrm>
            <a:off x="435773" y="4915737"/>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cs typeface="+mn-ea"/>
                <a:sym typeface="+mn-lt"/>
              </a:rPr>
              <a:t>5</a:t>
            </a:r>
            <a:endParaRPr lang="zh-CN" altLang="en-US" sz="4000" dirty="0">
              <a:cs typeface="+mn-ea"/>
              <a:sym typeface="+mn-lt"/>
            </a:endParaRPr>
          </a:p>
        </p:txBody>
      </p:sp>
      <p:pic>
        <p:nvPicPr>
          <p:cNvPr id="12" name="صورة 11" descr="img8.PNG"/>
          <p:cNvPicPr>
            <a:picLocks noChangeAspect="1"/>
          </p:cNvPicPr>
          <p:nvPr/>
        </p:nvPicPr>
        <p:blipFill>
          <a:blip r:embed="rId5"/>
          <a:stretch>
            <a:fillRect/>
          </a:stretch>
        </p:blipFill>
        <p:spPr>
          <a:xfrm>
            <a:off x="1187314" y="5013214"/>
            <a:ext cx="1943371" cy="1581371"/>
          </a:xfrm>
          <a:prstGeom prst="rect">
            <a:avLst/>
          </a:prstGeom>
        </p:spPr>
      </p:pic>
      <p:sp>
        <p:nvSpPr>
          <p:cNvPr id="24" name="مستطيل 23"/>
          <p:cNvSpPr/>
          <p:nvPr/>
        </p:nvSpPr>
        <p:spPr>
          <a:xfrm>
            <a:off x="800100" y="5753100"/>
            <a:ext cx="25781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مستطيل 24"/>
          <p:cNvSpPr/>
          <p:nvPr/>
        </p:nvSpPr>
        <p:spPr>
          <a:xfrm>
            <a:off x="1193800" y="2844800"/>
            <a:ext cx="3060700" cy="444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مستطيل 25"/>
          <p:cNvSpPr/>
          <p:nvPr/>
        </p:nvSpPr>
        <p:spPr>
          <a:xfrm>
            <a:off x="2184400" y="4000500"/>
            <a:ext cx="1663700" cy="482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0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20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20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3" grpId="0" animBg="1"/>
      <p:bldP spid="24"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a:t>
            </a:r>
            <a:endParaRPr lang="zh-CN" altLang="en-US" spc="300" dirty="0">
              <a:gradFill>
                <a:gsLst>
                  <a:gs pos="0">
                    <a:srgbClr val="EAD9C5"/>
                  </a:gs>
                  <a:gs pos="100000">
                    <a:schemeClr val="bg1"/>
                  </a:gs>
                </a:gsLst>
                <a:lin ang="16200000" scaled="0"/>
              </a:gradFill>
              <a:cs typeface="+mn-ea"/>
              <a:sym typeface="+mn-lt"/>
            </a:endParaRPr>
          </a:p>
        </p:txBody>
      </p:sp>
      <p:sp>
        <p:nvSpPr>
          <p:cNvPr id="18" name="斜纹 17"/>
          <p:cNvSpPr/>
          <p:nvPr/>
        </p:nvSpPr>
        <p:spPr>
          <a:xfrm>
            <a:off x="435773" y="1131137"/>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cs typeface="+mn-ea"/>
                <a:sym typeface="+mn-lt"/>
              </a:rPr>
              <a:t>6</a:t>
            </a:r>
            <a:endParaRPr lang="zh-CN" altLang="en-US" sz="4000" dirty="0">
              <a:cs typeface="+mn-ea"/>
              <a:sym typeface="+mn-lt"/>
            </a:endParaRPr>
          </a:p>
        </p:txBody>
      </p:sp>
      <p:sp>
        <p:nvSpPr>
          <p:cNvPr id="9" name="斜纹 17"/>
          <p:cNvSpPr/>
          <p:nvPr/>
        </p:nvSpPr>
        <p:spPr>
          <a:xfrm>
            <a:off x="359573" y="4268037"/>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cs typeface="+mn-ea"/>
                <a:sym typeface="+mn-lt"/>
              </a:rPr>
              <a:t>7</a:t>
            </a:r>
            <a:endParaRPr lang="zh-CN" altLang="en-US" sz="4000" dirty="0">
              <a:cs typeface="+mn-ea"/>
              <a:sym typeface="+mn-lt"/>
            </a:endParaRPr>
          </a:p>
        </p:txBody>
      </p:sp>
      <p:pic>
        <p:nvPicPr>
          <p:cNvPr id="10" name="صورة 9" descr="img7.PNG"/>
          <p:cNvPicPr>
            <a:picLocks noChangeAspect="1"/>
          </p:cNvPicPr>
          <p:nvPr/>
        </p:nvPicPr>
        <p:blipFill>
          <a:blip r:embed="rId3"/>
          <a:stretch>
            <a:fillRect/>
          </a:stretch>
        </p:blipFill>
        <p:spPr>
          <a:xfrm>
            <a:off x="1294336" y="4406900"/>
            <a:ext cx="10122964" cy="2082800"/>
          </a:xfrm>
          <a:prstGeom prst="rect">
            <a:avLst/>
          </a:prstGeom>
        </p:spPr>
      </p:pic>
      <p:pic>
        <p:nvPicPr>
          <p:cNvPr id="11" name="صورة 10" descr="img6.PNG"/>
          <p:cNvPicPr>
            <a:picLocks noChangeAspect="1"/>
          </p:cNvPicPr>
          <p:nvPr/>
        </p:nvPicPr>
        <p:blipFill>
          <a:blip r:embed="rId4"/>
          <a:stretch>
            <a:fillRect/>
          </a:stretch>
        </p:blipFill>
        <p:spPr>
          <a:xfrm>
            <a:off x="1218662" y="1562101"/>
            <a:ext cx="10160538" cy="2273300"/>
          </a:xfrm>
          <a:prstGeom prst="rect">
            <a:avLst/>
          </a:prstGeom>
        </p:spPr>
      </p:pic>
      <p:sp>
        <p:nvSpPr>
          <p:cNvPr id="12" name="مستطيل 11"/>
          <p:cNvSpPr/>
          <p:nvPr/>
        </p:nvSpPr>
        <p:spPr>
          <a:xfrm>
            <a:off x="5270500" y="4432300"/>
            <a:ext cx="1206500" cy="2667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مستطيل 12"/>
          <p:cNvSpPr/>
          <p:nvPr/>
        </p:nvSpPr>
        <p:spPr>
          <a:xfrm>
            <a:off x="3746500" y="1524000"/>
            <a:ext cx="1206500" cy="2667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9"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a:t>
            </a:r>
            <a:endParaRPr lang="zh-CN" altLang="en-US" spc="300" dirty="0">
              <a:gradFill>
                <a:gsLst>
                  <a:gs pos="0">
                    <a:srgbClr val="EAD9C5"/>
                  </a:gs>
                  <a:gs pos="100000">
                    <a:schemeClr val="bg1"/>
                  </a:gs>
                </a:gsLst>
                <a:lin ang="16200000" scaled="0"/>
              </a:gradFill>
              <a:cs typeface="+mn-ea"/>
              <a:sym typeface="+mn-lt"/>
            </a:endParaRPr>
          </a:p>
        </p:txBody>
      </p:sp>
      <p:sp>
        <p:nvSpPr>
          <p:cNvPr id="5" name="مربع نص 4"/>
          <p:cNvSpPr txBox="1"/>
          <p:nvPr/>
        </p:nvSpPr>
        <p:spPr>
          <a:xfrm>
            <a:off x="1923394" y="1828800"/>
            <a:ext cx="9159765" cy="6093976"/>
          </a:xfrm>
          <a:prstGeom prst="rect">
            <a:avLst/>
          </a:prstGeom>
          <a:noFill/>
        </p:spPr>
        <p:txBody>
          <a:bodyPr wrap="square" rtlCol="0">
            <a:spAutoFit/>
          </a:bodyPr>
          <a:lstStyle/>
          <a:p>
            <a:r>
              <a:rPr lang="en-CA" sz="2000" dirty="0" smtClean="0">
                <a:hlinkClick r:id="rId3"/>
              </a:rPr>
              <a:t>https://sass-lang.com/guide</a:t>
            </a:r>
            <a:endParaRPr lang="en-CA" sz="2000" dirty="0" smtClean="0"/>
          </a:p>
          <a:p>
            <a:r>
              <a:rPr lang="en-CA" sz="2000" dirty="0" smtClean="0">
                <a:hlinkClick r:id="rId4"/>
              </a:rPr>
              <a:t>https://developer.mozilla.org/en-US/docs/Glossary/CSS_preprocessor</a:t>
            </a:r>
            <a:r>
              <a:rPr lang="en-CA" sz="2000" dirty="0" smtClean="0"/>
              <a:t> </a:t>
            </a:r>
          </a:p>
          <a:p>
            <a:r>
              <a:rPr lang="en-CA" sz="2000" dirty="0" smtClean="0">
                <a:hlinkClick r:id="rId5"/>
              </a:rPr>
              <a:t>https://codersera.com/blog/difference-between-css-and-scss/</a:t>
            </a:r>
            <a:endParaRPr lang="en-CA" sz="2000" dirty="0" smtClean="0"/>
          </a:p>
          <a:p>
            <a:r>
              <a:rPr lang="en-CA" sz="2000" dirty="0" smtClean="0">
                <a:hlinkClick r:id="rId6"/>
              </a:rPr>
              <a:t>https://www.slideserve.com/chandler-lambert/sass</a:t>
            </a:r>
            <a:endParaRPr lang="en-CA" sz="2000" dirty="0" smtClean="0"/>
          </a:p>
          <a:p>
            <a:r>
              <a:rPr lang="en-CA" sz="2000" dirty="0" smtClean="0">
                <a:hlinkClick r:id="rId7"/>
              </a:rPr>
              <a:t>https://www.geeksforgeeks.org/include-vs-extend-in-sass/</a:t>
            </a:r>
            <a:endParaRPr lang="en-CA" sz="2000" dirty="0" smtClean="0"/>
          </a:p>
          <a:p>
            <a:r>
              <a:rPr lang="en-CA" sz="2000" dirty="0" smtClean="0">
                <a:hlinkClick r:id="rId8"/>
              </a:rPr>
              <a:t>https://www.youtube.com/watch?v=zmotal8b5Qc&amp;list=PLPTNqXpQ2tbgJPXA07MUI3A2oxnOfB6z4&amp;index=1</a:t>
            </a:r>
            <a:endParaRPr lang="en-CA" sz="2000" dirty="0" smtClean="0"/>
          </a:p>
          <a:p>
            <a:endParaRPr lang="en-CA" sz="2000" dirty="0" smtClean="0"/>
          </a:p>
          <a:p>
            <a:r>
              <a:rPr lang="en-CA" sz="2000" dirty="0" smtClean="0">
                <a:hlinkClick r:id="rId9"/>
              </a:rPr>
              <a:t>https://www.youtube.com/watch?v=3zE1s_WCgVM&amp;list=PLPTNqXpQ2tbgJPXA07MUI3A2oxnOfB6z4&amp;index=9</a:t>
            </a:r>
            <a:endParaRPr lang="en-CA" sz="2000" dirty="0" smtClean="0"/>
          </a:p>
          <a:p>
            <a:r>
              <a:rPr lang="en-CA" sz="2000" dirty="0" smtClean="0">
                <a:hlinkClick r:id="rId10"/>
              </a:rPr>
              <a:t>https://sass-lang.com/documentation/at-rules/import</a:t>
            </a:r>
            <a:endParaRPr lang="en-CA" sz="2000" dirty="0" smtClean="0"/>
          </a:p>
          <a:p>
            <a:r>
              <a:rPr lang="en-CA" sz="2000" dirty="0" smtClean="0">
                <a:hlinkClick r:id="rId11"/>
              </a:rPr>
              <a:t>https://stackoverflow.com/questions/40976874/what-is-the-difference-between-css-import-and-sass-scss-import</a:t>
            </a:r>
            <a:endParaRPr lang="en-CA" sz="2000" dirty="0" smtClean="0"/>
          </a:p>
          <a:p>
            <a:r>
              <a:rPr lang="en-CA" sz="2000" dirty="0" smtClean="0">
                <a:hlinkClick r:id="rId12"/>
              </a:rPr>
              <a:t>https://sass-lang.com/documentation/at-rules/mixin</a:t>
            </a:r>
            <a:endParaRPr lang="en-CA" sz="2000" dirty="0" smtClean="0"/>
          </a:p>
          <a:p>
            <a:endParaRPr lang="en-CA" sz="2000" dirty="0" smtClean="0"/>
          </a:p>
          <a:p>
            <a:endParaRPr lang="en-CA" dirty="0" smtClean="0"/>
          </a:p>
          <a:p>
            <a:endParaRPr lang="en-CA" dirty="0" smtClean="0"/>
          </a:p>
          <a:p>
            <a:endParaRPr lang="en-CA" dirty="0" smtClean="0"/>
          </a:p>
          <a:p>
            <a:endParaRPr lang="en-CA" dirty="0" smtClean="0"/>
          </a:p>
          <a:p>
            <a:endParaRPr lang="en-CA" dirty="0"/>
          </a:p>
        </p:txBody>
      </p:sp>
      <p:sp>
        <p:nvSpPr>
          <p:cNvPr id="6" name="مربع نص 5"/>
          <p:cNvSpPr txBox="1"/>
          <p:nvPr/>
        </p:nvSpPr>
        <p:spPr>
          <a:xfrm>
            <a:off x="378373" y="1008993"/>
            <a:ext cx="2743200" cy="523220"/>
          </a:xfrm>
          <a:prstGeom prst="rect">
            <a:avLst/>
          </a:prstGeom>
          <a:noFill/>
        </p:spPr>
        <p:txBody>
          <a:bodyPr wrap="square" rtlCol="0">
            <a:spAutoFit/>
          </a:bodyPr>
          <a:lstStyle/>
          <a:p>
            <a:r>
              <a:rPr lang="en-US" sz="2800" dirty="0" smtClean="0">
                <a:solidFill>
                  <a:schemeClr val="bg1"/>
                </a:solidFill>
              </a:rPr>
              <a:t>Resources</a:t>
            </a:r>
            <a:endParaRPr lang="en-CA" sz="2800" dirty="0">
              <a:solidFill>
                <a:schemeClr val="bg1"/>
              </a:solidFill>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形状 24"/>
          <p:cNvSpPr/>
          <p:nvPr/>
        </p:nvSpPr>
        <p:spPr>
          <a:xfrm rot="13184398" flipH="1">
            <a:off x="4036889" y="1431611"/>
            <a:ext cx="180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任意多边形: 形状 69"/>
          <p:cNvSpPr/>
          <p:nvPr/>
        </p:nvSpPr>
        <p:spPr>
          <a:xfrm rot="16200000">
            <a:off x="8571230" y="697865"/>
            <a:ext cx="5067301" cy="2495550"/>
          </a:xfrm>
          <a:custGeom>
            <a:avLst/>
            <a:gdLst>
              <a:gd name="connsiteX0" fmla="*/ 3475172 w 4272391"/>
              <a:gd name="connsiteY0" fmla="*/ 3677797 h 3677797"/>
              <a:gd name="connsiteX1" fmla="*/ 3395451 w 4272391"/>
              <a:gd name="connsiteY1" fmla="*/ 3677797 h 3677797"/>
              <a:gd name="connsiteX2" fmla="*/ 2136197 w 4272391"/>
              <a:gd name="connsiteY2" fmla="*/ 1509793 h 3677797"/>
              <a:gd name="connsiteX3" fmla="*/ 876942 w 4272391"/>
              <a:gd name="connsiteY3" fmla="*/ 3677797 h 3677797"/>
              <a:gd name="connsiteX4" fmla="*/ 797219 w 4272391"/>
              <a:gd name="connsiteY4" fmla="*/ 3677797 h 3677797"/>
              <a:gd name="connsiteX5" fmla="*/ 2136196 w 4272391"/>
              <a:gd name="connsiteY5" fmla="*/ 1372539 h 3677797"/>
              <a:gd name="connsiteX6" fmla="*/ 3634615 w 4272391"/>
              <a:gd name="connsiteY6" fmla="*/ 3677797 h 3677797"/>
              <a:gd name="connsiteX7" fmla="*/ 3554895 w 4272391"/>
              <a:gd name="connsiteY7" fmla="*/ 3677797 h 3677797"/>
              <a:gd name="connsiteX8" fmla="*/ 2136197 w 4272391"/>
              <a:gd name="connsiteY8" fmla="*/ 1235285 h 3677797"/>
              <a:gd name="connsiteX9" fmla="*/ 717498 w 4272391"/>
              <a:gd name="connsiteY9" fmla="*/ 3677797 h 3677797"/>
              <a:gd name="connsiteX10" fmla="*/ 637775 w 4272391"/>
              <a:gd name="connsiteY10" fmla="*/ 3677797 h 3677797"/>
              <a:gd name="connsiteX11" fmla="*/ 2136196 w 4272391"/>
              <a:gd name="connsiteY11" fmla="*/ 1098030 h 3677797"/>
              <a:gd name="connsiteX12" fmla="*/ 3794059 w 4272391"/>
              <a:gd name="connsiteY12" fmla="*/ 3677797 h 3677797"/>
              <a:gd name="connsiteX13" fmla="*/ 3714338 w 4272391"/>
              <a:gd name="connsiteY13" fmla="*/ 3677797 h 3677797"/>
              <a:gd name="connsiteX14" fmla="*/ 2136197 w 4272391"/>
              <a:gd name="connsiteY14" fmla="*/ 960778 h 3677797"/>
              <a:gd name="connsiteX15" fmla="*/ 558055 w 4272391"/>
              <a:gd name="connsiteY15" fmla="*/ 3677797 h 3677797"/>
              <a:gd name="connsiteX16" fmla="*/ 478331 w 4272391"/>
              <a:gd name="connsiteY16" fmla="*/ 3677797 h 3677797"/>
              <a:gd name="connsiteX17" fmla="*/ 2136196 w 4272391"/>
              <a:gd name="connsiteY17" fmla="*/ 823523 h 3677797"/>
              <a:gd name="connsiteX18" fmla="*/ 3953504 w 4272391"/>
              <a:gd name="connsiteY18" fmla="*/ 3677797 h 3677797"/>
              <a:gd name="connsiteX19" fmla="*/ 3873782 w 4272391"/>
              <a:gd name="connsiteY19" fmla="*/ 3677797 h 3677797"/>
              <a:gd name="connsiteX20" fmla="*/ 2136197 w 4272391"/>
              <a:gd name="connsiteY20" fmla="*/ 686270 h 3677797"/>
              <a:gd name="connsiteX21" fmla="*/ 398611 w 4272391"/>
              <a:gd name="connsiteY21" fmla="*/ 3677797 h 3677797"/>
              <a:gd name="connsiteX22" fmla="*/ 318887 w 4272391"/>
              <a:gd name="connsiteY22" fmla="*/ 3677797 h 3677797"/>
              <a:gd name="connsiteX23" fmla="*/ 2136196 w 4272391"/>
              <a:gd name="connsiteY23" fmla="*/ 549015 h 3677797"/>
              <a:gd name="connsiteX24" fmla="*/ 4112947 w 4272391"/>
              <a:gd name="connsiteY24" fmla="*/ 3677797 h 3677797"/>
              <a:gd name="connsiteX25" fmla="*/ 4033226 w 4272391"/>
              <a:gd name="connsiteY25" fmla="*/ 3677797 h 3677797"/>
              <a:gd name="connsiteX26" fmla="*/ 2136197 w 4272391"/>
              <a:gd name="connsiteY26" fmla="*/ 411762 h 3677797"/>
              <a:gd name="connsiteX27" fmla="*/ 239167 w 4272391"/>
              <a:gd name="connsiteY27" fmla="*/ 3677797 h 3677797"/>
              <a:gd name="connsiteX28" fmla="*/ 159444 w 4272391"/>
              <a:gd name="connsiteY28" fmla="*/ 3677797 h 3677797"/>
              <a:gd name="connsiteX29" fmla="*/ 2136196 w 4272391"/>
              <a:gd name="connsiteY29" fmla="*/ 274508 h 3677797"/>
              <a:gd name="connsiteX30" fmla="*/ 4272391 w 4272391"/>
              <a:gd name="connsiteY30" fmla="*/ 3677797 h 3677797"/>
              <a:gd name="connsiteX31" fmla="*/ 4192670 w 4272391"/>
              <a:gd name="connsiteY31" fmla="*/ 3677797 h 3677797"/>
              <a:gd name="connsiteX32" fmla="*/ 2136197 w 4272391"/>
              <a:gd name="connsiteY32" fmla="*/ 137255 h 3677797"/>
              <a:gd name="connsiteX33" fmla="*/ 79723 w 4272391"/>
              <a:gd name="connsiteY33" fmla="*/ 3677797 h 3677797"/>
              <a:gd name="connsiteX34" fmla="*/ 0 w 4272391"/>
              <a:gd name="connsiteY34" fmla="*/ 3677797 h 3677797"/>
              <a:gd name="connsiteX35" fmla="*/ 2136196 w 4272391"/>
              <a:gd name="connsiteY35" fmla="*/ 0 h 367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72391" h="3677797">
                <a:moveTo>
                  <a:pt x="3475172" y="3677797"/>
                </a:moveTo>
                <a:lnTo>
                  <a:pt x="3395451" y="3677797"/>
                </a:lnTo>
                <a:lnTo>
                  <a:pt x="2136197" y="1509793"/>
                </a:lnTo>
                <a:lnTo>
                  <a:pt x="876942" y="3677797"/>
                </a:lnTo>
                <a:lnTo>
                  <a:pt x="797219" y="3677797"/>
                </a:lnTo>
                <a:lnTo>
                  <a:pt x="2136196" y="1372539"/>
                </a:lnTo>
                <a:close/>
                <a:moveTo>
                  <a:pt x="3634615" y="3677797"/>
                </a:moveTo>
                <a:lnTo>
                  <a:pt x="3554895" y="3677797"/>
                </a:lnTo>
                <a:lnTo>
                  <a:pt x="2136197" y="1235285"/>
                </a:lnTo>
                <a:lnTo>
                  <a:pt x="717498" y="3677797"/>
                </a:lnTo>
                <a:lnTo>
                  <a:pt x="637775" y="3677797"/>
                </a:lnTo>
                <a:lnTo>
                  <a:pt x="2136196" y="1098030"/>
                </a:lnTo>
                <a:close/>
                <a:moveTo>
                  <a:pt x="3794059" y="3677797"/>
                </a:moveTo>
                <a:lnTo>
                  <a:pt x="3714338" y="3677797"/>
                </a:lnTo>
                <a:lnTo>
                  <a:pt x="2136197" y="960778"/>
                </a:lnTo>
                <a:lnTo>
                  <a:pt x="558055" y="3677797"/>
                </a:lnTo>
                <a:lnTo>
                  <a:pt x="478331" y="3677797"/>
                </a:lnTo>
                <a:lnTo>
                  <a:pt x="2136196" y="823523"/>
                </a:lnTo>
                <a:close/>
                <a:moveTo>
                  <a:pt x="3953504" y="3677797"/>
                </a:moveTo>
                <a:lnTo>
                  <a:pt x="3873782" y="3677797"/>
                </a:lnTo>
                <a:lnTo>
                  <a:pt x="2136197" y="686270"/>
                </a:lnTo>
                <a:lnTo>
                  <a:pt x="398611" y="3677797"/>
                </a:lnTo>
                <a:lnTo>
                  <a:pt x="318887" y="3677797"/>
                </a:lnTo>
                <a:lnTo>
                  <a:pt x="2136196" y="549015"/>
                </a:lnTo>
                <a:close/>
                <a:moveTo>
                  <a:pt x="4112947" y="3677797"/>
                </a:moveTo>
                <a:lnTo>
                  <a:pt x="4033226" y="3677797"/>
                </a:lnTo>
                <a:lnTo>
                  <a:pt x="2136197" y="411762"/>
                </a:lnTo>
                <a:lnTo>
                  <a:pt x="239167" y="3677797"/>
                </a:lnTo>
                <a:lnTo>
                  <a:pt x="159444" y="3677797"/>
                </a:lnTo>
                <a:lnTo>
                  <a:pt x="2136196" y="274508"/>
                </a:lnTo>
                <a:close/>
                <a:moveTo>
                  <a:pt x="4272391" y="3677797"/>
                </a:moveTo>
                <a:lnTo>
                  <a:pt x="4192670" y="3677797"/>
                </a:lnTo>
                <a:lnTo>
                  <a:pt x="2136197" y="137255"/>
                </a:lnTo>
                <a:lnTo>
                  <a:pt x="79723" y="3677797"/>
                </a:lnTo>
                <a:lnTo>
                  <a:pt x="0" y="3677797"/>
                </a:lnTo>
                <a:lnTo>
                  <a:pt x="2136196" y="0"/>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任意多边形: 形状 72"/>
          <p:cNvSpPr/>
          <p:nvPr/>
        </p:nvSpPr>
        <p:spPr>
          <a:xfrm rot="5400000" flipH="1">
            <a:off x="-119243" y="4795657"/>
            <a:ext cx="2181586" cy="1943100"/>
          </a:xfrm>
          <a:custGeom>
            <a:avLst/>
            <a:gdLst>
              <a:gd name="connsiteX0" fmla="*/ 1575444 w 2181586"/>
              <a:gd name="connsiteY0" fmla="*/ 1943100 h 1943100"/>
              <a:gd name="connsiteX1" fmla="*/ 557392 w 2181586"/>
              <a:gd name="connsiteY1" fmla="*/ 725157 h 1943100"/>
              <a:gd name="connsiteX2" fmla="*/ 0 w 2181586"/>
              <a:gd name="connsiteY2" fmla="*/ 1391991 h 1943100"/>
              <a:gd name="connsiteX3" fmla="*/ 0 w 2181586"/>
              <a:gd name="connsiteY3" fmla="*/ 1464508 h 1943100"/>
              <a:gd name="connsiteX4" fmla="*/ 557393 w 2181586"/>
              <a:gd name="connsiteY4" fmla="*/ 797673 h 1943100"/>
              <a:gd name="connsiteX5" fmla="*/ 1514830 w 2181586"/>
              <a:gd name="connsiteY5" fmla="*/ 1943100 h 1943100"/>
              <a:gd name="connsiteX6" fmla="*/ 1696672 w 2181586"/>
              <a:gd name="connsiteY6" fmla="*/ 1943100 h 1943100"/>
              <a:gd name="connsiteX7" fmla="*/ 557392 w 2181586"/>
              <a:gd name="connsiteY7" fmla="*/ 580125 h 1943100"/>
              <a:gd name="connsiteX8" fmla="*/ 0 w 2181586"/>
              <a:gd name="connsiteY8" fmla="*/ 1246960 h 1943100"/>
              <a:gd name="connsiteX9" fmla="*/ 0 w 2181586"/>
              <a:gd name="connsiteY9" fmla="*/ 1319476 h 1943100"/>
              <a:gd name="connsiteX10" fmla="*/ 557393 w 2181586"/>
              <a:gd name="connsiteY10" fmla="*/ 652641 h 1943100"/>
              <a:gd name="connsiteX11" fmla="*/ 1636059 w 2181586"/>
              <a:gd name="connsiteY11" fmla="*/ 1943100 h 1943100"/>
              <a:gd name="connsiteX12" fmla="*/ 1817900 w 2181586"/>
              <a:gd name="connsiteY12" fmla="*/ 1943100 h 1943100"/>
              <a:gd name="connsiteX13" fmla="*/ 557392 w 2181586"/>
              <a:gd name="connsiteY13" fmla="*/ 435094 h 1943100"/>
              <a:gd name="connsiteX14" fmla="*/ 0 w 2181586"/>
              <a:gd name="connsiteY14" fmla="*/ 1101928 h 1943100"/>
              <a:gd name="connsiteX15" fmla="*/ 0 w 2181586"/>
              <a:gd name="connsiteY15" fmla="*/ 1174445 h 1943100"/>
              <a:gd name="connsiteX16" fmla="*/ 557393 w 2181586"/>
              <a:gd name="connsiteY16" fmla="*/ 507610 h 1943100"/>
              <a:gd name="connsiteX17" fmla="*/ 1757287 w 2181586"/>
              <a:gd name="connsiteY17" fmla="*/ 1943100 h 1943100"/>
              <a:gd name="connsiteX18" fmla="*/ 1939130 w 2181586"/>
              <a:gd name="connsiteY18" fmla="*/ 1943100 h 1943100"/>
              <a:gd name="connsiteX19" fmla="*/ 557392 w 2181586"/>
              <a:gd name="connsiteY19" fmla="*/ 290063 h 1943100"/>
              <a:gd name="connsiteX20" fmla="*/ 0 w 2181586"/>
              <a:gd name="connsiteY20" fmla="*/ 956897 h 1943100"/>
              <a:gd name="connsiteX21" fmla="*/ 0 w 2181586"/>
              <a:gd name="connsiteY21" fmla="*/ 1029414 h 1943100"/>
              <a:gd name="connsiteX22" fmla="*/ 557393 w 2181586"/>
              <a:gd name="connsiteY22" fmla="*/ 362579 h 1943100"/>
              <a:gd name="connsiteX23" fmla="*/ 1878516 w 2181586"/>
              <a:gd name="connsiteY23" fmla="*/ 1943100 h 1943100"/>
              <a:gd name="connsiteX24" fmla="*/ 2060358 w 2181586"/>
              <a:gd name="connsiteY24" fmla="*/ 1943100 h 1943100"/>
              <a:gd name="connsiteX25" fmla="*/ 557392 w 2181586"/>
              <a:gd name="connsiteY25" fmla="*/ 145032 h 1943100"/>
              <a:gd name="connsiteX26" fmla="*/ 0 w 2181586"/>
              <a:gd name="connsiteY26" fmla="*/ 811866 h 1943100"/>
              <a:gd name="connsiteX27" fmla="*/ 0 w 2181586"/>
              <a:gd name="connsiteY27" fmla="*/ 884382 h 1943100"/>
              <a:gd name="connsiteX28" fmla="*/ 557393 w 2181586"/>
              <a:gd name="connsiteY28" fmla="*/ 217547 h 1943100"/>
              <a:gd name="connsiteX29" fmla="*/ 1999744 w 2181586"/>
              <a:gd name="connsiteY29" fmla="*/ 1943100 h 1943100"/>
              <a:gd name="connsiteX30" fmla="*/ 2181586 w 2181586"/>
              <a:gd name="connsiteY30" fmla="*/ 1943100 h 1943100"/>
              <a:gd name="connsiteX31" fmla="*/ 557392 w 2181586"/>
              <a:gd name="connsiteY31" fmla="*/ 0 h 1943100"/>
              <a:gd name="connsiteX32" fmla="*/ 0 w 2181586"/>
              <a:gd name="connsiteY32" fmla="*/ 666835 h 1943100"/>
              <a:gd name="connsiteX33" fmla="*/ 0 w 2181586"/>
              <a:gd name="connsiteY33" fmla="*/ 739351 h 1943100"/>
              <a:gd name="connsiteX34" fmla="*/ 557393 w 2181586"/>
              <a:gd name="connsiteY34" fmla="*/ 72516 h 1943100"/>
              <a:gd name="connsiteX35" fmla="*/ 2120973 w 2181586"/>
              <a:gd name="connsiteY35" fmla="*/ 194310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81586" h="1943100">
                <a:moveTo>
                  <a:pt x="1575444" y="1943100"/>
                </a:moveTo>
                <a:lnTo>
                  <a:pt x="557392" y="725157"/>
                </a:lnTo>
                <a:lnTo>
                  <a:pt x="0" y="1391991"/>
                </a:lnTo>
                <a:lnTo>
                  <a:pt x="0" y="1464508"/>
                </a:lnTo>
                <a:lnTo>
                  <a:pt x="557393" y="797673"/>
                </a:lnTo>
                <a:lnTo>
                  <a:pt x="1514830" y="1943100"/>
                </a:lnTo>
                <a:close/>
                <a:moveTo>
                  <a:pt x="1696672" y="1943100"/>
                </a:moveTo>
                <a:lnTo>
                  <a:pt x="557392" y="580125"/>
                </a:lnTo>
                <a:lnTo>
                  <a:pt x="0" y="1246960"/>
                </a:lnTo>
                <a:lnTo>
                  <a:pt x="0" y="1319476"/>
                </a:lnTo>
                <a:lnTo>
                  <a:pt x="557393" y="652641"/>
                </a:lnTo>
                <a:lnTo>
                  <a:pt x="1636059" y="1943100"/>
                </a:lnTo>
                <a:close/>
                <a:moveTo>
                  <a:pt x="1817900" y="1943100"/>
                </a:moveTo>
                <a:lnTo>
                  <a:pt x="557392" y="435094"/>
                </a:lnTo>
                <a:lnTo>
                  <a:pt x="0" y="1101928"/>
                </a:lnTo>
                <a:lnTo>
                  <a:pt x="0" y="1174445"/>
                </a:lnTo>
                <a:lnTo>
                  <a:pt x="557393" y="507610"/>
                </a:lnTo>
                <a:lnTo>
                  <a:pt x="1757287" y="1943100"/>
                </a:lnTo>
                <a:close/>
                <a:moveTo>
                  <a:pt x="1939130" y="1943100"/>
                </a:moveTo>
                <a:lnTo>
                  <a:pt x="557392" y="290063"/>
                </a:lnTo>
                <a:lnTo>
                  <a:pt x="0" y="956897"/>
                </a:lnTo>
                <a:lnTo>
                  <a:pt x="0" y="1029414"/>
                </a:lnTo>
                <a:lnTo>
                  <a:pt x="557393" y="362579"/>
                </a:lnTo>
                <a:lnTo>
                  <a:pt x="1878516" y="1943100"/>
                </a:lnTo>
                <a:close/>
                <a:moveTo>
                  <a:pt x="2060358" y="1943100"/>
                </a:moveTo>
                <a:lnTo>
                  <a:pt x="557392" y="145032"/>
                </a:lnTo>
                <a:lnTo>
                  <a:pt x="0" y="811866"/>
                </a:lnTo>
                <a:lnTo>
                  <a:pt x="0" y="884382"/>
                </a:lnTo>
                <a:lnTo>
                  <a:pt x="557393" y="217547"/>
                </a:lnTo>
                <a:lnTo>
                  <a:pt x="1999744" y="1943100"/>
                </a:lnTo>
                <a:close/>
                <a:moveTo>
                  <a:pt x="2181586" y="1943100"/>
                </a:moveTo>
                <a:lnTo>
                  <a:pt x="557392" y="0"/>
                </a:lnTo>
                <a:lnTo>
                  <a:pt x="0" y="666835"/>
                </a:lnTo>
                <a:lnTo>
                  <a:pt x="0" y="739351"/>
                </a:lnTo>
                <a:lnTo>
                  <a:pt x="557393" y="72516"/>
                </a:lnTo>
                <a:lnTo>
                  <a:pt x="2120973" y="1943100"/>
                </a:lnTo>
                <a:close/>
              </a:path>
            </a:pathLst>
          </a:custGeom>
          <a:noFill/>
          <a:ln w="1905">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任意多边形: 形状 19"/>
          <p:cNvSpPr/>
          <p:nvPr/>
        </p:nvSpPr>
        <p:spPr>
          <a:xfrm rot="13184398" flipH="1">
            <a:off x="9834489" y="-1589793"/>
            <a:ext cx="180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任意多边形: 形状 20"/>
          <p:cNvSpPr/>
          <p:nvPr/>
        </p:nvSpPr>
        <p:spPr>
          <a:xfrm rot="13184398" flipH="1">
            <a:off x="2832926" y="-1592256"/>
            <a:ext cx="180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任意多边形: 形状 21"/>
          <p:cNvSpPr/>
          <p:nvPr/>
        </p:nvSpPr>
        <p:spPr>
          <a:xfrm rot="13184398" flipH="1">
            <a:off x="8633397" y="4821532"/>
            <a:ext cx="18000" cy="3780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任意多边形: 形状 22"/>
          <p:cNvSpPr/>
          <p:nvPr/>
        </p:nvSpPr>
        <p:spPr>
          <a:xfrm rot="13184398" flipH="1">
            <a:off x="7613818" y="3378335"/>
            <a:ext cx="180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任意多边形: 形状 23"/>
          <p:cNvSpPr/>
          <p:nvPr/>
        </p:nvSpPr>
        <p:spPr>
          <a:xfrm rot="13184398" flipH="1">
            <a:off x="3675460" y="3859206"/>
            <a:ext cx="180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菱形 6"/>
          <p:cNvSpPr/>
          <p:nvPr/>
        </p:nvSpPr>
        <p:spPr>
          <a:xfrm>
            <a:off x="1953260" y="-603250"/>
            <a:ext cx="8054975" cy="8064500"/>
          </a:xfrm>
          <a:prstGeom prst="diamond">
            <a:avLst/>
          </a:prstGeom>
          <a:solidFill>
            <a:srgbClr val="EEEEF0">
              <a:alpha val="8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文本框 7"/>
          <p:cNvSpPr txBox="1"/>
          <p:nvPr/>
        </p:nvSpPr>
        <p:spPr>
          <a:xfrm>
            <a:off x="2266315" y="2832246"/>
            <a:ext cx="7752080" cy="1014730"/>
          </a:xfrm>
          <a:prstGeom prst="rect">
            <a:avLst/>
          </a:prstGeom>
          <a:noFill/>
        </p:spPr>
        <p:txBody>
          <a:bodyPr wrap="square" rtlCol="0">
            <a:spAutoFit/>
          </a:bodyPr>
          <a:lstStyle/>
          <a:p>
            <a:pPr algn="ctr"/>
            <a:r>
              <a:rPr lang="en-US" altLang="zh-CN" sz="6000" spc="600" dirty="0">
                <a:gradFill>
                  <a:gsLst>
                    <a:gs pos="0">
                      <a:srgbClr val="EAD9C5"/>
                    </a:gs>
                    <a:gs pos="100000">
                      <a:schemeClr val="bg1"/>
                    </a:gs>
                  </a:gsLst>
                  <a:lin ang="16200000" scaled="0"/>
                </a:gradFill>
                <a:latin typeface="方正正黑简体" panose="02000000000000000000" pitchFamily="2" charset="-122"/>
                <a:ea typeface="方正正黑简体" panose="02000000000000000000" pitchFamily="2" charset="-122"/>
                <a:cs typeface="+mn-ea"/>
                <a:sym typeface="+mn-lt"/>
              </a:rPr>
              <a:t>THANKS</a:t>
            </a:r>
            <a:endParaRPr lang="zh-CN" altLang="en-US" sz="6000" spc="600" dirty="0">
              <a:gradFill>
                <a:gsLst>
                  <a:gs pos="0">
                    <a:srgbClr val="EAD9C5"/>
                  </a:gs>
                  <a:gs pos="100000">
                    <a:schemeClr val="bg1"/>
                  </a:gs>
                </a:gsLst>
                <a:lin ang="16200000" scaled="0"/>
              </a:gradFill>
              <a:latin typeface="方正正黑简体" panose="02000000000000000000" pitchFamily="2" charset="-122"/>
              <a:ea typeface="方正正黑简体"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advClick="0" advTm="0">
        <p:random/>
      </p:transition>
    </mc:Choice>
    <mc:Fallback>
      <p:transition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strVal val="#ppt_w*0.70"/>
                                          </p:val>
                                        </p:tav>
                                        <p:tav tm="100000">
                                          <p:val>
                                            <p:strVal val="#ppt_w"/>
                                          </p:val>
                                        </p:tav>
                                      </p:tavLst>
                                    </p:anim>
                                    <p:anim calcmode="lin" valueType="num">
                                      <p:cBhvr>
                                        <p:cTn id="11" dur="1000" fill="hold"/>
                                        <p:tgtEl>
                                          <p:spTgt spid="8"/>
                                        </p:tgtEl>
                                        <p:attrNameLst>
                                          <p:attrName>ppt_h</p:attrName>
                                        </p:attrNameLst>
                                      </p:cBhvr>
                                      <p:tavLst>
                                        <p:tav tm="0">
                                          <p:val>
                                            <p:strVal val="#ppt_h"/>
                                          </p:val>
                                        </p:tav>
                                        <p:tav tm="100000">
                                          <p:val>
                                            <p:strVal val="#ppt_h"/>
                                          </p:val>
                                        </p:tav>
                                      </p:tavLst>
                                    </p:anim>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13184398" flipH="1">
            <a:off x="5598308" y="-1186889"/>
            <a:ext cx="72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p:cNvSpPr/>
          <p:nvPr/>
        </p:nvSpPr>
        <p:spPr>
          <a:xfrm rot="13184398" flipH="1">
            <a:off x="9844041" y="-1586341"/>
            <a:ext cx="72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形状 33"/>
          <p:cNvSpPr/>
          <p:nvPr/>
        </p:nvSpPr>
        <p:spPr>
          <a:xfrm rot="13184398" flipH="1">
            <a:off x="7623370" y="3381787"/>
            <a:ext cx="72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972945" y="621665"/>
            <a:ext cx="3228975" cy="2646045"/>
          </a:xfrm>
          <a:prstGeom prst="rect">
            <a:avLst/>
          </a:prstGeom>
          <a:noFill/>
        </p:spPr>
        <p:txBody>
          <a:bodyPr wrap="square" rtlCol="0">
            <a:spAutoFit/>
          </a:bodyPr>
          <a:lstStyle/>
          <a:p>
            <a:r>
              <a:rPr lang="en-US" altLang="zh-CN" sz="16600" b="1" dirty="0" smtClean="0">
                <a:solidFill>
                  <a:srgbClr val="D5B898">
                    <a:alpha val="10000"/>
                  </a:srgbClr>
                </a:solidFill>
                <a:cs typeface="+mn-ea"/>
                <a:sym typeface="+mn-lt"/>
              </a:rPr>
              <a:t>00</a:t>
            </a:r>
            <a:endParaRPr lang="zh-CN" altLang="en-US" sz="16600" b="1" dirty="0">
              <a:solidFill>
                <a:srgbClr val="D5B898">
                  <a:alpha val="10000"/>
                </a:srgbClr>
              </a:solidFill>
              <a:cs typeface="+mn-ea"/>
              <a:sym typeface="+mn-lt"/>
            </a:endParaRPr>
          </a:p>
        </p:txBody>
      </p:sp>
      <p:sp>
        <p:nvSpPr>
          <p:cNvPr id="11" name="任意多边形: 形状 10"/>
          <p:cNvSpPr/>
          <p:nvPr/>
        </p:nvSpPr>
        <p:spPr>
          <a:xfrm rot="15606436">
            <a:off x="7456170" y="732790"/>
            <a:ext cx="6225540" cy="4709795"/>
          </a:xfrm>
          <a:custGeom>
            <a:avLst/>
            <a:gdLst>
              <a:gd name="connsiteX0" fmla="*/ 3363098 w 3467473"/>
              <a:gd name="connsiteY0" fmla="*/ 1757782 h 2306723"/>
              <a:gd name="connsiteX1" fmla="*/ 3345702 w 3467473"/>
              <a:gd name="connsiteY1" fmla="*/ 1833779 h 2306723"/>
              <a:gd name="connsiteX2" fmla="*/ 2145810 w 3467473"/>
              <a:gd name="connsiteY2" fmla="*/ 651930 h 2306723"/>
              <a:gd name="connsiteX3" fmla="*/ 537073 w 3467473"/>
              <a:gd name="connsiteY3" fmla="*/ 2236475 h 2306723"/>
              <a:gd name="connsiteX4" fmla="*/ 460346 w 3467473"/>
              <a:gd name="connsiteY4" fmla="*/ 2218913 h 2306723"/>
              <a:gd name="connsiteX5" fmla="*/ 2145809 w 3467473"/>
              <a:gd name="connsiteY5" fmla="*/ 558797 h 2306723"/>
              <a:gd name="connsiteX6" fmla="*/ 3310911 w 3467473"/>
              <a:gd name="connsiteY6" fmla="*/ 1985776 h 2306723"/>
              <a:gd name="connsiteX7" fmla="*/ 2145810 w 3467473"/>
              <a:gd name="connsiteY7" fmla="*/ 838196 h 2306723"/>
              <a:gd name="connsiteX8" fmla="*/ 690522 w 3467473"/>
              <a:gd name="connsiteY8" fmla="*/ 2271599 h 2306723"/>
              <a:gd name="connsiteX9" fmla="*/ 613796 w 3467473"/>
              <a:gd name="connsiteY9" fmla="*/ 2254037 h 2306723"/>
              <a:gd name="connsiteX10" fmla="*/ 2145809 w 3467473"/>
              <a:gd name="connsiteY10" fmla="*/ 745063 h 2306723"/>
              <a:gd name="connsiteX11" fmla="*/ 3328306 w 3467473"/>
              <a:gd name="connsiteY11" fmla="*/ 1909780 h 2306723"/>
              <a:gd name="connsiteX12" fmla="*/ 3415286 w 3467473"/>
              <a:gd name="connsiteY12" fmla="*/ 1529784 h 2306723"/>
              <a:gd name="connsiteX13" fmla="*/ 2145810 w 3467473"/>
              <a:gd name="connsiteY13" fmla="*/ 279399 h 2306723"/>
              <a:gd name="connsiteX14" fmla="*/ 230175 w 3467473"/>
              <a:gd name="connsiteY14" fmla="*/ 2166227 h 2306723"/>
              <a:gd name="connsiteX15" fmla="*/ 153449 w 3467473"/>
              <a:gd name="connsiteY15" fmla="*/ 2148665 h 2306723"/>
              <a:gd name="connsiteX16" fmla="*/ 2145809 w 3467473"/>
              <a:gd name="connsiteY16" fmla="*/ 186266 h 2306723"/>
              <a:gd name="connsiteX17" fmla="*/ 3432681 w 3467473"/>
              <a:gd name="connsiteY17" fmla="*/ 1453787 h 2306723"/>
              <a:gd name="connsiteX18" fmla="*/ 3467473 w 3467473"/>
              <a:gd name="connsiteY18" fmla="*/ 1301790 h 2306723"/>
              <a:gd name="connsiteX19" fmla="*/ 3450077 w 3467473"/>
              <a:gd name="connsiteY19" fmla="*/ 1377787 h 2306723"/>
              <a:gd name="connsiteX20" fmla="*/ 2145810 w 3467473"/>
              <a:gd name="connsiteY20" fmla="*/ 93134 h 2306723"/>
              <a:gd name="connsiteX21" fmla="*/ 76725 w 3467473"/>
              <a:gd name="connsiteY21" fmla="*/ 2131103 h 2306723"/>
              <a:gd name="connsiteX22" fmla="*/ 0 w 3467473"/>
              <a:gd name="connsiteY22" fmla="*/ 2113541 h 2306723"/>
              <a:gd name="connsiteX23" fmla="*/ 2145809 w 3467473"/>
              <a:gd name="connsiteY23" fmla="*/ 0 h 2306723"/>
              <a:gd name="connsiteX24" fmla="*/ 3293515 w 3467473"/>
              <a:gd name="connsiteY24" fmla="*/ 2061776 h 2306723"/>
              <a:gd name="connsiteX25" fmla="*/ 3276119 w 3467473"/>
              <a:gd name="connsiteY25" fmla="*/ 2137773 h 2306723"/>
              <a:gd name="connsiteX26" fmla="*/ 2145810 w 3467473"/>
              <a:gd name="connsiteY26" fmla="*/ 1024462 h 2306723"/>
              <a:gd name="connsiteX27" fmla="*/ 843972 w 3467473"/>
              <a:gd name="connsiteY27" fmla="*/ 2306723 h 2306723"/>
              <a:gd name="connsiteX28" fmla="*/ 767245 w 3467473"/>
              <a:gd name="connsiteY28" fmla="*/ 2289161 h 2306723"/>
              <a:gd name="connsiteX29" fmla="*/ 2145809 w 3467473"/>
              <a:gd name="connsiteY29" fmla="*/ 931329 h 2306723"/>
              <a:gd name="connsiteX30" fmla="*/ 3397890 w 3467473"/>
              <a:gd name="connsiteY30" fmla="*/ 1605784 h 2306723"/>
              <a:gd name="connsiteX31" fmla="*/ 3380494 w 3467473"/>
              <a:gd name="connsiteY31" fmla="*/ 1681781 h 2306723"/>
              <a:gd name="connsiteX32" fmla="*/ 2145810 w 3467473"/>
              <a:gd name="connsiteY32" fmla="*/ 465665 h 2306723"/>
              <a:gd name="connsiteX33" fmla="*/ 383624 w 3467473"/>
              <a:gd name="connsiteY33" fmla="*/ 2201351 h 2306723"/>
              <a:gd name="connsiteX34" fmla="*/ 306897 w 3467473"/>
              <a:gd name="connsiteY34" fmla="*/ 2183789 h 2306723"/>
              <a:gd name="connsiteX35" fmla="*/ 2145809 w 3467473"/>
              <a:gd name="connsiteY35" fmla="*/ 372531 h 230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67473" h="2306723">
                <a:moveTo>
                  <a:pt x="3363098" y="1757782"/>
                </a:moveTo>
                <a:lnTo>
                  <a:pt x="3345702" y="1833779"/>
                </a:lnTo>
                <a:lnTo>
                  <a:pt x="2145810" y="651930"/>
                </a:lnTo>
                <a:lnTo>
                  <a:pt x="537073" y="2236475"/>
                </a:lnTo>
                <a:lnTo>
                  <a:pt x="460346" y="2218913"/>
                </a:lnTo>
                <a:lnTo>
                  <a:pt x="2145809" y="558797"/>
                </a:lnTo>
                <a:close/>
                <a:moveTo>
                  <a:pt x="3310911" y="1985776"/>
                </a:moveTo>
                <a:lnTo>
                  <a:pt x="2145810" y="838196"/>
                </a:lnTo>
                <a:lnTo>
                  <a:pt x="690522" y="2271599"/>
                </a:lnTo>
                <a:lnTo>
                  <a:pt x="613796" y="2254037"/>
                </a:lnTo>
                <a:lnTo>
                  <a:pt x="2145809" y="745063"/>
                </a:lnTo>
                <a:lnTo>
                  <a:pt x="3328306" y="1909780"/>
                </a:lnTo>
                <a:close/>
                <a:moveTo>
                  <a:pt x="3415286" y="1529784"/>
                </a:moveTo>
                <a:lnTo>
                  <a:pt x="2145810" y="279399"/>
                </a:lnTo>
                <a:lnTo>
                  <a:pt x="230175" y="2166227"/>
                </a:lnTo>
                <a:lnTo>
                  <a:pt x="153449" y="2148665"/>
                </a:lnTo>
                <a:lnTo>
                  <a:pt x="2145809" y="186266"/>
                </a:lnTo>
                <a:lnTo>
                  <a:pt x="3432681" y="1453787"/>
                </a:lnTo>
                <a:close/>
                <a:moveTo>
                  <a:pt x="3467473" y="1301790"/>
                </a:moveTo>
                <a:lnTo>
                  <a:pt x="3450077" y="1377787"/>
                </a:lnTo>
                <a:lnTo>
                  <a:pt x="2145810" y="93134"/>
                </a:lnTo>
                <a:lnTo>
                  <a:pt x="76725" y="2131103"/>
                </a:lnTo>
                <a:lnTo>
                  <a:pt x="0" y="2113541"/>
                </a:lnTo>
                <a:lnTo>
                  <a:pt x="2145809" y="0"/>
                </a:lnTo>
                <a:close/>
                <a:moveTo>
                  <a:pt x="3293515" y="2061776"/>
                </a:moveTo>
                <a:lnTo>
                  <a:pt x="3276119" y="2137773"/>
                </a:lnTo>
                <a:lnTo>
                  <a:pt x="2145810" y="1024462"/>
                </a:lnTo>
                <a:lnTo>
                  <a:pt x="843972" y="2306723"/>
                </a:lnTo>
                <a:lnTo>
                  <a:pt x="767245" y="2289161"/>
                </a:lnTo>
                <a:lnTo>
                  <a:pt x="2145809" y="931329"/>
                </a:lnTo>
                <a:close/>
                <a:moveTo>
                  <a:pt x="3397890" y="1605784"/>
                </a:moveTo>
                <a:lnTo>
                  <a:pt x="3380494" y="1681781"/>
                </a:lnTo>
                <a:lnTo>
                  <a:pt x="2145810" y="465665"/>
                </a:lnTo>
                <a:lnTo>
                  <a:pt x="383624" y="2201351"/>
                </a:lnTo>
                <a:lnTo>
                  <a:pt x="306897" y="2183789"/>
                </a:lnTo>
                <a:lnTo>
                  <a:pt x="2145809" y="372531"/>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rot="16200000" flipV="1">
            <a:off x="-487428" y="4937970"/>
            <a:ext cx="2039158" cy="1064302"/>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1973090" y="2668558"/>
            <a:ext cx="6425880" cy="1938992"/>
          </a:xfrm>
          <a:prstGeom prst="rect">
            <a:avLst/>
          </a:prstGeom>
          <a:noFill/>
        </p:spPr>
        <p:txBody>
          <a:bodyPr wrap="square" rtlCol="0">
            <a:spAutoFit/>
          </a:bodyPr>
          <a:lstStyle/>
          <a:p>
            <a:pPr algn="ctr"/>
            <a:r>
              <a:rPr lang="en-CA" sz="6000" dirty="0" smtClean="0">
                <a:solidFill>
                  <a:srgbClr val="FFFFFF"/>
                </a:solidFill>
                <a:latin typeface="Bahnschrift Light" pitchFamily="34" charset="0"/>
              </a:rPr>
              <a:t>What are CSS </a:t>
            </a:r>
            <a:r>
              <a:rPr lang="en-CA" sz="6000" dirty="0" err="1" smtClean="0">
                <a:solidFill>
                  <a:srgbClr val="FFFFFF"/>
                </a:solidFill>
                <a:latin typeface="Bahnschrift Light" pitchFamily="34" charset="0"/>
              </a:rPr>
              <a:t>Preprocessors</a:t>
            </a:r>
            <a:r>
              <a:rPr lang="en-CA" sz="6000" dirty="0" smtClean="0">
                <a:solidFill>
                  <a:srgbClr val="FFFFFF"/>
                </a:solidFill>
                <a:latin typeface="Bahnschrift Light" pitchFamily="34" charset="0"/>
              </a:rPr>
              <a:t> ?</a:t>
            </a:r>
            <a:endParaRPr lang="zh-CN" altLang="en-US" sz="6000" spc="300" dirty="0">
              <a:solidFill>
                <a:srgbClr val="FFFFFF"/>
              </a:solidFill>
              <a:latin typeface="Bahnschrift Light" pitchFamily="34" charset="0"/>
              <a:cs typeface="+mn-ea"/>
              <a:sym typeface="+mn-lt"/>
            </a:endParaRPr>
          </a:p>
        </p:txBody>
      </p:sp>
      <p:sp>
        <p:nvSpPr>
          <p:cNvPr id="37" name="任意多边形: 形状 36"/>
          <p:cNvSpPr/>
          <p:nvPr/>
        </p:nvSpPr>
        <p:spPr>
          <a:xfrm rot="13184398" flipH="1">
            <a:off x="3349519" y="3993848"/>
            <a:ext cx="7200" cy="2592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a:t>
            </a:r>
            <a:endParaRPr lang="zh-CN" altLang="en-US" spc="300" dirty="0">
              <a:gradFill>
                <a:gsLst>
                  <a:gs pos="0">
                    <a:srgbClr val="EAD9C5"/>
                  </a:gs>
                  <a:gs pos="100000">
                    <a:schemeClr val="bg1"/>
                  </a:gs>
                </a:gsLst>
                <a:lin ang="16200000" scaled="0"/>
              </a:gradFill>
              <a:cs typeface="+mn-ea"/>
              <a:sym typeface="+mn-lt"/>
            </a:endParaRPr>
          </a:p>
        </p:txBody>
      </p:sp>
      <p:grpSp>
        <p:nvGrpSpPr>
          <p:cNvPr id="3" name="组合 24"/>
          <p:cNvGrpSpPr/>
          <p:nvPr/>
        </p:nvGrpSpPr>
        <p:grpSpPr>
          <a:xfrm>
            <a:off x="-613" y="1361259"/>
            <a:ext cx="11913213" cy="5650613"/>
            <a:chOff x="2409" y="3283"/>
            <a:chExt cx="5749" cy="10219"/>
          </a:xfrm>
        </p:grpSpPr>
        <p:sp>
          <p:nvSpPr>
            <p:cNvPr id="26" name="文本框 25"/>
            <p:cNvSpPr txBox="1"/>
            <p:nvPr/>
          </p:nvSpPr>
          <p:spPr>
            <a:xfrm>
              <a:off x="2409" y="3283"/>
              <a:ext cx="2139" cy="1503"/>
            </a:xfrm>
            <a:prstGeom prst="rect">
              <a:avLst/>
            </a:prstGeom>
            <a:noFill/>
            <a:effectLst>
              <a:outerShdw blurRad="88900" dist="63500" dir="2700000" algn="tl" rotWithShape="0">
                <a:srgbClr val="004098">
                  <a:alpha val="40000"/>
                </a:srgbClr>
              </a:outerShdw>
            </a:effectLst>
          </p:spPr>
          <p:txBody>
            <a:bodyPr wrap="square" rtlCol="0">
              <a:spAutoFit/>
            </a:bodyPr>
            <a:lstStyle/>
            <a:p>
              <a:r>
                <a:rPr lang="en-CA" sz="2400" dirty="0" smtClean="0">
                  <a:solidFill>
                    <a:srgbClr val="FFFFFF"/>
                  </a:solidFill>
                  <a:latin typeface="Bahnschrift Light" pitchFamily="34" charset="0"/>
                </a:rPr>
                <a:t>What are CSS Preprocessors ?</a:t>
              </a:r>
              <a:endParaRPr lang="zh-CN" altLang="en-US" sz="2400" spc="300" dirty="0" smtClean="0">
                <a:solidFill>
                  <a:srgbClr val="FFFFFF"/>
                </a:solidFill>
                <a:latin typeface="Bahnschrift Light" pitchFamily="34" charset="0"/>
                <a:cs typeface="+mn-ea"/>
                <a:sym typeface="+mn-lt"/>
              </a:endParaRPr>
            </a:p>
            <a:p>
              <a:endParaRPr lang="zh-CN" altLang="en-US" sz="2400" b="1" dirty="0">
                <a:solidFill>
                  <a:schemeClr val="bg1"/>
                </a:solidFill>
                <a:cs typeface="+mn-ea"/>
                <a:sym typeface="+mn-lt"/>
              </a:endParaRPr>
            </a:p>
          </p:txBody>
        </p:sp>
        <p:sp>
          <p:nvSpPr>
            <p:cNvPr id="55" name="TextBox 10"/>
            <p:cNvSpPr txBox="1"/>
            <p:nvPr/>
          </p:nvSpPr>
          <p:spPr>
            <a:xfrm>
              <a:off x="2500" y="4986"/>
              <a:ext cx="5658" cy="8516"/>
            </a:xfrm>
            <a:prstGeom prst="rect">
              <a:avLst/>
            </a:prstGeom>
            <a:noFill/>
          </p:spPr>
          <p:txBody>
            <a:bodyPr wrap="square" rtlCol="0">
              <a:spAutoFit/>
            </a:bodyPr>
            <a:lstStyle/>
            <a:p>
              <a:pPr>
                <a:buFont typeface="Arial" pitchFamily="34" charset="0"/>
                <a:buChar char="•"/>
              </a:pPr>
              <a:r>
                <a:rPr lang="en-CA" sz="2000" dirty="0" smtClean="0">
                  <a:solidFill>
                    <a:srgbClr val="FFFFFF"/>
                  </a:solidFill>
                </a:rPr>
                <a:t>Scripting language for writing CSS.</a:t>
              </a:r>
            </a:p>
            <a:p>
              <a:pPr>
                <a:buFont typeface="Arial" pitchFamily="34" charset="0"/>
                <a:buChar char="•"/>
              </a:pPr>
              <a:endParaRPr lang="en-CA" sz="2000" dirty="0" smtClean="0">
                <a:solidFill>
                  <a:srgbClr val="FFFFFF"/>
                </a:solidFill>
              </a:endParaRPr>
            </a:p>
            <a:p>
              <a:pPr>
                <a:buFont typeface="Arial" pitchFamily="34" charset="0"/>
                <a:buChar char="•"/>
              </a:pPr>
              <a:r>
                <a:rPr lang="en-CA" sz="2000" dirty="0" smtClean="0">
                  <a:solidFill>
                    <a:srgbClr val="FFFFFF"/>
                  </a:solidFill>
                </a:rPr>
                <a:t>Write CSS more efficiently.</a:t>
              </a:r>
            </a:p>
            <a:p>
              <a:pPr>
                <a:buFont typeface="Arial" pitchFamily="34" charset="0"/>
                <a:buChar char="•"/>
              </a:pPr>
              <a:endParaRPr lang="en-CA" sz="2000" dirty="0" smtClean="0">
                <a:solidFill>
                  <a:srgbClr val="FFFFFF"/>
                </a:solidFill>
              </a:endParaRPr>
            </a:p>
            <a:p>
              <a:r>
                <a:rPr lang="en-CA" sz="2000" dirty="0" smtClean="0">
                  <a:solidFill>
                    <a:srgbClr val="FFFFFF"/>
                  </a:solidFill>
                </a:rPr>
                <a:t>A few of most popular CSS preprocessors:</a:t>
              </a:r>
            </a:p>
            <a:p>
              <a:pPr lvl="1">
                <a:buFont typeface="Arial" pitchFamily="34" charset="0"/>
                <a:buChar char="•"/>
              </a:pPr>
              <a:endParaRPr lang="en-CA" sz="2000" dirty="0" smtClean="0">
                <a:solidFill>
                  <a:srgbClr val="FFFFFF"/>
                </a:solidFill>
              </a:endParaRPr>
            </a:p>
            <a:p>
              <a:pPr lvl="1">
                <a:buFont typeface="Arial" pitchFamily="34" charset="0"/>
                <a:buChar char="•"/>
              </a:pPr>
              <a:r>
                <a:rPr lang="en-CA" sz="2000" dirty="0" smtClean="0">
                  <a:solidFill>
                    <a:srgbClr val="FFFFFF"/>
                  </a:solidFill>
                </a:rPr>
                <a:t>Sass</a:t>
              </a:r>
            </a:p>
            <a:p>
              <a:pPr lvl="1">
                <a:buFont typeface="Arial" pitchFamily="34" charset="0"/>
                <a:buChar char="•"/>
              </a:pPr>
              <a:endParaRPr lang="en-CA" sz="2000" dirty="0" smtClean="0">
                <a:solidFill>
                  <a:srgbClr val="FFFFFF"/>
                </a:solidFill>
              </a:endParaRPr>
            </a:p>
            <a:p>
              <a:pPr lvl="1">
                <a:buFont typeface="Arial" pitchFamily="34" charset="0"/>
                <a:buChar char="•"/>
              </a:pPr>
              <a:r>
                <a:rPr lang="en-CA" sz="2000" dirty="0" smtClean="0">
                  <a:solidFill>
                    <a:srgbClr val="FFFFFF"/>
                  </a:solidFill>
                </a:rPr>
                <a:t>LESS</a:t>
              </a:r>
            </a:p>
            <a:p>
              <a:pPr lvl="1">
                <a:buFont typeface="Arial" pitchFamily="34" charset="0"/>
                <a:buChar char="•"/>
              </a:pPr>
              <a:endParaRPr lang="en-CA" sz="2000" dirty="0" smtClean="0">
                <a:solidFill>
                  <a:srgbClr val="FFFFFF"/>
                </a:solidFill>
              </a:endParaRPr>
            </a:p>
            <a:p>
              <a:pPr lvl="1">
                <a:buFont typeface="Arial" pitchFamily="34" charset="0"/>
                <a:buChar char="•"/>
              </a:pPr>
              <a:r>
                <a:rPr lang="en-CA" sz="2000" dirty="0" smtClean="0">
                  <a:solidFill>
                    <a:srgbClr val="FFFFFF"/>
                  </a:solidFill>
                </a:rPr>
                <a:t>Stylus</a:t>
              </a:r>
            </a:p>
            <a:p>
              <a:pPr lvl="1">
                <a:buFont typeface="Arial" pitchFamily="34" charset="0"/>
                <a:buChar char="•"/>
              </a:pPr>
              <a:endParaRPr lang="en-CA" sz="2000" dirty="0" smtClean="0">
                <a:solidFill>
                  <a:srgbClr val="FFFFFF"/>
                </a:solidFill>
              </a:endParaRPr>
            </a:p>
            <a:p>
              <a:pPr lvl="1">
                <a:buFont typeface="Arial" pitchFamily="34" charset="0"/>
                <a:buChar char="•"/>
              </a:pPr>
              <a:r>
                <a:rPr lang="en-CA" sz="2000" dirty="0" smtClean="0">
                  <a:solidFill>
                    <a:srgbClr val="FFFFFF"/>
                  </a:solidFill>
                </a:rPr>
                <a:t>PostCSS</a:t>
              </a:r>
            </a:p>
            <a:p>
              <a:r>
                <a:rPr lang="en-CA" sz="2000" dirty="0" smtClean="0">
                  <a:solidFill>
                    <a:srgbClr val="FFFFFF"/>
                  </a:solidFill>
                </a:rPr>
                <a:t/>
              </a:r>
              <a:br>
                <a:rPr lang="en-CA" sz="2000" dirty="0" smtClean="0">
                  <a:solidFill>
                    <a:srgbClr val="FFFFFF"/>
                  </a:solidFill>
                </a:rPr>
              </a:br>
              <a:endParaRPr lang="zh-CN" sz="2000" dirty="0">
                <a:solidFill>
                  <a:srgbClr val="FFFFFF"/>
                </a:solidFill>
                <a:cs typeface="+mn-ea"/>
                <a:sym typeface="+mn-lt"/>
              </a:endParaRPr>
            </a:p>
          </p:txBody>
        </p:sp>
        <p:cxnSp>
          <p:nvCxnSpPr>
            <p:cNvPr id="28" name="直接连接符 27"/>
            <p:cNvCxnSpPr/>
            <p:nvPr/>
          </p:nvCxnSpPr>
          <p:spPr>
            <a:xfrm>
              <a:off x="2684" y="4470"/>
              <a:ext cx="1494" cy="0"/>
            </a:xfrm>
            <a:prstGeom prst="line">
              <a:avLst/>
            </a:prstGeom>
            <a:ln w="25400">
              <a:solidFill>
                <a:srgbClr val="F5BF95"/>
              </a:solidFill>
            </a:ln>
          </p:spPr>
          <p:style>
            <a:lnRef idx="1">
              <a:schemeClr val="accent1"/>
            </a:lnRef>
            <a:fillRef idx="0">
              <a:schemeClr val="accent1"/>
            </a:fillRef>
            <a:effectRef idx="0">
              <a:schemeClr val="accent1"/>
            </a:effectRef>
            <a:fontRef idx="minor">
              <a:schemeClr val="tx1"/>
            </a:fontRef>
          </p:style>
        </p:cxnSp>
      </p:grpSp>
      <p:pic>
        <p:nvPicPr>
          <p:cNvPr id="15" name="صورة 14" descr="f1.png"/>
          <p:cNvPicPr>
            <a:picLocks noChangeAspect="1"/>
          </p:cNvPicPr>
          <p:nvPr/>
        </p:nvPicPr>
        <p:blipFill>
          <a:blip r:embed="rId2"/>
          <a:stretch>
            <a:fillRect/>
          </a:stretch>
        </p:blipFill>
        <p:spPr>
          <a:xfrm>
            <a:off x="6952593" y="1426287"/>
            <a:ext cx="2234434" cy="1117217"/>
          </a:xfrm>
          <a:prstGeom prst="rect">
            <a:avLst/>
          </a:prstGeom>
        </p:spPr>
      </p:pic>
      <p:pic>
        <p:nvPicPr>
          <p:cNvPr id="16" name="صورة 15" descr="f2.jpg"/>
          <p:cNvPicPr>
            <a:picLocks noChangeAspect="1"/>
          </p:cNvPicPr>
          <p:nvPr/>
        </p:nvPicPr>
        <p:blipFill>
          <a:blip r:embed="rId3"/>
          <a:stretch>
            <a:fillRect/>
          </a:stretch>
        </p:blipFill>
        <p:spPr>
          <a:xfrm>
            <a:off x="9396248" y="2798215"/>
            <a:ext cx="2385849" cy="1095868"/>
          </a:xfrm>
          <a:prstGeom prst="rect">
            <a:avLst/>
          </a:prstGeom>
        </p:spPr>
      </p:pic>
      <p:pic>
        <p:nvPicPr>
          <p:cNvPr id="17" name="صورة 16" descr="f3.png"/>
          <p:cNvPicPr>
            <a:picLocks noChangeAspect="1"/>
          </p:cNvPicPr>
          <p:nvPr/>
        </p:nvPicPr>
        <p:blipFill>
          <a:blip r:embed="rId4"/>
          <a:stretch>
            <a:fillRect/>
          </a:stretch>
        </p:blipFill>
        <p:spPr>
          <a:xfrm>
            <a:off x="6448096" y="3405351"/>
            <a:ext cx="2146081" cy="1119353"/>
          </a:xfrm>
          <a:prstGeom prst="rect">
            <a:avLst/>
          </a:prstGeom>
        </p:spPr>
      </p:pic>
      <p:pic>
        <p:nvPicPr>
          <p:cNvPr id="19" name="صورة 18" descr="f4.png"/>
          <p:cNvPicPr>
            <a:picLocks noChangeAspect="1"/>
          </p:cNvPicPr>
          <p:nvPr/>
        </p:nvPicPr>
        <p:blipFill>
          <a:blip r:embed="rId5"/>
          <a:stretch>
            <a:fillRect/>
          </a:stretch>
        </p:blipFill>
        <p:spPr>
          <a:xfrm>
            <a:off x="9049408" y="4729656"/>
            <a:ext cx="2359080" cy="1331694"/>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13184398" flipH="1">
            <a:off x="5598308" y="-1186889"/>
            <a:ext cx="7200" cy="3816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p:cNvSpPr/>
          <p:nvPr/>
        </p:nvSpPr>
        <p:spPr>
          <a:xfrm rot="13184398" flipH="1">
            <a:off x="9844041" y="-1586341"/>
            <a:ext cx="7200" cy="4523362"/>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形状 33"/>
          <p:cNvSpPr/>
          <p:nvPr/>
        </p:nvSpPr>
        <p:spPr>
          <a:xfrm rot="13184398" flipH="1">
            <a:off x="7623370" y="3381787"/>
            <a:ext cx="7200" cy="3168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972945" y="621665"/>
            <a:ext cx="3228975" cy="2646045"/>
          </a:xfrm>
          <a:prstGeom prst="rect">
            <a:avLst/>
          </a:prstGeom>
          <a:noFill/>
        </p:spPr>
        <p:txBody>
          <a:bodyPr wrap="square" rtlCol="0">
            <a:spAutoFit/>
          </a:bodyPr>
          <a:lstStyle/>
          <a:p>
            <a:r>
              <a:rPr lang="en-US" altLang="zh-CN" sz="16600" b="1" dirty="0" smtClean="0">
                <a:solidFill>
                  <a:srgbClr val="D5B898">
                    <a:alpha val="10000"/>
                  </a:srgbClr>
                </a:solidFill>
                <a:cs typeface="+mn-ea"/>
                <a:sym typeface="+mn-lt"/>
              </a:rPr>
              <a:t>01</a:t>
            </a:r>
            <a:endParaRPr lang="zh-CN" altLang="en-US" sz="16600" b="1" dirty="0">
              <a:solidFill>
                <a:srgbClr val="D5B898">
                  <a:alpha val="10000"/>
                </a:srgbClr>
              </a:solidFill>
              <a:cs typeface="+mn-ea"/>
              <a:sym typeface="+mn-lt"/>
            </a:endParaRPr>
          </a:p>
        </p:txBody>
      </p:sp>
      <p:sp>
        <p:nvSpPr>
          <p:cNvPr id="11" name="任意多边形: 形状 10"/>
          <p:cNvSpPr/>
          <p:nvPr/>
        </p:nvSpPr>
        <p:spPr>
          <a:xfrm rot="15606436">
            <a:off x="7456170" y="732790"/>
            <a:ext cx="6225540" cy="4709795"/>
          </a:xfrm>
          <a:custGeom>
            <a:avLst/>
            <a:gdLst>
              <a:gd name="connsiteX0" fmla="*/ 3363098 w 3467473"/>
              <a:gd name="connsiteY0" fmla="*/ 1757782 h 2306723"/>
              <a:gd name="connsiteX1" fmla="*/ 3345702 w 3467473"/>
              <a:gd name="connsiteY1" fmla="*/ 1833779 h 2306723"/>
              <a:gd name="connsiteX2" fmla="*/ 2145810 w 3467473"/>
              <a:gd name="connsiteY2" fmla="*/ 651930 h 2306723"/>
              <a:gd name="connsiteX3" fmla="*/ 537073 w 3467473"/>
              <a:gd name="connsiteY3" fmla="*/ 2236475 h 2306723"/>
              <a:gd name="connsiteX4" fmla="*/ 460346 w 3467473"/>
              <a:gd name="connsiteY4" fmla="*/ 2218913 h 2306723"/>
              <a:gd name="connsiteX5" fmla="*/ 2145809 w 3467473"/>
              <a:gd name="connsiteY5" fmla="*/ 558797 h 2306723"/>
              <a:gd name="connsiteX6" fmla="*/ 3310911 w 3467473"/>
              <a:gd name="connsiteY6" fmla="*/ 1985776 h 2306723"/>
              <a:gd name="connsiteX7" fmla="*/ 2145810 w 3467473"/>
              <a:gd name="connsiteY7" fmla="*/ 838196 h 2306723"/>
              <a:gd name="connsiteX8" fmla="*/ 690522 w 3467473"/>
              <a:gd name="connsiteY8" fmla="*/ 2271599 h 2306723"/>
              <a:gd name="connsiteX9" fmla="*/ 613796 w 3467473"/>
              <a:gd name="connsiteY9" fmla="*/ 2254037 h 2306723"/>
              <a:gd name="connsiteX10" fmla="*/ 2145809 w 3467473"/>
              <a:gd name="connsiteY10" fmla="*/ 745063 h 2306723"/>
              <a:gd name="connsiteX11" fmla="*/ 3328306 w 3467473"/>
              <a:gd name="connsiteY11" fmla="*/ 1909780 h 2306723"/>
              <a:gd name="connsiteX12" fmla="*/ 3415286 w 3467473"/>
              <a:gd name="connsiteY12" fmla="*/ 1529784 h 2306723"/>
              <a:gd name="connsiteX13" fmla="*/ 2145810 w 3467473"/>
              <a:gd name="connsiteY13" fmla="*/ 279399 h 2306723"/>
              <a:gd name="connsiteX14" fmla="*/ 230175 w 3467473"/>
              <a:gd name="connsiteY14" fmla="*/ 2166227 h 2306723"/>
              <a:gd name="connsiteX15" fmla="*/ 153449 w 3467473"/>
              <a:gd name="connsiteY15" fmla="*/ 2148665 h 2306723"/>
              <a:gd name="connsiteX16" fmla="*/ 2145809 w 3467473"/>
              <a:gd name="connsiteY16" fmla="*/ 186266 h 2306723"/>
              <a:gd name="connsiteX17" fmla="*/ 3432681 w 3467473"/>
              <a:gd name="connsiteY17" fmla="*/ 1453787 h 2306723"/>
              <a:gd name="connsiteX18" fmla="*/ 3467473 w 3467473"/>
              <a:gd name="connsiteY18" fmla="*/ 1301790 h 2306723"/>
              <a:gd name="connsiteX19" fmla="*/ 3450077 w 3467473"/>
              <a:gd name="connsiteY19" fmla="*/ 1377787 h 2306723"/>
              <a:gd name="connsiteX20" fmla="*/ 2145810 w 3467473"/>
              <a:gd name="connsiteY20" fmla="*/ 93134 h 2306723"/>
              <a:gd name="connsiteX21" fmla="*/ 76725 w 3467473"/>
              <a:gd name="connsiteY21" fmla="*/ 2131103 h 2306723"/>
              <a:gd name="connsiteX22" fmla="*/ 0 w 3467473"/>
              <a:gd name="connsiteY22" fmla="*/ 2113541 h 2306723"/>
              <a:gd name="connsiteX23" fmla="*/ 2145809 w 3467473"/>
              <a:gd name="connsiteY23" fmla="*/ 0 h 2306723"/>
              <a:gd name="connsiteX24" fmla="*/ 3293515 w 3467473"/>
              <a:gd name="connsiteY24" fmla="*/ 2061776 h 2306723"/>
              <a:gd name="connsiteX25" fmla="*/ 3276119 w 3467473"/>
              <a:gd name="connsiteY25" fmla="*/ 2137773 h 2306723"/>
              <a:gd name="connsiteX26" fmla="*/ 2145810 w 3467473"/>
              <a:gd name="connsiteY26" fmla="*/ 1024462 h 2306723"/>
              <a:gd name="connsiteX27" fmla="*/ 843972 w 3467473"/>
              <a:gd name="connsiteY27" fmla="*/ 2306723 h 2306723"/>
              <a:gd name="connsiteX28" fmla="*/ 767245 w 3467473"/>
              <a:gd name="connsiteY28" fmla="*/ 2289161 h 2306723"/>
              <a:gd name="connsiteX29" fmla="*/ 2145809 w 3467473"/>
              <a:gd name="connsiteY29" fmla="*/ 931329 h 2306723"/>
              <a:gd name="connsiteX30" fmla="*/ 3397890 w 3467473"/>
              <a:gd name="connsiteY30" fmla="*/ 1605784 h 2306723"/>
              <a:gd name="connsiteX31" fmla="*/ 3380494 w 3467473"/>
              <a:gd name="connsiteY31" fmla="*/ 1681781 h 2306723"/>
              <a:gd name="connsiteX32" fmla="*/ 2145810 w 3467473"/>
              <a:gd name="connsiteY32" fmla="*/ 465665 h 2306723"/>
              <a:gd name="connsiteX33" fmla="*/ 383624 w 3467473"/>
              <a:gd name="connsiteY33" fmla="*/ 2201351 h 2306723"/>
              <a:gd name="connsiteX34" fmla="*/ 306897 w 3467473"/>
              <a:gd name="connsiteY34" fmla="*/ 2183789 h 2306723"/>
              <a:gd name="connsiteX35" fmla="*/ 2145809 w 3467473"/>
              <a:gd name="connsiteY35" fmla="*/ 372531 h 230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67473" h="2306723">
                <a:moveTo>
                  <a:pt x="3363098" y="1757782"/>
                </a:moveTo>
                <a:lnTo>
                  <a:pt x="3345702" y="1833779"/>
                </a:lnTo>
                <a:lnTo>
                  <a:pt x="2145810" y="651930"/>
                </a:lnTo>
                <a:lnTo>
                  <a:pt x="537073" y="2236475"/>
                </a:lnTo>
                <a:lnTo>
                  <a:pt x="460346" y="2218913"/>
                </a:lnTo>
                <a:lnTo>
                  <a:pt x="2145809" y="558797"/>
                </a:lnTo>
                <a:close/>
                <a:moveTo>
                  <a:pt x="3310911" y="1985776"/>
                </a:moveTo>
                <a:lnTo>
                  <a:pt x="2145810" y="838196"/>
                </a:lnTo>
                <a:lnTo>
                  <a:pt x="690522" y="2271599"/>
                </a:lnTo>
                <a:lnTo>
                  <a:pt x="613796" y="2254037"/>
                </a:lnTo>
                <a:lnTo>
                  <a:pt x="2145809" y="745063"/>
                </a:lnTo>
                <a:lnTo>
                  <a:pt x="3328306" y="1909780"/>
                </a:lnTo>
                <a:close/>
                <a:moveTo>
                  <a:pt x="3415286" y="1529784"/>
                </a:moveTo>
                <a:lnTo>
                  <a:pt x="2145810" y="279399"/>
                </a:lnTo>
                <a:lnTo>
                  <a:pt x="230175" y="2166227"/>
                </a:lnTo>
                <a:lnTo>
                  <a:pt x="153449" y="2148665"/>
                </a:lnTo>
                <a:lnTo>
                  <a:pt x="2145809" y="186266"/>
                </a:lnTo>
                <a:lnTo>
                  <a:pt x="3432681" y="1453787"/>
                </a:lnTo>
                <a:close/>
                <a:moveTo>
                  <a:pt x="3467473" y="1301790"/>
                </a:moveTo>
                <a:lnTo>
                  <a:pt x="3450077" y="1377787"/>
                </a:lnTo>
                <a:lnTo>
                  <a:pt x="2145810" y="93134"/>
                </a:lnTo>
                <a:lnTo>
                  <a:pt x="76725" y="2131103"/>
                </a:lnTo>
                <a:lnTo>
                  <a:pt x="0" y="2113541"/>
                </a:lnTo>
                <a:lnTo>
                  <a:pt x="2145809" y="0"/>
                </a:lnTo>
                <a:close/>
                <a:moveTo>
                  <a:pt x="3293515" y="2061776"/>
                </a:moveTo>
                <a:lnTo>
                  <a:pt x="3276119" y="2137773"/>
                </a:lnTo>
                <a:lnTo>
                  <a:pt x="2145810" y="1024462"/>
                </a:lnTo>
                <a:lnTo>
                  <a:pt x="843972" y="2306723"/>
                </a:lnTo>
                <a:lnTo>
                  <a:pt x="767245" y="2289161"/>
                </a:lnTo>
                <a:lnTo>
                  <a:pt x="2145809" y="931329"/>
                </a:lnTo>
                <a:close/>
                <a:moveTo>
                  <a:pt x="3397890" y="1605784"/>
                </a:moveTo>
                <a:lnTo>
                  <a:pt x="3380494" y="1681781"/>
                </a:lnTo>
                <a:lnTo>
                  <a:pt x="2145810" y="465665"/>
                </a:lnTo>
                <a:lnTo>
                  <a:pt x="383624" y="2201351"/>
                </a:lnTo>
                <a:lnTo>
                  <a:pt x="306897" y="2183789"/>
                </a:lnTo>
                <a:lnTo>
                  <a:pt x="2145809" y="372531"/>
                </a:lnTo>
                <a:close/>
              </a:path>
            </a:pathLst>
          </a:custGeom>
          <a:noFill/>
          <a:ln w="6350">
            <a:solidFill>
              <a:srgbClr val="D5B8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rot="16200000" flipV="1">
            <a:off x="-487428" y="4937970"/>
            <a:ext cx="2039158" cy="1064302"/>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1973090" y="2668558"/>
            <a:ext cx="6425880" cy="1353284"/>
            <a:chOff x="2409078" y="2440694"/>
            <a:chExt cx="3471851" cy="1353284"/>
          </a:xfrm>
        </p:grpSpPr>
        <p:sp>
          <p:nvSpPr>
            <p:cNvPr id="14" name="文本框 13"/>
            <p:cNvSpPr txBox="1"/>
            <p:nvPr/>
          </p:nvSpPr>
          <p:spPr>
            <a:xfrm>
              <a:off x="2409078" y="2440694"/>
              <a:ext cx="3471851" cy="1015663"/>
            </a:xfrm>
            <a:prstGeom prst="rect">
              <a:avLst/>
            </a:prstGeom>
            <a:noFill/>
          </p:spPr>
          <p:txBody>
            <a:bodyPr wrap="square" rtlCol="0">
              <a:spAutoFit/>
            </a:bodyPr>
            <a:lstStyle/>
            <a:p>
              <a:pPr algn="ctr"/>
              <a:r>
                <a:rPr lang="en-US" altLang="zh-CN" sz="6000" dirty="0" smtClean="0">
                  <a:gradFill>
                    <a:gsLst>
                      <a:gs pos="0">
                        <a:srgbClr val="EAD9C5"/>
                      </a:gs>
                      <a:gs pos="100000">
                        <a:schemeClr val="bg1"/>
                      </a:gs>
                    </a:gsLst>
                    <a:lin ang="16200000" scaled="0"/>
                  </a:gradFill>
                  <a:cs typeface="+mn-ea"/>
                  <a:sym typeface="+mn-lt"/>
                </a:rPr>
                <a:t>What is sass?</a:t>
              </a:r>
              <a:endParaRPr lang="zh-CN" altLang="en-US" sz="6000" spc="300" dirty="0">
                <a:gradFill>
                  <a:gsLst>
                    <a:gs pos="0">
                      <a:srgbClr val="EAD9C5"/>
                    </a:gs>
                    <a:gs pos="100000">
                      <a:schemeClr val="bg1"/>
                    </a:gs>
                  </a:gsLst>
                  <a:lin ang="16200000" scaled="0"/>
                </a:gradFill>
                <a:cs typeface="+mn-ea"/>
                <a:sym typeface="+mn-lt"/>
              </a:endParaRPr>
            </a:p>
          </p:txBody>
        </p:sp>
        <p:sp>
          <p:nvSpPr>
            <p:cNvPr id="15" name="文本框 14"/>
            <p:cNvSpPr txBox="1"/>
            <p:nvPr/>
          </p:nvSpPr>
          <p:spPr>
            <a:xfrm>
              <a:off x="2829701" y="3455424"/>
              <a:ext cx="2840404" cy="338554"/>
            </a:xfrm>
            <a:prstGeom prst="rect">
              <a:avLst/>
            </a:prstGeom>
            <a:noFill/>
          </p:spPr>
          <p:txBody>
            <a:bodyPr wrap="square" rtlCol="0">
              <a:spAutoFit/>
            </a:bodyPr>
            <a:lstStyle/>
            <a:p>
              <a:pPr algn="dist"/>
              <a:r>
                <a:rPr lang="en-CA" sz="1600" dirty="0" smtClean="0">
                  <a:solidFill>
                    <a:srgbClr val="EAD2B8"/>
                  </a:solidFill>
                </a:rPr>
                <a:t> Syntactically Awesome Style sheets</a:t>
              </a:r>
              <a:endParaRPr lang="en-US" sz="1600" b="1" dirty="0">
                <a:solidFill>
                  <a:srgbClr val="EAD2B8"/>
                </a:solidFill>
                <a:cs typeface="+mn-ea"/>
                <a:sym typeface="+mn-lt"/>
              </a:endParaRPr>
            </a:p>
          </p:txBody>
        </p:sp>
      </p:grpSp>
      <p:sp>
        <p:nvSpPr>
          <p:cNvPr id="37" name="任意多边形: 形状 36"/>
          <p:cNvSpPr/>
          <p:nvPr/>
        </p:nvSpPr>
        <p:spPr>
          <a:xfrm rot="13184398" flipH="1">
            <a:off x="3349519" y="3993848"/>
            <a:ext cx="7200" cy="2592000"/>
          </a:xfrm>
          <a:custGeom>
            <a:avLst/>
            <a:gdLst>
              <a:gd name="connsiteX0" fmla="*/ 209863 w 419726"/>
              <a:gd name="connsiteY0" fmla="*/ 0 h 2391448"/>
              <a:gd name="connsiteX1" fmla="*/ 419726 w 419726"/>
              <a:gd name="connsiteY1" fmla="*/ 209863 h 2391448"/>
              <a:gd name="connsiteX2" fmla="*/ 419725 w 419726"/>
              <a:gd name="connsiteY2" fmla="*/ 209873 h 2391448"/>
              <a:gd name="connsiteX3" fmla="*/ 419725 w 419726"/>
              <a:gd name="connsiteY3" fmla="*/ 2391448 h 2391448"/>
              <a:gd name="connsiteX4" fmla="*/ 0 w 419726"/>
              <a:gd name="connsiteY4" fmla="*/ 2391448 h 2391448"/>
              <a:gd name="connsiteX5" fmla="*/ 0 w 419726"/>
              <a:gd name="connsiteY5" fmla="*/ 209863 h 2391448"/>
              <a:gd name="connsiteX6" fmla="*/ 0 w 419726"/>
              <a:gd name="connsiteY6" fmla="*/ 209862 h 2391448"/>
              <a:gd name="connsiteX7" fmla="*/ 0 w 419726"/>
              <a:gd name="connsiteY7" fmla="*/ 209862 h 2391448"/>
              <a:gd name="connsiteX8" fmla="*/ 4264 w 419726"/>
              <a:gd name="connsiteY8" fmla="*/ 167568 h 2391448"/>
              <a:gd name="connsiteX9" fmla="*/ 209863 w 419726"/>
              <a:gd name="connsiteY9" fmla="*/ 0 h 239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26" h="2391448">
                <a:moveTo>
                  <a:pt x="209863" y="0"/>
                </a:moveTo>
                <a:cubicBezTo>
                  <a:pt x="325767" y="0"/>
                  <a:pt x="419726" y="93959"/>
                  <a:pt x="419726" y="209863"/>
                </a:cubicBezTo>
                <a:lnTo>
                  <a:pt x="419725" y="209873"/>
                </a:lnTo>
                <a:lnTo>
                  <a:pt x="419725" y="2391448"/>
                </a:lnTo>
                <a:lnTo>
                  <a:pt x="0" y="2391448"/>
                </a:lnTo>
                <a:lnTo>
                  <a:pt x="0" y="209863"/>
                </a:lnTo>
                <a:lnTo>
                  <a:pt x="0" y="209862"/>
                </a:lnTo>
                <a:lnTo>
                  <a:pt x="0" y="209862"/>
                </a:lnTo>
                <a:lnTo>
                  <a:pt x="4264" y="167568"/>
                </a:lnTo>
                <a:cubicBezTo>
                  <a:pt x="23833" y="71937"/>
                  <a:pt x="108447" y="0"/>
                  <a:pt x="209863" y="0"/>
                </a:cubicBezTo>
                <a:close/>
              </a:path>
            </a:pathLst>
          </a:custGeom>
          <a:gradFill flip="none" rotWithShape="1">
            <a:gsLst>
              <a:gs pos="0">
                <a:srgbClr val="D5B898">
                  <a:alpha val="0"/>
                </a:srgbClr>
              </a:gs>
              <a:gs pos="100000">
                <a:srgbClr val="D5B898"/>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a:t>
            </a:r>
            <a:endParaRPr lang="zh-CN" altLang="en-US" spc="300" dirty="0">
              <a:gradFill>
                <a:gsLst>
                  <a:gs pos="0">
                    <a:srgbClr val="EAD9C5"/>
                  </a:gs>
                  <a:gs pos="100000">
                    <a:schemeClr val="bg1"/>
                  </a:gs>
                </a:gsLst>
                <a:lin ang="16200000" scaled="0"/>
              </a:gradFill>
              <a:cs typeface="+mn-ea"/>
              <a:sym typeface="+mn-lt"/>
            </a:endParaRPr>
          </a:p>
        </p:txBody>
      </p:sp>
      <p:grpSp>
        <p:nvGrpSpPr>
          <p:cNvPr id="25" name="组合 24"/>
          <p:cNvGrpSpPr/>
          <p:nvPr/>
        </p:nvGrpSpPr>
        <p:grpSpPr>
          <a:xfrm>
            <a:off x="187960" y="1077595"/>
            <a:ext cx="8993434" cy="7227081"/>
            <a:chOff x="2500" y="2770"/>
            <a:chExt cx="2280" cy="13070"/>
          </a:xfrm>
        </p:grpSpPr>
        <p:sp>
          <p:nvSpPr>
            <p:cNvPr id="26" name="文本框 25"/>
            <p:cNvSpPr txBox="1"/>
            <p:nvPr/>
          </p:nvSpPr>
          <p:spPr>
            <a:xfrm>
              <a:off x="2500" y="2770"/>
              <a:ext cx="2280" cy="727"/>
            </a:xfrm>
            <a:prstGeom prst="rect">
              <a:avLst/>
            </a:prstGeom>
            <a:noFill/>
            <a:effectLst>
              <a:outerShdw blurRad="88900" dist="63500" dir="2700000" algn="tl" rotWithShape="0">
                <a:srgbClr val="004098">
                  <a:alpha val="40000"/>
                </a:srgbClr>
              </a:outerShdw>
            </a:effectLst>
          </p:spPr>
          <p:txBody>
            <a:bodyPr wrap="none" rtlCol="0">
              <a:spAutoFit/>
            </a:bodyPr>
            <a:lstStyle/>
            <a:p>
              <a:r>
                <a:rPr lang="en-US" altLang="zh-CN" sz="2400" b="1" dirty="0" smtClean="0">
                  <a:solidFill>
                    <a:schemeClr val="bg1"/>
                  </a:solidFill>
                  <a:cs typeface="+mn-ea"/>
                  <a:sym typeface="+mn-lt"/>
                </a:rPr>
                <a:t>What is </a:t>
              </a:r>
              <a:endParaRPr lang="zh-CN" altLang="en-US" sz="2400" b="1" dirty="0">
                <a:solidFill>
                  <a:schemeClr val="bg1"/>
                </a:solidFill>
                <a:cs typeface="+mn-ea"/>
                <a:sym typeface="+mn-lt"/>
              </a:endParaRPr>
            </a:p>
          </p:txBody>
        </p:sp>
        <p:sp>
          <p:nvSpPr>
            <p:cNvPr id="27" name="文本框 26"/>
            <p:cNvSpPr txBox="1"/>
            <p:nvPr/>
          </p:nvSpPr>
          <p:spPr>
            <a:xfrm>
              <a:off x="2517" y="3495"/>
              <a:ext cx="1078" cy="533"/>
            </a:xfrm>
            <a:prstGeom prst="rect">
              <a:avLst/>
            </a:prstGeom>
            <a:noFill/>
          </p:spPr>
          <p:txBody>
            <a:bodyPr wrap="none" rtlCol="0">
              <a:spAutoFit/>
            </a:bodyPr>
            <a:lstStyle/>
            <a:p>
              <a:pPr algn="l"/>
              <a:r>
                <a:rPr lang="en-US" altLang="zh-CN" sz="1600" dirty="0" smtClean="0">
                  <a:solidFill>
                    <a:srgbClr val="F5BF95"/>
                  </a:solidFill>
                  <a:cs typeface="+mn-ea"/>
                  <a:sym typeface="+mn-lt"/>
                </a:rPr>
                <a:t>SASS</a:t>
              </a:r>
              <a:endParaRPr lang="en-US" altLang="zh-CN" sz="1600" dirty="0">
                <a:solidFill>
                  <a:srgbClr val="F5BF95"/>
                </a:solidFill>
                <a:cs typeface="+mn-ea"/>
                <a:sym typeface="+mn-lt"/>
              </a:endParaRPr>
            </a:p>
          </p:txBody>
        </p:sp>
        <p:sp>
          <p:nvSpPr>
            <p:cNvPr id="55" name="TextBox 10"/>
            <p:cNvSpPr txBox="1"/>
            <p:nvPr/>
          </p:nvSpPr>
          <p:spPr>
            <a:xfrm>
              <a:off x="2500" y="4986"/>
              <a:ext cx="1431" cy="10854"/>
            </a:xfrm>
            <a:prstGeom prst="rect">
              <a:avLst/>
            </a:prstGeom>
            <a:noFill/>
          </p:spPr>
          <p:txBody>
            <a:bodyPr wrap="square" rtlCol="0">
              <a:spAutoFit/>
            </a:bodyPr>
            <a:lstStyle/>
            <a:p>
              <a:pPr fontAlgn="ctr">
                <a:buFont typeface="Arial" pitchFamily="34" charset="0"/>
                <a:buChar char="•"/>
              </a:pPr>
              <a:r>
                <a:rPr lang="en-CA" sz="1400" dirty="0" smtClean="0">
                  <a:solidFill>
                    <a:schemeClr val="bg1"/>
                  </a:solidFill>
                </a:rPr>
                <a:t> </a:t>
              </a:r>
              <a:r>
                <a:rPr lang="en-US" sz="2000" dirty="0" smtClean="0">
                  <a:solidFill>
                    <a:schemeClr val="bg1"/>
                  </a:solidFill>
                  <a:cs typeface="+mn-ea"/>
                  <a:sym typeface="+mn-lt"/>
                </a:rPr>
                <a:t>Super </a:t>
              </a:r>
              <a:r>
                <a:rPr lang="en-CA" sz="2000" dirty="0" smtClean="0">
                  <a:solidFill>
                    <a:schemeClr val="bg1"/>
                  </a:solidFill>
                </a:rPr>
                <a:t>Awesome Stylesheets OR Syntactically Awesome Stylesheets </a:t>
              </a:r>
              <a:endParaRPr lang="en-US" sz="2000" dirty="0" smtClean="0">
                <a:solidFill>
                  <a:schemeClr val="bg1"/>
                </a:solidFill>
                <a:cs typeface="+mn-ea"/>
                <a:sym typeface="+mn-lt"/>
              </a:endParaRPr>
            </a:p>
            <a:p>
              <a:pPr fontAlgn="ctr">
                <a:buFont typeface="Arial" pitchFamily="34" charset="0"/>
                <a:buChar char="•"/>
              </a:pPr>
              <a:endParaRPr lang="en-CA" sz="2000" dirty="0" smtClean="0">
                <a:solidFill>
                  <a:srgbClr val="FFFFFF"/>
                </a:solidFill>
              </a:endParaRPr>
            </a:p>
            <a:p>
              <a:pPr>
                <a:buFont typeface="Arial" pitchFamily="34" charset="0"/>
                <a:buChar char="•"/>
              </a:pPr>
              <a:endParaRPr lang="en-CA" sz="2000" dirty="0" smtClean="0">
                <a:solidFill>
                  <a:schemeClr val="bg1"/>
                </a:solidFill>
              </a:endParaRPr>
            </a:p>
            <a:p>
              <a:pPr>
                <a:buFont typeface="Arial" pitchFamily="34" charset="0"/>
                <a:buChar char="•"/>
              </a:pPr>
              <a:endParaRPr lang="en-CA" sz="2000" dirty="0" smtClean="0">
                <a:solidFill>
                  <a:schemeClr val="bg1"/>
                </a:solidFill>
              </a:endParaRPr>
            </a:p>
            <a:p>
              <a:pPr>
                <a:buFont typeface="Arial" pitchFamily="34" charset="0"/>
                <a:buChar char="•"/>
              </a:pPr>
              <a:r>
                <a:rPr lang="en-CA" sz="2000" dirty="0" smtClean="0">
                  <a:solidFill>
                    <a:schemeClr val="bg1"/>
                  </a:solidFill>
                </a:rPr>
                <a:t>SASS a style sheet extension language because it extends the standard CSS characteristics by introducing the benefits of a basic programming language. So SASS will compile your code and generate the CSS output a browser can understand.</a:t>
              </a:r>
            </a:p>
            <a:p>
              <a:pPr>
                <a:buFont typeface="Arial" pitchFamily="34" charset="0"/>
                <a:buChar char="•"/>
              </a:pPr>
              <a:endParaRPr lang="en-CA" sz="2000" dirty="0" smtClean="0">
                <a:solidFill>
                  <a:schemeClr val="bg1"/>
                </a:solidFill>
              </a:endParaRPr>
            </a:p>
            <a:p>
              <a:pPr>
                <a:buFont typeface="Arial" pitchFamily="34" charset="0"/>
                <a:buChar char="•"/>
              </a:pPr>
              <a:endParaRPr lang="en-CA" sz="2000" dirty="0" smtClean="0">
                <a:solidFill>
                  <a:schemeClr val="bg1"/>
                </a:solidFill>
              </a:endParaRPr>
            </a:p>
            <a:p>
              <a:pPr>
                <a:buFont typeface="Arial" pitchFamily="34" charset="0"/>
                <a:buChar char="•"/>
              </a:pPr>
              <a:endParaRPr lang="en-CA" dirty="0" smtClean="0">
                <a:solidFill>
                  <a:schemeClr val="bg1"/>
                </a:solidFill>
              </a:endParaRPr>
            </a:p>
            <a:p>
              <a:pPr>
                <a:buFont typeface="Arial" pitchFamily="34" charset="0"/>
                <a:buChar char="•"/>
              </a:pPr>
              <a:endParaRPr lang="en-CA" dirty="0" smtClean="0">
                <a:solidFill>
                  <a:schemeClr val="bg1"/>
                </a:solidFill>
              </a:endParaRPr>
            </a:p>
            <a:p>
              <a:pPr>
                <a:buFont typeface="Arial" pitchFamily="34" charset="0"/>
                <a:buChar char="•"/>
              </a:pPr>
              <a:endParaRPr lang="en-CA" dirty="0" smtClean="0">
                <a:solidFill>
                  <a:schemeClr val="bg1"/>
                </a:solidFill>
              </a:endParaRPr>
            </a:p>
            <a:p>
              <a:pPr>
                <a:buFont typeface="Arial" pitchFamily="34" charset="0"/>
                <a:buChar char="•"/>
              </a:pPr>
              <a:endParaRPr lang="en-CA" dirty="0" smtClean="0">
                <a:solidFill>
                  <a:schemeClr val="bg1"/>
                </a:solidFill>
              </a:endParaRPr>
            </a:p>
            <a:p>
              <a:endParaRPr lang="zh-CN" altLang="en-US" dirty="0">
                <a:solidFill>
                  <a:schemeClr val="bg1"/>
                </a:solidFill>
                <a:cs typeface="+mn-ea"/>
                <a:sym typeface="+mn-lt"/>
              </a:endParaRPr>
            </a:p>
            <a:p>
              <a:pPr algn="l"/>
              <a:endParaRPr lang="zh-CN" sz="1400" dirty="0">
                <a:solidFill>
                  <a:schemeClr val="bg1"/>
                </a:solidFill>
                <a:cs typeface="+mn-ea"/>
                <a:sym typeface="+mn-lt"/>
              </a:endParaRPr>
            </a:p>
          </p:txBody>
        </p:sp>
        <p:cxnSp>
          <p:nvCxnSpPr>
            <p:cNvPr id="28" name="直接连接符 27"/>
            <p:cNvCxnSpPr/>
            <p:nvPr/>
          </p:nvCxnSpPr>
          <p:spPr>
            <a:xfrm>
              <a:off x="2684" y="4470"/>
              <a:ext cx="1494" cy="0"/>
            </a:xfrm>
            <a:prstGeom prst="line">
              <a:avLst/>
            </a:prstGeom>
            <a:ln w="25400">
              <a:solidFill>
                <a:srgbClr val="F5BF95"/>
              </a:solidFill>
            </a:ln>
          </p:spPr>
          <p:style>
            <a:lnRef idx="1">
              <a:schemeClr val="accent1"/>
            </a:lnRef>
            <a:fillRef idx="0">
              <a:schemeClr val="accent1"/>
            </a:fillRef>
            <a:effectRef idx="0">
              <a:schemeClr val="accent1"/>
            </a:effectRef>
            <a:fontRef idx="minor">
              <a:schemeClr val="tx1"/>
            </a:fontRef>
          </p:style>
        </p:cxnSp>
      </p:grpSp>
      <p:pic>
        <p:nvPicPr>
          <p:cNvPr id="18" name="صورة 17" descr="sass-blog-post-image01.jpg"/>
          <p:cNvPicPr>
            <a:picLocks noChangeAspect="1"/>
          </p:cNvPicPr>
          <p:nvPr/>
        </p:nvPicPr>
        <p:blipFill>
          <a:blip r:embed="rId2"/>
          <a:stretch>
            <a:fillRect/>
          </a:stretch>
        </p:blipFill>
        <p:spPr>
          <a:xfrm>
            <a:off x="6416567" y="3200399"/>
            <a:ext cx="4575942" cy="1102710"/>
          </a:xfrm>
          <a:prstGeom prst="rect">
            <a:avLst/>
          </a:prstGeom>
          <a:noFill/>
          <a:ln>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a:t>
            </a:r>
            <a:endParaRPr lang="zh-CN" altLang="en-US" spc="300" dirty="0">
              <a:gradFill>
                <a:gsLst>
                  <a:gs pos="0">
                    <a:srgbClr val="EAD9C5"/>
                  </a:gs>
                  <a:gs pos="100000">
                    <a:schemeClr val="bg1"/>
                  </a:gs>
                </a:gsLst>
                <a:lin ang="16200000" scaled="0"/>
              </a:gradFill>
              <a:cs typeface="+mn-ea"/>
              <a:sym typeface="+mn-lt"/>
            </a:endParaRPr>
          </a:p>
        </p:txBody>
      </p:sp>
      <p:grpSp>
        <p:nvGrpSpPr>
          <p:cNvPr id="3" name="组合 24"/>
          <p:cNvGrpSpPr/>
          <p:nvPr/>
        </p:nvGrpSpPr>
        <p:grpSpPr>
          <a:xfrm>
            <a:off x="187960" y="1077595"/>
            <a:ext cx="8993434" cy="940018"/>
            <a:chOff x="2500" y="2770"/>
            <a:chExt cx="2280" cy="1700"/>
          </a:xfrm>
        </p:grpSpPr>
        <p:sp>
          <p:nvSpPr>
            <p:cNvPr id="26" name="文本框 25"/>
            <p:cNvSpPr txBox="1"/>
            <p:nvPr/>
          </p:nvSpPr>
          <p:spPr>
            <a:xfrm>
              <a:off x="2500" y="2770"/>
              <a:ext cx="2280" cy="727"/>
            </a:xfrm>
            <a:prstGeom prst="rect">
              <a:avLst/>
            </a:prstGeom>
            <a:noFill/>
            <a:effectLst>
              <a:outerShdw blurRad="88900" dist="63500" dir="2700000" algn="tl" rotWithShape="0">
                <a:srgbClr val="004098">
                  <a:alpha val="40000"/>
                </a:srgbClr>
              </a:outerShdw>
            </a:effectLst>
          </p:spPr>
          <p:txBody>
            <a:bodyPr wrap="none" rtlCol="0">
              <a:spAutoFit/>
            </a:bodyPr>
            <a:lstStyle/>
            <a:p>
              <a:r>
                <a:rPr lang="en-US" altLang="zh-CN" sz="2400" b="1" dirty="0" smtClean="0">
                  <a:solidFill>
                    <a:schemeClr val="bg1"/>
                  </a:solidFill>
                  <a:cs typeface="+mn-ea"/>
                  <a:sym typeface="+mn-lt"/>
                </a:rPr>
                <a:t>What is </a:t>
              </a:r>
              <a:endParaRPr lang="zh-CN" altLang="en-US" sz="2400" b="1" dirty="0">
                <a:solidFill>
                  <a:schemeClr val="bg1"/>
                </a:solidFill>
                <a:cs typeface="+mn-ea"/>
                <a:sym typeface="+mn-lt"/>
              </a:endParaRPr>
            </a:p>
          </p:txBody>
        </p:sp>
        <p:sp>
          <p:nvSpPr>
            <p:cNvPr id="27" name="文本框 26"/>
            <p:cNvSpPr txBox="1"/>
            <p:nvPr/>
          </p:nvSpPr>
          <p:spPr>
            <a:xfrm>
              <a:off x="2517" y="3495"/>
              <a:ext cx="1078" cy="533"/>
            </a:xfrm>
            <a:prstGeom prst="rect">
              <a:avLst/>
            </a:prstGeom>
            <a:noFill/>
          </p:spPr>
          <p:txBody>
            <a:bodyPr wrap="none" rtlCol="0">
              <a:spAutoFit/>
            </a:bodyPr>
            <a:lstStyle/>
            <a:p>
              <a:pPr algn="l"/>
              <a:r>
                <a:rPr lang="en-US" altLang="zh-CN" sz="1600" dirty="0" smtClean="0">
                  <a:solidFill>
                    <a:srgbClr val="F5BF95"/>
                  </a:solidFill>
                  <a:cs typeface="+mn-ea"/>
                  <a:sym typeface="+mn-lt"/>
                </a:rPr>
                <a:t>SASS</a:t>
              </a:r>
              <a:endParaRPr lang="en-US" altLang="zh-CN" sz="1600" dirty="0">
                <a:solidFill>
                  <a:srgbClr val="F5BF95"/>
                </a:solidFill>
                <a:cs typeface="+mn-ea"/>
                <a:sym typeface="+mn-lt"/>
              </a:endParaRPr>
            </a:p>
          </p:txBody>
        </p:sp>
        <p:cxnSp>
          <p:nvCxnSpPr>
            <p:cNvPr id="28" name="直接连接符 27"/>
            <p:cNvCxnSpPr/>
            <p:nvPr/>
          </p:nvCxnSpPr>
          <p:spPr>
            <a:xfrm>
              <a:off x="2684" y="4470"/>
              <a:ext cx="1494" cy="0"/>
            </a:xfrm>
            <a:prstGeom prst="line">
              <a:avLst/>
            </a:prstGeom>
            <a:ln w="25400">
              <a:solidFill>
                <a:srgbClr val="F5BF95"/>
              </a:solidFill>
            </a:ln>
          </p:spPr>
          <p:style>
            <a:lnRef idx="1">
              <a:schemeClr val="accent1"/>
            </a:lnRef>
            <a:fillRef idx="0">
              <a:schemeClr val="accent1"/>
            </a:fillRef>
            <a:effectRef idx="0">
              <a:schemeClr val="accent1"/>
            </a:effectRef>
            <a:fontRef idx="minor">
              <a:schemeClr val="tx1"/>
            </a:fontRef>
          </p:style>
        </p:cxnSp>
      </p:grpSp>
      <p:sp>
        <p:nvSpPr>
          <p:cNvPr id="11" name="مربع نص 10"/>
          <p:cNvSpPr txBox="1"/>
          <p:nvPr/>
        </p:nvSpPr>
        <p:spPr>
          <a:xfrm>
            <a:off x="362606" y="2270235"/>
            <a:ext cx="5554717" cy="3785652"/>
          </a:xfrm>
          <a:prstGeom prst="rect">
            <a:avLst/>
          </a:prstGeom>
          <a:noFill/>
        </p:spPr>
        <p:txBody>
          <a:bodyPr wrap="square" rtlCol="0">
            <a:spAutoFit/>
          </a:bodyPr>
          <a:lstStyle/>
          <a:p>
            <a:pPr>
              <a:buFont typeface="Arial" pitchFamily="34" charset="0"/>
              <a:buChar char="•"/>
            </a:pPr>
            <a:r>
              <a:rPr lang="en-CA" sz="2400" dirty="0" smtClean="0">
                <a:solidFill>
                  <a:schemeClr val="bg1"/>
                </a:solidFill>
              </a:rPr>
              <a:t>SASS comes with two different syntaxes: SASS itself and SCSS, the most used one. SCSS syntax is CSS compatible, so you just have to rename your .css file to .scss  . </a:t>
            </a:r>
            <a:endParaRPr lang="en-US" sz="2400" dirty="0" smtClean="0">
              <a:solidFill>
                <a:schemeClr val="bg1"/>
              </a:solidFill>
            </a:endParaRPr>
          </a:p>
          <a:p>
            <a:pPr>
              <a:buFont typeface="Arial" pitchFamily="34" charset="0"/>
              <a:buChar char="•"/>
            </a:pPr>
            <a:endParaRPr lang="en-CA" sz="2400" dirty="0" smtClean="0">
              <a:solidFill>
                <a:schemeClr val="bg1"/>
              </a:solidFill>
            </a:endParaRPr>
          </a:p>
          <a:p>
            <a:pPr>
              <a:buFont typeface="Arial" pitchFamily="34" charset="0"/>
              <a:buChar char="•"/>
            </a:pPr>
            <a:r>
              <a:rPr lang="en-CA" sz="2400" dirty="0" smtClean="0">
                <a:solidFill>
                  <a:schemeClr val="bg1"/>
                </a:solidFill>
              </a:rPr>
              <a:t>scss extension is exactly the same. sass extension uses next line instead of {} and tab instead of ;.</a:t>
            </a:r>
          </a:p>
          <a:p>
            <a:endParaRPr lang="en-CA" sz="2400" dirty="0"/>
          </a:p>
        </p:txBody>
      </p:sp>
      <p:pic>
        <p:nvPicPr>
          <p:cNvPr id="17" name="صورة 16" descr="h1.PNG"/>
          <p:cNvPicPr>
            <a:picLocks noChangeAspect="1"/>
          </p:cNvPicPr>
          <p:nvPr/>
        </p:nvPicPr>
        <p:blipFill>
          <a:blip r:embed="rId2"/>
          <a:stretch>
            <a:fillRect/>
          </a:stretch>
        </p:blipFill>
        <p:spPr>
          <a:xfrm>
            <a:off x="6592126" y="2169752"/>
            <a:ext cx="4620270" cy="2181530"/>
          </a:xfrm>
          <a:prstGeom prst="rect">
            <a:avLst/>
          </a:prstGeom>
        </p:spPr>
      </p:pic>
      <p:pic>
        <p:nvPicPr>
          <p:cNvPr id="13" name="صورة 12" descr="h2.PNG"/>
          <p:cNvPicPr>
            <a:picLocks noChangeAspect="1"/>
          </p:cNvPicPr>
          <p:nvPr/>
        </p:nvPicPr>
        <p:blipFill>
          <a:blip r:embed="rId3"/>
          <a:stretch>
            <a:fillRect/>
          </a:stretch>
        </p:blipFill>
        <p:spPr>
          <a:xfrm>
            <a:off x="6592127" y="4422235"/>
            <a:ext cx="4620270" cy="2238688"/>
          </a:xfrm>
          <a:prstGeom prst="rect">
            <a:avLst/>
          </a:prstGeom>
        </p:spPr>
      </p:pic>
      <p:cxnSp>
        <p:nvCxnSpPr>
          <p:cNvPr id="16" name="رابط بشكل مرفق 15"/>
          <p:cNvCxnSpPr/>
          <p:nvPr/>
        </p:nvCxnSpPr>
        <p:spPr>
          <a:xfrm>
            <a:off x="5565228" y="3200400"/>
            <a:ext cx="945931" cy="536028"/>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9" name="شكل بيضاوي 18"/>
          <p:cNvSpPr/>
          <p:nvPr/>
        </p:nvSpPr>
        <p:spPr>
          <a:xfrm>
            <a:off x="7110248" y="3200400"/>
            <a:ext cx="236483" cy="28377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شكل بيضاوي 19"/>
          <p:cNvSpPr/>
          <p:nvPr/>
        </p:nvSpPr>
        <p:spPr>
          <a:xfrm>
            <a:off x="8318938" y="2864069"/>
            <a:ext cx="162911" cy="21020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رابط بشكل مرفق 23"/>
          <p:cNvCxnSpPr/>
          <p:nvPr/>
        </p:nvCxnSpPr>
        <p:spPr>
          <a:xfrm rot="10800000" flipV="1">
            <a:off x="11382703" y="4477406"/>
            <a:ext cx="809297" cy="740979"/>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0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0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20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0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a:t>
            </a:r>
            <a:endParaRPr lang="zh-CN" altLang="en-US" spc="300" dirty="0">
              <a:gradFill>
                <a:gsLst>
                  <a:gs pos="0">
                    <a:srgbClr val="EAD9C5"/>
                  </a:gs>
                  <a:gs pos="100000">
                    <a:schemeClr val="bg1"/>
                  </a:gs>
                </a:gsLst>
                <a:lin ang="16200000" scaled="0"/>
              </a:gradFill>
              <a:cs typeface="+mn-ea"/>
              <a:sym typeface="+mn-lt"/>
            </a:endParaRPr>
          </a:p>
        </p:txBody>
      </p:sp>
      <p:sp>
        <p:nvSpPr>
          <p:cNvPr id="17" name="斜纹 16"/>
          <p:cNvSpPr/>
          <p:nvPr/>
        </p:nvSpPr>
        <p:spPr>
          <a:xfrm>
            <a:off x="327246" y="1184812"/>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13" name="مربع نص 12"/>
          <p:cNvSpPr txBox="1"/>
          <p:nvPr/>
        </p:nvSpPr>
        <p:spPr>
          <a:xfrm>
            <a:off x="812800" y="1384300"/>
            <a:ext cx="4432300" cy="1200329"/>
          </a:xfrm>
          <a:prstGeom prst="rect">
            <a:avLst/>
          </a:prstGeom>
          <a:noFill/>
        </p:spPr>
        <p:txBody>
          <a:bodyPr wrap="square" rtlCol="0">
            <a:spAutoFit/>
          </a:bodyPr>
          <a:lstStyle/>
          <a:p>
            <a:r>
              <a:rPr lang="en-US" sz="3600" dirty="0" smtClean="0">
                <a:solidFill>
                  <a:srgbClr val="FFFFFF"/>
                </a:solidFill>
              </a:rPr>
              <a:t>Why?? What's wrong with CSS ?? </a:t>
            </a:r>
            <a:endParaRPr lang="en-CA" sz="3600" dirty="0">
              <a:solidFill>
                <a:srgbClr val="FFFFFF"/>
              </a:solidFill>
            </a:endParaRPr>
          </a:p>
        </p:txBody>
      </p:sp>
      <p:sp>
        <p:nvSpPr>
          <p:cNvPr id="15" name="مربع نص 14"/>
          <p:cNvSpPr txBox="1"/>
          <p:nvPr/>
        </p:nvSpPr>
        <p:spPr>
          <a:xfrm>
            <a:off x="787400" y="2819400"/>
            <a:ext cx="3987800" cy="369332"/>
          </a:xfrm>
          <a:prstGeom prst="rect">
            <a:avLst/>
          </a:prstGeom>
          <a:noFill/>
        </p:spPr>
        <p:txBody>
          <a:bodyPr wrap="square" rtlCol="0">
            <a:spAutoFit/>
          </a:bodyPr>
          <a:lstStyle/>
          <a:p>
            <a:r>
              <a:rPr lang="en-US" dirty="0" smtClean="0">
                <a:solidFill>
                  <a:srgbClr val="C00000"/>
                </a:solidFill>
              </a:rPr>
              <a:t>Nothing</a:t>
            </a:r>
            <a:r>
              <a:rPr lang="en-US" dirty="0" smtClean="0">
                <a:solidFill>
                  <a:srgbClr val="EAD2B8"/>
                </a:solidFill>
              </a:rPr>
              <a:t> , CSS is awesome </a:t>
            </a:r>
            <a:endParaRPr lang="en-CA" dirty="0">
              <a:solidFill>
                <a:srgbClr val="EAD2B8"/>
              </a:solidFill>
            </a:endParaRPr>
          </a:p>
        </p:txBody>
      </p:sp>
      <p:sp>
        <p:nvSpPr>
          <p:cNvPr id="16" name="مربع نص 15"/>
          <p:cNvSpPr txBox="1"/>
          <p:nvPr/>
        </p:nvSpPr>
        <p:spPr>
          <a:xfrm>
            <a:off x="787400" y="3454400"/>
            <a:ext cx="5715000" cy="369332"/>
          </a:xfrm>
          <a:prstGeom prst="rect">
            <a:avLst/>
          </a:prstGeom>
          <a:noFill/>
        </p:spPr>
        <p:txBody>
          <a:bodyPr wrap="square" rtlCol="0">
            <a:spAutoFit/>
          </a:bodyPr>
          <a:lstStyle/>
          <a:p>
            <a:r>
              <a:rPr lang="en-US" dirty="0" smtClean="0">
                <a:solidFill>
                  <a:srgbClr val="C00000"/>
                </a:solidFill>
              </a:rPr>
              <a:t>Without it </a:t>
            </a:r>
            <a:r>
              <a:rPr lang="en-US" dirty="0" smtClean="0">
                <a:solidFill>
                  <a:srgbClr val="EAD2B8"/>
                </a:solidFill>
              </a:rPr>
              <a:t>, all websites would look the same</a:t>
            </a:r>
            <a:endParaRPr lang="en-CA" dirty="0">
              <a:solidFill>
                <a:srgbClr val="EAD2B8"/>
              </a:solidFill>
            </a:endParaRPr>
          </a:p>
        </p:txBody>
      </p:sp>
      <p:pic>
        <p:nvPicPr>
          <p:cNvPr id="19" name="صورة 18" descr="1_JqdbuET-k_uiEBf7iPbRXQ.png"/>
          <p:cNvPicPr>
            <a:picLocks noChangeAspect="1"/>
          </p:cNvPicPr>
          <p:nvPr/>
        </p:nvPicPr>
        <p:blipFill>
          <a:blip r:embed="rId3" cstate="print"/>
          <a:stretch>
            <a:fillRect/>
          </a:stretch>
        </p:blipFill>
        <p:spPr>
          <a:xfrm>
            <a:off x="1435100" y="4119074"/>
            <a:ext cx="9143562" cy="2502444"/>
          </a:xfrm>
          <a:prstGeom prst="rect">
            <a:avLst/>
          </a:prstGeom>
        </p:spPr>
      </p:pic>
      <p:cxnSp>
        <p:nvCxnSpPr>
          <p:cNvPr id="21" name="رابط بشكل مرفق 20"/>
          <p:cNvCxnSpPr/>
          <p:nvPr/>
        </p:nvCxnSpPr>
        <p:spPr>
          <a:xfrm rot="16200000" flipH="1">
            <a:off x="626186" y="4377617"/>
            <a:ext cx="1135231" cy="35560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2000"/>
                                        <p:tgtEl>
                                          <p:spTgt spid="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20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20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5" grpId="0" build="allAtOnce"/>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p:cNvSpPr/>
          <p:nvPr/>
        </p:nvSpPr>
        <p:spPr>
          <a:xfrm flipV="1">
            <a:off x="0" y="0"/>
            <a:ext cx="2077720" cy="80835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2" name="任意多边形: 形状 42"/>
          <p:cNvSpPr/>
          <p:nvPr/>
        </p:nvSpPr>
        <p:spPr>
          <a:xfrm rot="5400000" flipV="1">
            <a:off x="11362055" y="6099810"/>
            <a:ext cx="1137920" cy="521335"/>
          </a:xfrm>
          <a:custGeom>
            <a:avLst/>
            <a:gdLst>
              <a:gd name="connsiteX0" fmla="*/ 950582 w 1904596"/>
              <a:gd name="connsiteY0" fmla="*/ 988918 h 1940426"/>
              <a:gd name="connsiteX1" fmla="*/ 1417551 w 1904596"/>
              <a:gd name="connsiteY1" fmla="*/ 1940426 h 1940426"/>
              <a:gd name="connsiteX2" fmla="*/ 1368846 w 1904596"/>
              <a:gd name="connsiteY2" fmla="*/ 1940426 h 1940426"/>
              <a:gd name="connsiteX3" fmla="*/ 950410 w 1904596"/>
              <a:gd name="connsiteY3" fmla="*/ 1087810 h 1940426"/>
              <a:gd name="connsiteX4" fmla="*/ 531974 w 1904596"/>
              <a:gd name="connsiteY4" fmla="*/ 1940426 h 1940426"/>
              <a:gd name="connsiteX5" fmla="*/ 483613 w 1904596"/>
              <a:gd name="connsiteY5" fmla="*/ 1940426 h 1940426"/>
              <a:gd name="connsiteX6" fmla="*/ 950924 w 1904596"/>
              <a:gd name="connsiteY6" fmla="*/ 791134 h 1940426"/>
              <a:gd name="connsiteX7" fmla="*/ 1514959 w 1904596"/>
              <a:gd name="connsiteY7" fmla="*/ 1940426 h 1940426"/>
              <a:gd name="connsiteX8" fmla="*/ 1466255 w 1904596"/>
              <a:gd name="connsiteY8" fmla="*/ 1940426 h 1940426"/>
              <a:gd name="connsiteX9" fmla="*/ 950753 w 1904596"/>
              <a:gd name="connsiteY9" fmla="*/ 890026 h 1940426"/>
              <a:gd name="connsiteX10" fmla="*/ 435251 w 1904596"/>
              <a:gd name="connsiteY10" fmla="*/ 1940426 h 1940426"/>
              <a:gd name="connsiteX11" fmla="*/ 386890 w 1904596"/>
              <a:gd name="connsiteY11" fmla="*/ 1940426 h 1940426"/>
              <a:gd name="connsiteX12" fmla="*/ 951268 w 1904596"/>
              <a:gd name="connsiteY12" fmla="*/ 593351 h 1940426"/>
              <a:gd name="connsiteX13" fmla="*/ 1612369 w 1904596"/>
              <a:gd name="connsiteY13" fmla="*/ 1940426 h 1940426"/>
              <a:gd name="connsiteX14" fmla="*/ 1563664 w 1904596"/>
              <a:gd name="connsiteY14" fmla="*/ 1940426 h 1940426"/>
              <a:gd name="connsiteX15" fmla="*/ 951096 w 1904596"/>
              <a:gd name="connsiteY15" fmla="*/ 692243 h 1940426"/>
              <a:gd name="connsiteX16" fmla="*/ 338529 w 1904596"/>
              <a:gd name="connsiteY16" fmla="*/ 1940426 h 1940426"/>
              <a:gd name="connsiteX17" fmla="*/ 290168 w 1904596"/>
              <a:gd name="connsiteY17" fmla="*/ 1940426 h 1940426"/>
              <a:gd name="connsiteX18" fmla="*/ 951611 w 1904596"/>
              <a:gd name="connsiteY18" fmla="*/ 395567 h 1940426"/>
              <a:gd name="connsiteX19" fmla="*/ 1709778 w 1904596"/>
              <a:gd name="connsiteY19" fmla="*/ 1940426 h 1940426"/>
              <a:gd name="connsiteX20" fmla="*/ 1661073 w 1904596"/>
              <a:gd name="connsiteY20" fmla="*/ 1940426 h 1940426"/>
              <a:gd name="connsiteX21" fmla="*/ 951439 w 1904596"/>
              <a:gd name="connsiteY21" fmla="*/ 494459 h 1940426"/>
              <a:gd name="connsiteX22" fmla="*/ 241806 w 1904596"/>
              <a:gd name="connsiteY22" fmla="*/ 1940426 h 1940426"/>
              <a:gd name="connsiteX23" fmla="*/ 193445 w 1904596"/>
              <a:gd name="connsiteY23" fmla="*/ 1940426 h 1940426"/>
              <a:gd name="connsiteX24" fmla="*/ 951955 w 1904596"/>
              <a:gd name="connsiteY24" fmla="*/ 197784 h 1940426"/>
              <a:gd name="connsiteX25" fmla="*/ 1807187 w 1904596"/>
              <a:gd name="connsiteY25" fmla="*/ 1940426 h 1940426"/>
              <a:gd name="connsiteX26" fmla="*/ 1758483 w 1904596"/>
              <a:gd name="connsiteY26" fmla="*/ 1940426 h 1940426"/>
              <a:gd name="connsiteX27" fmla="*/ 951783 w 1904596"/>
              <a:gd name="connsiteY27" fmla="*/ 296675 h 1940426"/>
              <a:gd name="connsiteX28" fmla="*/ 145084 w 1904596"/>
              <a:gd name="connsiteY28" fmla="*/ 1940426 h 1940426"/>
              <a:gd name="connsiteX29" fmla="*/ 96723 w 1904596"/>
              <a:gd name="connsiteY29" fmla="*/ 1940426 h 1940426"/>
              <a:gd name="connsiteX30" fmla="*/ 952298 w 1904596"/>
              <a:gd name="connsiteY30" fmla="*/ 0 h 1940426"/>
              <a:gd name="connsiteX31" fmla="*/ 1904596 w 1904596"/>
              <a:gd name="connsiteY31" fmla="*/ 1940426 h 1940426"/>
              <a:gd name="connsiteX32" fmla="*/ 1855891 w 1904596"/>
              <a:gd name="connsiteY32" fmla="*/ 1940426 h 1940426"/>
              <a:gd name="connsiteX33" fmla="*/ 952126 w 1904596"/>
              <a:gd name="connsiteY33" fmla="*/ 98892 h 1940426"/>
              <a:gd name="connsiteX34" fmla="*/ 48361 w 1904596"/>
              <a:gd name="connsiteY34" fmla="*/ 1940426 h 1940426"/>
              <a:gd name="connsiteX35" fmla="*/ 0 w 1904596"/>
              <a:gd name="connsiteY35" fmla="*/ 1940426 h 19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04596" h="1940426">
                <a:moveTo>
                  <a:pt x="950582" y="988918"/>
                </a:moveTo>
                <a:lnTo>
                  <a:pt x="1417551" y="1940426"/>
                </a:lnTo>
                <a:lnTo>
                  <a:pt x="1368846" y="1940426"/>
                </a:lnTo>
                <a:lnTo>
                  <a:pt x="950410" y="1087810"/>
                </a:lnTo>
                <a:lnTo>
                  <a:pt x="531974" y="1940426"/>
                </a:lnTo>
                <a:lnTo>
                  <a:pt x="483613" y="1940426"/>
                </a:lnTo>
                <a:close/>
                <a:moveTo>
                  <a:pt x="950924" y="791134"/>
                </a:moveTo>
                <a:lnTo>
                  <a:pt x="1514959" y="1940426"/>
                </a:lnTo>
                <a:lnTo>
                  <a:pt x="1466255" y="1940426"/>
                </a:lnTo>
                <a:lnTo>
                  <a:pt x="950753" y="890026"/>
                </a:lnTo>
                <a:lnTo>
                  <a:pt x="435251" y="1940426"/>
                </a:lnTo>
                <a:lnTo>
                  <a:pt x="386890" y="1940426"/>
                </a:lnTo>
                <a:close/>
                <a:moveTo>
                  <a:pt x="951268" y="593351"/>
                </a:moveTo>
                <a:lnTo>
                  <a:pt x="1612369" y="1940426"/>
                </a:lnTo>
                <a:lnTo>
                  <a:pt x="1563664" y="1940426"/>
                </a:lnTo>
                <a:lnTo>
                  <a:pt x="951096" y="692243"/>
                </a:lnTo>
                <a:lnTo>
                  <a:pt x="338529" y="1940426"/>
                </a:lnTo>
                <a:lnTo>
                  <a:pt x="290168" y="1940426"/>
                </a:lnTo>
                <a:close/>
                <a:moveTo>
                  <a:pt x="951611" y="395567"/>
                </a:moveTo>
                <a:lnTo>
                  <a:pt x="1709778" y="1940426"/>
                </a:lnTo>
                <a:lnTo>
                  <a:pt x="1661073" y="1940426"/>
                </a:lnTo>
                <a:lnTo>
                  <a:pt x="951439" y="494459"/>
                </a:lnTo>
                <a:lnTo>
                  <a:pt x="241806" y="1940426"/>
                </a:lnTo>
                <a:lnTo>
                  <a:pt x="193445" y="1940426"/>
                </a:lnTo>
                <a:close/>
                <a:moveTo>
                  <a:pt x="951955" y="197784"/>
                </a:moveTo>
                <a:lnTo>
                  <a:pt x="1807187" y="1940426"/>
                </a:lnTo>
                <a:lnTo>
                  <a:pt x="1758483" y="1940426"/>
                </a:lnTo>
                <a:lnTo>
                  <a:pt x="951783" y="296675"/>
                </a:lnTo>
                <a:lnTo>
                  <a:pt x="145084" y="1940426"/>
                </a:lnTo>
                <a:lnTo>
                  <a:pt x="96723" y="1940426"/>
                </a:lnTo>
                <a:close/>
                <a:moveTo>
                  <a:pt x="952298" y="0"/>
                </a:moveTo>
                <a:lnTo>
                  <a:pt x="1904596" y="1940426"/>
                </a:lnTo>
                <a:lnTo>
                  <a:pt x="1855891" y="1940426"/>
                </a:lnTo>
                <a:lnTo>
                  <a:pt x="952126" y="98892"/>
                </a:lnTo>
                <a:lnTo>
                  <a:pt x="48361" y="1940426"/>
                </a:lnTo>
                <a:lnTo>
                  <a:pt x="0" y="1940426"/>
                </a:lnTo>
                <a:close/>
              </a:path>
            </a:pathLst>
          </a:custGeom>
          <a:noFill/>
          <a:ln w="3175">
            <a:solidFill>
              <a:srgbClr val="D5B8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14" name="文本框 13"/>
          <p:cNvSpPr txBox="1"/>
          <p:nvPr/>
        </p:nvSpPr>
        <p:spPr>
          <a:xfrm>
            <a:off x="4286250" y="394335"/>
            <a:ext cx="3434080" cy="368300"/>
          </a:xfrm>
          <a:prstGeom prst="rect">
            <a:avLst/>
          </a:prstGeom>
          <a:noFill/>
        </p:spPr>
        <p:txBody>
          <a:bodyPr wrap="square" rtlCol="0">
            <a:spAutoFit/>
          </a:bodyPr>
          <a:lstStyle/>
          <a:p>
            <a:pPr algn="dist"/>
            <a:r>
              <a:rPr lang="en-US" altLang="zh-CN" spc="300" dirty="0" smtClean="0">
                <a:gradFill>
                  <a:gsLst>
                    <a:gs pos="0">
                      <a:srgbClr val="EAD9C5"/>
                    </a:gs>
                    <a:gs pos="100000">
                      <a:schemeClr val="bg1"/>
                    </a:gs>
                  </a:gsLst>
                  <a:lin ang="16200000" scaled="0"/>
                </a:gradFill>
                <a:cs typeface="+mn-ea"/>
                <a:sym typeface="+mn-lt"/>
              </a:rPr>
              <a:t>SASS</a:t>
            </a:r>
            <a:endParaRPr lang="zh-CN" altLang="en-US" spc="300" dirty="0">
              <a:gradFill>
                <a:gsLst>
                  <a:gs pos="0">
                    <a:srgbClr val="EAD9C5"/>
                  </a:gs>
                  <a:gs pos="100000">
                    <a:schemeClr val="bg1"/>
                  </a:gs>
                </a:gsLst>
                <a:lin ang="16200000" scaled="0"/>
              </a:gradFill>
              <a:cs typeface="+mn-ea"/>
              <a:sym typeface="+mn-lt"/>
            </a:endParaRPr>
          </a:p>
        </p:txBody>
      </p:sp>
      <p:sp>
        <p:nvSpPr>
          <p:cNvPr id="17" name="斜纹 16"/>
          <p:cNvSpPr/>
          <p:nvPr/>
        </p:nvSpPr>
        <p:spPr>
          <a:xfrm>
            <a:off x="327246" y="1184812"/>
            <a:ext cx="757209" cy="757209"/>
          </a:xfrm>
          <a:prstGeom prst="diagStripe">
            <a:avLst/>
          </a:prstGeom>
          <a:solidFill>
            <a:srgbClr val="B493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13" name="مربع نص 12"/>
          <p:cNvSpPr txBox="1"/>
          <p:nvPr/>
        </p:nvSpPr>
        <p:spPr>
          <a:xfrm>
            <a:off x="812800" y="1384300"/>
            <a:ext cx="4432300" cy="1200329"/>
          </a:xfrm>
          <a:prstGeom prst="rect">
            <a:avLst/>
          </a:prstGeom>
          <a:noFill/>
        </p:spPr>
        <p:txBody>
          <a:bodyPr wrap="square" rtlCol="0">
            <a:spAutoFit/>
          </a:bodyPr>
          <a:lstStyle/>
          <a:p>
            <a:r>
              <a:rPr lang="en-US" sz="3600" dirty="0" smtClean="0">
                <a:solidFill>
                  <a:srgbClr val="FFFFFF"/>
                </a:solidFill>
              </a:rPr>
              <a:t>Why?? What's wrong with CSS ?? </a:t>
            </a:r>
            <a:endParaRPr lang="en-CA" sz="3600" dirty="0">
              <a:solidFill>
                <a:srgbClr val="FFFFFF"/>
              </a:solidFill>
            </a:endParaRPr>
          </a:p>
        </p:txBody>
      </p:sp>
      <p:sp>
        <p:nvSpPr>
          <p:cNvPr id="16" name="مربع نص 15"/>
          <p:cNvSpPr txBox="1"/>
          <p:nvPr/>
        </p:nvSpPr>
        <p:spPr>
          <a:xfrm>
            <a:off x="635000" y="2616200"/>
            <a:ext cx="1587500" cy="369332"/>
          </a:xfrm>
          <a:prstGeom prst="rect">
            <a:avLst/>
          </a:prstGeom>
          <a:noFill/>
        </p:spPr>
        <p:txBody>
          <a:bodyPr wrap="square" rtlCol="0">
            <a:spAutoFit/>
          </a:bodyPr>
          <a:lstStyle/>
          <a:p>
            <a:r>
              <a:rPr lang="en-US" dirty="0" smtClean="0">
                <a:solidFill>
                  <a:srgbClr val="C00000"/>
                </a:solidFill>
              </a:rPr>
              <a:t>BUT ......</a:t>
            </a:r>
            <a:endParaRPr lang="en-CA" dirty="0">
              <a:solidFill>
                <a:srgbClr val="EAD2B8"/>
              </a:solidFill>
            </a:endParaRPr>
          </a:p>
        </p:txBody>
      </p:sp>
      <p:pic>
        <p:nvPicPr>
          <p:cNvPr id="11" name="صورة 10" descr="download.jpg"/>
          <p:cNvPicPr>
            <a:picLocks noChangeAspect="1"/>
          </p:cNvPicPr>
          <p:nvPr/>
        </p:nvPicPr>
        <p:blipFill>
          <a:blip r:embed="rId3"/>
          <a:stretch>
            <a:fillRect/>
          </a:stretch>
        </p:blipFill>
        <p:spPr>
          <a:xfrm>
            <a:off x="663575" y="3568700"/>
            <a:ext cx="2609850" cy="1752600"/>
          </a:xfrm>
          <a:prstGeom prst="rect">
            <a:avLst/>
          </a:prstGeom>
        </p:spPr>
      </p:pic>
      <p:sp>
        <p:nvSpPr>
          <p:cNvPr id="12" name="مربع نص 11"/>
          <p:cNvSpPr txBox="1"/>
          <p:nvPr/>
        </p:nvSpPr>
        <p:spPr>
          <a:xfrm>
            <a:off x="584200" y="3086100"/>
            <a:ext cx="3200400" cy="369332"/>
          </a:xfrm>
          <a:prstGeom prst="rect">
            <a:avLst/>
          </a:prstGeom>
          <a:noFill/>
        </p:spPr>
        <p:txBody>
          <a:bodyPr wrap="square" rtlCol="0">
            <a:spAutoFit/>
          </a:bodyPr>
          <a:lstStyle/>
          <a:p>
            <a:r>
              <a:rPr lang="en-US" dirty="0" smtClean="0">
                <a:solidFill>
                  <a:srgbClr val="EAD2B8"/>
                </a:solidFill>
              </a:rPr>
              <a:t>1- Developing CSS is </a:t>
            </a:r>
            <a:r>
              <a:rPr lang="en-US" dirty="0" smtClean="0">
                <a:solidFill>
                  <a:srgbClr val="C00000"/>
                </a:solidFill>
              </a:rPr>
              <a:t>slow</a:t>
            </a:r>
            <a:endParaRPr lang="en-CA" dirty="0">
              <a:solidFill>
                <a:srgbClr val="C00000"/>
              </a:solidFill>
            </a:endParaRPr>
          </a:p>
        </p:txBody>
      </p:sp>
      <p:sp>
        <p:nvSpPr>
          <p:cNvPr id="23" name="مستطيل 22"/>
          <p:cNvSpPr/>
          <p:nvPr/>
        </p:nvSpPr>
        <p:spPr>
          <a:xfrm>
            <a:off x="4107214" y="3104634"/>
            <a:ext cx="2324739" cy="369332"/>
          </a:xfrm>
          <a:prstGeom prst="rect">
            <a:avLst/>
          </a:prstGeom>
        </p:spPr>
        <p:txBody>
          <a:bodyPr wrap="none">
            <a:spAutoFit/>
          </a:bodyPr>
          <a:lstStyle/>
          <a:p>
            <a:r>
              <a:rPr lang="en-US" dirty="0" smtClean="0">
                <a:solidFill>
                  <a:srgbClr val="EAD2B8"/>
                </a:solidFill>
              </a:rPr>
              <a:t>2- CSS is </a:t>
            </a:r>
            <a:r>
              <a:rPr lang="en-US" dirty="0" smtClean="0">
                <a:solidFill>
                  <a:srgbClr val="C00000"/>
                </a:solidFill>
              </a:rPr>
              <a:t>repetitive </a:t>
            </a:r>
          </a:p>
        </p:txBody>
      </p:sp>
      <p:pic>
        <p:nvPicPr>
          <p:cNvPr id="24" name="صورة 23" descr="Capture.PNG"/>
          <p:cNvPicPr>
            <a:picLocks noChangeAspect="1"/>
          </p:cNvPicPr>
          <p:nvPr/>
        </p:nvPicPr>
        <p:blipFill>
          <a:blip r:embed="rId4"/>
          <a:stretch>
            <a:fillRect/>
          </a:stretch>
        </p:blipFill>
        <p:spPr>
          <a:xfrm>
            <a:off x="3913030" y="3556000"/>
            <a:ext cx="2563970" cy="1765300"/>
          </a:xfrm>
          <a:prstGeom prst="rect">
            <a:avLst/>
          </a:prstGeom>
        </p:spPr>
      </p:pic>
      <p:sp>
        <p:nvSpPr>
          <p:cNvPr id="25" name="مستطيل 24"/>
          <p:cNvSpPr/>
          <p:nvPr/>
        </p:nvSpPr>
        <p:spPr>
          <a:xfrm>
            <a:off x="2059776" y="5784334"/>
            <a:ext cx="3219215" cy="369332"/>
          </a:xfrm>
          <a:prstGeom prst="rect">
            <a:avLst/>
          </a:prstGeom>
        </p:spPr>
        <p:txBody>
          <a:bodyPr wrap="none">
            <a:spAutoFit/>
          </a:bodyPr>
          <a:lstStyle/>
          <a:p>
            <a:r>
              <a:rPr lang="en-US" dirty="0" smtClean="0">
                <a:solidFill>
                  <a:srgbClr val="EAD2B8"/>
                </a:solidFill>
              </a:rPr>
              <a:t>3- CSS isn't really </a:t>
            </a:r>
            <a:r>
              <a:rPr lang="en-US" dirty="0" smtClean="0">
                <a:solidFill>
                  <a:srgbClr val="C00000"/>
                </a:solidFill>
              </a:rPr>
              <a:t>reusable  </a:t>
            </a:r>
          </a:p>
        </p:txBody>
      </p:sp>
      <p:sp>
        <p:nvSpPr>
          <p:cNvPr id="26" name="مستطيل 25"/>
          <p:cNvSpPr/>
          <p:nvPr/>
        </p:nvSpPr>
        <p:spPr>
          <a:xfrm>
            <a:off x="8115363" y="3980934"/>
            <a:ext cx="3251137" cy="646331"/>
          </a:xfrm>
          <a:prstGeom prst="rect">
            <a:avLst/>
          </a:prstGeom>
        </p:spPr>
        <p:txBody>
          <a:bodyPr wrap="square">
            <a:spAutoFit/>
          </a:bodyPr>
          <a:lstStyle/>
          <a:p>
            <a:r>
              <a:rPr lang="en-US" dirty="0" smtClean="0">
                <a:solidFill>
                  <a:srgbClr val="EAD2B8"/>
                </a:solidFill>
              </a:rPr>
              <a:t>So CSS needs </a:t>
            </a:r>
            <a:r>
              <a:rPr lang="en-US" dirty="0" smtClean="0">
                <a:solidFill>
                  <a:srgbClr val="C00000"/>
                </a:solidFill>
              </a:rPr>
              <a:t>external tools</a:t>
            </a:r>
            <a:r>
              <a:rPr lang="en-US" dirty="0" smtClean="0">
                <a:solidFill>
                  <a:srgbClr val="EAD2B8"/>
                </a:solidFill>
              </a:rPr>
              <a:t> for optimization </a:t>
            </a:r>
            <a:endParaRPr lang="en-CA" dirty="0">
              <a:solidFill>
                <a:srgbClr val="EAD2B8"/>
              </a:solidFill>
            </a:endParaRPr>
          </a:p>
        </p:txBody>
      </p:sp>
      <p:sp>
        <p:nvSpPr>
          <p:cNvPr id="27" name="سهم إلى اليمين 26"/>
          <p:cNvSpPr/>
          <p:nvPr/>
        </p:nvSpPr>
        <p:spPr>
          <a:xfrm>
            <a:off x="6692900" y="4127500"/>
            <a:ext cx="1130300" cy="3810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20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20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
                                            <p:txEl>
                                              <p:pRg st="0" end="0"/>
                                            </p:txEl>
                                          </p:spTgt>
                                        </p:tgtEl>
                                        <p:attrNameLst>
                                          <p:attrName>style.visibility</p:attrName>
                                        </p:attrNameLst>
                                      </p:cBhvr>
                                      <p:to>
                                        <p:strVal val="visible"/>
                                      </p:to>
                                    </p:set>
                                    <p:animEffect transition="in" filter="fade">
                                      <p:cBhvr>
                                        <p:cTn id="28" dur="2000"/>
                                        <p:tgtEl>
                                          <p:spTgt spid="2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20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23" grpId="0"/>
      <p:bldP spid="25" grpId="0" build="allAtOnce"/>
      <p:bldP spid="26" grpId="0"/>
      <p:bldP spid="27" grpId="0" animBg="1"/>
    </p:bldLst>
  </p:timing>
</p:sld>
</file>

<file path=ppt/theme/theme1.xml><?xml version="1.0" encoding="utf-8"?>
<a:theme xmlns:a="http://schemas.openxmlformats.org/drawingml/2006/main" name="www.freeppt7.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3sao50m">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TotalTime>
  <Words>459</Words>
  <Application>Microsoft Office PowerPoint</Application>
  <PresentationFormat>مخصص</PresentationFormat>
  <Paragraphs>186</Paragraphs>
  <Slides>29</Slides>
  <Notes>7</Notes>
  <HiddenSlides>0</HiddenSlides>
  <MMClips>0</MMClips>
  <ScaleCrop>false</ScaleCrop>
  <HeadingPairs>
    <vt:vector size="6" baseType="variant">
      <vt:variant>
        <vt:lpstr>الخطوط المستخدمة</vt:lpstr>
      </vt:variant>
      <vt:variant>
        <vt:i4>10</vt:i4>
      </vt:variant>
      <vt:variant>
        <vt:lpstr>سمة</vt:lpstr>
      </vt:variant>
      <vt:variant>
        <vt:i4>2</vt:i4>
      </vt:variant>
      <vt:variant>
        <vt:lpstr>عناوين الشرائح</vt:lpstr>
      </vt:variant>
      <vt:variant>
        <vt:i4>29</vt:i4>
      </vt:variant>
    </vt:vector>
  </HeadingPairs>
  <TitlesOfParts>
    <vt:vector size="41" baseType="lpstr">
      <vt:lpstr>Arial</vt:lpstr>
      <vt:lpstr>微软雅黑</vt:lpstr>
      <vt:lpstr>方正正黑简体</vt:lpstr>
      <vt:lpstr>Bahnschrift</vt:lpstr>
      <vt:lpstr>Akhbar MT</vt:lpstr>
      <vt:lpstr>Bahnschrift Light</vt:lpstr>
      <vt:lpstr>Wingdings</vt:lpstr>
      <vt:lpstr>思源宋体</vt:lpstr>
      <vt:lpstr>Calibri</vt:lpstr>
      <vt:lpstr>宋体</vt:lpstr>
      <vt:lpstr>www.freeppt7.com</vt:lpstr>
      <vt:lpstr>www.jpppt.com</vt:lpstr>
      <vt:lpstr>الشريحة 1</vt:lpstr>
      <vt:lpstr>الشريحة 2</vt:lpstr>
      <vt:lpstr>الشريحة 3</vt:lpstr>
      <vt:lpstr>الشريحة 4</vt:lpstr>
      <vt:lpstr>الشريحة 5</vt:lpstr>
      <vt:lpstr>الشريحة 6</vt:lpstr>
      <vt:lpstr>الشريحة 7</vt:lpstr>
      <vt:lpstr>الشريحة 8</vt:lpstr>
      <vt:lpstr>الشريحة 9</vt:lpstr>
      <vt:lpstr>الشريحة 10</vt:lpstr>
      <vt:lpstr>الشريحة 11</vt:lpstr>
      <vt:lpstr>الشريحة 12</vt:lpstr>
      <vt:lpstr>الشريحة 13</vt:lpstr>
      <vt:lpstr>الشريحة 14</vt:lpstr>
      <vt:lpstr>الشريحة 15</vt:lpstr>
      <vt:lpstr>الشريحة 16</vt:lpstr>
      <vt:lpstr>الشريحة 17</vt:lpstr>
      <vt:lpstr>الشريحة 18</vt:lpstr>
      <vt:lpstr>الشريحة 19</vt:lpstr>
      <vt:lpstr>الشريحة 20</vt:lpstr>
      <vt:lpstr>الشريحة 21</vt:lpstr>
      <vt:lpstr>الشريحة 22</vt:lpstr>
      <vt:lpstr>الشريحة 23</vt:lpstr>
      <vt:lpstr>الشريحة 24</vt:lpstr>
      <vt:lpstr>الشريحة 25</vt:lpstr>
      <vt:lpstr>الشريحة 26</vt:lpstr>
      <vt:lpstr>الشريحة 27</vt:lpstr>
      <vt:lpstr>الشريحة 28</vt:lpstr>
      <vt:lpstr>الشريحة 29</vt:lpstr>
    </vt:vector>
  </TitlesOfParts>
  <Manager>www.freeppt7.com</Manager>
  <Company>www.freeppt7.com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www.freeppt7.com</dc:creator>
  <cp:keywords>www.freeppt7.com</cp:keywords>
  <dc:description>www.freeppt7.com</dc:description>
  <cp:lastModifiedBy>User</cp:lastModifiedBy>
  <cp:revision>161</cp:revision>
  <dcterms:created xsi:type="dcterms:W3CDTF">2020-02-16T11:38:00Z</dcterms:created>
  <dcterms:modified xsi:type="dcterms:W3CDTF">2022-09-21T12:14:01Z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