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9.svg" ContentType="image/svg+xml"/>
  <Override PartName="/ppt/media/image4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9" r:id="rId3"/>
    <p:sldMasterId id="2147483671" r:id="rId4"/>
    <p:sldMasterId id="2147483691" r:id="rId5"/>
  </p:sldMasterIdLst>
  <p:notesMasterIdLst>
    <p:notesMasterId r:id="rId13"/>
  </p:notesMasterIdLst>
  <p:sldIdLst>
    <p:sldId id="256" r:id="rId6"/>
    <p:sldId id="285" r:id="rId7"/>
    <p:sldId id="286" r:id="rId8"/>
    <p:sldId id="260" r:id="rId9"/>
    <p:sldId id="261" r:id="rId10"/>
    <p:sldId id="262" r:id="rId11"/>
    <p:sldId id="289" r:id="rId12"/>
    <p:sldId id="265" r:id="rId14"/>
    <p:sldId id="290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92" r:id="rId28"/>
    <p:sldId id="291" r:id="rId29"/>
    <p:sldId id="293" r:id="rId3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2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269" y="72"/>
      </p:cViewPr>
      <p:guideLst>
        <p:guide orient="horz" pos="2912"/>
        <p:guide pos="21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E6BC2-8EBD-41B0-84CA-ACD56026775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1043E-0A74-40F5-86A4-4A9F773C7A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1043E-0A74-40F5-86A4-4A9F773C7A5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1043E-0A74-40F5-86A4-4A9F773C7A5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9" name="Google Shape;62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1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4"/>
            <a:ext cx="1284576" cy="6377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2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" name="Freeform 6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  <p:txBody>
          <a:bodyPr/>
          <a:lstStyle/>
          <a:p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8" y="0"/>
            <a:ext cx="1489765" cy="1386637"/>
          </a:xfrm>
          <a:prstGeom prst="rect">
            <a:avLst/>
          </a:prstGeom>
        </p:spPr>
      </p:pic>
      <p:sp>
        <p:nvSpPr>
          <p:cNvPr id="15" name="Freeform 6"/>
          <p:cNvSpPr/>
          <p:nvPr/>
        </p:nvSpPr>
        <p:spPr>
          <a:xfrm>
            <a:off x="10933155" y="6344016"/>
            <a:ext cx="466091" cy="431923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6355">
              <a:lnSpc>
                <a:spcPts val="1425"/>
              </a:lnSpc>
            </a:pPr>
            <a:fld id="{81D60167-4931-47E6-BA6A-407CBD079E47}" type="slidenum">
              <a:rPr lang="en-US" spc="-25" smtClean="0"/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6355">
              <a:lnSpc>
                <a:spcPts val="1425"/>
              </a:lnSpc>
            </a:pPr>
            <a:fld id="{81D60167-4931-47E6-BA6A-407CBD079E47}" type="slidenum">
              <a:rPr lang="en-US" spc="-25" smtClean="0"/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6355">
              <a:lnSpc>
                <a:spcPts val="1425"/>
              </a:lnSpc>
            </a:pPr>
            <a:fld id="{81D60167-4931-47E6-BA6A-407CBD079E47}" type="slidenum">
              <a:rPr lang="en-US" spc="-25" smtClean="0"/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6355">
              <a:lnSpc>
                <a:spcPts val="1425"/>
              </a:lnSpc>
            </a:pPr>
            <a:fld id="{81D60167-4931-47E6-BA6A-407CBD079E47}" type="slidenum">
              <a:rPr lang="en-US" spc="-25" smtClean="0"/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0338" y="6356351"/>
            <a:ext cx="42730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pPr marL="46355">
              <a:lnSpc>
                <a:spcPts val="1425"/>
              </a:lnSpc>
            </a:pPr>
            <a:fld id="{81D60167-4931-47E6-BA6A-407CBD079E47}" type="slidenum">
              <a:rPr lang="en-US" spc="-25" smtClean="0"/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0338" y="6356351"/>
            <a:ext cx="42730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pPr marL="46355">
              <a:lnSpc>
                <a:spcPts val="1425"/>
              </a:lnSpc>
            </a:pPr>
            <a:fld id="{81D60167-4931-47E6-BA6A-407CBD079E47}" type="slidenum">
              <a:rPr lang="en-US" spc="-25" smtClean="0"/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0338" y="6356351"/>
            <a:ext cx="42730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pPr marL="46355">
              <a:lnSpc>
                <a:spcPts val="1425"/>
              </a:lnSpc>
            </a:pPr>
            <a:fld id="{81D60167-4931-47E6-BA6A-407CBD079E47}" type="slidenum">
              <a:rPr lang="en-US" spc="-25" smtClean="0"/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0338" y="6356351"/>
            <a:ext cx="42730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pPr marL="46355">
              <a:lnSpc>
                <a:spcPts val="1425"/>
              </a:lnSpc>
            </a:pPr>
            <a:fld id="{81D60167-4931-47E6-BA6A-407CBD079E47}" type="slidenum">
              <a:rPr lang="en-US" spc="-25" smtClean="0"/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0338" y="6356351"/>
            <a:ext cx="42730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pPr marL="46355">
              <a:lnSpc>
                <a:spcPts val="1425"/>
              </a:lnSpc>
            </a:pPr>
            <a:fld id="{81D60167-4931-47E6-BA6A-407CBD079E47}" type="slidenum">
              <a:rPr lang="en-US" spc="-25" smtClean="0"/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0338" y="6356351"/>
            <a:ext cx="42730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pPr marL="46355">
              <a:lnSpc>
                <a:spcPts val="1425"/>
              </a:lnSpc>
            </a:pPr>
            <a:fld id="{81D60167-4931-47E6-BA6A-407CBD079E47}" type="slidenum">
              <a:rPr lang="en-US" spc="-25" smtClean="0"/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_1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0338" y="6356351"/>
            <a:ext cx="42730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pPr marL="46355">
              <a:lnSpc>
                <a:spcPts val="1425"/>
              </a:lnSpc>
            </a:pPr>
            <a:fld id="{81D60167-4931-47E6-BA6A-407CBD079E47}" type="slidenum">
              <a:rPr lang="en-US" spc="-25" smtClean="0"/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2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6355">
              <a:lnSpc>
                <a:spcPts val="1425"/>
              </a:lnSpc>
            </a:pPr>
            <a:fld id="{81D60167-4931-47E6-BA6A-407CBD079E47}" type="slidenum">
              <a:rPr lang="en-US" spc="-25" smtClean="0"/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64D85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5224" y="1459621"/>
            <a:ext cx="4120515" cy="423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64D85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46355">
              <a:lnSpc>
                <a:spcPts val="142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1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4"/>
            <a:ext cx="1284576" cy="6377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2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6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  <p:txBody>
          <a:bodyPr/>
          <a:lstStyle/>
          <a:p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8" y="0"/>
            <a:ext cx="1489765" cy="1386637"/>
          </a:xfrm>
          <a:prstGeom prst="rect">
            <a:avLst/>
          </a:prstGeom>
        </p:spPr>
      </p:pic>
      <p:sp>
        <p:nvSpPr>
          <p:cNvPr id="15" name="Freeform 6"/>
          <p:cNvSpPr/>
          <p:nvPr/>
        </p:nvSpPr>
        <p:spPr>
          <a:xfrm>
            <a:off x="10933155" y="6344016"/>
            <a:ext cx="466091" cy="431923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2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4"/>
            <a:ext cx="1284576" cy="6377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8" y="0"/>
            <a:ext cx="1489765" cy="13866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66" y="365125"/>
            <a:ext cx="9313036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3294" y="1681163"/>
            <a:ext cx="49342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3294" y="2505075"/>
            <a:ext cx="493428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479836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4798369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>
            <a:normAutofit/>
          </a:bodyPr>
          <a:lstStyle>
            <a:lvl1pPr>
              <a:defRPr sz="2135"/>
            </a:lvl1pPr>
            <a:lvl2pPr>
              <a:defRPr sz="2135"/>
            </a:lvl2pPr>
            <a:lvl3pPr>
              <a:defRPr sz="1600"/>
            </a:lvl3pPr>
            <a:lvl4pPr>
              <a:defRPr sz="1465"/>
            </a:lvl4pPr>
            <a:lvl5pPr>
              <a:defRPr sz="1465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65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4"/>
            <a:ext cx="1284576" cy="6377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8" y="0"/>
            <a:ext cx="1489765" cy="13866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pPr marL="46355">
              <a:lnSpc>
                <a:spcPts val="1425"/>
              </a:lnSpc>
            </a:pPr>
            <a:fld id="{81D60167-4931-47E6-BA6A-407CBD079E47}" type="slidenum">
              <a:rPr lang="en-US" spc="-25" smtClean="0"/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665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0338" y="6356351"/>
            <a:ext cx="4273063" cy="365125"/>
          </a:xfrm>
        </p:spPr>
        <p:txBody>
          <a:bodyPr/>
          <a:lstStyle/>
          <a:p>
            <a:r>
              <a:rPr lang="en-US"/>
              <a:t>@MCIT-2024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0338" y="6356351"/>
            <a:ext cx="4273063" cy="365125"/>
          </a:xfrm>
        </p:spPr>
        <p:txBody>
          <a:bodyPr/>
          <a:lstStyle/>
          <a:p>
            <a:r>
              <a:rPr lang="en-US"/>
              <a:t>@MCIT-2024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0338" y="6356351"/>
            <a:ext cx="4273063" cy="365125"/>
          </a:xfrm>
        </p:spPr>
        <p:txBody>
          <a:bodyPr/>
          <a:lstStyle/>
          <a:p>
            <a:r>
              <a:rPr lang="en-US"/>
              <a:t>@MCIT-2024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0338" y="6356351"/>
            <a:ext cx="4273063" cy="365125"/>
          </a:xfrm>
        </p:spPr>
        <p:txBody>
          <a:bodyPr/>
          <a:lstStyle/>
          <a:p>
            <a:r>
              <a:rPr lang="en-US"/>
              <a:t>@MCIT-2024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0338" y="6356351"/>
            <a:ext cx="4273063" cy="365125"/>
          </a:xfrm>
        </p:spPr>
        <p:txBody>
          <a:bodyPr/>
          <a:lstStyle/>
          <a:p>
            <a:r>
              <a:rPr lang="en-US"/>
              <a:t>@MCIT-2024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0338" y="6356351"/>
            <a:ext cx="4273063" cy="365125"/>
          </a:xfrm>
        </p:spPr>
        <p:txBody>
          <a:bodyPr/>
          <a:lstStyle/>
          <a:p>
            <a:r>
              <a:rPr lang="en-US"/>
              <a:t>@MCIT-2024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6355">
              <a:lnSpc>
                <a:spcPts val="1425"/>
              </a:lnSpc>
            </a:pPr>
            <a:fld id="{81D60167-4931-47E6-BA6A-407CBD079E47}" type="slidenum">
              <a:rPr lang="en-US" spc="-25" smtClean="0"/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0338" y="6356351"/>
            <a:ext cx="4273063" cy="365125"/>
          </a:xfrm>
        </p:spPr>
        <p:txBody>
          <a:bodyPr/>
          <a:lstStyle/>
          <a:p>
            <a:r>
              <a:rPr lang="en-US"/>
              <a:t>@MCIT-2024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66" y="365125"/>
            <a:ext cx="9313036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3294" y="1681163"/>
            <a:ext cx="49342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3294" y="2505075"/>
            <a:ext cx="493428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479836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4798369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6355">
              <a:lnSpc>
                <a:spcPts val="1425"/>
              </a:lnSpc>
            </a:pPr>
            <a:fld id="{81D60167-4931-47E6-BA6A-407CBD079E47}" type="slidenum">
              <a:rPr lang="en-US" spc="-25" smtClean="0"/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6355">
              <a:lnSpc>
                <a:spcPts val="1425"/>
              </a:lnSpc>
            </a:pPr>
            <a:fld id="{81D60167-4931-47E6-BA6A-407CBD079E47}" type="slidenum">
              <a:rPr lang="en-US" spc="-25" smtClean="0"/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6355">
              <a:lnSpc>
                <a:spcPts val="1425"/>
              </a:lnSpc>
            </a:pPr>
            <a:fld id="{81D60167-4931-47E6-BA6A-407CBD079E47}" type="slidenum">
              <a:rPr lang="en-US" spc="-25" smtClean="0"/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>
            <a:normAutofit/>
          </a:bodyPr>
          <a:lstStyle>
            <a:lvl1pPr>
              <a:defRPr sz="2135"/>
            </a:lvl1pPr>
            <a:lvl2pPr>
              <a:defRPr sz="2135"/>
            </a:lvl2pPr>
            <a:lvl3pPr>
              <a:defRPr sz="1600"/>
            </a:lvl3pPr>
            <a:lvl4pPr>
              <a:defRPr sz="1465"/>
            </a:lvl4pPr>
            <a:lvl5pPr>
              <a:defRPr sz="1465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65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6355">
              <a:lnSpc>
                <a:spcPts val="1425"/>
              </a:lnSpc>
            </a:pPr>
            <a:fld id="{81D60167-4931-47E6-BA6A-407CBD079E47}" type="slidenum">
              <a:rPr lang="en-US" spc="-25" smtClean="0"/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665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46355">
              <a:lnSpc>
                <a:spcPts val="1425"/>
              </a:lnSpc>
            </a:pPr>
            <a:fld id="{81D60167-4931-47E6-BA6A-407CBD079E47}" type="slidenum">
              <a:rPr lang="en-US" spc="-25" smtClean="0"/>
            </a:fld>
            <a:endParaRPr lang="en-US"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image" Target="../media/image3.png"/><Relationship Id="rId22" Type="http://schemas.openxmlformats.org/officeDocument/2006/relationships/image" Target="../media/image2.png"/><Relationship Id="rId21" Type="http://schemas.openxmlformats.org/officeDocument/2006/relationships/image" Target="../media/image1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3" Type="http://schemas.openxmlformats.org/officeDocument/2006/relationships/theme" Target="../theme/theme3.xml"/><Relationship Id="rId22" Type="http://schemas.openxmlformats.org/officeDocument/2006/relationships/image" Target="../media/image3.png"/><Relationship Id="rId21" Type="http://schemas.openxmlformats.org/officeDocument/2006/relationships/image" Target="../media/image2.png"/><Relationship Id="rId20" Type="http://schemas.openxmlformats.org/officeDocument/2006/relationships/image" Target="../media/image1.jpeg"/><Relationship Id="rId2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5" Type="http://schemas.openxmlformats.org/officeDocument/2006/relationships/theme" Target="../theme/theme4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4"/>
            <a:ext cx="1284576" cy="637759"/>
          </a:xfrm>
          <a:prstGeom prst="rect">
            <a:avLst/>
          </a:prstGeom>
        </p:spPr>
      </p:pic>
      <p:sp>
        <p:nvSpPr>
          <p:cNvPr id="9" name="Freeform 6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8" y="0"/>
            <a:ext cx="1489765" cy="1386637"/>
          </a:xfrm>
          <a:prstGeom prst="rect">
            <a:avLst/>
          </a:prstGeom>
        </p:spPr>
      </p:pic>
      <p:sp>
        <p:nvSpPr>
          <p:cNvPr id="11" name="Freeform 6"/>
          <p:cNvSpPr/>
          <p:nvPr/>
        </p:nvSpPr>
        <p:spPr>
          <a:xfrm>
            <a:off x="10974189" y="6344016"/>
            <a:ext cx="466091" cy="431923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67" y="365126"/>
            <a:ext cx="9313035" cy="114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67" y="1825625"/>
            <a:ext cx="9313035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0338" y="6356351"/>
            <a:ext cx="4273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46355">
              <a:lnSpc>
                <a:spcPts val="1425"/>
              </a:lnSpc>
            </a:pPr>
            <a:fld id="{81D60167-4931-47E6-BA6A-407CBD079E47}" type="slidenum">
              <a:rPr lang="en-US" spc="-25" smtClean="0"/>
            </a:fld>
            <a:endParaRPr lang="en-US"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4"/>
            <a:ext cx="1284576" cy="637759"/>
          </a:xfrm>
          <a:prstGeom prst="rect">
            <a:avLst/>
          </a:prstGeom>
        </p:spPr>
      </p:pic>
      <p:sp>
        <p:nvSpPr>
          <p:cNvPr id="9" name="Freeform 6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8" y="0"/>
            <a:ext cx="1489765" cy="1386637"/>
          </a:xfrm>
          <a:prstGeom prst="rect">
            <a:avLst/>
          </a:prstGeom>
        </p:spPr>
      </p:pic>
      <p:sp>
        <p:nvSpPr>
          <p:cNvPr id="11" name="Freeform 6"/>
          <p:cNvSpPr/>
          <p:nvPr/>
        </p:nvSpPr>
        <p:spPr>
          <a:xfrm>
            <a:off x="10974189" y="6344016"/>
            <a:ext cx="466091" cy="431923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477" y="365125"/>
            <a:ext cx="92170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477" y="1825625"/>
            <a:ext cx="9217024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0338" y="6356351"/>
            <a:ext cx="4273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@MCIT-2024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24C92-1265-4741-8F9F-404A15D9386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4"/>
            <a:ext cx="1284576" cy="637759"/>
          </a:xfrm>
          <a:prstGeom prst="rect">
            <a:avLst/>
          </a:prstGeom>
        </p:spPr>
      </p:pic>
      <p:sp>
        <p:nvSpPr>
          <p:cNvPr id="9" name="Freeform 6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8" y="0"/>
            <a:ext cx="1489765" cy="1386637"/>
          </a:xfrm>
          <a:prstGeom prst="rect">
            <a:avLst/>
          </a:prstGeom>
        </p:spPr>
      </p:pic>
      <p:sp>
        <p:nvSpPr>
          <p:cNvPr id="11" name="Freeform 6"/>
          <p:cNvSpPr/>
          <p:nvPr/>
        </p:nvSpPr>
        <p:spPr>
          <a:xfrm>
            <a:off x="10974189" y="6344016"/>
            <a:ext cx="466091" cy="431923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67" y="365126"/>
            <a:ext cx="9313035" cy="114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67" y="1825625"/>
            <a:ext cx="9313035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0338" y="6356351"/>
            <a:ext cx="4273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@MCIT-2024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24C92-1265-4741-8F9F-404A15D9386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4"/>
            <a:ext cx="1284576" cy="637759"/>
          </a:xfrm>
          <a:prstGeom prst="rect">
            <a:avLst/>
          </a:prstGeom>
        </p:spPr>
      </p:pic>
      <p:sp>
        <p:nvSpPr>
          <p:cNvPr id="9" name="Freeform 6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8" y="0"/>
            <a:ext cx="1489765" cy="1386637"/>
          </a:xfrm>
          <a:prstGeom prst="rect">
            <a:avLst/>
          </a:prstGeom>
        </p:spPr>
      </p:pic>
      <p:sp>
        <p:nvSpPr>
          <p:cNvPr id="11" name="Freeform 6"/>
          <p:cNvSpPr/>
          <p:nvPr/>
        </p:nvSpPr>
        <p:spPr>
          <a:xfrm>
            <a:off x="10974189" y="6344016"/>
            <a:ext cx="466091" cy="431923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477" y="365125"/>
            <a:ext cx="92170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477" y="1825625"/>
            <a:ext cx="9217024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0338" y="6356351"/>
            <a:ext cx="4273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@MCIT-2024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24C92-1265-4741-8F9F-404A15D9386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hyperlink" Target="https://airflow.apache.org/docs/apache-airflow-providers-microsoft-mssql/stable/_api/airflow/providers/microsoft/mssql/operators/mssql/index.html#airflow.providers.microsoft.mssql.operators.mssql.MsSqlOperator" TargetMode="External"/><Relationship Id="rId8" Type="http://schemas.openxmlformats.org/officeDocument/2006/relationships/hyperlink" Target="https://airflow.apache.org/docs/apache-airflow-providers-postgres/stable/_api/airflow/providers/postgres/operators/postgres/index.html#airflow.providers.postgres.operators.postgres.PostgresOperator" TargetMode="External"/><Relationship Id="rId7" Type="http://schemas.openxmlformats.org/officeDocument/2006/relationships/hyperlink" Target="https://airflow.apache.org/docs/apache-airflow-providers-mysql/stable/_api/airflow/providers/mysql/operators/mysql/index.html#airflow.providers.mysql.operators.mysql.MySqlOperator" TargetMode="External"/><Relationship Id="rId6" Type="http://schemas.openxmlformats.org/officeDocument/2006/relationships/hyperlink" Target="https://airflow.apache.org/docs/apache-airflow-providers-http/stable/_api/airflow/providers/http/operators/http/index.html#airflow.providers.http.operators.http.SimpleHttpOperator" TargetMode="External"/><Relationship Id="rId5" Type="http://schemas.openxmlformats.org/officeDocument/2006/relationships/hyperlink" Target="https://airflow.apache.org/docs/apache-airflow/stable/_api/airflow/operators/email/index.html#airflow.operators.email.EmailOperator" TargetMode="External"/><Relationship Id="rId4" Type="http://schemas.openxmlformats.org/officeDocument/2006/relationships/hyperlink" Target="https://airflow.apache.org/docs/apache-airflow/stable/_api/airflow/operators/python/index.html#airflow.operators.python.PythonOperator" TargetMode="External"/><Relationship Id="rId3" Type="http://schemas.openxmlformats.org/officeDocument/2006/relationships/hyperlink" Target="https://airflow.apache.org/docs/apache-airflow/stable/_api/airflow/operators/bash/index.html#airflow.operators.bash.BashOperator" TargetMode="External"/><Relationship Id="rId2" Type="http://schemas.openxmlformats.org/officeDocument/2006/relationships/image" Target="../media/image18.jpeg"/><Relationship Id="rId16" Type="http://schemas.openxmlformats.org/officeDocument/2006/relationships/slideLayout" Target="../slideLayouts/slideLayout3.xml"/><Relationship Id="rId15" Type="http://schemas.openxmlformats.org/officeDocument/2006/relationships/hyperlink" Target="https://airflow.apache.org/docs/apache-airflow-providers-slack/stable/_api/airflow/providers/slack/operators/slack/index.html#airflow.providers.slack.operators.slack.SlackAPIOperator" TargetMode="External"/><Relationship Id="rId14" Type="http://schemas.openxmlformats.org/officeDocument/2006/relationships/hyperlink" Target="https://airflow.apache.org/docs/apache-airflow-providers-mysql/stable/_api/airflow/providers/mysql/transfers/presto_to_mysql/index.html#airflow.providers.mysql.transfers.presto_to_mysql.PrestoToMySqlOperator" TargetMode="External"/><Relationship Id="rId13" Type="http://schemas.openxmlformats.org/officeDocument/2006/relationships/hyperlink" Target="https://airflow.apache.org/docs/apache-airflow-providers-apache-hive/stable/_api/airflow/providers/apache/hive/operators/hive/index.html#airflow.providers.apache.hive.operators.hive.HiveOperator" TargetMode="External"/><Relationship Id="rId12" Type="http://schemas.openxmlformats.org/officeDocument/2006/relationships/hyperlink" Target="https://airflow.apache.org/docs/apache-airflow-providers-docker/stable/_api/airflow/providers/docker/operators/docker/index.html#airflow.providers.docker.operators.docker.DockerOperator" TargetMode="External"/><Relationship Id="rId11" Type="http://schemas.openxmlformats.org/officeDocument/2006/relationships/hyperlink" Target="https://airflow.apache.org/docs/apache-airflow-providers-jdbc/stable/_api/airflow/providers/jdbc/operators/jdbc/index.html#airflow.providers.jdbc.operators.jdbc.JdbcOperator" TargetMode="External"/><Relationship Id="rId10" Type="http://schemas.openxmlformats.org/officeDocument/2006/relationships/hyperlink" Target="https://airflow.apache.org/docs/apache-airflow-providers-oracle/stable/_api/airflow/providers/oracle/operators/oracle/index.html#airflow.providers.oracle.operators.oracle.OracleOperator" TargetMode="External"/><Relationship Id="rId1" Type="http://schemas.openxmlformats.org/officeDocument/2006/relationships/hyperlink" Target="https://airflow.apache.org/docs/apache-airflow/stable/concepts/tasks.html" TargetMode="Externa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0.xml"/><Relationship Id="rId4" Type="http://schemas.openxmlformats.org/officeDocument/2006/relationships/hyperlink" Target="https://airflow.apache.org/docs/apache-airflow/stable/concepts/deferring.html" TargetMode="External"/><Relationship Id="rId3" Type="http://schemas.openxmlformats.org/officeDocument/2006/relationships/hyperlink" Target="https://airflow.apache.org/docs/apache-airflow/stable/concepts/smart-sensors.html" TargetMode="External"/><Relationship Id="rId2" Type="http://schemas.openxmlformats.org/officeDocument/2006/relationships/hyperlink" Target="https://airflow.apache.org/docs/apache-airflow/stable/concepts/sensors.html" TargetMode="External"/><Relationship Id="rId1" Type="http://schemas.openxmlformats.org/officeDocument/2006/relationships/hyperlink" Target="https://airflow.apache.org/docs/apache-airflow/stable/concepts/dags.html#concepts-trigger-rule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6.jpeg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8.jpeg"/><Relationship Id="rId2" Type="http://schemas.openxmlformats.org/officeDocument/2006/relationships/hyperlink" Target="http://flask.pocoo.org/" TargetMode="External"/><Relationship Id="rId1" Type="http://schemas.openxmlformats.org/officeDocument/2006/relationships/hyperlink" Target="https://www.sqlalchemy.org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3.jpeg"/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5.jpeg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6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image" Target="../media/image37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1.svg"/><Relationship Id="rId1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0194" y="2582847"/>
            <a:ext cx="594296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/>
              <a:t>Intro</a:t>
            </a:r>
            <a:r>
              <a:rPr sz="6600" spc="-155" dirty="0"/>
              <a:t> </a:t>
            </a:r>
            <a:r>
              <a:rPr sz="6600" dirty="0"/>
              <a:t>to</a:t>
            </a:r>
            <a:r>
              <a:rPr sz="6600" spc="-380" dirty="0"/>
              <a:t> </a:t>
            </a:r>
            <a:r>
              <a:rPr sz="6600" spc="-10" dirty="0"/>
              <a:t>Airflow</a:t>
            </a:r>
            <a:endParaRPr sz="6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24211" y="3992500"/>
            <a:ext cx="2896726" cy="11190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5124" y="1211892"/>
            <a:ext cx="976884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 panose="020B0604020202020204"/>
              <a:buChar char="●"/>
              <a:tabLst>
                <a:tab pos="379095" algn="l"/>
              </a:tabLst>
            </a:pPr>
            <a:r>
              <a:rPr sz="1800" spc="-10" dirty="0">
                <a:latin typeface="Roboto"/>
                <a:cs typeface="Roboto"/>
              </a:rPr>
              <a:t>Workflows</a:t>
            </a:r>
            <a:r>
              <a:rPr sz="1800" spc="-5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in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Airflow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are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collections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of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tasks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that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have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directional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dependencies.</a:t>
            </a:r>
            <a:endParaRPr sz="1800" dirty="0">
              <a:latin typeface="Roboto"/>
              <a:cs typeface="Roboto"/>
            </a:endParaRPr>
          </a:p>
          <a:p>
            <a:pPr marL="379095" indent="-366395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  <a:tabLst>
                <a:tab pos="379095" algn="l"/>
              </a:tabLst>
            </a:pPr>
            <a:r>
              <a:rPr sz="1800" dirty="0">
                <a:latin typeface="Roboto"/>
                <a:cs typeface="Roboto"/>
              </a:rPr>
              <a:t>Airflow</a:t>
            </a:r>
            <a:r>
              <a:rPr sz="1800" spc="-5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uses</a:t>
            </a:r>
            <a:r>
              <a:rPr sz="1800" spc="-5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DAG</a:t>
            </a:r>
            <a:r>
              <a:rPr sz="1800" spc="-5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to</a:t>
            </a:r>
            <a:r>
              <a:rPr sz="1800" spc="-5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represent</a:t>
            </a:r>
            <a:r>
              <a:rPr sz="1800" spc="-5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</a:t>
            </a:r>
            <a:r>
              <a:rPr sz="1800" spc="-5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workflow.</a:t>
            </a:r>
            <a:endParaRPr sz="1800" dirty="0">
              <a:latin typeface="Roboto"/>
              <a:cs typeface="Roboto"/>
            </a:endParaRPr>
          </a:p>
          <a:p>
            <a:pPr marL="379095" marR="5080" indent="-36703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●"/>
              <a:tabLst>
                <a:tab pos="379095" algn="l"/>
              </a:tabLst>
            </a:pPr>
            <a:r>
              <a:rPr sz="1800" dirty="0">
                <a:latin typeface="Roboto"/>
                <a:cs typeface="Roboto"/>
              </a:rPr>
              <a:t>The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graph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is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enforced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to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be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acyclic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so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that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there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are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no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circular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dependencies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that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can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cause infinite</a:t>
            </a:r>
            <a:r>
              <a:rPr sz="1800" spc="-5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execution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loops</a:t>
            </a:r>
            <a:endParaRPr sz="1800" dirty="0">
              <a:latin typeface="Roboto"/>
              <a:cs typeface="Roboto"/>
            </a:endParaRPr>
          </a:p>
          <a:p>
            <a:pPr marL="379095" indent="-366395">
              <a:lnSpc>
                <a:spcPct val="100000"/>
              </a:lnSpc>
              <a:buFont typeface="Arial" panose="020B0604020202020204"/>
              <a:buChar char="●"/>
              <a:tabLst>
                <a:tab pos="379095" algn="l"/>
              </a:tabLst>
            </a:pPr>
            <a:r>
              <a:rPr sz="1800" dirty="0">
                <a:latin typeface="Roboto"/>
                <a:cs typeface="Roboto"/>
              </a:rPr>
              <a:t>Each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DAG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has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set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of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properties: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1699" y="2605336"/>
            <a:ext cx="669290" cy="274320"/>
          </a:xfrm>
          <a:prstGeom prst="rect">
            <a:avLst/>
          </a:prstGeom>
          <a:solidFill>
            <a:srgbClr val="EEFF4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0" dirty="0">
                <a:solidFill>
                  <a:srgbClr val="292929"/>
                </a:solidFill>
                <a:latin typeface="Roboto"/>
                <a:cs typeface="Roboto"/>
              </a:rPr>
              <a:t>dag_id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8056" y="2583493"/>
            <a:ext cx="46375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Roboto"/>
                <a:cs typeface="Roboto"/>
              </a:rPr>
              <a:t>,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unique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identifier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amongst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all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20" dirty="0" smtClean="0">
                <a:latin typeface="Roboto"/>
                <a:cs typeface="Roboto"/>
              </a:rPr>
              <a:t>DAGs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1699" y="2879656"/>
            <a:ext cx="1026794" cy="274320"/>
          </a:xfrm>
          <a:prstGeom prst="rect">
            <a:avLst/>
          </a:prstGeom>
          <a:solidFill>
            <a:srgbClr val="EEFF4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0" dirty="0" err="1" smtClean="0">
                <a:solidFill>
                  <a:srgbClr val="292929"/>
                </a:solidFill>
                <a:latin typeface="Roboto"/>
                <a:cs typeface="Roboto"/>
              </a:rPr>
              <a:t>start_date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8493" y="2878298"/>
            <a:ext cx="698744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Roboto"/>
                <a:cs typeface="Roboto"/>
              </a:rPr>
              <a:t>,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point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in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time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at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which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</a:t>
            </a:r>
            <a:r>
              <a:rPr sz="1800" spc="-20" dirty="0">
                <a:latin typeface="Roboto"/>
                <a:cs typeface="Roboto"/>
              </a:rPr>
              <a:t> DAG’s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tasks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are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to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begin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executing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2324" y="2583493"/>
            <a:ext cx="1638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292929"/>
                </a:solidFill>
                <a:latin typeface="Arial" panose="020B0604020202020204"/>
                <a:cs typeface="Arial" panose="020B0604020202020204"/>
              </a:rPr>
              <a:t>○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solidFill>
                  <a:srgbClr val="292929"/>
                </a:solidFill>
                <a:latin typeface="Arial" panose="020B0604020202020204"/>
                <a:cs typeface="Arial" panose="020B0604020202020204"/>
              </a:rPr>
              <a:t>○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solidFill>
                  <a:srgbClr val="292929"/>
                </a:solidFill>
                <a:latin typeface="Arial" panose="020B0604020202020204"/>
                <a:cs typeface="Arial" panose="020B0604020202020204"/>
              </a:rPr>
              <a:t>○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1699" y="3153976"/>
            <a:ext cx="1765300" cy="274320"/>
          </a:xfrm>
          <a:prstGeom prst="rect">
            <a:avLst/>
          </a:prstGeom>
          <a:solidFill>
            <a:srgbClr val="EEFF4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z="1800" spc="-10" dirty="0">
                <a:solidFill>
                  <a:srgbClr val="292929"/>
                </a:solidFill>
                <a:latin typeface="Roboto"/>
                <a:cs typeface="Roboto"/>
              </a:rPr>
              <a:t>schedule_interval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63841" y="3132132"/>
            <a:ext cx="41071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Roboto"/>
                <a:cs typeface="Roboto"/>
              </a:rPr>
              <a:t>,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how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often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tasks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are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to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be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executed.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5124" y="3365304"/>
            <a:ext cx="6861809" cy="92397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5"/>
              </a:spcBef>
              <a:buFont typeface="Arial" panose="020B0604020202020204"/>
              <a:buChar char="●"/>
              <a:tabLst>
                <a:tab pos="379095" algn="l"/>
              </a:tabLst>
            </a:pPr>
            <a:r>
              <a:rPr sz="1800" b="1" dirty="0">
                <a:latin typeface="Roboto"/>
                <a:cs typeface="Roboto"/>
              </a:rPr>
              <a:t>Nodes:</a:t>
            </a:r>
            <a:r>
              <a:rPr sz="1800" b="1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step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in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data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pipeline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process/Task.</a:t>
            </a:r>
            <a:endParaRPr sz="1800" dirty="0">
              <a:latin typeface="Roboto"/>
              <a:cs typeface="Roboto"/>
            </a:endParaRPr>
          </a:p>
          <a:p>
            <a:pPr marL="379095" indent="-366395">
              <a:lnSpc>
                <a:spcPct val="100000"/>
              </a:lnSpc>
              <a:spcBef>
                <a:spcPts val="320"/>
              </a:spcBef>
              <a:buFont typeface="Arial" panose="020B0604020202020204"/>
              <a:buChar char="●"/>
              <a:tabLst>
                <a:tab pos="379095" algn="l"/>
              </a:tabLst>
            </a:pPr>
            <a:r>
              <a:rPr sz="1800" b="1" spc="-10" dirty="0">
                <a:latin typeface="Roboto"/>
                <a:cs typeface="Roboto"/>
              </a:rPr>
              <a:t>Edges:</a:t>
            </a:r>
            <a:r>
              <a:rPr sz="1800" b="1" spc="-7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dependencies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or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relationships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other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between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nodes.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11933238" y="6432550"/>
            <a:ext cx="258762" cy="195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ts val="142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pic>
        <p:nvPicPr>
          <p:cNvPr id="12" name="object 1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61387" y="4135575"/>
            <a:ext cx="5035080" cy="2124174"/>
          </a:xfrm>
          <a:prstGeom prst="rect">
            <a:avLst/>
          </a:prstGeom>
        </p:spPr>
      </p:pic>
      <p:sp>
        <p:nvSpPr>
          <p:cNvPr id="14" name="object 7"/>
          <p:cNvSpPr txBox="1"/>
          <p:nvPr/>
        </p:nvSpPr>
        <p:spPr>
          <a:xfrm>
            <a:off x="2002160" y="512714"/>
            <a:ext cx="6994553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DAG (Directed Acyclic Graph)</a:t>
            </a:r>
            <a:endParaRPr lang="en-US" spc="-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11933238" y="6432550"/>
            <a:ext cx="258762" cy="195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ts val="142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66250" y="1386971"/>
            <a:ext cx="103098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Roboto"/>
                <a:cs typeface="Roboto"/>
              </a:rPr>
              <a:t>An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Operator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is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conceptually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template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for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predefined </a:t>
            </a:r>
            <a:r>
              <a:rPr sz="1600" spc="-10" dirty="0">
                <a:latin typeface="Roboto"/>
                <a:cs typeface="Roboto"/>
                <a:hlinkClick r:id="rId1"/>
              </a:rPr>
              <a:t>Task</a:t>
            </a:r>
            <a:r>
              <a:rPr sz="1600" spc="-10" dirty="0">
                <a:latin typeface="Roboto"/>
                <a:cs typeface="Roboto"/>
              </a:rPr>
              <a:t>,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that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you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can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just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define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declaratively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inside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your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DAG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462" y="2278050"/>
            <a:ext cx="6429374" cy="15811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449800" y="2184922"/>
            <a:ext cx="3809365" cy="296989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315"/>
              </a:spcBef>
              <a:buSzPct val="114000"/>
              <a:buFont typeface="Arial" panose="020B0604020202020204"/>
              <a:buChar char="●"/>
              <a:tabLst>
                <a:tab pos="332740" algn="l"/>
              </a:tabLst>
            </a:pPr>
            <a:r>
              <a:rPr sz="1050" b="1" spc="-10" dirty="0">
                <a:solidFill>
                  <a:srgbClr val="707070"/>
                </a:solidFill>
                <a:latin typeface="Courier New" panose="02070309020205020404"/>
                <a:cs typeface="Courier New" panose="02070309020205020404"/>
                <a:hlinkClick r:id="rId3"/>
              </a:rPr>
              <a:t>BashOperator</a:t>
            </a:r>
            <a:r>
              <a:rPr sz="1050" b="1" spc="-335" dirty="0">
                <a:solidFill>
                  <a:srgbClr val="707070"/>
                </a:solidFill>
                <a:latin typeface="Courier New" panose="02070309020205020404"/>
                <a:cs typeface="Courier New" panose="02070309020205020404"/>
                <a:hlinkClick r:id="rId3"/>
              </a:rPr>
              <a:t> </a:t>
            </a:r>
            <a:r>
              <a:rPr sz="1200" dirty="0">
                <a:solidFill>
                  <a:srgbClr val="707070"/>
                </a:solidFill>
                <a:latin typeface="Roboto"/>
                <a:cs typeface="Roboto"/>
              </a:rPr>
              <a:t>- </a:t>
            </a:r>
            <a:r>
              <a:rPr sz="1200" spc="-10" dirty="0">
                <a:solidFill>
                  <a:srgbClr val="707070"/>
                </a:solidFill>
                <a:latin typeface="Roboto"/>
                <a:cs typeface="Roboto"/>
              </a:rPr>
              <a:t>executes</a:t>
            </a:r>
            <a:r>
              <a:rPr sz="1200" spc="-5" dirty="0">
                <a:solidFill>
                  <a:srgbClr val="70707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707070"/>
                </a:solidFill>
                <a:latin typeface="Roboto"/>
                <a:cs typeface="Roboto"/>
              </a:rPr>
              <a:t>a bash</a:t>
            </a:r>
            <a:r>
              <a:rPr sz="1200" spc="-5" dirty="0">
                <a:solidFill>
                  <a:srgbClr val="70707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707070"/>
                </a:solidFill>
                <a:latin typeface="Roboto"/>
                <a:cs typeface="Roboto"/>
              </a:rPr>
              <a:t>command</a:t>
            </a:r>
            <a:endParaRPr sz="1200">
              <a:latin typeface="Roboto"/>
              <a:cs typeface="Roboto"/>
            </a:endParaRPr>
          </a:p>
          <a:p>
            <a:pPr marL="332740" indent="-320040">
              <a:lnSpc>
                <a:spcPct val="100000"/>
              </a:lnSpc>
              <a:spcBef>
                <a:spcPts val="215"/>
              </a:spcBef>
              <a:buSzPct val="114000"/>
              <a:buFont typeface="Arial" panose="020B0604020202020204"/>
              <a:buChar char="●"/>
              <a:tabLst>
                <a:tab pos="332740" algn="l"/>
              </a:tabLst>
            </a:pPr>
            <a:r>
              <a:rPr sz="1050" b="1" spc="-10" dirty="0">
                <a:solidFill>
                  <a:srgbClr val="707070"/>
                </a:solidFill>
                <a:latin typeface="Courier New" panose="02070309020205020404"/>
                <a:cs typeface="Courier New" panose="02070309020205020404"/>
                <a:hlinkClick r:id="rId4"/>
              </a:rPr>
              <a:t>PythonOperator</a:t>
            </a:r>
            <a:r>
              <a:rPr sz="1050" b="1" spc="-335" dirty="0">
                <a:solidFill>
                  <a:srgbClr val="707070"/>
                </a:solidFill>
                <a:latin typeface="Courier New" panose="02070309020205020404"/>
                <a:cs typeface="Courier New" panose="02070309020205020404"/>
                <a:hlinkClick r:id="rId4"/>
              </a:rPr>
              <a:t> </a:t>
            </a:r>
            <a:r>
              <a:rPr sz="1200" dirty="0">
                <a:solidFill>
                  <a:srgbClr val="707070"/>
                </a:solidFill>
                <a:latin typeface="Roboto"/>
                <a:cs typeface="Roboto"/>
              </a:rPr>
              <a:t>-</a:t>
            </a:r>
            <a:r>
              <a:rPr sz="1200" spc="-15" dirty="0">
                <a:solidFill>
                  <a:srgbClr val="70707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707070"/>
                </a:solidFill>
                <a:latin typeface="Roboto"/>
                <a:cs typeface="Roboto"/>
              </a:rPr>
              <a:t>calls</a:t>
            </a:r>
            <a:r>
              <a:rPr sz="1200" spc="-5" dirty="0">
                <a:solidFill>
                  <a:srgbClr val="70707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707070"/>
                </a:solidFill>
                <a:latin typeface="Roboto"/>
                <a:cs typeface="Roboto"/>
              </a:rPr>
              <a:t>an</a:t>
            </a:r>
            <a:r>
              <a:rPr sz="1200" spc="-10" dirty="0">
                <a:solidFill>
                  <a:srgbClr val="70707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707070"/>
                </a:solidFill>
                <a:latin typeface="Roboto"/>
                <a:cs typeface="Roboto"/>
              </a:rPr>
              <a:t>arbitrary</a:t>
            </a:r>
            <a:r>
              <a:rPr sz="1200" spc="-10" dirty="0">
                <a:solidFill>
                  <a:srgbClr val="70707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707070"/>
                </a:solidFill>
                <a:latin typeface="Roboto"/>
                <a:cs typeface="Roboto"/>
              </a:rPr>
              <a:t>Python</a:t>
            </a:r>
            <a:r>
              <a:rPr sz="1200" spc="-5" dirty="0">
                <a:solidFill>
                  <a:srgbClr val="70707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707070"/>
                </a:solidFill>
                <a:latin typeface="Roboto"/>
                <a:cs typeface="Roboto"/>
              </a:rPr>
              <a:t>function</a:t>
            </a:r>
            <a:endParaRPr sz="1200">
              <a:latin typeface="Roboto"/>
              <a:cs typeface="Roboto"/>
            </a:endParaRPr>
          </a:p>
          <a:p>
            <a:pPr marL="332740" indent="-320040">
              <a:lnSpc>
                <a:spcPct val="100000"/>
              </a:lnSpc>
              <a:spcBef>
                <a:spcPts val="215"/>
              </a:spcBef>
              <a:buSzPct val="114000"/>
              <a:buFont typeface="Arial" panose="020B0604020202020204"/>
              <a:buChar char="●"/>
              <a:tabLst>
                <a:tab pos="332740" algn="l"/>
              </a:tabLst>
            </a:pPr>
            <a:r>
              <a:rPr sz="1050" b="1" spc="-10" dirty="0">
                <a:solidFill>
                  <a:srgbClr val="707070"/>
                </a:solidFill>
                <a:latin typeface="Courier New" panose="02070309020205020404"/>
                <a:cs typeface="Courier New" panose="02070309020205020404"/>
                <a:hlinkClick r:id="rId5"/>
              </a:rPr>
              <a:t>EmailOperator</a:t>
            </a:r>
            <a:r>
              <a:rPr sz="1050" b="1" spc="-335" dirty="0">
                <a:solidFill>
                  <a:srgbClr val="707070"/>
                </a:solidFill>
                <a:latin typeface="Courier New" panose="02070309020205020404"/>
                <a:cs typeface="Courier New" panose="02070309020205020404"/>
                <a:hlinkClick r:id="rId5"/>
              </a:rPr>
              <a:t> </a:t>
            </a:r>
            <a:r>
              <a:rPr sz="1200" dirty="0">
                <a:solidFill>
                  <a:srgbClr val="707070"/>
                </a:solidFill>
                <a:latin typeface="Roboto"/>
                <a:cs typeface="Roboto"/>
              </a:rPr>
              <a:t>- sends an </a:t>
            </a:r>
            <a:r>
              <a:rPr sz="1200" spc="-10" dirty="0">
                <a:solidFill>
                  <a:srgbClr val="707070"/>
                </a:solidFill>
                <a:latin typeface="Roboto"/>
                <a:cs typeface="Roboto"/>
              </a:rPr>
              <a:t>email</a:t>
            </a:r>
            <a:endParaRPr sz="1200">
              <a:latin typeface="Roboto"/>
              <a:cs typeface="Roboto"/>
            </a:endParaRPr>
          </a:p>
          <a:p>
            <a:pPr marL="332740" indent="-320040">
              <a:lnSpc>
                <a:spcPct val="100000"/>
              </a:lnSpc>
              <a:spcBef>
                <a:spcPts val="365"/>
              </a:spcBef>
              <a:buSzPct val="114000"/>
              <a:buFont typeface="Arial" panose="020B0604020202020204"/>
              <a:buChar char="●"/>
              <a:tabLst>
                <a:tab pos="332740" algn="l"/>
              </a:tabLst>
            </a:pPr>
            <a:r>
              <a:rPr sz="1050" b="1" spc="-10" dirty="0">
                <a:solidFill>
                  <a:srgbClr val="707070"/>
                </a:solidFill>
                <a:latin typeface="Courier New" panose="02070309020205020404"/>
                <a:cs typeface="Courier New" panose="02070309020205020404"/>
                <a:hlinkClick r:id="rId6"/>
              </a:rPr>
              <a:t>SimpleHttpOperator</a:t>
            </a:r>
            <a:endParaRPr sz="1050">
              <a:latin typeface="Courier New" panose="02070309020205020404"/>
              <a:cs typeface="Courier New" panose="02070309020205020404"/>
            </a:endParaRPr>
          </a:p>
          <a:p>
            <a:pPr marL="332740" indent="-320040">
              <a:lnSpc>
                <a:spcPct val="100000"/>
              </a:lnSpc>
              <a:spcBef>
                <a:spcPts val="400"/>
              </a:spcBef>
              <a:buSzPct val="114000"/>
              <a:buFont typeface="Arial" panose="020B0604020202020204"/>
              <a:buChar char="●"/>
              <a:tabLst>
                <a:tab pos="332740" algn="l"/>
              </a:tabLst>
            </a:pPr>
            <a:r>
              <a:rPr sz="1050" b="1" spc="-10" dirty="0">
                <a:solidFill>
                  <a:srgbClr val="707070"/>
                </a:solidFill>
                <a:latin typeface="Courier New" panose="02070309020205020404"/>
                <a:cs typeface="Courier New" panose="02070309020205020404"/>
                <a:hlinkClick r:id="rId7"/>
              </a:rPr>
              <a:t>MySqlOperator</a:t>
            </a:r>
            <a:endParaRPr sz="1050">
              <a:latin typeface="Courier New" panose="02070309020205020404"/>
              <a:cs typeface="Courier New" panose="02070309020205020404"/>
            </a:endParaRPr>
          </a:p>
          <a:p>
            <a:pPr marL="332740" indent="-320040">
              <a:lnSpc>
                <a:spcPct val="100000"/>
              </a:lnSpc>
              <a:spcBef>
                <a:spcPts val="395"/>
              </a:spcBef>
              <a:buSzPct val="114000"/>
              <a:buFont typeface="Arial" panose="020B0604020202020204"/>
              <a:buChar char="●"/>
              <a:tabLst>
                <a:tab pos="332740" algn="l"/>
              </a:tabLst>
            </a:pPr>
            <a:r>
              <a:rPr sz="1050" b="1" spc="-10" dirty="0">
                <a:solidFill>
                  <a:srgbClr val="707070"/>
                </a:solidFill>
                <a:latin typeface="Courier New" panose="02070309020205020404"/>
                <a:cs typeface="Courier New" panose="02070309020205020404"/>
                <a:hlinkClick r:id="rId8"/>
              </a:rPr>
              <a:t>PostgresOperator</a:t>
            </a:r>
            <a:endParaRPr sz="1050">
              <a:latin typeface="Courier New" panose="02070309020205020404"/>
              <a:cs typeface="Courier New" panose="02070309020205020404"/>
            </a:endParaRPr>
          </a:p>
          <a:p>
            <a:pPr marL="332740" indent="-320040">
              <a:lnSpc>
                <a:spcPct val="100000"/>
              </a:lnSpc>
              <a:spcBef>
                <a:spcPts val="395"/>
              </a:spcBef>
              <a:buSzPct val="114000"/>
              <a:buFont typeface="Arial" panose="020B0604020202020204"/>
              <a:buChar char="●"/>
              <a:tabLst>
                <a:tab pos="332740" algn="l"/>
              </a:tabLst>
            </a:pPr>
            <a:r>
              <a:rPr sz="1050" b="1" spc="-10" dirty="0">
                <a:solidFill>
                  <a:srgbClr val="707070"/>
                </a:solidFill>
                <a:latin typeface="Courier New" panose="02070309020205020404"/>
                <a:cs typeface="Courier New" panose="02070309020205020404"/>
                <a:hlinkClick r:id="rId9"/>
              </a:rPr>
              <a:t>MsSqlOperator</a:t>
            </a:r>
            <a:endParaRPr sz="1050">
              <a:latin typeface="Courier New" panose="02070309020205020404"/>
              <a:cs typeface="Courier New" panose="02070309020205020404"/>
            </a:endParaRPr>
          </a:p>
          <a:p>
            <a:pPr marL="332740" indent="-320040">
              <a:lnSpc>
                <a:spcPct val="100000"/>
              </a:lnSpc>
              <a:spcBef>
                <a:spcPts val="395"/>
              </a:spcBef>
              <a:buSzPct val="114000"/>
              <a:buFont typeface="Arial" panose="020B0604020202020204"/>
              <a:buChar char="●"/>
              <a:tabLst>
                <a:tab pos="332740" algn="l"/>
              </a:tabLst>
            </a:pPr>
            <a:r>
              <a:rPr sz="1050" b="1" spc="-10" dirty="0">
                <a:solidFill>
                  <a:srgbClr val="707070"/>
                </a:solidFill>
                <a:latin typeface="Courier New" panose="02070309020205020404"/>
                <a:cs typeface="Courier New" panose="02070309020205020404"/>
                <a:hlinkClick r:id="rId10"/>
              </a:rPr>
              <a:t>OracleOperator</a:t>
            </a:r>
            <a:endParaRPr sz="1050">
              <a:latin typeface="Courier New" panose="02070309020205020404"/>
              <a:cs typeface="Courier New" panose="02070309020205020404"/>
            </a:endParaRPr>
          </a:p>
          <a:p>
            <a:pPr marL="332740" indent="-320040">
              <a:lnSpc>
                <a:spcPct val="100000"/>
              </a:lnSpc>
              <a:spcBef>
                <a:spcPts val="395"/>
              </a:spcBef>
              <a:buSzPct val="114000"/>
              <a:buFont typeface="Arial" panose="020B0604020202020204"/>
              <a:buChar char="●"/>
              <a:tabLst>
                <a:tab pos="332740" algn="l"/>
              </a:tabLst>
            </a:pPr>
            <a:r>
              <a:rPr sz="1050" b="1" spc="-10" dirty="0">
                <a:solidFill>
                  <a:srgbClr val="707070"/>
                </a:solidFill>
                <a:latin typeface="Courier New" panose="02070309020205020404"/>
                <a:cs typeface="Courier New" panose="02070309020205020404"/>
                <a:hlinkClick r:id="rId11"/>
              </a:rPr>
              <a:t>JdbcOperator</a:t>
            </a:r>
            <a:endParaRPr sz="1050">
              <a:latin typeface="Courier New" panose="02070309020205020404"/>
              <a:cs typeface="Courier New" panose="02070309020205020404"/>
            </a:endParaRPr>
          </a:p>
          <a:p>
            <a:pPr marL="332740" indent="-320040">
              <a:lnSpc>
                <a:spcPct val="100000"/>
              </a:lnSpc>
              <a:spcBef>
                <a:spcPts val="400"/>
              </a:spcBef>
              <a:buSzPct val="114000"/>
              <a:buFont typeface="Arial" panose="020B0604020202020204"/>
              <a:buChar char="●"/>
              <a:tabLst>
                <a:tab pos="332740" algn="l"/>
              </a:tabLst>
            </a:pPr>
            <a:r>
              <a:rPr sz="1050" b="1" spc="-10" dirty="0">
                <a:solidFill>
                  <a:srgbClr val="707070"/>
                </a:solidFill>
                <a:latin typeface="Courier New" panose="02070309020205020404"/>
                <a:cs typeface="Courier New" panose="02070309020205020404"/>
                <a:hlinkClick r:id="rId12"/>
              </a:rPr>
              <a:t>DockerOperator</a:t>
            </a:r>
            <a:endParaRPr sz="1050">
              <a:latin typeface="Courier New" panose="02070309020205020404"/>
              <a:cs typeface="Courier New" panose="02070309020205020404"/>
            </a:endParaRPr>
          </a:p>
          <a:p>
            <a:pPr marL="332740" indent="-320040">
              <a:lnSpc>
                <a:spcPct val="100000"/>
              </a:lnSpc>
              <a:spcBef>
                <a:spcPts val="395"/>
              </a:spcBef>
              <a:buSzPct val="114000"/>
              <a:buFont typeface="Arial" panose="020B0604020202020204"/>
              <a:buChar char="●"/>
              <a:tabLst>
                <a:tab pos="332740" algn="l"/>
              </a:tabLst>
            </a:pPr>
            <a:r>
              <a:rPr sz="1050" b="1" spc="-10" dirty="0">
                <a:solidFill>
                  <a:srgbClr val="707070"/>
                </a:solidFill>
                <a:latin typeface="Courier New" panose="02070309020205020404"/>
                <a:cs typeface="Courier New" panose="02070309020205020404"/>
                <a:hlinkClick r:id="rId13"/>
              </a:rPr>
              <a:t>HiveOperator</a:t>
            </a:r>
            <a:endParaRPr sz="1050">
              <a:latin typeface="Courier New" panose="02070309020205020404"/>
              <a:cs typeface="Courier New" panose="02070309020205020404"/>
            </a:endParaRPr>
          </a:p>
          <a:p>
            <a:pPr marL="332740" indent="-320040">
              <a:lnSpc>
                <a:spcPct val="100000"/>
              </a:lnSpc>
              <a:spcBef>
                <a:spcPts val="395"/>
              </a:spcBef>
              <a:buSzPct val="114000"/>
              <a:buFont typeface="Arial" panose="020B0604020202020204"/>
              <a:buChar char="●"/>
              <a:tabLst>
                <a:tab pos="332740" algn="l"/>
              </a:tabLst>
            </a:pPr>
            <a:r>
              <a:rPr sz="1050" b="1" spc="-10" dirty="0">
                <a:solidFill>
                  <a:srgbClr val="707070"/>
                </a:solidFill>
                <a:latin typeface="Courier New" panose="02070309020205020404"/>
                <a:cs typeface="Courier New" panose="02070309020205020404"/>
              </a:rPr>
              <a:t>S3FileTransformOperator</a:t>
            </a:r>
            <a:endParaRPr sz="1050">
              <a:latin typeface="Courier New" panose="02070309020205020404"/>
              <a:cs typeface="Courier New" panose="02070309020205020404"/>
            </a:endParaRPr>
          </a:p>
          <a:p>
            <a:pPr marL="332740" indent="-320040">
              <a:lnSpc>
                <a:spcPct val="100000"/>
              </a:lnSpc>
              <a:spcBef>
                <a:spcPts val="395"/>
              </a:spcBef>
              <a:buSzPct val="114000"/>
              <a:buFont typeface="Arial" panose="020B0604020202020204"/>
              <a:buChar char="●"/>
              <a:tabLst>
                <a:tab pos="332740" algn="l"/>
              </a:tabLst>
            </a:pPr>
            <a:r>
              <a:rPr sz="1050" b="1" spc="-10" dirty="0">
                <a:solidFill>
                  <a:srgbClr val="707070"/>
                </a:solidFill>
                <a:latin typeface="Courier New" panose="02070309020205020404"/>
                <a:cs typeface="Courier New" panose="02070309020205020404"/>
                <a:hlinkClick r:id="rId14"/>
              </a:rPr>
              <a:t>PrestoToMySqlOperator</a:t>
            </a:r>
            <a:endParaRPr sz="1050">
              <a:latin typeface="Courier New" panose="02070309020205020404"/>
              <a:cs typeface="Courier New" panose="02070309020205020404"/>
            </a:endParaRPr>
          </a:p>
          <a:p>
            <a:pPr marL="332740" indent="-320040">
              <a:lnSpc>
                <a:spcPct val="100000"/>
              </a:lnSpc>
              <a:spcBef>
                <a:spcPts val="395"/>
              </a:spcBef>
              <a:buSzPct val="114000"/>
              <a:buFont typeface="Arial" panose="020B0604020202020204"/>
              <a:buChar char="●"/>
              <a:tabLst>
                <a:tab pos="332740" algn="l"/>
              </a:tabLst>
            </a:pPr>
            <a:r>
              <a:rPr sz="1050" b="1" spc="-10" dirty="0">
                <a:solidFill>
                  <a:srgbClr val="707070"/>
                </a:solidFill>
                <a:latin typeface="Courier New" panose="02070309020205020404"/>
                <a:cs typeface="Courier New" panose="02070309020205020404"/>
                <a:hlinkClick r:id="rId15"/>
              </a:rPr>
              <a:t>SlackAPIOperator</a:t>
            </a:r>
            <a:endParaRPr sz="10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575" y="4248629"/>
            <a:ext cx="61258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Roboto"/>
                <a:cs typeface="Roboto"/>
              </a:rPr>
              <a:t>Airflow</a:t>
            </a:r>
            <a:r>
              <a:rPr sz="1500" spc="-3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has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a</a:t>
            </a:r>
            <a:r>
              <a:rPr sz="1500" spc="-3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very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extensive</a:t>
            </a:r>
            <a:r>
              <a:rPr sz="1500" spc="-3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set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of</a:t>
            </a:r>
            <a:r>
              <a:rPr sz="1500" spc="-3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operators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available,</a:t>
            </a:r>
            <a:r>
              <a:rPr sz="1500" spc="-3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with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some</a:t>
            </a:r>
            <a:r>
              <a:rPr sz="1500" spc="-3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built-</a:t>
            </a:r>
            <a:r>
              <a:rPr sz="1500" spc="-25" dirty="0">
                <a:latin typeface="Roboto"/>
                <a:cs typeface="Roboto"/>
              </a:rPr>
              <a:t>in </a:t>
            </a:r>
            <a:r>
              <a:rPr sz="1500" dirty="0">
                <a:latin typeface="Roboto"/>
                <a:cs typeface="Roboto"/>
              </a:rPr>
              <a:t>to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the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core</a:t>
            </a:r>
            <a:r>
              <a:rPr sz="1500" spc="-2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or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spc="-20" dirty="0">
                <a:latin typeface="Roboto"/>
                <a:cs typeface="Roboto"/>
              </a:rPr>
              <a:t>pre-</a:t>
            </a:r>
            <a:r>
              <a:rPr sz="1500" spc="-10" dirty="0">
                <a:latin typeface="Roboto"/>
                <a:cs typeface="Roboto"/>
              </a:rPr>
              <a:t>installed</a:t>
            </a:r>
            <a:r>
              <a:rPr sz="1500" spc="-2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providers.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Some</a:t>
            </a:r>
            <a:r>
              <a:rPr sz="1500" spc="-2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popular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operators</a:t>
            </a:r>
            <a:r>
              <a:rPr sz="1500" spc="-2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from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spc="-20" dirty="0">
                <a:latin typeface="Roboto"/>
                <a:cs typeface="Roboto"/>
              </a:rPr>
              <a:t>core </a:t>
            </a:r>
            <a:r>
              <a:rPr sz="1500" spc="-10" dirty="0">
                <a:latin typeface="Roboto"/>
                <a:cs typeface="Roboto"/>
              </a:rPr>
              <a:t>include: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Task</a:t>
            </a:r>
            <a:r>
              <a:rPr lang="en-US" spc="-175" dirty="0"/>
              <a:t> </a:t>
            </a:r>
            <a:r>
              <a:rPr lang="en-US" spc="-10" dirty="0"/>
              <a:t>Operator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173990" indent="-320675">
              <a:lnSpc>
                <a:spcPct val="115000"/>
              </a:lnSpc>
              <a:spcBef>
                <a:spcPts val="100"/>
              </a:spcBef>
              <a:buClr>
                <a:srgbClr val="707070"/>
              </a:buClr>
              <a:buSzPct val="83000"/>
              <a:buFont typeface="Arial" panose="020B0604020202020204"/>
              <a:buChar char="●"/>
              <a:tabLst>
                <a:tab pos="332740" algn="l"/>
              </a:tabLst>
            </a:pPr>
            <a:r>
              <a:rPr sz="1450" b="0" spc="145" dirty="0">
                <a:solidFill>
                  <a:srgbClr val="E74C3C"/>
                </a:solidFill>
                <a:latin typeface="Roboto Condensed Light"/>
                <a:cs typeface="Roboto Condensed Light"/>
              </a:rPr>
              <a:t>none</a:t>
            </a:r>
            <a:r>
              <a:rPr spc="145" dirty="0">
                <a:solidFill>
                  <a:srgbClr val="707070"/>
                </a:solidFill>
              </a:rPr>
              <a:t>:</a:t>
            </a:r>
            <a:r>
              <a:rPr spc="-40" dirty="0">
                <a:solidFill>
                  <a:srgbClr val="707070"/>
                </a:solidFill>
              </a:rPr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20" dirty="0"/>
              <a:t>Task</a:t>
            </a:r>
            <a:r>
              <a:rPr spc="-40" dirty="0"/>
              <a:t> </a:t>
            </a:r>
            <a:r>
              <a:rPr dirty="0"/>
              <a:t>has</a:t>
            </a:r>
            <a:r>
              <a:rPr spc="-35" dirty="0"/>
              <a:t> </a:t>
            </a:r>
            <a:r>
              <a:rPr dirty="0"/>
              <a:t>not</a:t>
            </a:r>
            <a:r>
              <a:rPr spc="-40" dirty="0"/>
              <a:t> </a:t>
            </a:r>
            <a:r>
              <a:rPr dirty="0"/>
              <a:t>yet</a:t>
            </a:r>
            <a:r>
              <a:rPr spc="-35" dirty="0"/>
              <a:t> </a:t>
            </a:r>
            <a:r>
              <a:rPr dirty="0"/>
              <a:t>been</a:t>
            </a:r>
            <a:r>
              <a:rPr spc="-40" dirty="0"/>
              <a:t> </a:t>
            </a:r>
            <a:r>
              <a:rPr spc="-10" dirty="0"/>
              <a:t>queued </a:t>
            </a:r>
            <a:r>
              <a:rPr dirty="0"/>
              <a:t>for</a:t>
            </a:r>
            <a:r>
              <a:rPr spc="-35" dirty="0"/>
              <a:t> </a:t>
            </a:r>
            <a:r>
              <a:rPr spc="-10" dirty="0"/>
              <a:t>execution</a:t>
            </a:r>
            <a:r>
              <a:rPr spc="-35" dirty="0"/>
              <a:t> </a:t>
            </a:r>
            <a:r>
              <a:rPr dirty="0"/>
              <a:t>(its</a:t>
            </a:r>
            <a:r>
              <a:rPr spc="-35" dirty="0"/>
              <a:t> </a:t>
            </a:r>
            <a:r>
              <a:rPr spc="-10" dirty="0"/>
              <a:t>dependencies</a:t>
            </a:r>
            <a:r>
              <a:rPr spc="-30" dirty="0"/>
              <a:t> </a:t>
            </a:r>
            <a:r>
              <a:rPr dirty="0"/>
              <a:t>are</a:t>
            </a:r>
            <a:r>
              <a:rPr spc="-35" dirty="0"/>
              <a:t> </a:t>
            </a:r>
            <a:r>
              <a:rPr spc="-25" dirty="0"/>
              <a:t>not </a:t>
            </a:r>
            <a:r>
              <a:rPr dirty="0"/>
              <a:t>yet</a:t>
            </a:r>
            <a:r>
              <a:rPr spc="-45" dirty="0"/>
              <a:t> </a:t>
            </a:r>
            <a:r>
              <a:rPr spc="-20" dirty="0"/>
              <a:t>met)</a:t>
            </a:r>
            <a:endParaRPr sz="1450">
              <a:latin typeface="Roboto Condensed Light"/>
              <a:cs typeface="Roboto Condensed Light"/>
            </a:endParaRPr>
          </a:p>
          <a:p>
            <a:pPr marL="332740" marR="168275" indent="-320675">
              <a:lnSpc>
                <a:spcPct val="115000"/>
              </a:lnSpc>
              <a:buClr>
                <a:srgbClr val="707070"/>
              </a:buClr>
              <a:buSzPct val="83000"/>
              <a:buFont typeface="Arial" panose="020B0604020202020204"/>
              <a:buChar char="●"/>
              <a:tabLst>
                <a:tab pos="332740" algn="l"/>
              </a:tabLst>
            </a:pPr>
            <a:r>
              <a:rPr sz="1450" b="0" spc="215" dirty="0">
                <a:solidFill>
                  <a:srgbClr val="E74C3C"/>
                </a:solidFill>
                <a:latin typeface="Roboto Condensed Light"/>
                <a:cs typeface="Roboto Condensed Light"/>
              </a:rPr>
              <a:t>scheduled</a:t>
            </a:r>
            <a:r>
              <a:rPr spc="215" dirty="0">
                <a:solidFill>
                  <a:srgbClr val="707070"/>
                </a:solidFill>
              </a:rPr>
              <a:t>:</a:t>
            </a:r>
            <a:r>
              <a:rPr spc="-15" dirty="0">
                <a:solidFill>
                  <a:srgbClr val="707070"/>
                </a:solidFill>
              </a:rPr>
              <a:t> </a:t>
            </a:r>
            <a:r>
              <a:rPr dirty="0"/>
              <a:t>The</a:t>
            </a:r>
            <a:r>
              <a:rPr spc="-10" dirty="0"/>
              <a:t> scheduler</a:t>
            </a:r>
            <a:r>
              <a:rPr spc="-15" dirty="0"/>
              <a:t> </a:t>
            </a:r>
            <a:r>
              <a:rPr spc="-25" dirty="0"/>
              <a:t>has </a:t>
            </a:r>
            <a:r>
              <a:rPr spc="-10" dirty="0"/>
              <a:t>determined</a:t>
            </a:r>
            <a:r>
              <a:rPr spc="-4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spc="-30" dirty="0"/>
              <a:t>Task’s</a:t>
            </a:r>
            <a:r>
              <a:rPr spc="-40" dirty="0"/>
              <a:t> </a:t>
            </a:r>
            <a:r>
              <a:rPr spc="-10" dirty="0"/>
              <a:t>dependencies</a:t>
            </a:r>
            <a:r>
              <a:rPr spc="-40" dirty="0"/>
              <a:t> </a:t>
            </a:r>
            <a:r>
              <a:rPr spc="-25" dirty="0"/>
              <a:t>are </a:t>
            </a:r>
            <a:r>
              <a:rPr dirty="0"/>
              <a:t>met</a:t>
            </a:r>
            <a:r>
              <a:rPr spc="-5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it</a:t>
            </a:r>
            <a:r>
              <a:rPr spc="-45" dirty="0"/>
              <a:t> </a:t>
            </a:r>
            <a:r>
              <a:rPr dirty="0"/>
              <a:t>should</a:t>
            </a:r>
            <a:r>
              <a:rPr spc="-45" dirty="0"/>
              <a:t> </a:t>
            </a:r>
            <a:r>
              <a:rPr spc="-25" dirty="0"/>
              <a:t>run</a:t>
            </a:r>
            <a:endParaRPr sz="1450">
              <a:latin typeface="Roboto Condensed Light"/>
              <a:cs typeface="Roboto Condensed Light"/>
            </a:endParaRPr>
          </a:p>
          <a:p>
            <a:pPr marL="332740" marR="5080" indent="-320675">
              <a:lnSpc>
                <a:spcPct val="115000"/>
              </a:lnSpc>
              <a:buClr>
                <a:srgbClr val="707070"/>
              </a:buClr>
              <a:buSzPct val="83000"/>
              <a:buFont typeface="Arial" panose="020B0604020202020204"/>
              <a:buChar char="●"/>
              <a:tabLst>
                <a:tab pos="332740" algn="l"/>
              </a:tabLst>
            </a:pPr>
            <a:r>
              <a:rPr sz="1450" b="0" spc="160" dirty="0">
                <a:solidFill>
                  <a:srgbClr val="E74C3C"/>
                </a:solidFill>
                <a:latin typeface="Roboto Condensed Light"/>
                <a:cs typeface="Roboto Condensed Light"/>
              </a:rPr>
              <a:t>queued</a:t>
            </a:r>
            <a:r>
              <a:rPr spc="160" dirty="0">
                <a:solidFill>
                  <a:srgbClr val="707070"/>
                </a:solidFill>
              </a:rPr>
              <a:t>:</a:t>
            </a:r>
            <a:r>
              <a:rPr spc="-35" dirty="0">
                <a:solidFill>
                  <a:srgbClr val="707070"/>
                </a:solidFill>
              </a:rPr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task</a:t>
            </a:r>
            <a:r>
              <a:rPr spc="-30" dirty="0"/>
              <a:t> </a:t>
            </a:r>
            <a:r>
              <a:rPr dirty="0"/>
              <a:t>has</a:t>
            </a:r>
            <a:r>
              <a:rPr spc="-35" dirty="0"/>
              <a:t> </a:t>
            </a:r>
            <a:r>
              <a:rPr dirty="0"/>
              <a:t>been</a:t>
            </a:r>
            <a:r>
              <a:rPr spc="-30" dirty="0"/>
              <a:t> </a:t>
            </a:r>
            <a:r>
              <a:rPr spc="-10" dirty="0"/>
              <a:t>assigned</a:t>
            </a:r>
            <a:r>
              <a:rPr spc="-3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spc="-25" dirty="0"/>
              <a:t>an </a:t>
            </a:r>
            <a:r>
              <a:rPr spc="-10" dirty="0"/>
              <a:t>Executor</a:t>
            </a:r>
            <a:r>
              <a:rPr spc="-2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spc="-10" dirty="0"/>
              <a:t>awaiting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worker</a:t>
            </a:r>
            <a:endParaRPr sz="1450">
              <a:latin typeface="Roboto Condensed Light"/>
              <a:cs typeface="Roboto Condensed Light"/>
            </a:endParaRPr>
          </a:p>
          <a:p>
            <a:pPr marL="332740" marR="94615" indent="-320675">
              <a:lnSpc>
                <a:spcPct val="115000"/>
              </a:lnSpc>
              <a:buClr>
                <a:srgbClr val="707070"/>
              </a:buClr>
              <a:buSzPct val="83000"/>
              <a:buFont typeface="Arial" panose="020B0604020202020204"/>
              <a:buChar char="●"/>
              <a:tabLst>
                <a:tab pos="332740" algn="l"/>
              </a:tabLst>
            </a:pPr>
            <a:r>
              <a:rPr sz="1450" b="0" spc="235" dirty="0">
                <a:solidFill>
                  <a:srgbClr val="E74C3C"/>
                </a:solidFill>
                <a:latin typeface="Roboto Condensed Light"/>
                <a:cs typeface="Roboto Condensed Light"/>
              </a:rPr>
              <a:t>running</a:t>
            </a:r>
            <a:r>
              <a:rPr spc="235" dirty="0">
                <a:solidFill>
                  <a:srgbClr val="707070"/>
                </a:solidFill>
              </a:rPr>
              <a:t>:</a:t>
            </a:r>
            <a:r>
              <a:rPr spc="-35" dirty="0">
                <a:solidFill>
                  <a:srgbClr val="707070"/>
                </a:solidFill>
              </a:rPr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task</a:t>
            </a:r>
            <a:r>
              <a:rPr spc="-3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running</a:t>
            </a:r>
            <a:r>
              <a:rPr spc="-30" dirty="0"/>
              <a:t> </a:t>
            </a:r>
            <a:r>
              <a:rPr dirty="0"/>
              <a:t>on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10" dirty="0"/>
              <a:t>worker </a:t>
            </a:r>
            <a:r>
              <a:rPr dirty="0"/>
              <a:t>(or</a:t>
            </a:r>
            <a:r>
              <a:rPr spc="-30" dirty="0"/>
              <a:t> </a:t>
            </a:r>
            <a:r>
              <a:rPr dirty="0"/>
              <a:t>on</a:t>
            </a:r>
            <a:r>
              <a:rPr spc="-3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-10" dirty="0"/>
              <a:t>local/synchronous</a:t>
            </a:r>
            <a:r>
              <a:rPr spc="-25" dirty="0"/>
              <a:t> </a:t>
            </a:r>
            <a:r>
              <a:rPr spc="-10" dirty="0"/>
              <a:t>executor)</a:t>
            </a:r>
            <a:endParaRPr sz="1450">
              <a:latin typeface="Roboto Condensed Light"/>
              <a:cs typeface="Roboto Condensed Light"/>
            </a:endParaRPr>
          </a:p>
          <a:p>
            <a:pPr marL="332740" marR="639445" indent="-320675">
              <a:lnSpc>
                <a:spcPct val="115000"/>
              </a:lnSpc>
              <a:buClr>
                <a:srgbClr val="707070"/>
              </a:buClr>
              <a:buSzPct val="83000"/>
              <a:buFont typeface="Arial" panose="020B0604020202020204"/>
              <a:buChar char="●"/>
              <a:tabLst>
                <a:tab pos="332740" algn="l"/>
              </a:tabLst>
            </a:pPr>
            <a:r>
              <a:rPr sz="1450" b="0" spc="200" dirty="0">
                <a:solidFill>
                  <a:srgbClr val="E74C3C"/>
                </a:solidFill>
                <a:latin typeface="Roboto Condensed Light"/>
                <a:cs typeface="Roboto Condensed Light"/>
              </a:rPr>
              <a:t>success</a:t>
            </a:r>
            <a:r>
              <a:rPr spc="200" dirty="0">
                <a:solidFill>
                  <a:srgbClr val="707070"/>
                </a:solidFill>
              </a:rPr>
              <a:t>:</a:t>
            </a:r>
            <a:r>
              <a:rPr spc="-40" dirty="0">
                <a:solidFill>
                  <a:srgbClr val="707070"/>
                </a:solidFill>
              </a:rPr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task</a:t>
            </a:r>
            <a:r>
              <a:rPr spc="-40" dirty="0"/>
              <a:t> </a:t>
            </a:r>
            <a:r>
              <a:rPr spc="-10" dirty="0"/>
              <a:t>finished</a:t>
            </a:r>
            <a:r>
              <a:rPr spc="-35" dirty="0"/>
              <a:t> </a:t>
            </a:r>
            <a:r>
              <a:rPr spc="-10" dirty="0"/>
              <a:t>running </a:t>
            </a:r>
            <a:r>
              <a:rPr dirty="0"/>
              <a:t>without</a:t>
            </a:r>
            <a:r>
              <a:rPr spc="-90" dirty="0"/>
              <a:t> </a:t>
            </a:r>
            <a:r>
              <a:rPr spc="-10" dirty="0"/>
              <a:t>errors</a:t>
            </a:r>
            <a:endParaRPr sz="1450">
              <a:latin typeface="Roboto Condensed Light"/>
              <a:cs typeface="Roboto Condensed Light"/>
            </a:endParaRPr>
          </a:p>
          <a:p>
            <a:pPr marL="332740" marR="540385" indent="-320675">
              <a:lnSpc>
                <a:spcPct val="115000"/>
              </a:lnSpc>
              <a:buClr>
                <a:srgbClr val="707070"/>
              </a:buClr>
              <a:buSzPct val="83000"/>
              <a:buFont typeface="Arial" panose="020B0604020202020204"/>
              <a:buChar char="●"/>
              <a:tabLst>
                <a:tab pos="332740" algn="l"/>
              </a:tabLst>
            </a:pPr>
            <a:r>
              <a:rPr sz="1450" b="0" spc="160" dirty="0">
                <a:solidFill>
                  <a:srgbClr val="E74C3C"/>
                </a:solidFill>
                <a:latin typeface="Roboto Condensed Light"/>
                <a:cs typeface="Roboto Condensed Light"/>
              </a:rPr>
              <a:t>shutdown</a:t>
            </a:r>
            <a:r>
              <a:rPr spc="160" dirty="0">
                <a:solidFill>
                  <a:srgbClr val="707070"/>
                </a:solidFill>
              </a:rPr>
              <a:t>:</a:t>
            </a:r>
            <a:r>
              <a:rPr spc="-30" dirty="0">
                <a:solidFill>
                  <a:srgbClr val="707070"/>
                </a:solidFill>
              </a:rPr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task</a:t>
            </a:r>
            <a:r>
              <a:rPr spc="-30" dirty="0"/>
              <a:t> </a:t>
            </a:r>
            <a:r>
              <a:rPr dirty="0"/>
              <a:t>was</a:t>
            </a:r>
            <a:r>
              <a:rPr spc="-25" dirty="0"/>
              <a:t> </a:t>
            </a:r>
            <a:r>
              <a:rPr spc="-10" dirty="0"/>
              <a:t>externally requested</a:t>
            </a:r>
            <a:r>
              <a:rPr spc="-3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shut</a:t>
            </a:r>
            <a:r>
              <a:rPr spc="-35" dirty="0"/>
              <a:t> </a:t>
            </a:r>
            <a:r>
              <a:rPr dirty="0"/>
              <a:t>down</a:t>
            </a:r>
            <a:r>
              <a:rPr spc="-35" dirty="0"/>
              <a:t> </a:t>
            </a:r>
            <a:r>
              <a:rPr dirty="0"/>
              <a:t>when</a:t>
            </a:r>
            <a:r>
              <a:rPr spc="-35" dirty="0"/>
              <a:t> </a:t>
            </a:r>
            <a:r>
              <a:rPr dirty="0"/>
              <a:t>it</a:t>
            </a:r>
            <a:r>
              <a:rPr spc="-35" dirty="0"/>
              <a:t> </a:t>
            </a:r>
            <a:r>
              <a:rPr spc="-25" dirty="0"/>
              <a:t>was </a:t>
            </a:r>
            <a:r>
              <a:rPr spc="-10" dirty="0"/>
              <a:t>running</a:t>
            </a:r>
            <a:endParaRPr sz="1450">
              <a:latin typeface="Roboto Condensed Light"/>
              <a:cs typeface="Roboto Condensed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ts val="142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5167024" y="1459621"/>
            <a:ext cx="6258560" cy="423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74295" indent="-320675">
              <a:lnSpc>
                <a:spcPct val="115000"/>
              </a:lnSpc>
              <a:spcBef>
                <a:spcPts val="100"/>
              </a:spcBef>
              <a:buClr>
                <a:srgbClr val="707070"/>
              </a:buClr>
              <a:buSzPct val="83000"/>
              <a:buFont typeface="Arial" panose="020B0604020202020204"/>
              <a:buChar char="●"/>
              <a:tabLst>
                <a:tab pos="332740" algn="l"/>
              </a:tabLst>
            </a:pPr>
            <a:r>
              <a:rPr sz="1450" b="0" spc="300" dirty="0">
                <a:solidFill>
                  <a:srgbClr val="E74C3C"/>
                </a:solidFill>
                <a:latin typeface="Roboto Condensed Light"/>
                <a:cs typeface="Roboto Condensed Light"/>
              </a:rPr>
              <a:t>restarting</a:t>
            </a:r>
            <a:r>
              <a:rPr sz="1600" spc="300" dirty="0">
                <a:solidFill>
                  <a:srgbClr val="707070"/>
                </a:solidFill>
                <a:latin typeface="Roboto"/>
                <a:cs typeface="Roboto"/>
              </a:rPr>
              <a:t>:</a:t>
            </a:r>
            <a:r>
              <a:rPr sz="1600" spc="-35" dirty="0">
                <a:solidFill>
                  <a:srgbClr val="707070"/>
                </a:solidFill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The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task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was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externally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requested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to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restart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when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it </a:t>
            </a:r>
            <a:r>
              <a:rPr sz="1600" dirty="0">
                <a:latin typeface="Roboto"/>
                <a:cs typeface="Roboto"/>
              </a:rPr>
              <a:t>was</a:t>
            </a:r>
            <a:r>
              <a:rPr sz="1600" spc="-4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running</a:t>
            </a:r>
            <a:endParaRPr sz="1600">
              <a:latin typeface="Roboto"/>
              <a:cs typeface="Roboto"/>
            </a:endParaRPr>
          </a:p>
          <a:p>
            <a:pPr marL="332740" indent="-320040">
              <a:lnSpc>
                <a:spcPct val="100000"/>
              </a:lnSpc>
              <a:spcBef>
                <a:spcPts val="285"/>
              </a:spcBef>
              <a:buClr>
                <a:srgbClr val="707070"/>
              </a:buClr>
              <a:buSzPct val="83000"/>
              <a:buFont typeface="Arial" panose="020B0604020202020204"/>
              <a:buChar char="●"/>
              <a:tabLst>
                <a:tab pos="332740" algn="l"/>
              </a:tabLst>
            </a:pPr>
            <a:r>
              <a:rPr sz="1450" b="0" spc="310" dirty="0">
                <a:solidFill>
                  <a:srgbClr val="E74C3C"/>
                </a:solidFill>
                <a:latin typeface="Roboto Condensed Light"/>
                <a:cs typeface="Roboto Condensed Light"/>
              </a:rPr>
              <a:t>failed</a:t>
            </a:r>
            <a:r>
              <a:rPr sz="1600" spc="310" dirty="0">
                <a:solidFill>
                  <a:srgbClr val="707070"/>
                </a:solidFill>
                <a:latin typeface="Roboto"/>
                <a:cs typeface="Roboto"/>
              </a:rPr>
              <a:t>:</a:t>
            </a:r>
            <a:r>
              <a:rPr sz="1600" spc="-35" dirty="0">
                <a:solidFill>
                  <a:srgbClr val="707070"/>
                </a:solidFill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The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task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had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an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error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during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execution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and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failed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to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run</a:t>
            </a:r>
            <a:endParaRPr sz="1600">
              <a:latin typeface="Roboto"/>
              <a:cs typeface="Roboto"/>
            </a:endParaRPr>
          </a:p>
          <a:p>
            <a:pPr marL="332740" marR="220345" indent="-320675">
              <a:lnSpc>
                <a:spcPct val="115000"/>
              </a:lnSpc>
              <a:buClr>
                <a:srgbClr val="707070"/>
              </a:buClr>
              <a:buSzPct val="83000"/>
              <a:buFont typeface="Arial" panose="020B0604020202020204"/>
              <a:buChar char="●"/>
              <a:tabLst>
                <a:tab pos="332740" algn="l"/>
              </a:tabLst>
            </a:pPr>
            <a:r>
              <a:rPr sz="1450" b="0" spc="225" dirty="0">
                <a:solidFill>
                  <a:srgbClr val="E74C3C"/>
                </a:solidFill>
                <a:latin typeface="Roboto Condensed Light"/>
                <a:cs typeface="Roboto Condensed Light"/>
              </a:rPr>
              <a:t>skipped</a:t>
            </a:r>
            <a:r>
              <a:rPr sz="1600" spc="225" dirty="0">
                <a:solidFill>
                  <a:srgbClr val="707070"/>
                </a:solidFill>
                <a:latin typeface="Roboto"/>
                <a:cs typeface="Roboto"/>
              </a:rPr>
              <a:t>:</a:t>
            </a:r>
            <a:r>
              <a:rPr sz="1600" spc="-35" dirty="0">
                <a:solidFill>
                  <a:srgbClr val="707070"/>
                </a:solidFill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The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task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was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skipped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due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to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branching,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LatestOnly,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or </a:t>
            </a:r>
            <a:r>
              <a:rPr sz="1600" spc="-10" dirty="0">
                <a:latin typeface="Roboto"/>
                <a:cs typeface="Roboto"/>
              </a:rPr>
              <a:t>similar.</a:t>
            </a:r>
            <a:endParaRPr sz="1600">
              <a:latin typeface="Roboto"/>
              <a:cs typeface="Roboto"/>
            </a:endParaRPr>
          </a:p>
          <a:p>
            <a:pPr marL="332740" marR="164465" indent="-320675">
              <a:lnSpc>
                <a:spcPct val="115000"/>
              </a:lnSpc>
              <a:buClr>
                <a:srgbClr val="707070"/>
              </a:buClr>
              <a:buSzPct val="83000"/>
              <a:buFont typeface="Arial" panose="020B0604020202020204"/>
              <a:buChar char="●"/>
              <a:tabLst>
                <a:tab pos="332740" algn="l"/>
              </a:tabLst>
            </a:pPr>
            <a:r>
              <a:rPr sz="1450" b="0" spc="260" dirty="0">
                <a:solidFill>
                  <a:srgbClr val="E74C3C"/>
                </a:solidFill>
                <a:latin typeface="Roboto Condensed Light"/>
                <a:cs typeface="Roboto Condensed Light"/>
              </a:rPr>
              <a:t>upstream_failed</a:t>
            </a:r>
            <a:r>
              <a:rPr sz="1600" spc="260" dirty="0">
                <a:solidFill>
                  <a:srgbClr val="707070"/>
                </a:solidFill>
                <a:latin typeface="Roboto"/>
                <a:cs typeface="Roboto"/>
              </a:rPr>
              <a:t>:</a:t>
            </a:r>
            <a:r>
              <a:rPr sz="1600" spc="-35" dirty="0">
                <a:solidFill>
                  <a:srgbClr val="707070"/>
                </a:solidFill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An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upstream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task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failed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and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the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  <a:hlinkClick r:id="rId1"/>
              </a:rPr>
              <a:t>Trigger</a:t>
            </a:r>
            <a:r>
              <a:rPr sz="1600" spc="-30" dirty="0">
                <a:latin typeface="Roboto"/>
                <a:cs typeface="Roboto"/>
                <a:hlinkClick r:id="rId1"/>
              </a:rPr>
              <a:t> </a:t>
            </a:r>
            <a:r>
              <a:rPr sz="1600" spc="-20" dirty="0">
                <a:latin typeface="Roboto"/>
                <a:cs typeface="Roboto"/>
                <a:hlinkClick r:id="rId1"/>
              </a:rPr>
              <a:t>Rule</a:t>
            </a:r>
            <a:r>
              <a:rPr sz="1600" spc="-2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says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we</a:t>
            </a:r>
            <a:r>
              <a:rPr sz="1600" spc="-5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needed</a:t>
            </a:r>
            <a:r>
              <a:rPr sz="1600" spc="-5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it</a:t>
            </a:r>
            <a:endParaRPr sz="1600">
              <a:latin typeface="Roboto"/>
              <a:cs typeface="Roboto"/>
            </a:endParaRPr>
          </a:p>
          <a:p>
            <a:pPr marL="332740" marR="5080" indent="-320675">
              <a:lnSpc>
                <a:spcPct val="115000"/>
              </a:lnSpc>
              <a:buClr>
                <a:srgbClr val="707070"/>
              </a:buClr>
              <a:buSzPct val="83000"/>
              <a:buFont typeface="Arial" panose="020B0604020202020204"/>
              <a:buChar char="●"/>
              <a:tabLst>
                <a:tab pos="332740" algn="l"/>
              </a:tabLst>
            </a:pPr>
            <a:r>
              <a:rPr sz="1450" b="0" spc="290" dirty="0">
                <a:solidFill>
                  <a:srgbClr val="E74C3C"/>
                </a:solidFill>
                <a:latin typeface="Roboto Condensed Light"/>
                <a:cs typeface="Roboto Condensed Light"/>
              </a:rPr>
              <a:t>up_for_retry</a:t>
            </a:r>
            <a:r>
              <a:rPr sz="1600" spc="290" dirty="0">
                <a:solidFill>
                  <a:srgbClr val="707070"/>
                </a:solidFill>
                <a:latin typeface="Roboto"/>
                <a:cs typeface="Roboto"/>
              </a:rPr>
              <a:t>:</a:t>
            </a:r>
            <a:r>
              <a:rPr sz="1600" spc="-30" dirty="0">
                <a:solidFill>
                  <a:srgbClr val="707070"/>
                </a:solidFill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The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task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failed,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but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has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retry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attempts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left</a:t>
            </a:r>
            <a:r>
              <a:rPr sz="1600" spc="-2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and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will </a:t>
            </a:r>
            <a:r>
              <a:rPr sz="1600" dirty="0">
                <a:latin typeface="Roboto"/>
                <a:cs typeface="Roboto"/>
              </a:rPr>
              <a:t>be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rescheduled.</a:t>
            </a:r>
            <a:endParaRPr sz="1600">
              <a:latin typeface="Roboto"/>
              <a:cs typeface="Roboto"/>
            </a:endParaRPr>
          </a:p>
          <a:p>
            <a:pPr marL="332740" indent="-320040">
              <a:lnSpc>
                <a:spcPct val="100000"/>
              </a:lnSpc>
              <a:spcBef>
                <a:spcPts val="290"/>
              </a:spcBef>
              <a:buClr>
                <a:srgbClr val="707070"/>
              </a:buClr>
              <a:buSzPct val="83000"/>
              <a:buFont typeface="Arial" panose="020B0604020202020204"/>
              <a:buChar char="●"/>
              <a:tabLst>
                <a:tab pos="332740" algn="l"/>
              </a:tabLst>
            </a:pPr>
            <a:r>
              <a:rPr sz="1450" b="0" spc="265" dirty="0">
                <a:solidFill>
                  <a:srgbClr val="E74C3C"/>
                </a:solidFill>
                <a:latin typeface="Roboto Condensed Light"/>
                <a:cs typeface="Roboto Condensed Light"/>
              </a:rPr>
              <a:t>up_for_reschedule</a:t>
            </a:r>
            <a:r>
              <a:rPr sz="1600" spc="265" dirty="0">
                <a:solidFill>
                  <a:srgbClr val="707070"/>
                </a:solidFill>
                <a:latin typeface="Roboto"/>
                <a:cs typeface="Roboto"/>
              </a:rPr>
              <a:t>:</a:t>
            </a:r>
            <a:r>
              <a:rPr sz="1600" spc="-35" dirty="0">
                <a:solidFill>
                  <a:srgbClr val="707070"/>
                </a:solidFill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The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task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is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3176D9"/>
                </a:solidFill>
                <a:latin typeface="Roboto"/>
                <a:cs typeface="Roboto"/>
                <a:hlinkClick r:id="rId2"/>
              </a:rPr>
              <a:t>Sensor</a:t>
            </a:r>
            <a:r>
              <a:rPr sz="1600" spc="-25" dirty="0">
                <a:solidFill>
                  <a:srgbClr val="3176D9"/>
                </a:solidFill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that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is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in</a:t>
            </a:r>
            <a:r>
              <a:rPr sz="1600" spc="-20" dirty="0">
                <a:latin typeface="Roboto"/>
                <a:cs typeface="Roboto"/>
              </a:rPr>
              <a:t> </a:t>
            </a:r>
            <a:r>
              <a:rPr sz="1450" b="0" spc="254" dirty="0">
                <a:solidFill>
                  <a:srgbClr val="E74C3C"/>
                </a:solidFill>
                <a:latin typeface="Roboto Condensed Light"/>
                <a:cs typeface="Roboto Condensed Light"/>
              </a:rPr>
              <a:t>reschedule</a:t>
            </a:r>
            <a:endParaRPr sz="1450">
              <a:latin typeface="Roboto Condensed Light"/>
              <a:cs typeface="Roboto Condensed Light"/>
            </a:endParaRPr>
          </a:p>
          <a:p>
            <a:pPr marL="332740">
              <a:lnSpc>
                <a:spcPct val="100000"/>
              </a:lnSpc>
              <a:spcBef>
                <a:spcPts val="285"/>
              </a:spcBef>
            </a:pPr>
            <a:r>
              <a:rPr sz="1600" spc="-20" dirty="0">
                <a:solidFill>
                  <a:srgbClr val="707070"/>
                </a:solidFill>
                <a:latin typeface="Roboto"/>
                <a:cs typeface="Roboto"/>
              </a:rPr>
              <a:t>mode</a:t>
            </a:r>
            <a:endParaRPr sz="1600">
              <a:latin typeface="Roboto"/>
              <a:cs typeface="Roboto"/>
            </a:endParaRPr>
          </a:p>
          <a:p>
            <a:pPr marL="332740" indent="-320040">
              <a:lnSpc>
                <a:spcPct val="100000"/>
              </a:lnSpc>
              <a:spcBef>
                <a:spcPts val="290"/>
              </a:spcBef>
              <a:buClr>
                <a:srgbClr val="707070"/>
              </a:buClr>
              <a:buSzPct val="83000"/>
              <a:buFont typeface="Arial" panose="020B0604020202020204"/>
              <a:buChar char="●"/>
              <a:tabLst>
                <a:tab pos="332740" algn="l"/>
              </a:tabLst>
            </a:pPr>
            <a:r>
              <a:rPr sz="1450" b="0" spc="225" dirty="0">
                <a:solidFill>
                  <a:srgbClr val="E74C3C"/>
                </a:solidFill>
                <a:latin typeface="Roboto Condensed Light"/>
                <a:cs typeface="Roboto Condensed Light"/>
              </a:rPr>
              <a:t>sensing</a:t>
            </a:r>
            <a:r>
              <a:rPr sz="1600" spc="225" dirty="0">
                <a:solidFill>
                  <a:srgbClr val="707070"/>
                </a:solidFill>
                <a:latin typeface="Roboto"/>
                <a:cs typeface="Roboto"/>
              </a:rPr>
              <a:t>:</a:t>
            </a:r>
            <a:r>
              <a:rPr sz="1600" spc="-15" dirty="0">
                <a:solidFill>
                  <a:srgbClr val="707070"/>
                </a:solidFill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The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task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is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 </a:t>
            </a:r>
            <a:r>
              <a:rPr sz="1600" dirty="0">
                <a:solidFill>
                  <a:srgbClr val="3176D9"/>
                </a:solidFill>
                <a:latin typeface="Roboto"/>
                <a:cs typeface="Roboto"/>
                <a:hlinkClick r:id="rId3"/>
              </a:rPr>
              <a:t>Smart</a:t>
            </a:r>
            <a:r>
              <a:rPr sz="1600" spc="-15" dirty="0">
                <a:solidFill>
                  <a:srgbClr val="3176D9"/>
                </a:solidFill>
                <a:latin typeface="Roboto"/>
                <a:cs typeface="Roboto"/>
                <a:hlinkClick r:id="rId3"/>
              </a:rPr>
              <a:t> </a:t>
            </a:r>
            <a:r>
              <a:rPr sz="1600" spc="-10" dirty="0">
                <a:solidFill>
                  <a:srgbClr val="3176D9"/>
                </a:solidFill>
                <a:latin typeface="Roboto"/>
                <a:cs typeface="Roboto"/>
                <a:hlinkClick r:id="rId3"/>
              </a:rPr>
              <a:t>Sensor</a:t>
            </a:r>
            <a:endParaRPr sz="1600">
              <a:latin typeface="Roboto"/>
              <a:cs typeface="Roboto"/>
            </a:endParaRPr>
          </a:p>
          <a:p>
            <a:pPr marL="332740" indent="-320040">
              <a:lnSpc>
                <a:spcPct val="100000"/>
              </a:lnSpc>
              <a:spcBef>
                <a:spcPts val="290"/>
              </a:spcBef>
              <a:buClr>
                <a:srgbClr val="707070"/>
              </a:buClr>
              <a:buSzPct val="83000"/>
              <a:buFont typeface="Arial" panose="020B0604020202020204"/>
              <a:buChar char="●"/>
              <a:tabLst>
                <a:tab pos="332740" algn="l"/>
              </a:tabLst>
            </a:pPr>
            <a:r>
              <a:rPr sz="1450" b="0" spc="254" dirty="0">
                <a:solidFill>
                  <a:srgbClr val="E74C3C"/>
                </a:solidFill>
                <a:latin typeface="Roboto Condensed Light"/>
                <a:cs typeface="Roboto Condensed Light"/>
              </a:rPr>
              <a:t>deferred</a:t>
            </a:r>
            <a:r>
              <a:rPr sz="1600" spc="254" dirty="0">
                <a:solidFill>
                  <a:srgbClr val="707070"/>
                </a:solidFill>
                <a:latin typeface="Roboto"/>
                <a:cs typeface="Roboto"/>
              </a:rPr>
              <a:t>:</a:t>
            </a:r>
            <a:r>
              <a:rPr sz="1600" spc="-35" dirty="0">
                <a:solidFill>
                  <a:srgbClr val="707070"/>
                </a:solidFill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The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task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has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been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3176D9"/>
                </a:solidFill>
                <a:latin typeface="Roboto"/>
                <a:cs typeface="Roboto"/>
                <a:hlinkClick r:id="rId4"/>
              </a:rPr>
              <a:t>deferred</a:t>
            </a:r>
            <a:r>
              <a:rPr sz="1600" spc="-35" dirty="0">
                <a:solidFill>
                  <a:srgbClr val="3176D9"/>
                </a:solidFill>
                <a:latin typeface="Roboto"/>
                <a:cs typeface="Roboto"/>
                <a:hlinkClick r:id="rId4"/>
              </a:rPr>
              <a:t> </a:t>
            </a:r>
            <a:r>
              <a:rPr sz="1600" dirty="0">
                <a:solidFill>
                  <a:srgbClr val="3176D9"/>
                </a:solidFill>
                <a:latin typeface="Roboto"/>
                <a:cs typeface="Roboto"/>
                <a:hlinkClick r:id="rId4"/>
              </a:rPr>
              <a:t>to</a:t>
            </a:r>
            <a:r>
              <a:rPr sz="1600" spc="-35" dirty="0">
                <a:solidFill>
                  <a:srgbClr val="3176D9"/>
                </a:solidFill>
                <a:latin typeface="Roboto"/>
                <a:cs typeface="Roboto"/>
                <a:hlinkClick r:id="rId4"/>
              </a:rPr>
              <a:t> </a:t>
            </a:r>
            <a:r>
              <a:rPr sz="1600" dirty="0">
                <a:solidFill>
                  <a:srgbClr val="3176D9"/>
                </a:solidFill>
                <a:latin typeface="Roboto"/>
                <a:cs typeface="Roboto"/>
                <a:hlinkClick r:id="rId4"/>
              </a:rPr>
              <a:t>a</a:t>
            </a:r>
            <a:r>
              <a:rPr sz="1600" spc="-35" dirty="0">
                <a:solidFill>
                  <a:srgbClr val="3176D9"/>
                </a:solidFill>
                <a:latin typeface="Roboto"/>
                <a:cs typeface="Roboto"/>
                <a:hlinkClick r:id="rId4"/>
              </a:rPr>
              <a:t> </a:t>
            </a:r>
            <a:r>
              <a:rPr sz="1600" spc="-10" dirty="0">
                <a:solidFill>
                  <a:srgbClr val="3176D9"/>
                </a:solidFill>
                <a:latin typeface="Roboto"/>
                <a:cs typeface="Roboto"/>
                <a:hlinkClick r:id="rId4"/>
              </a:rPr>
              <a:t>trigger</a:t>
            </a:r>
            <a:endParaRPr sz="1600">
              <a:latin typeface="Roboto"/>
              <a:cs typeface="Roboto"/>
            </a:endParaRPr>
          </a:p>
          <a:p>
            <a:pPr marL="332740" marR="559435" indent="-320675">
              <a:lnSpc>
                <a:spcPct val="115000"/>
              </a:lnSpc>
              <a:buClr>
                <a:srgbClr val="707070"/>
              </a:buClr>
              <a:buSzPct val="83000"/>
              <a:buFont typeface="Arial" panose="020B0604020202020204"/>
              <a:buChar char="●"/>
              <a:tabLst>
                <a:tab pos="332740" algn="l"/>
              </a:tabLst>
            </a:pPr>
            <a:r>
              <a:rPr sz="1450" b="0" spc="160" dirty="0">
                <a:solidFill>
                  <a:srgbClr val="E74C3C"/>
                </a:solidFill>
                <a:latin typeface="Roboto Condensed Light"/>
                <a:cs typeface="Roboto Condensed Light"/>
              </a:rPr>
              <a:t>removed</a:t>
            </a:r>
            <a:r>
              <a:rPr sz="1600" spc="160" dirty="0">
                <a:solidFill>
                  <a:srgbClr val="707070"/>
                </a:solidFill>
                <a:latin typeface="Roboto"/>
                <a:cs typeface="Roboto"/>
              </a:rPr>
              <a:t>:</a:t>
            </a:r>
            <a:r>
              <a:rPr sz="1600" spc="-40" dirty="0">
                <a:solidFill>
                  <a:srgbClr val="707070"/>
                </a:solidFill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The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task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has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vanished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from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the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DAG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since</a:t>
            </a:r>
            <a:r>
              <a:rPr sz="1600" spc="-4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the</a:t>
            </a:r>
            <a:r>
              <a:rPr sz="1600" spc="-3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run </a:t>
            </a:r>
            <a:r>
              <a:rPr sz="1600" spc="-10" dirty="0">
                <a:latin typeface="Roboto"/>
                <a:cs typeface="Roboto"/>
              </a:rPr>
              <a:t>started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6" name="Title 7"/>
          <p:cNvSpPr txBox="1"/>
          <p:nvPr/>
        </p:nvSpPr>
        <p:spPr>
          <a:xfrm>
            <a:off x="1295400" y="381000"/>
            <a:ext cx="9313035" cy="114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Task Instances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33238" y="6432550"/>
            <a:ext cx="258762" cy="195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ts val="142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82962" y="1154791"/>
            <a:ext cx="8626086" cy="5555784"/>
          </a:xfrm>
          <a:prstGeom prst="rect">
            <a:avLst/>
          </a:prstGeom>
        </p:spPr>
      </p:pic>
      <p:sp>
        <p:nvSpPr>
          <p:cNvPr id="6" name="Title 7"/>
          <p:cNvSpPr txBox="1"/>
          <p:nvPr/>
        </p:nvSpPr>
        <p:spPr>
          <a:xfrm>
            <a:off x="1295400" y="348617"/>
            <a:ext cx="9313035" cy="114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Task Instances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3325" y="3067898"/>
            <a:ext cx="222885" cy="259079"/>
          </a:xfrm>
          <a:custGeom>
            <a:avLst/>
            <a:gdLst/>
            <a:ahLst/>
            <a:cxnLst/>
            <a:rect l="l" t="t" r="r" b="b"/>
            <a:pathLst>
              <a:path w="222885" h="259079">
                <a:moveTo>
                  <a:pt x="222497" y="259079"/>
                </a:moveTo>
                <a:lnTo>
                  <a:pt x="0" y="259079"/>
                </a:lnTo>
                <a:lnTo>
                  <a:pt x="0" y="0"/>
                </a:lnTo>
                <a:lnTo>
                  <a:pt x="222497" y="0"/>
                </a:lnTo>
                <a:lnTo>
                  <a:pt x="222497" y="25907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95790" y="3067898"/>
            <a:ext cx="222885" cy="259079"/>
          </a:xfrm>
          <a:custGeom>
            <a:avLst/>
            <a:gdLst/>
            <a:ahLst/>
            <a:cxnLst/>
            <a:rect l="l" t="t" r="r" b="b"/>
            <a:pathLst>
              <a:path w="222885" h="259079">
                <a:moveTo>
                  <a:pt x="222497" y="259079"/>
                </a:moveTo>
                <a:lnTo>
                  <a:pt x="0" y="259079"/>
                </a:lnTo>
                <a:lnTo>
                  <a:pt x="0" y="0"/>
                </a:lnTo>
                <a:lnTo>
                  <a:pt x="222497" y="0"/>
                </a:lnTo>
                <a:lnTo>
                  <a:pt x="222497" y="25907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84600" y="1511131"/>
            <a:ext cx="9644380" cy="181991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469265" indent="-358775">
              <a:lnSpc>
                <a:spcPct val="100000"/>
              </a:lnSpc>
              <a:spcBef>
                <a:spcPts val="405"/>
              </a:spcBef>
              <a:buFont typeface="Arial" panose="020B0604020202020204"/>
              <a:buChar char="●"/>
              <a:tabLst>
                <a:tab pos="469265" algn="l"/>
              </a:tabLst>
            </a:pPr>
            <a:r>
              <a:rPr sz="1700" b="1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Upstream</a:t>
            </a:r>
            <a:r>
              <a:rPr sz="1700" b="1" spc="-85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b="1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task:</a:t>
            </a:r>
            <a:r>
              <a:rPr sz="1700" b="1" spc="-55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700" spc="-114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task</a:t>
            </a:r>
            <a:r>
              <a:rPr sz="1700" spc="-55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700" spc="-55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must</a:t>
            </a:r>
            <a:r>
              <a:rPr sz="1700" spc="-5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reach</a:t>
            </a:r>
            <a:r>
              <a:rPr sz="1700" spc="-55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700" spc="-5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specified</a:t>
            </a:r>
            <a:r>
              <a:rPr sz="1700" spc="-55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state</a:t>
            </a:r>
            <a:r>
              <a:rPr sz="1700" spc="-55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before</a:t>
            </a:r>
            <a:r>
              <a:rPr sz="1700" spc="-5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700" spc="-55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spc="-1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dependent</a:t>
            </a:r>
            <a:r>
              <a:rPr sz="1700" spc="-5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task</a:t>
            </a:r>
            <a:r>
              <a:rPr sz="1700" spc="-55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700" spc="-5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spc="-25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run</a:t>
            </a:r>
            <a:endParaRPr sz="1700">
              <a:latin typeface="Arial" panose="020B0604020202020204"/>
              <a:cs typeface="Arial" panose="020B0604020202020204"/>
            </a:endParaRPr>
          </a:p>
          <a:p>
            <a:pPr marL="469900" marR="5080" indent="-359410">
              <a:lnSpc>
                <a:spcPct val="115000"/>
              </a:lnSpc>
              <a:buFont typeface="Arial" panose="020B0604020202020204"/>
              <a:buChar char="●"/>
              <a:tabLst>
                <a:tab pos="469900" algn="l"/>
              </a:tabLst>
            </a:pPr>
            <a:r>
              <a:rPr sz="1700" b="1" spc="-1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Downstream</a:t>
            </a:r>
            <a:r>
              <a:rPr sz="1700" b="1" spc="-8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b="1" spc="-1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task:</a:t>
            </a:r>
            <a:r>
              <a:rPr sz="1700" b="1" spc="-105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700" spc="-12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spc="-1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dependent</a:t>
            </a:r>
            <a:r>
              <a:rPr sz="1700" spc="-45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task</a:t>
            </a:r>
            <a:r>
              <a:rPr sz="1700" spc="-4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700" spc="-45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cannot</a:t>
            </a:r>
            <a:r>
              <a:rPr sz="1700" spc="-4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run</a:t>
            </a:r>
            <a:r>
              <a:rPr sz="1700" spc="-45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until</a:t>
            </a:r>
            <a:r>
              <a:rPr sz="1700" spc="-4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700" spc="-45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upstream</a:t>
            </a:r>
            <a:r>
              <a:rPr sz="1700" spc="-4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task</a:t>
            </a:r>
            <a:r>
              <a:rPr sz="1700" spc="-45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reaches</a:t>
            </a:r>
            <a:r>
              <a:rPr sz="1700" spc="-4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700" spc="-45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spc="-1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specified state</a:t>
            </a:r>
            <a:endParaRPr sz="17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Basic</a:t>
            </a:r>
            <a:r>
              <a:rPr sz="1700" spc="-65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dependencies</a:t>
            </a:r>
            <a:r>
              <a:rPr sz="1700" spc="-4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spc="-2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between</a:t>
            </a:r>
            <a:r>
              <a:rPr sz="1700" spc="-1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Airflow</a:t>
            </a:r>
            <a:r>
              <a:rPr sz="1700" spc="-35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tasks</a:t>
            </a:r>
            <a:r>
              <a:rPr sz="1700" spc="-4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700" spc="-35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1700" spc="-4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set</a:t>
            </a:r>
            <a:r>
              <a:rPr sz="1700" spc="-4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700" spc="-35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two</a:t>
            </a:r>
            <a:r>
              <a:rPr sz="1700" spc="-4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spc="-1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ways:</a:t>
            </a:r>
            <a:endParaRPr sz="1700">
              <a:latin typeface="Arial" panose="020B0604020202020204"/>
              <a:cs typeface="Arial" panose="020B0604020202020204"/>
            </a:endParaRPr>
          </a:p>
          <a:p>
            <a:pPr marL="469265" indent="-312420">
              <a:lnSpc>
                <a:spcPct val="100000"/>
              </a:lnSpc>
              <a:spcBef>
                <a:spcPts val="1505"/>
              </a:spcBef>
              <a:buSzPct val="65000"/>
              <a:buChar char="●"/>
              <a:tabLst>
                <a:tab pos="469265" algn="l"/>
              </a:tabLst>
            </a:pP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1700" spc="-6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bitshift</a:t>
            </a:r>
            <a:r>
              <a:rPr sz="1700" spc="-55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operators</a:t>
            </a:r>
            <a:r>
              <a:rPr sz="1700" spc="-55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5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&lt;&lt; 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700" spc="-5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-25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&gt;&gt;</a:t>
            </a:r>
            <a:r>
              <a:rPr sz="1700" spc="-25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6130" y="3365839"/>
            <a:ext cx="1154430" cy="259079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500" spc="-1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set_upstream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880" y="3344503"/>
            <a:ext cx="288417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indent="-312420">
              <a:lnSpc>
                <a:spcPct val="100000"/>
              </a:lnSpc>
              <a:spcBef>
                <a:spcPts val="100"/>
              </a:spcBef>
              <a:buSzPct val="65000"/>
              <a:buChar char="●"/>
              <a:tabLst>
                <a:tab pos="325120" algn="l"/>
                <a:tab pos="2510790" algn="l"/>
              </a:tabLst>
            </a:pP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1700" spc="-7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spc="-25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70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700" spc="-25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and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0259" y="3365839"/>
            <a:ext cx="1398270" cy="259079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500" spc="-1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set_downstream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5046" y="3344503"/>
            <a:ext cx="85407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414246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11933238" y="6432550"/>
            <a:ext cx="258762" cy="195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ts val="142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pic>
        <p:nvPicPr>
          <p:cNvPr id="10" name="object 1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1575" y="3998574"/>
            <a:ext cx="5401399" cy="234689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214081" y="2400550"/>
            <a:ext cx="5500370" cy="3522345"/>
            <a:chOff x="6214081" y="2400550"/>
            <a:chExt cx="5500370" cy="352234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4081" y="4379150"/>
              <a:ext cx="5189732" cy="15437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5674" y="2400550"/>
              <a:ext cx="4488274" cy="1978598"/>
            </a:xfrm>
            <a:prstGeom prst="rect">
              <a:avLst/>
            </a:prstGeom>
          </p:spPr>
        </p:pic>
      </p:grpSp>
      <p:sp>
        <p:nvSpPr>
          <p:cNvPr id="16" name="Title 7"/>
          <p:cNvSpPr txBox="1"/>
          <p:nvPr/>
        </p:nvSpPr>
        <p:spPr>
          <a:xfrm>
            <a:off x="1295400" y="381000"/>
            <a:ext cx="9313035" cy="114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Task Dependencies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11933238" y="6432550"/>
            <a:ext cx="258762" cy="195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ts val="142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66224" y="1376047"/>
            <a:ext cx="30721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 panose="020B0604020202020204"/>
                <a:cs typeface="Arial" panose="020B0604020202020204"/>
              </a:rPr>
              <a:t>Dependencies</a:t>
            </a:r>
            <a:r>
              <a:rPr sz="16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with</a:t>
            </a:r>
            <a:r>
              <a:rPr sz="16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tuples</a:t>
            </a:r>
            <a:r>
              <a:rPr sz="16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&amp;</a:t>
            </a:r>
            <a:r>
              <a:rPr sz="16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20" dirty="0">
                <a:latin typeface="Arial" panose="020B0604020202020204"/>
                <a:cs typeface="Arial" panose="020B0604020202020204"/>
              </a:rPr>
              <a:t>list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3200" y="1854224"/>
            <a:ext cx="4051935" cy="4610100"/>
            <a:chOff x="393200" y="1854224"/>
            <a:chExt cx="4051935" cy="461010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93200" y="1854224"/>
              <a:ext cx="4051499" cy="18478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750" y="3730641"/>
              <a:ext cx="3790949" cy="273367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3125" y="1697053"/>
            <a:ext cx="4229099" cy="2047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3124" y="3928312"/>
            <a:ext cx="4229099" cy="233834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854912" y="2463962"/>
            <a:ext cx="850900" cy="374650"/>
            <a:chOff x="4854912" y="2463962"/>
            <a:chExt cx="850900" cy="374650"/>
          </a:xfrm>
        </p:grpSpPr>
        <p:sp>
          <p:nvSpPr>
            <p:cNvPr id="10" name="object 10"/>
            <p:cNvSpPr/>
            <p:nvPr/>
          </p:nvSpPr>
          <p:spPr>
            <a:xfrm>
              <a:off x="4859675" y="2468725"/>
              <a:ext cx="841375" cy="365125"/>
            </a:xfrm>
            <a:custGeom>
              <a:avLst/>
              <a:gdLst/>
              <a:ahLst/>
              <a:cxnLst/>
              <a:rect l="l" t="t" r="r" b="b"/>
              <a:pathLst>
                <a:path w="841375" h="365125">
                  <a:moveTo>
                    <a:pt x="658349" y="365099"/>
                  </a:moveTo>
                  <a:lnTo>
                    <a:pt x="658349" y="273824"/>
                  </a:lnTo>
                  <a:lnTo>
                    <a:pt x="0" y="273824"/>
                  </a:lnTo>
                  <a:lnTo>
                    <a:pt x="0" y="91274"/>
                  </a:lnTo>
                  <a:lnTo>
                    <a:pt x="658349" y="91274"/>
                  </a:lnTo>
                  <a:lnTo>
                    <a:pt x="658349" y="0"/>
                  </a:lnTo>
                  <a:lnTo>
                    <a:pt x="840899" y="182549"/>
                  </a:lnTo>
                  <a:lnTo>
                    <a:pt x="658349" y="365099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59675" y="2468725"/>
              <a:ext cx="841375" cy="365125"/>
            </a:xfrm>
            <a:custGeom>
              <a:avLst/>
              <a:gdLst/>
              <a:ahLst/>
              <a:cxnLst/>
              <a:rect l="l" t="t" r="r" b="b"/>
              <a:pathLst>
                <a:path w="841375" h="365125">
                  <a:moveTo>
                    <a:pt x="0" y="91274"/>
                  </a:moveTo>
                  <a:lnTo>
                    <a:pt x="658349" y="91274"/>
                  </a:lnTo>
                  <a:lnTo>
                    <a:pt x="658349" y="0"/>
                  </a:lnTo>
                  <a:lnTo>
                    <a:pt x="840899" y="182549"/>
                  </a:lnTo>
                  <a:lnTo>
                    <a:pt x="658349" y="365099"/>
                  </a:lnTo>
                  <a:lnTo>
                    <a:pt x="658349" y="273824"/>
                  </a:lnTo>
                  <a:lnTo>
                    <a:pt x="0" y="273824"/>
                  </a:lnTo>
                  <a:lnTo>
                    <a:pt x="0" y="9127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4843700" y="4910175"/>
            <a:ext cx="850900" cy="374650"/>
            <a:chOff x="4843700" y="4910175"/>
            <a:chExt cx="850900" cy="374650"/>
          </a:xfrm>
        </p:grpSpPr>
        <p:sp>
          <p:nvSpPr>
            <p:cNvPr id="13" name="object 13"/>
            <p:cNvSpPr/>
            <p:nvPr/>
          </p:nvSpPr>
          <p:spPr>
            <a:xfrm>
              <a:off x="4848462" y="4914937"/>
              <a:ext cx="841375" cy="365125"/>
            </a:xfrm>
            <a:custGeom>
              <a:avLst/>
              <a:gdLst/>
              <a:ahLst/>
              <a:cxnLst/>
              <a:rect l="l" t="t" r="r" b="b"/>
              <a:pathLst>
                <a:path w="841375" h="365125">
                  <a:moveTo>
                    <a:pt x="658349" y="365099"/>
                  </a:moveTo>
                  <a:lnTo>
                    <a:pt x="658349" y="273824"/>
                  </a:lnTo>
                  <a:lnTo>
                    <a:pt x="0" y="273824"/>
                  </a:lnTo>
                  <a:lnTo>
                    <a:pt x="0" y="91274"/>
                  </a:lnTo>
                  <a:lnTo>
                    <a:pt x="658349" y="91274"/>
                  </a:lnTo>
                  <a:lnTo>
                    <a:pt x="658349" y="0"/>
                  </a:lnTo>
                  <a:lnTo>
                    <a:pt x="840899" y="182549"/>
                  </a:lnTo>
                  <a:lnTo>
                    <a:pt x="658349" y="365099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848462" y="4914937"/>
              <a:ext cx="841375" cy="365125"/>
            </a:xfrm>
            <a:custGeom>
              <a:avLst/>
              <a:gdLst/>
              <a:ahLst/>
              <a:cxnLst/>
              <a:rect l="l" t="t" r="r" b="b"/>
              <a:pathLst>
                <a:path w="841375" h="365125">
                  <a:moveTo>
                    <a:pt x="0" y="91274"/>
                  </a:moveTo>
                  <a:lnTo>
                    <a:pt x="658349" y="91274"/>
                  </a:lnTo>
                  <a:lnTo>
                    <a:pt x="658349" y="0"/>
                  </a:lnTo>
                  <a:lnTo>
                    <a:pt x="840899" y="182549"/>
                  </a:lnTo>
                  <a:lnTo>
                    <a:pt x="658349" y="365099"/>
                  </a:lnTo>
                  <a:lnTo>
                    <a:pt x="658349" y="273824"/>
                  </a:lnTo>
                  <a:lnTo>
                    <a:pt x="0" y="273824"/>
                  </a:lnTo>
                  <a:lnTo>
                    <a:pt x="0" y="9127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Title 7"/>
          <p:cNvSpPr txBox="1"/>
          <p:nvPr/>
        </p:nvSpPr>
        <p:spPr>
          <a:xfrm>
            <a:off x="1295400" y="391419"/>
            <a:ext cx="9313035" cy="114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Task Dependencies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33238" y="6432550"/>
            <a:ext cx="258762" cy="195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ts val="142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90450" y="1317350"/>
            <a:ext cx="8288649" cy="502812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</a:t>
            </a:r>
            <a:r>
              <a:rPr lang="en-US" spc="-95" dirty="0"/>
              <a:t> </a:t>
            </a:r>
            <a:r>
              <a:rPr lang="en-US" spc="-10" dirty="0"/>
              <a:t>(Example)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9887" y="1256970"/>
            <a:ext cx="6224270" cy="502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marR="262890" indent="-344170">
              <a:lnSpc>
                <a:spcPct val="115000"/>
              </a:lnSpc>
              <a:spcBef>
                <a:spcPts val="100"/>
              </a:spcBef>
              <a:buFont typeface="Arial" panose="020B0604020202020204"/>
              <a:buChar char="●"/>
              <a:tabLst>
                <a:tab pos="356235" algn="l"/>
              </a:tabLst>
            </a:pPr>
            <a:r>
              <a:rPr sz="1500" b="1" spc="-10" dirty="0">
                <a:solidFill>
                  <a:srgbClr val="172B4D"/>
                </a:solidFill>
                <a:latin typeface="Roboto"/>
                <a:cs typeface="Roboto"/>
              </a:rPr>
              <a:t>Scheduler</a:t>
            </a:r>
            <a:r>
              <a:rPr sz="1500" b="1" spc="-2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172B4D"/>
                </a:solidFill>
                <a:latin typeface="Roboto"/>
                <a:cs typeface="Roboto"/>
              </a:rPr>
              <a:t>orchestrates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the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execution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of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jobs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on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a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trigger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172B4D"/>
                </a:solidFill>
                <a:latin typeface="Roboto"/>
                <a:cs typeface="Roboto"/>
              </a:rPr>
              <a:t>or </a:t>
            </a:r>
            <a:r>
              <a:rPr sz="1500" spc="-10" dirty="0">
                <a:solidFill>
                  <a:srgbClr val="172B4D"/>
                </a:solidFill>
                <a:latin typeface="Roboto"/>
                <a:cs typeface="Roboto"/>
              </a:rPr>
              <a:t>schedule.</a:t>
            </a:r>
            <a:r>
              <a:rPr sz="1500" spc="-6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The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172B4D"/>
                </a:solidFill>
                <a:latin typeface="Roboto"/>
                <a:cs typeface="Roboto"/>
              </a:rPr>
              <a:t>Scheduler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chooses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how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to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prioritize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the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running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172B4D"/>
                </a:solidFill>
                <a:latin typeface="Roboto"/>
                <a:cs typeface="Roboto"/>
              </a:rPr>
              <a:t>and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execution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of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tasks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within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the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172B4D"/>
                </a:solidFill>
                <a:latin typeface="Roboto"/>
                <a:cs typeface="Roboto"/>
              </a:rPr>
              <a:t>system.</a:t>
            </a:r>
            <a:endParaRPr sz="1500">
              <a:latin typeface="Roboto"/>
              <a:cs typeface="Roboto"/>
            </a:endParaRPr>
          </a:p>
          <a:p>
            <a:pPr marL="356235" marR="122555" indent="-344170">
              <a:lnSpc>
                <a:spcPct val="115000"/>
              </a:lnSpc>
              <a:buFont typeface="Arial" panose="020B0604020202020204"/>
              <a:buChar char="●"/>
              <a:tabLst>
                <a:tab pos="356235" algn="l"/>
              </a:tabLst>
            </a:pPr>
            <a:r>
              <a:rPr sz="1500" b="1" dirty="0">
                <a:solidFill>
                  <a:srgbClr val="172B4D"/>
                </a:solidFill>
                <a:latin typeface="Roboto"/>
                <a:cs typeface="Roboto"/>
              </a:rPr>
              <a:t>Work</a:t>
            </a:r>
            <a:r>
              <a:rPr sz="1500" b="1" spc="-4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172B4D"/>
                </a:solidFill>
                <a:latin typeface="Roboto"/>
                <a:cs typeface="Roboto"/>
              </a:rPr>
              <a:t>Queue</a:t>
            </a:r>
            <a:r>
              <a:rPr sz="1500" b="1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is</a:t>
            </a:r>
            <a:r>
              <a:rPr sz="1500" spc="-4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used</a:t>
            </a:r>
            <a:r>
              <a:rPr sz="1500" spc="-4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by</a:t>
            </a:r>
            <a:r>
              <a:rPr sz="1500" spc="-4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the</a:t>
            </a:r>
            <a:r>
              <a:rPr sz="1500" spc="-4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172B4D"/>
                </a:solidFill>
                <a:latin typeface="Roboto"/>
                <a:cs typeface="Roboto"/>
              </a:rPr>
              <a:t>scheduler</a:t>
            </a:r>
            <a:r>
              <a:rPr sz="1500" spc="-4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in</a:t>
            </a:r>
            <a:r>
              <a:rPr sz="1500" spc="-4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most</a:t>
            </a:r>
            <a:r>
              <a:rPr sz="1500" spc="-4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Airflow</a:t>
            </a:r>
            <a:r>
              <a:rPr sz="1500" spc="-4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installations</a:t>
            </a:r>
            <a:r>
              <a:rPr sz="1500" spc="-4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172B4D"/>
                </a:solidFill>
                <a:latin typeface="Roboto"/>
                <a:cs typeface="Roboto"/>
              </a:rPr>
              <a:t>to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deliver</a:t>
            </a:r>
            <a:r>
              <a:rPr sz="1500" spc="-4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tasks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that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need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to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be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run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to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the</a:t>
            </a:r>
            <a:r>
              <a:rPr sz="1500" spc="-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172B4D"/>
                </a:solidFill>
                <a:latin typeface="Roboto"/>
                <a:cs typeface="Roboto"/>
              </a:rPr>
              <a:t>Workers</a:t>
            </a:r>
            <a:r>
              <a:rPr sz="1500" spc="-10" dirty="0">
                <a:solidFill>
                  <a:srgbClr val="172B4D"/>
                </a:solidFill>
                <a:latin typeface="Roboto"/>
                <a:cs typeface="Roboto"/>
              </a:rPr>
              <a:t>.</a:t>
            </a:r>
            <a:endParaRPr sz="1500">
              <a:latin typeface="Roboto"/>
              <a:cs typeface="Roboto"/>
            </a:endParaRPr>
          </a:p>
          <a:p>
            <a:pPr marL="356235" marR="36830" indent="-344170">
              <a:lnSpc>
                <a:spcPct val="115000"/>
              </a:lnSpc>
              <a:buFont typeface="Arial" panose="020B0604020202020204"/>
              <a:buChar char="●"/>
              <a:tabLst>
                <a:tab pos="356235" algn="l"/>
              </a:tabLst>
            </a:pPr>
            <a:r>
              <a:rPr sz="1500" b="1" spc="-10" dirty="0">
                <a:solidFill>
                  <a:srgbClr val="172B4D"/>
                </a:solidFill>
                <a:latin typeface="Roboto"/>
                <a:cs typeface="Roboto"/>
              </a:rPr>
              <a:t>Worker</a:t>
            </a:r>
            <a:r>
              <a:rPr sz="1500" b="1" spc="-4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172B4D"/>
                </a:solidFill>
                <a:latin typeface="Roboto"/>
                <a:cs typeface="Roboto"/>
              </a:rPr>
              <a:t>processes</a:t>
            </a:r>
            <a:r>
              <a:rPr sz="1500" spc="-4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execute</a:t>
            </a:r>
            <a:r>
              <a:rPr sz="1500" spc="-4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the</a:t>
            </a:r>
            <a:r>
              <a:rPr sz="1500" spc="-4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172B4D"/>
                </a:solidFill>
                <a:latin typeface="Roboto"/>
                <a:cs typeface="Roboto"/>
              </a:rPr>
              <a:t>operations</a:t>
            </a:r>
            <a:r>
              <a:rPr sz="1500" spc="-4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172B4D"/>
                </a:solidFill>
                <a:latin typeface="Roboto"/>
                <a:cs typeface="Roboto"/>
              </a:rPr>
              <a:t>defined</a:t>
            </a:r>
            <a:r>
              <a:rPr sz="1500" spc="-4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in</a:t>
            </a:r>
            <a:r>
              <a:rPr sz="1500" spc="-4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each</a:t>
            </a:r>
            <a:r>
              <a:rPr sz="1500" spc="-4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DAG.</a:t>
            </a:r>
            <a:r>
              <a:rPr sz="1500" spc="-4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172B4D"/>
                </a:solidFill>
                <a:latin typeface="Roboto"/>
                <a:cs typeface="Roboto"/>
              </a:rPr>
              <a:t>In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most</a:t>
            </a:r>
            <a:r>
              <a:rPr sz="1500" spc="-5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Airflow</a:t>
            </a:r>
            <a:r>
              <a:rPr sz="1500" spc="-4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installations,</a:t>
            </a:r>
            <a:r>
              <a:rPr sz="1500" spc="-5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workers</a:t>
            </a:r>
            <a:r>
              <a:rPr sz="1500" spc="-4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pull</a:t>
            </a:r>
            <a:r>
              <a:rPr sz="1500" spc="-4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from</a:t>
            </a:r>
            <a:r>
              <a:rPr sz="1500" spc="-5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the</a:t>
            </a:r>
            <a:r>
              <a:rPr sz="1500" spc="-1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172B4D"/>
                </a:solidFill>
                <a:latin typeface="Roboto"/>
                <a:cs typeface="Roboto"/>
              </a:rPr>
              <a:t>work</a:t>
            </a:r>
            <a:r>
              <a:rPr sz="1500" b="1" spc="-4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172B4D"/>
                </a:solidFill>
                <a:latin typeface="Roboto"/>
                <a:cs typeface="Roboto"/>
              </a:rPr>
              <a:t>queue</a:t>
            </a:r>
            <a:r>
              <a:rPr sz="1500" b="1" spc="-4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when</a:t>
            </a:r>
            <a:r>
              <a:rPr sz="1500" spc="-4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172B4D"/>
                </a:solidFill>
                <a:latin typeface="Roboto"/>
                <a:cs typeface="Roboto"/>
              </a:rPr>
              <a:t>it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is</a:t>
            </a:r>
            <a:r>
              <a:rPr sz="1500" spc="-4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ready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to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172B4D"/>
                </a:solidFill>
                <a:latin typeface="Roboto"/>
                <a:cs typeface="Roboto"/>
              </a:rPr>
              <a:t>process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a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task.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When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the</a:t>
            </a:r>
            <a:r>
              <a:rPr sz="1500" spc="-4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worker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completes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the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172B4D"/>
                </a:solidFill>
                <a:latin typeface="Roboto"/>
                <a:cs typeface="Roboto"/>
              </a:rPr>
              <a:t>execution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of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the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task,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it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will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attempt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to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172B4D"/>
                </a:solidFill>
                <a:latin typeface="Roboto"/>
                <a:cs typeface="Roboto"/>
              </a:rPr>
              <a:t>process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more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work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from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the</a:t>
            </a:r>
            <a:r>
              <a:rPr sz="1500" spc="1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172B4D"/>
                </a:solidFill>
                <a:latin typeface="Roboto"/>
                <a:cs typeface="Roboto"/>
              </a:rPr>
              <a:t>work</a:t>
            </a:r>
            <a:r>
              <a:rPr sz="1500" b="1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172B4D"/>
                </a:solidFill>
                <a:latin typeface="Roboto"/>
                <a:cs typeface="Roboto"/>
              </a:rPr>
              <a:t>queue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until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there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is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no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further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work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remaining.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When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work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in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the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172B4D"/>
                </a:solidFill>
                <a:latin typeface="Roboto"/>
                <a:cs typeface="Roboto"/>
              </a:rPr>
              <a:t>queue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arrives,</a:t>
            </a:r>
            <a:r>
              <a:rPr sz="1500" spc="-4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the</a:t>
            </a:r>
            <a:r>
              <a:rPr sz="1500" spc="-4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worker</a:t>
            </a:r>
            <a:r>
              <a:rPr sz="1500" spc="-4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will</a:t>
            </a:r>
            <a:r>
              <a:rPr sz="1500" spc="-4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begin</a:t>
            </a:r>
            <a:r>
              <a:rPr sz="1500" spc="-4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to</a:t>
            </a:r>
            <a:r>
              <a:rPr sz="1500" spc="-4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172B4D"/>
                </a:solidFill>
                <a:latin typeface="Roboto"/>
                <a:cs typeface="Roboto"/>
              </a:rPr>
              <a:t>process</a:t>
            </a:r>
            <a:r>
              <a:rPr sz="1500" spc="-4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172B4D"/>
                </a:solidFill>
                <a:latin typeface="Roboto"/>
                <a:cs typeface="Roboto"/>
              </a:rPr>
              <a:t>it.</a:t>
            </a:r>
            <a:endParaRPr sz="1500">
              <a:latin typeface="Roboto"/>
              <a:cs typeface="Roboto"/>
            </a:endParaRPr>
          </a:p>
          <a:p>
            <a:pPr marL="356235" marR="12700" indent="-344170">
              <a:lnSpc>
                <a:spcPct val="115000"/>
              </a:lnSpc>
              <a:buFont typeface="Arial" panose="020B0604020202020204"/>
              <a:buChar char="●"/>
              <a:tabLst>
                <a:tab pos="356235" algn="l"/>
              </a:tabLst>
            </a:pPr>
            <a:r>
              <a:rPr sz="1500" b="1" spc="-10" dirty="0">
                <a:solidFill>
                  <a:srgbClr val="172B4D"/>
                </a:solidFill>
                <a:latin typeface="Roboto"/>
                <a:cs typeface="Roboto"/>
              </a:rPr>
              <a:t>Database</a:t>
            </a:r>
            <a:r>
              <a:rPr sz="1500" b="1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saves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172B4D"/>
                </a:solidFill>
                <a:latin typeface="Roboto"/>
                <a:cs typeface="Roboto"/>
              </a:rPr>
              <a:t>credentials,</a:t>
            </a:r>
            <a:r>
              <a:rPr sz="1500" spc="-4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connections,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172B4D"/>
                </a:solidFill>
                <a:latin typeface="Roboto"/>
                <a:cs typeface="Roboto"/>
              </a:rPr>
              <a:t>history,</a:t>
            </a:r>
            <a:r>
              <a:rPr sz="1500" spc="-4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and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172B4D"/>
                </a:solidFill>
                <a:latin typeface="Roboto"/>
                <a:cs typeface="Roboto"/>
              </a:rPr>
              <a:t>configuration.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The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database,</a:t>
            </a:r>
            <a:r>
              <a:rPr sz="1500" spc="-2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often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172B4D"/>
                </a:solidFill>
                <a:latin typeface="Roboto"/>
                <a:cs typeface="Roboto"/>
              </a:rPr>
              <a:t>referred</a:t>
            </a:r>
            <a:r>
              <a:rPr sz="1500" spc="-2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to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as</a:t>
            </a:r>
            <a:r>
              <a:rPr sz="1500" spc="-2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the </a:t>
            </a:r>
            <a:r>
              <a:rPr sz="1500" i="1" spc="-10" dirty="0">
                <a:solidFill>
                  <a:srgbClr val="172B4D"/>
                </a:solidFill>
                <a:latin typeface="Roboto"/>
                <a:cs typeface="Roboto"/>
              </a:rPr>
              <a:t>metadata</a:t>
            </a:r>
            <a:r>
              <a:rPr sz="1500" i="1" spc="-2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i="1" spc="-10" dirty="0">
                <a:solidFill>
                  <a:srgbClr val="172B4D"/>
                </a:solidFill>
                <a:latin typeface="Roboto"/>
                <a:cs typeface="Roboto"/>
              </a:rPr>
              <a:t>database</a:t>
            </a:r>
            <a:r>
              <a:rPr sz="1500" spc="-10" dirty="0">
                <a:solidFill>
                  <a:srgbClr val="172B4D"/>
                </a:solidFill>
                <a:latin typeface="Roboto"/>
                <a:cs typeface="Roboto"/>
              </a:rPr>
              <a:t>,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also</a:t>
            </a:r>
            <a:r>
              <a:rPr sz="1500" spc="-2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172B4D"/>
                </a:solidFill>
                <a:latin typeface="Roboto"/>
                <a:cs typeface="Roboto"/>
              </a:rPr>
              <a:t>stores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the</a:t>
            </a:r>
            <a:r>
              <a:rPr sz="1500" spc="-4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state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of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all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tasks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in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the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system.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Airflow</a:t>
            </a:r>
            <a:r>
              <a:rPr sz="1500" spc="-4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components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172B4D"/>
                </a:solidFill>
                <a:latin typeface="Roboto"/>
                <a:cs typeface="Roboto"/>
              </a:rPr>
              <a:t>interact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172B4D"/>
                </a:solidFill>
                <a:latin typeface="Roboto"/>
                <a:cs typeface="Roboto"/>
              </a:rPr>
              <a:t>with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the</a:t>
            </a:r>
            <a:r>
              <a:rPr sz="1500" spc="-4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database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with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the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Python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ORM,</a:t>
            </a:r>
            <a:r>
              <a:rPr sz="1500" spc="-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0563C1"/>
                </a:solidFill>
                <a:latin typeface="Roboto"/>
                <a:cs typeface="Roboto"/>
                <a:hlinkClick r:id="rId1"/>
              </a:rPr>
              <a:t>SQLAlchemy</a:t>
            </a:r>
            <a:r>
              <a:rPr sz="1500" spc="-10" dirty="0">
                <a:solidFill>
                  <a:srgbClr val="172B4D"/>
                </a:solidFill>
                <a:latin typeface="Roboto"/>
                <a:cs typeface="Roboto"/>
              </a:rPr>
              <a:t>.</a:t>
            </a:r>
            <a:endParaRPr sz="1500">
              <a:latin typeface="Roboto"/>
              <a:cs typeface="Roboto"/>
            </a:endParaRPr>
          </a:p>
          <a:p>
            <a:pPr marL="356235" marR="5080" indent="-344170">
              <a:lnSpc>
                <a:spcPct val="115000"/>
              </a:lnSpc>
              <a:buFont typeface="Arial" panose="020B0604020202020204"/>
              <a:buChar char="●"/>
              <a:tabLst>
                <a:tab pos="356235" algn="l"/>
              </a:tabLst>
            </a:pPr>
            <a:r>
              <a:rPr sz="1500" b="1" dirty="0">
                <a:solidFill>
                  <a:srgbClr val="172B4D"/>
                </a:solidFill>
                <a:latin typeface="Roboto"/>
                <a:cs typeface="Roboto"/>
              </a:rPr>
              <a:t>Web</a:t>
            </a:r>
            <a:r>
              <a:rPr sz="1500" b="1" spc="-5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172B4D"/>
                </a:solidFill>
                <a:latin typeface="Roboto"/>
                <a:cs typeface="Roboto"/>
              </a:rPr>
              <a:t>Interface</a:t>
            </a:r>
            <a:r>
              <a:rPr sz="1500" b="1" spc="-4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172B4D"/>
                </a:solidFill>
                <a:latin typeface="Roboto"/>
                <a:cs typeface="Roboto"/>
              </a:rPr>
              <a:t>provides</a:t>
            </a:r>
            <a:r>
              <a:rPr sz="1500" spc="-5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a</a:t>
            </a:r>
            <a:r>
              <a:rPr sz="1500" spc="-5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control</a:t>
            </a:r>
            <a:r>
              <a:rPr sz="1500" spc="-5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dashboard</a:t>
            </a:r>
            <a:r>
              <a:rPr sz="1500" spc="-5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for</a:t>
            </a:r>
            <a:r>
              <a:rPr sz="1500" spc="-4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users</a:t>
            </a:r>
            <a:r>
              <a:rPr sz="1500" spc="-5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172B4D"/>
                </a:solidFill>
                <a:latin typeface="Roboto"/>
                <a:cs typeface="Roboto"/>
              </a:rPr>
              <a:t>and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maintainers.</a:t>
            </a:r>
            <a:r>
              <a:rPr sz="1500" spc="-6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Throughout</a:t>
            </a:r>
            <a:r>
              <a:rPr sz="1500" spc="-4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this</a:t>
            </a:r>
            <a:r>
              <a:rPr sz="1500" spc="-4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course</a:t>
            </a:r>
            <a:r>
              <a:rPr sz="1500" spc="-4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you</a:t>
            </a:r>
            <a:r>
              <a:rPr sz="1500" spc="-4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will</a:t>
            </a:r>
            <a:r>
              <a:rPr sz="1500" spc="-4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see</a:t>
            </a:r>
            <a:r>
              <a:rPr sz="1500" spc="-4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how</a:t>
            </a:r>
            <a:r>
              <a:rPr sz="1500" spc="-4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the</a:t>
            </a:r>
            <a:r>
              <a:rPr sz="1500" spc="-4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172B4D"/>
                </a:solidFill>
                <a:latin typeface="Roboto"/>
                <a:cs typeface="Roboto"/>
              </a:rPr>
              <a:t>web </a:t>
            </a:r>
            <a:r>
              <a:rPr sz="1500" spc="-10" dirty="0">
                <a:solidFill>
                  <a:srgbClr val="172B4D"/>
                </a:solidFill>
                <a:latin typeface="Roboto"/>
                <a:cs typeface="Roboto"/>
              </a:rPr>
              <a:t>interface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allows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users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to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perform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tasks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such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as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stopping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and</a:t>
            </a:r>
            <a:r>
              <a:rPr sz="1500" spc="-3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172B4D"/>
                </a:solidFill>
                <a:latin typeface="Roboto"/>
                <a:cs typeface="Roboto"/>
              </a:rPr>
              <a:t>starting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DAGs,</a:t>
            </a:r>
            <a:r>
              <a:rPr sz="1500" spc="-5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retrying</a:t>
            </a:r>
            <a:r>
              <a:rPr sz="1500" spc="-4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failed</a:t>
            </a:r>
            <a:r>
              <a:rPr sz="1500" spc="-5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tasks,</a:t>
            </a:r>
            <a:r>
              <a:rPr sz="1500" spc="-4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172B4D"/>
                </a:solidFill>
                <a:latin typeface="Roboto"/>
                <a:cs typeface="Roboto"/>
              </a:rPr>
              <a:t>configuring</a:t>
            </a:r>
            <a:r>
              <a:rPr sz="1500" spc="-4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172B4D"/>
                </a:solidFill>
                <a:latin typeface="Roboto"/>
                <a:cs typeface="Roboto"/>
              </a:rPr>
              <a:t>credentials,</a:t>
            </a:r>
            <a:r>
              <a:rPr sz="1500" spc="-7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The</a:t>
            </a:r>
            <a:r>
              <a:rPr sz="1500" spc="-5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web</a:t>
            </a:r>
            <a:r>
              <a:rPr sz="1500" spc="-45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172B4D"/>
                </a:solidFill>
                <a:latin typeface="Roboto"/>
                <a:cs typeface="Roboto"/>
              </a:rPr>
              <a:t>interface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3550" y="6286170"/>
            <a:ext cx="49441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is</a:t>
            </a:r>
            <a:r>
              <a:rPr sz="1500" spc="-4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built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using</a:t>
            </a:r>
            <a:r>
              <a:rPr sz="1500" spc="-3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172B4D"/>
                </a:solidFill>
                <a:latin typeface="Roboto"/>
                <a:cs typeface="Roboto"/>
              </a:rPr>
              <a:t>the</a:t>
            </a:r>
            <a:r>
              <a:rPr sz="1500" spc="-20" dirty="0">
                <a:solidFill>
                  <a:srgbClr val="172B4D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0563C1"/>
                </a:solidFill>
                <a:latin typeface="Roboto"/>
                <a:cs typeface="Roboto"/>
                <a:hlinkClick r:id="rId2"/>
              </a:rPr>
              <a:t>Flask</a:t>
            </a:r>
            <a:r>
              <a:rPr sz="1500" spc="-30" dirty="0">
                <a:solidFill>
                  <a:srgbClr val="0563C1"/>
                </a:solidFill>
                <a:latin typeface="Roboto"/>
                <a:cs typeface="Roboto"/>
                <a:hlinkClick r:id="rId2"/>
              </a:rPr>
              <a:t> </a:t>
            </a:r>
            <a:r>
              <a:rPr sz="1500" spc="-20" dirty="0">
                <a:solidFill>
                  <a:srgbClr val="0563C1"/>
                </a:solidFill>
                <a:latin typeface="Roboto"/>
                <a:cs typeface="Roboto"/>
                <a:hlinkClick r:id="rId2"/>
              </a:rPr>
              <a:t>web-</a:t>
            </a:r>
            <a:r>
              <a:rPr sz="1500" dirty="0">
                <a:solidFill>
                  <a:srgbClr val="0563C1"/>
                </a:solidFill>
                <a:latin typeface="Roboto"/>
                <a:cs typeface="Roboto"/>
                <a:hlinkClick r:id="rId2"/>
              </a:rPr>
              <a:t>development</a:t>
            </a:r>
            <a:r>
              <a:rPr sz="1500" spc="-30" dirty="0">
                <a:solidFill>
                  <a:srgbClr val="0563C1"/>
                </a:solidFill>
                <a:latin typeface="Roboto"/>
                <a:cs typeface="Roboto"/>
                <a:hlinkClick r:id="rId2"/>
              </a:rPr>
              <a:t> </a:t>
            </a:r>
            <a:r>
              <a:rPr sz="1500" spc="-10" dirty="0">
                <a:solidFill>
                  <a:srgbClr val="0563C1"/>
                </a:solidFill>
                <a:latin typeface="Roboto"/>
                <a:cs typeface="Roboto"/>
                <a:hlinkClick r:id="rId2"/>
              </a:rPr>
              <a:t>microframework</a:t>
            </a:r>
            <a:r>
              <a:rPr sz="1500" spc="-10" dirty="0">
                <a:solidFill>
                  <a:srgbClr val="172B4D"/>
                </a:solidFill>
                <a:latin typeface="Roboto"/>
                <a:cs typeface="Roboto"/>
              </a:rPr>
              <a:t>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91556" y="6417798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364D85"/>
                </a:solidFill>
                <a:latin typeface="Arial" panose="020B0604020202020204"/>
                <a:cs typeface="Arial" panose="020B0604020202020204"/>
              </a:rPr>
              <a:t>20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62" y="2724025"/>
            <a:ext cx="5001061" cy="204762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Airflow</a:t>
            </a:r>
            <a:r>
              <a:rPr lang="en-US" spc="-35" dirty="0"/>
              <a:t> </a:t>
            </a:r>
            <a:r>
              <a:rPr lang="en-US" dirty="0"/>
              <a:t>Core</a:t>
            </a:r>
            <a:r>
              <a:rPr lang="en-US" spc="-30" dirty="0"/>
              <a:t> </a:t>
            </a:r>
            <a:r>
              <a:rPr lang="en-US" dirty="0"/>
              <a:t>&amp;</a:t>
            </a:r>
            <a:r>
              <a:rPr lang="en-US" spc="-25" dirty="0"/>
              <a:t> </a:t>
            </a:r>
            <a:r>
              <a:rPr lang="en-US" spc="-10" dirty="0"/>
              <a:t>Components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33238" y="6432550"/>
            <a:ext cx="258762" cy="195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5850" y="1494096"/>
            <a:ext cx="9920300" cy="461192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Airflow</a:t>
            </a:r>
            <a:r>
              <a:rPr lang="en-US" spc="-40" dirty="0"/>
              <a:t> </a:t>
            </a:r>
            <a:r>
              <a:rPr lang="en-US" spc="-10" dirty="0"/>
              <a:t>Workflow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1933238" y="6432550"/>
            <a:ext cx="258762" cy="195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267712" y="1323050"/>
            <a:ext cx="5664835" cy="5129530"/>
            <a:chOff x="267712" y="1323050"/>
            <a:chExt cx="5664835" cy="512953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7712" y="1323050"/>
              <a:ext cx="5664725" cy="51293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212" y="1386550"/>
              <a:ext cx="5537725" cy="500234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986187" y="2399825"/>
            <a:ext cx="5930265" cy="3397250"/>
            <a:chOff x="5986187" y="2399825"/>
            <a:chExt cx="5930265" cy="33972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6187" y="2399825"/>
              <a:ext cx="5930048" cy="33968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49687" y="2463325"/>
              <a:ext cx="5803048" cy="32698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115312" y="1406654"/>
            <a:ext cx="54787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Roboto"/>
                <a:cs typeface="Roboto"/>
              </a:rPr>
              <a:t>A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bar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chart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and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grid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representation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of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the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DAG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that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spans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across </a:t>
            </a:r>
            <a:r>
              <a:rPr sz="1500" dirty="0">
                <a:latin typeface="Roboto"/>
                <a:cs typeface="Roboto"/>
              </a:rPr>
              <a:t>time.</a:t>
            </a:r>
            <a:r>
              <a:rPr sz="1500" spc="-5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The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top</a:t>
            </a:r>
            <a:r>
              <a:rPr sz="1500" spc="-3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row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is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a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chart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of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DAG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Runs</a:t>
            </a:r>
            <a:r>
              <a:rPr sz="1500" spc="-3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by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duration,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and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below, </a:t>
            </a:r>
            <a:r>
              <a:rPr sz="1500" dirty="0">
                <a:latin typeface="Roboto"/>
                <a:cs typeface="Roboto"/>
              </a:rPr>
              <a:t>task</a:t>
            </a:r>
            <a:r>
              <a:rPr sz="1500" spc="-3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instances.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If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a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pipeline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is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late,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you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can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quickly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see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where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spc="-25" dirty="0">
                <a:latin typeface="Roboto"/>
                <a:cs typeface="Roboto"/>
              </a:rPr>
              <a:t>the </a:t>
            </a:r>
            <a:r>
              <a:rPr sz="1500" spc="-10" dirty="0">
                <a:latin typeface="Roboto"/>
                <a:cs typeface="Roboto"/>
              </a:rPr>
              <a:t>different</a:t>
            </a:r>
            <a:r>
              <a:rPr sz="1500" spc="-5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steps</a:t>
            </a:r>
            <a:r>
              <a:rPr sz="1500" spc="-4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are</a:t>
            </a:r>
            <a:r>
              <a:rPr sz="1500" spc="-4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and</a:t>
            </a:r>
            <a:r>
              <a:rPr sz="1500" spc="-4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identify</a:t>
            </a:r>
            <a:r>
              <a:rPr sz="1500" spc="-5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the</a:t>
            </a:r>
            <a:r>
              <a:rPr sz="1500" spc="-4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blocking</a:t>
            </a:r>
            <a:r>
              <a:rPr sz="1500" spc="-4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ones.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15312" y="5827229"/>
            <a:ext cx="56241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Roboto"/>
                <a:cs typeface="Roboto"/>
              </a:rPr>
              <a:t>The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details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panel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wlil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update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when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selecting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a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DAG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Run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by</a:t>
            </a:r>
            <a:r>
              <a:rPr sz="1500" spc="-3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clicking </a:t>
            </a:r>
            <a:r>
              <a:rPr sz="1500" dirty="0">
                <a:latin typeface="Roboto"/>
                <a:cs typeface="Roboto"/>
              </a:rPr>
              <a:t>on</a:t>
            </a:r>
            <a:r>
              <a:rPr sz="1500" spc="-3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a</a:t>
            </a:r>
            <a:r>
              <a:rPr sz="1500" spc="-3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duration</a:t>
            </a:r>
            <a:r>
              <a:rPr sz="1500" spc="-35" dirty="0">
                <a:latin typeface="Roboto"/>
                <a:cs typeface="Roboto"/>
              </a:rPr>
              <a:t> </a:t>
            </a:r>
            <a:r>
              <a:rPr sz="1500" spc="-20" dirty="0">
                <a:latin typeface="Roboto"/>
                <a:cs typeface="Roboto"/>
              </a:rPr>
              <a:t>bar: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</a:t>
            </a:r>
            <a:r>
              <a:rPr lang="en-US" spc="-20" dirty="0"/>
              <a:t> </a:t>
            </a:r>
            <a:r>
              <a:rPr lang="en-US" dirty="0"/>
              <a:t>Grid</a:t>
            </a:r>
            <a:r>
              <a:rPr lang="en-US" spc="-20" dirty="0"/>
              <a:t> View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object 9"/>
          <p:cNvSpPr txBox="1">
            <a:spLocks noGrp="1"/>
          </p:cNvSpPr>
          <p:nvPr>
            <p:ph idx="1"/>
          </p:nvPr>
        </p:nvSpPr>
        <p:spPr>
          <a:xfrm>
            <a:off x="1295467" y="1825625"/>
            <a:ext cx="9313035" cy="33727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0535" indent="-457835">
              <a:lnSpc>
                <a:spcPct val="100000"/>
              </a:lnSpc>
              <a:spcBef>
                <a:spcPts val="100"/>
              </a:spcBef>
              <a:buChar char="●"/>
              <a:tabLst>
                <a:tab pos="4699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Objective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470535" indent="-457835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Workflow</a:t>
            </a:r>
            <a:r>
              <a:rPr sz="20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Concept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470535" indent="-457835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What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is</a:t>
            </a:r>
            <a:r>
              <a:rPr sz="20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Airflow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470535" indent="-457835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sz="2000" spc="-25" dirty="0">
                <a:latin typeface="Arial" panose="020B0604020202020204"/>
                <a:cs typeface="Arial" panose="020B0604020202020204"/>
              </a:rPr>
              <a:t>DAG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470535" indent="-457835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sz="2000" spc="-35" dirty="0">
                <a:latin typeface="Arial" panose="020B0604020202020204"/>
                <a:cs typeface="Arial" panose="020B0604020202020204"/>
              </a:rPr>
              <a:t>Task,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Operator,</a:t>
            </a:r>
            <a:r>
              <a:rPr sz="20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Dependencies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470535" indent="-457835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sz="2000" spc="-20" dirty="0">
                <a:latin typeface="Arial" panose="020B0604020202020204"/>
                <a:cs typeface="Arial" panose="020B0604020202020204"/>
              </a:rPr>
              <a:t>Workflow</a:t>
            </a:r>
            <a:r>
              <a:rPr sz="20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Airflow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470535" indent="-457835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User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Interface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indent="0">
              <a:lnSpc>
                <a:spcPct val="100000"/>
              </a:lnSpc>
              <a:buNone/>
              <a:tabLst>
                <a:tab pos="469900" algn="l"/>
              </a:tabLst>
            </a:pP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295467" y="381000"/>
            <a:ext cx="9313035" cy="114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Agenda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11933238" y="6432550"/>
            <a:ext cx="258762" cy="195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1752600" y="2230337"/>
            <a:ext cx="8258596" cy="3865663"/>
            <a:chOff x="2181012" y="2230337"/>
            <a:chExt cx="7830184" cy="44640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81012" y="2230337"/>
              <a:ext cx="7829973" cy="44636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4512" y="2293837"/>
              <a:ext cx="7702973" cy="43366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15999" y="1568522"/>
            <a:ext cx="94310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Roboto"/>
                <a:cs typeface="Roboto"/>
              </a:rPr>
              <a:t>The</a:t>
            </a:r>
            <a:r>
              <a:rPr sz="1600" spc="-5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graph</a:t>
            </a:r>
            <a:r>
              <a:rPr sz="1600" spc="-4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view</a:t>
            </a:r>
            <a:r>
              <a:rPr sz="1600" spc="-4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is</a:t>
            </a:r>
            <a:r>
              <a:rPr sz="1600" spc="-5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perhaps</a:t>
            </a:r>
            <a:r>
              <a:rPr sz="1600" spc="-4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the</a:t>
            </a:r>
            <a:r>
              <a:rPr sz="1600" spc="-4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most</a:t>
            </a:r>
            <a:r>
              <a:rPr sz="1600" spc="-4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comprehensive.</a:t>
            </a:r>
            <a:r>
              <a:rPr sz="1600" spc="-5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Visualize</a:t>
            </a:r>
            <a:r>
              <a:rPr sz="1600" spc="-4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your</a:t>
            </a:r>
            <a:r>
              <a:rPr sz="1600" spc="-4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DAG’s</a:t>
            </a:r>
            <a:r>
              <a:rPr sz="1600" spc="-4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dependencies</a:t>
            </a:r>
            <a:r>
              <a:rPr sz="1600" spc="-5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and</a:t>
            </a:r>
            <a:r>
              <a:rPr sz="1600" spc="-45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their</a:t>
            </a:r>
            <a:r>
              <a:rPr sz="1600" spc="-4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current </a:t>
            </a:r>
            <a:r>
              <a:rPr sz="1600" dirty="0">
                <a:latin typeface="Roboto"/>
                <a:cs typeface="Roboto"/>
              </a:rPr>
              <a:t>status</a:t>
            </a:r>
            <a:r>
              <a:rPr sz="1600" spc="-5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for</a:t>
            </a:r>
            <a:r>
              <a:rPr sz="1600" spc="-5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a</a:t>
            </a:r>
            <a:r>
              <a:rPr sz="1600" spc="-50" dirty="0">
                <a:latin typeface="Roboto"/>
                <a:cs typeface="Roboto"/>
              </a:rPr>
              <a:t> </a:t>
            </a:r>
            <a:r>
              <a:rPr sz="1600" dirty="0">
                <a:latin typeface="Roboto"/>
                <a:cs typeface="Roboto"/>
              </a:rPr>
              <a:t>specific</a:t>
            </a:r>
            <a:r>
              <a:rPr sz="1600" spc="-5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run.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</a:t>
            </a:r>
            <a:r>
              <a:rPr lang="en-US" spc="-25" dirty="0"/>
              <a:t> </a:t>
            </a:r>
            <a:r>
              <a:rPr lang="en-US" dirty="0"/>
              <a:t>Graph</a:t>
            </a:r>
            <a:r>
              <a:rPr lang="en-US" spc="-20" dirty="0"/>
              <a:t> View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933238" y="6432550"/>
            <a:ext cx="258762" cy="195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8812" y="2492374"/>
            <a:ext cx="10894377" cy="29276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2200" y="1586956"/>
            <a:ext cx="10178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The</a:t>
            </a:r>
            <a:r>
              <a:rPr sz="1800" spc="-3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tree</a:t>
            </a:r>
            <a:r>
              <a:rPr sz="1800" spc="-3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view</a:t>
            </a:r>
            <a:r>
              <a:rPr sz="1800" spc="-3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also</a:t>
            </a:r>
            <a:r>
              <a:rPr sz="1800" spc="-3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represents</a:t>
            </a:r>
            <a:r>
              <a:rPr sz="1800" spc="-3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the</a:t>
            </a:r>
            <a:r>
              <a:rPr sz="1800" spc="-3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DAG.</a:t>
            </a:r>
            <a:r>
              <a:rPr sz="1800" spc="-3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If</a:t>
            </a:r>
            <a:r>
              <a:rPr sz="1800" spc="-3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you</a:t>
            </a:r>
            <a:r>
              <a:rPr sz="1800" spc="-3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think</a:t>
            </a:r>
            <a:r>
              <a:rPr sz="1800" spc="-3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your</a:t>
            </a:r>
            <a:r>
              <a:rPr sz="1800" spc="-3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pipeline</a:t>
            </a:r>
            <a:r>
              <a:rPr sz="1800" spc="-3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took</a:t>
            </a:r>
            <a:r>
              <a:rPr sz="1800" spc="-3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a</a:t>
            </a:r>
            <a:r>
              <a:rPr sz="1800" spc="-3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longer</a:t>
            </a:r>
            <a:r>
              <a:rPr sz="1800" spc="-3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time</a:t>
            </a:r>
            <a:r>
              <a:rPr sz="1800" spc="-3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to</a:t>
            </a:r>
            <a:r>
              <a:rPr sz="1800" spc="-3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execute</a:t>
            </a:r>
            <a:r>
              <a:rPr sz="1800" spc="-3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22222"/>
                </a:solidFill>
                <a:latin typeface="Roboto"/>
                <a:cs typeface="Roboto"/>
              </a:rPr>
              <a:t>than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expected</a:t>
            </a:r>
            <a:r>
              <a:rPr sz="1800" spc="-2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then</a:t>
            </a:r>
            <a:r>
              <a:rPr sz="1800" spc="-2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you</a:t>
            </a:r>
            <a:r>
              <a:rPr sz="1800" spc="-2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can</a:t>
            </a:r>
            <a:r>
              <a:rPr sz="1800" spc="-2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check</a:t>
            </a:r>
            <a:r>
              <a:rPr sz="1800" spc="-2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which</a:t>
            </a:r>
            <a:r>
              <a:rPr sz="1800" spc="-2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part</a:t>
            </a:r>
            <a:r>
              <a:rPr sz="1800" spc="-2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is</a:t>
            </a:r>
            <a:r>
              <a:rPr sz="1800" spc="-2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taking</a:t>
            </a:r>
            <a:r>
              <a:rPr sz="1800" spc="-2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a</a:t>
            </a:r>
            <a:r>
              <a:rPr sz="1800" spc="-2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long</a:t>
            </a:r>
            <a:r>
              <a:rPr sz="1800" spc="-2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time</a:t>
            </a:r>
            <a:r>
              <a:rPr sz="1800" spc="-2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to</a:t>
            </a:r>
            <a:r>
              <a:rPr sz="1800" spc="-2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execute</a:t>
            </a:r>
            <a:r>
              <a:rPr sz="1800" spc="-2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and</a:t>
            </a:r>
            <a:r>
              <a:rPr sz="1800" spc="-2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then</a:t>
            </a:r>
            <a:r>
              <a:rPr sz="1800" spc="-2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you</a:t>
            </a:r>
            <a:r>
              <a:rPr sz="1800" spc="-2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can</a:t>
            </a:r>
            <a:r>
              <a:rPr sz="1800" spc="-2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work</a:t>
            </a:r>
            <a:r>
              <a:rPr sz="1800" spc="-2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222222"/>
                </a:solidFill>
                <a:latin typeface="Roboto"/>
                <a:cs typeface="Roboto"/>
              </a:rPr>
              <a:t>on</a:t>
            </a:r>
            <a:r>
              <a:rPr sz="1800" spc="-2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222222"/>
                </a:solidFill>
                <a:latin typeface="Roboto"/>
                <a:cs typeface="Roboto"/>
              </a:rPr>
              <a:t>it.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</a:t>
            </a:r>
            <a:r>
              <a:rPr lang="en-US" spc="-114" dirty="0"/>
              <a:t> </a:t>
            </a:r>
            <a:r>
              <a:rPr lang="en-US" dirty="0"/>
              <a:t>Tree</a:t>
            </a:r>
            <a:r>
              <a:rPr lang="en-US" spc="-110" dirty="0"/>
              <a:t> </a:t>
            </a:r>
            <a:r>
              <a:rPr lang="en-US" spc="-20" dirty="0"/>
              <a:t>View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811462" y="395501"/>
            <a:ext cx="2909684" cy="33064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18289" y="3238149"/>
            <a:ext cx="2619867" cy="361985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235010" y="2863851"/>
            <a:ext cx="5721985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400"/>
              </a:lnSpc>
            </a:pPr>
            <a:r>
              <a:rPr lang="en-US" sz="6000" dirty="0">
                <a:latin typeface="Open Sans Extra Bold"/>
              </a:rPr>
              <a:t>Any Questions?</a:t>
            </a:r>
            <a:endParaRPr lang="en-US" sz="6000" dirty="0">
              <a:latin typeface="Open Sans Extra Bol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>
                <a:solidFill>
                  <a:schemeClr val="bg1"/>
                </a:solidFill>
              </a:rPr>
            </a:fld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6570347" y="3429000"/>
            <a:ext cx="3411855" cy="3429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46816" y="3057571"/>
            <a:ext cx="4253865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8400"/>
              </a:lnSpc>
            </a:pPr>
            <a:r>
              <a:rPr lang="en-US" sz="6000" dirty="0">
                <a:latin typeface="Open Sans Extra Bold"/>
              </a:rPr>
              <a:t>Let's Code!</a:t>
            </a:r>
            <a:endParaRPr lang="en-US" sz="6000" dirty="0">
              <a:latin typeface="Open Sans Extra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EE24C92-1265-4741-8F9F-404A15D9386E}" type="slidenum">
              <a:rPr lang="en-US" sz="1200">
                <a:solidFill>
                  <a:schemeClr val="bg1"/>
                </a:solidFill>
              </a:rPr>
            </a:fld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0000000-1234-1234-1234-123412341234}" type="slidenum">
              <a:rPr lang="en-US" sz="1200">
                <a:solidFill>
                  <a:schemeClr val="bg1"/>
                </a:solidFill>
              </a:rPr>
            </a:fld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632" name="Google Shape;632;p55"/>
          <p:cNvSpPr txBox="1"/>
          <p:nvPr/>
        </p:nvSpPr>
        <p:spPr>
          <a:xfrm>
            <a:off x="4034370" y="2432498"/>
            <a:ext cx="3941233" cy="1371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ctr" anchorCtr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">
              <a:buClr>
                <a:srgbClr val="21C3AB"/>
              </a:buClr>
              <a:buSzPts val="8800"/>
            </a:pPr>
            <a:r>
              <a:rPr lang="en-US" sz="8800">
                <a:solidFill>
                  <a:srgbClr val="21C3A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Thanks</a:t>
            </a:r>
            <a:endParaRPr sz="8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Concept</a:t>
            </a:r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894159" y="1609217"/>
            <a:ext cx="6773545" cy="35788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469265" indent="-370205">
              <a:lnSpc>
                <a:spcPct val="100000"/>
              </a:lnSpc>
              <a:spcBef>
                <a:spcPts val="430"/>
              </a:spcBef>
              <a:buFont typeface="Arial" panose="020B0604020202020204"/>
              <a:buChar char="●"/>
              <a:tabLst>
                <a:tab pos="469265" algn="l"/>
              </a:tabLst>
            </a:pPr>
            <a:r>
              <a:rPr sz="1850" dirty="0">
                <a:latin typeface="Roboto"/>
                <a:cs typeface="Roboto"/>
              </a:rPr>
              <a:t>a</a:t>
            </a:r>
            <a:r>
              <a:rPr sz="1850" spc="-25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sequence</a:t>
            </a:r>
            <a:r>
              <a:rPr sz="1850" spc="-20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of</a:t>
            </a:r>
            <a:r>
              <a:rPr sz="1850" spc="-25" dirty="0">
                <a:latin typeface="Roboto"/>
                <a:cs typeface="Roboto"/>
              </a:rPr>
              <a:t> </a:t>
            </a:r>
            <a:r>
              <a:rPr sz="1850" spc="-20" dirty="0">
                <a:latin typeface="Roboto"/>
                <a:cs typeface="Roboto"/>
              </a:rPr>
              <a:t>tasks</a:t>
            </a:r>
            <a:endParaRPr sz="1850" dirty="0">
              <a:latin typeface="Roboto"/>
              <a:cs typeface="Roboto"/>
            </a:endParaRPr>
          </a:p>
          <a:p>
            <a:pPr marL="469265" indent="-370205">
              <a:lnSpc>
                <a:spcPct val="100000"/>
              </a:lnSpc>
              <a:spcBef>
                <a:spcPts val="335"/>
              </a:spcBef>
              <a:buFont typeface="Arial" panose="020B0604020202020204"/>
              <a:buChar char="●"/>
              <a:tabLst>
                <a:tab pos="469265" algn="l"/>
              </a:tabLst>
            </a:pPr>
            <a:r>
              <a:rPr sz="1850" dirty="0">
                <a:latin typeface="Roboto"/>
                <a:cs typeface="Roboto"/>
              </a:rPr>
              <a:t>started</a:t>
            </a:r>
            <a:r>
              <a:rPr sz="1850" spc="-25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on</a:t>
            </a:r>
            <a:r>
              <a:rPr sz="1850" spc="-20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a</a:t>
            </a:r>
            <a:r>
              <a:rPr sz="1850" spc="-20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schedule</a:t>
            </a:r>
            <a:r>
              <a:rPr sz="1850" spc="-25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or</a:t>
            </a:r>
            <a:r>
              <a:rPr sz="1850" spc="-20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triggered</a:t>
            </a:r>
            <a:r>
              <a:rPr sz="1850" spc="-20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by</a:t>
            </a:r>
            <a:r>
              <a:rPr sz="1850" spc="-20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an</a:t>
            </a:r>
            <a:r>
              <a:rPr sz="1850" spc="-25" dirty="0">
                <a:latin typeface="Roboto"/>
                <a:cs typeface="Roboto"/>
              </a:rPr>
              <a:t> </a:t>
            </a:r>
            <a:r>
              <a:rPr sz="1850" spc="-10" dirty="0">
                <a:latin typeface="Roboto"/>
                <a:cs typeface="Roboto"/>
              </a:rPr>
              <a:t>event</a:t>
            </a:r>
            <a:endParaRPr sz="1850" dirty="0">
              <a:latin typeface="Roboto"/>
              <a:cs typeface="Roboto"/>
            </a:endParaRPr>
          </a:p>
          <a:p>
            <a:pPr marL="469265" indent="-370205">
              <a:lnSpc>
                <a:spcPct val="100000"/>
              </a:lnSpc>
              <a:spcBef>
                <a:spcPts val="335"/>
              </a:spcBef>
              <a:buFont typeface="Arial" panose="020B0604020202020204"/>
              <a:buChar char="●"/>
              <a:tabLst>
                <a:tab pos="469265" algn="l"/>
              </a:tabLst>
            </a:pPr>
            <a:r>
              <a:rPr sz="1850" dirty="0">
                <a:latin typeface="Roboto"/>
                <a:cs typeface="Roboto"/>
              </a:rPr>
              <a:t>frequently</a:t>
            </a:r>
            <a:r>
              <a:rPr sz="1850" spc="-45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used</a:t>
            </a:r>
            <a:r>
              <a:rPr sz="1850" spc="-45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to</a:t>
            </a:r>
            <a:r>
              <a:rPr sz="1850" spc="-45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handle</a:t>
            </a:r>
            <a:r>
              <a:rPr sz="1850" spc="-45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data</a:t>
            </a:r>
            <a:r>
              <a:rPr sz="1850" spc="-45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/</a:t>
            </a:r>
            <a:r>
              <a:rPr sz="1850" spc="-45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big</a:t>
            </a:r>
            <a:r>
              <a:rPr sz="1850" spc="-45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data</a:t>
            </a:r>
            <a:r>
              <a:rPr sz="1850" spc="-45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processing</a:t>
            </a:r>
            <a:r>
              <a:rPr sz="1850" spc="-45" dirty="0">
                <a:latin typeface="Roboto"/>
                <a:cs typeface="Roboto"/>
              </a:rPr>
              <a:t> </a:t>
            </a:r>
            <a:r>
              <a:rPr sz="1850" spc="-10" dirty="0">
                <a:latin typeface="Roboto"/>
                <a:cs typeface="Roboto"/>
              </a:rPr>
              <a:t>pipeline</a:t>
            </a:r>
            <a:endParaRPr sz="18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85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850" b="1" spc="-10" dirty="0">
                <a:latin typeface="Roboto"/>
                <a:cs typeface="Roboto"/>
              </a:rPr>
              <a:t>Typical</a:t>
            </a:r>
            <a:r>
              <a:rPr sz="1850" b="1" spc="-55" dirty="0">
                <a:latin typeface="Roboto"/>
                <a:cs typeface="Roboto"/>
              </a:rPr>
              <a:t> </a:t>
            </a:r>
            <a:r>
              <a:rPr sz="1850" b="1" spc="-10" dirty="0">
                <a:latin typeface="Roboto"/>
                <a:cs typeface="Roboto"/>
              </a:rPr>
              <a:t>Workflow</a:t>
            </a:r>
            <a:endParaRPr sz="18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850" dirty="0">
              <a:latin typeface="Roboto"/>
              <a:cs typeface="Roboto"/>
            </a:endParaRPr>
          </a:p>
          <a:p>
            <a:pPr marL="469265" indent="-4222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</a:tabLst>
            </a:pPr>
            <a:r>
              <a:rPr sz="1850" dirty="0">
                <a:latin typeface="Roboto"/>
                <a:cs typeface="Roboto"/>
              </a:rPr>
              <a:t>download</a:t>
            </a:r>
            <a:r>
              <a:rPr sz="1850" spc="-45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data</a:t>
            </a:r>
            <a:r>
              <a:rPr sz="1850" spc="-45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from</a:t>
            </a:r>
            <a:r>
              <a:rPr sz="1850" spc="-45" dirty="0">
                <a:latin typeface="Roboto"/>
                <a:cs typeface="Roboto"/>
              </a:rPr>
              <a:t> </a:t>
            </a:r>
            <a:r>
              <a:rPr sz="1850" spc="-10" dirty="0">
                <a:latin typeface="Roboto"/>
                <a:cs typeface="Roboto"/>
              </a:rPr>
              <a:t>source</a:t>
            </a:r>
            <a:endParaRPr sz="1850" dirty="0">
              <a:latin typeface="Roboto"/>
              <a:cs typeface="Roboto"/>
            </a:endParaRPr>
          </a:p>
          <a:p>
            <a:pPr marL="469265" indent="-422275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469265" algn="l"/>
              </a:tabLst>
            </a:pPr>
            <a:r>
              <a:rPr sz="1850" dirty="0">
                <a:latin typeface="Roboto"/>
                <a:cs typeface="Roboto"/>
              </a:rPr>
              <a:t>send</a:t>
            </a:r>
            <a:r>
              <a:rPr sz="1850" spc="-40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data</a:t>
            </a:r>
            <a:r>
              <a:rPr sz="1850" spc="-35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somewhere</a:t>
            </a:r>
            <a:r>
              <a:rPr sz="1850" spc="-35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else</a:t>
            </a:r>
            <a:r>
              <a:rPr sz="1850" spc="-40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to</a:t>
            </a:r>
            <a:r>
              <a:rPr sz="1850" spc="-35" dirty="0">
                <a:latin typeface="Roboto"/>
                <a:cs typeface="Roboto"/>
              </a:rPr>
              <a:t> </a:t>
            </a:r>
            <a:r>
              <a:rPr sz="1850" spc="-10" dirty="0">
                <a:latin typeface="Roboto"/>
                <a:cs typeface="Roboto"/>
              </a:rPr>
              <a:t>process</a:t>
            </a:r>
            <a:endParaRPr sz="1850" dirty="0">
              <a:latin typeface="Roboto"/>
              <a:cs typeface="Roboto"/>
            </a:endParaRPr>
          </a:p>
          <a:p>
            <a:pPr marL="469265" indent="-42227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469265" algn="l"/>
              </a:tabLst>
            </a:pPr>
            <a:r>
              <a:rPr sz="1850" dirty="0">
                <a:latin typeface="Roboto"/>
                <a:cs typeface="Roboto"/>
              </a:rPr>
              <a:t>Monitor</a:t>
            </a:r>
            <a:r>
              <a:rPr sz="1850" spc="-40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when</a:t>
            </a:r>
            <a:r>
              <a:rPr sz="1850" spc="-40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the</a:t>
            </a:r>
            <a:r>
              <a:rPr sz="1850" spc="-35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process</a:t>
            </a:r>
            <a:r>
              <a:rPr sz="1850" spc="-40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is</a:t>
            </a:r>
            <a:r>
              <a:rPr sz="1850" spc="-35" dirty="0">
                <a:latin typeface="Roboto"/>
                <a:cs typeface="Roboto"/>
              </a:rPr>
              <a:t> </a:t>
            </a:r>
            <a:r>
              <a:rPr sz="1850" spc="-10" dirty="0">
                <a:latin typeface="Roboto"/>
                <a:cs typeface="Roboto"/>
              </a:rPr>
              <a:t>completed</a:t>
            </a:r>
            <a:endParaRPr sz="1850" dirty="0">
              <a:latin typeface="Roboto"/>
              <a:cs typeface="Roboto"/>
            </a:endParaRPr>
          </a:p>
          <a:p>
            <a:pPr marL="469265" indent="-422275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469265" algn="l"/>
              </a:tabLst>
            </a:pPr>
            <a:r>
              <a:rPr sz="1850" dirty="0">
                <a:latin typeface="Roboto"/>
                <a:cs typeface="Roboto"/>
              </a:rPr>
              <a:t>Get</a:t>
            </a:r>
            <a:r>
              <a:rPr sz="1850" spc="-40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the</a:t>
            </a:r>
            <a:r>
              <a:rPr sz="1850" spc="-35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result</a:t>
            </a:r>
            <a:r>
              <a:rPr sz="1850" spc="-35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and</a:t>
            </a:r>
            <a:r>
              <a:rPr sz="1850" spc="-35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generate</a:t>
            </a:r>
            <a:r>
              <a:rPr sz="1850" spc="-35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the</a:t>
            </a:r>
            <a:r>
              <a:rPr sz="1850" spc="-35" dirty="0">
                <a:latin typeface="Roboto"/>
                <a:cs typeface="Roboto"/>
              </a:rPr>
              <a:t> </a:t>
            </a:r>
            <a:r>
              <a:rPr sz="1850" spc="-10" dirty="0">
                <a:latin typeface="Roboto"/>
                <a:cs typeface="Roboto"/>
              </a:rPr>
              <a:t>report</a:t>
            </a:r>
            <a:endParaRPr sz="1850" dirty="0">
              <a:latin typeface="Roboto"/>
              <a:cs typeface="Roboto"/>
            </a:endParaRPr>
          </a:p>
          <a:p>
            <a:pPr marL="469265" indent="-42227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469265" algn="l"/>
              </a:tabLst>
            </a:pPr>
            <a:r>
              <a:rPr sz="1850" dirty="0">
                <a:latin typeface="Roboto"/>
                <a:cs typeface="Roboto"/>
              </a:rPr>
              <a:t>Send</a:t>
            </a:r>
            <a:r>
              <a:rPr sz="1850" spc="-25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the</a:t>
            </a:r>
            <a:r>
              <a:rPr sz="1850" spc="-15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report</a:t>
            </a:r>
            <a:r>
              <a:rPr sz="1850" spc="-10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out</a:t>
            </a:r>
            <a:r>
              <a:rPr sz="1850" spc="-15" dirty="0">
                <a:latin typeface="Roboto"/>
                <a:cs typeface="Roboto"/>
              </a:rPr>
              <a:t> </a:t>
            </a:r>
            <a:r>
              <a:rPr sz="1850" dirty="0">
                <a:latin typeface="Roboto"/>
                <a:cs typeface="Roboto"/>
              </a:rPr>
              <a:t>by</a:t>
            </a:r>
            <a:r>
              <a:rPr sz="1850" spc="-10" dirty="0">
                <a:latin typeface="Roboto"/>
                <a:cs typeface="Roboto"/>
              </a:rPr>
              <a:t> email</a:t>
            </a:r>
            <a:endParaRPr sz="1850" dirty="0">
              <a:latin typeface="Roboto"/>
              <a:cs typeface="Roboto"/>
            </a:endParaRPr>
          </a:p>
        </p:txBody>
      </p:sp>
      <p:grpSp>
        <p:nvGrpSpPr>
          <p:cNvPr id="5" name="object 4"/>
          <p:cNvGrpSpPr/>
          <p:nvPr/>
        </p:nvGrpSpPr>
        <p:grpSpPr>
          <a:xfrm>
            <a:off x="604144" y="5285440"/>
            <a:ext cx="10634345" cy="893444"/>
            <a:chOff x="604144" y="5285440"/>
            <a:chExt cx="10634345" cy="893444"/>
          </a:xfrm>
        </p:grpSpPr>
        <p:pic>
          <p:nvPicPr>
            <p:cNvPr id="6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4144" y="5285440"/>
              <a:ext cx="10633983" cy="892825"/>
            </a:xfrm>
            <a:prstGeom prst="rect">
              <a:avLst/>
            </a:prstGeom>
          </p:spPr>
        </p:pic>
        <p:pic>
          <p:nvPicPr>
            <p:cNvPr id="7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644" y="5348940"/>
              <a:ext cx="10506983" cy="7658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899" y="2321640"/>
            <a:ext cx="8107680" cy="6743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82905" indent="-370205">
              <a:lnSpc>
                <a:spcPct val="100000"/>
              </a:lnSpc>
              <a:spcBef>
                <a:spcPts val="430"/>
              </a:spcBef>
              <a:buFont typeface="Arial" panose="020B0604020202020204"/>
              <a:buChar char="●"/>
              <a:tabLst>
                <a:tab pos="382905" algn="l"/>
              </a:tabLst>
            </a:pPr>
            <a:r>
              <a:rPr sz="1850" dirty="0">
                <a:solidFill>
                  <a:srgbClr val="494E52"/>
                </a:solidFill>
                <a:latin typeface="Roboto"/>
                <a:cs typeface="Roboto"/>
              </a:rPr>
              <a:t>Writing</a:t>
            </a:r>
            <a:r>
              <a:rPr sz="1850" spc="-40" dirty="0">
                <a:solidFill>
                  <a:srgbClr val="494E52"/>
                </a:solidFill>
                <a:latin typeface="Roboto"/>
                <a:cs typeface="Roboto"/>
              </a:rPr>
              <a:t> </a:t>
            </a:r>
            <a:r>
              <a:rPr sz="1850" dirty="0">
                <a:solidFill>
                  <a:srgbClr val="494E52"/>
                </a:solidFill>
                <a:latin typeface="Roboto"/>
                <a:cs typeface="Roboto"/>
              </a:rPr>
              <a:t>a</a:t>
            </a:r>
            <a:r>
              <a:rPr sz="1850" spc="-40" dirty="0">
                <a:solidFill>
                  <a:srgbClr val="494E52"/>
                </a:solidFill>
                <a:latin typeface="Roboto"/>
                <a:cs typeface="Roboto"/>
              </a:rPr>
              <a:t> </a:t>
            </a:r>
            <a:r>
              <a:rPr sz="1850" dirty="0">
                <a:solidFill>
                  <a:srgbClr val="494E52"/>
                </a:solidFill>
                <a:latin typeface="Roboto"/>
                <a:cs typeface="Roboto"/>
              </a:rPr>
              <a:t>script</a:t>
            </a:r>
            <a:r>
              <a:rPr sz="1850" spc="-35" dirty="0">
                <a:solidFill>
                  <a:srgbClr val="494E52"/>
                </a:solidFill>
                <a:latin typeface="Roboto"/>
                <a:cs typeface="Roboto"/>
              </a:rPr>
              <a:t> </a:t>
            </a:r>
            <a:r>
              <a:rPr sz="1850" dirty="0">
                <a:solidFill>
                  <a:srgbClr val="494E52"/>
                </a:solidFill>
                <a:latin typeface="Roboto"/>
                <a:cs typeface="Roboto"/>
              </a:rPr>
              <a:t>to</a:t>
            </a:r>
            <a:r>
              <a:rPr sz="1850" spc="-40" dirty="0">
                <a:solidFill>
                  <a:srgbClr val="494E52"/>
                </a:solidFill>
                <a:latin typeface="Roboto"/>
                <a:cs typeface="Roboto"/>
              </a:rPr>
              <a:t> </a:t>
            </a:r>
            <a:r>
              <a:rPr sz="1850" dirty="0">
                <a:solidFill>
                  <a:srgbClr val="494E52"/>
                </a:solidFill>
                <a:latin typeface="Roboto"/>
                <a:cs typeface="Roboto"/>
              </a:rPr>
              <a:t>pull</a:t>
            </a:r>
            <a:r>
              <a:rPr sz="1850" spc="-40" dirty="0">
                <a:solidFill>
                  <a:srgbClr val="494E52"/>
                </a:solidFill>
                <a:latin typeface="Roboto"/>
                <a:cs typeface="Roboto"/>
              </a:rPr>
              <a:t> </a:t>
            </a:r>
            <a:r>
              <a:rPr sz="1850" dirty="0">
                <a:solidFill>
                  <a:srgbClr val="494E52"/>
                </a:solidFill>
                <a:latin typeface="Roboto"/>
                <a:cs typeface="Roboto"/>
              </a:rPr>
              <a:t>data</a:t>
            </a:r>
            <a:r>
              <a:rPr sz="1850" spc="-35" dirty="0">
                <a:solidFill>
                  <a:srgbClr val="494E52"/>
                </a:solidFill>
                <a:latin typeface="Roboto"/>
                <a:cs typeface="Roboto"/>
              </a:rPr>
              <a:t> </a:t>
            </a:r>
            <a:r>
              <a:rPr sz="1850" dirty="0">
                <a:solidFill>
                  <a:srgbClr val="494E52"/>
                </a:solidFill>
                <a:latin typeface="Roboto"/>
                <a:cs typeface="Roboto"/>
              </a:rPr>
              <a:t>from</a:t>
            </a:r>
            <a:r>
              <a:rPr sz="1850" spc="-40" dirty="0">
                <a:solidFill>
                  <a:srgbClr val="494E52"/>
                </a:solidFill>
                <a:latin typeface="Roboto"/>
                <a:cs typeface="Roboto"/>
              </a:rPr>
              <a:t> </a:t>
            </a:r>
            <a:r>
              <a:rPr sz="1850" dirty="0">
                <a:solidFill>
                  <a:srgbClr val="494E52"/>
                </a:solidFill>
                <a:latin typeface="Roboto"/>
                <a:cs typeface="Roboto"/>
              </a:rPr>
              <a:t>database</a:t>
            </a:r>
            <a:r>
              <a:rPr sz="1850" spc="-40" dirty="0">
                <a:solidFill>
                  <a:srgbClr val="494E52"/>
                </a:solidFill>
                <a:latin typeface="Roboto"/>
                <a:cs typeface="Roboto"/>
              </a:rPr>
              <a:t> </a:t>
            </a:r>
            <a:r>
              <a:rPr sz="1850" dirty="0">
                <a:solidFill>
                  <a:srgbClr val="494E52"/>
                </a:solidFill>
                <a:latin typeface="Roboto"/>
                <a:cs typeface="Roboto"/>
              </a:rPr>
              <a:t>and</a:t>
            </a:r>
            <a:r>
              <a:rPr sz="1850" spc="-35" dirty="0">
                <a:solidFill>
                  <a:srgbClr val="494E52"/>
                </a:solidFill>
                <a:latin typeface="Roboto"/>
                <a:cs typeface="Roboto"/>
              </a:rPr>
              <a:t> </a:t>
            </a:r>
            <a:r>
              <a:rPr sz="1850" dirty="0">
                <a:solidFill>
                  <a:srgbClr val="494E52"/>
                </a:solidFill>
                <a:latin typeface="Roboto"/>
                <a:cs typeface="Roboto"/>
              </a:rPr>
              <a:t>send</a:t>
            </a:r>
            <a:r>
              <a:rPr sz="1850" spc="-40" dirty="0">
                <a:solidFill>
                  <a:srgbClr val="494E52"/>
                </a:solidFill>
                <a:latin typeface="Roboto"/>
                <a:cs typeface="Roboto"/>
              </a:rPr>
              <a:t> </a:t>
            </a:r>
            <a:r>
              <a:rPr sz="1850" dirty="0">
                <a:solidFill>
                  <a:srgbClr val="494E52"/>
                </a:solidFill>
                <a:latin typeface="Roboto"/>
                <a:cs typeface="Roboto"/>
              </a:rPr>
              <a:t>it</a:t>
            </a:r>
            <a:r>
              <a:rPr sz="1850" spc="-40" dirty="0">
                <a:solidFill>
                  <a:srgbClr val="494E52"/>
                </a:solidFill>
                <a:latin typeface="Roboto"/>
                <a:cs typeface="Roboto"/>
              </a:rPr>
              <a:t> </a:t>
            </a:r>
            <a:r>
              <a:rPr sz="1850" dirty="0">
                <a:solidFill>
                  <a:srgbClr val="494E52"/>
                </a:solidFill>
                <a:latin typeface="Roboto"/>
                <a:cs typeface="Roboto"/>
              </a:rPr>
              <a:t>to</a:t>
            </a:r>
            <a:r>
              <a:rPr sz="1850" spc="-35" dirty="0">
                <a:solidFill>
                  <a:srgbClr val="494E52"/>
                </a:solidFill>
                <a:latin typeface="Roboto"/>
                <a:cs typeface="Roboto"/>
              </a:rPr>
              <a:t> </a:t>
            </a:r>
            <a:r>
              <a:rPr sz="1850" dirty="0">
                <a:solidFill>
                  <a:srgbClr val="494E52"/>
                </a:solidFill>
                <a:latin typeface="Roboto"/>
                <a:cs typeface="Roboto"/>
              </a:rPr>
              <a:t>HDFS</a:t>
            </a:r>
            <a:r>
              <a:rPr sz="1850" spc="-40" dirty="0">
                <a:solidFill>
                  <a:srgbClr val="494E52"/>
                </a:solidFill>
                <a:latin typeface="Roboto"/>
                <a:cs typeface="Roboto"/>
              </a:rPr>
              <a:t> </a:t>
            </a:r>
            <a:r>
              <a:rPr sz="1850" dirty="0">
                <a:solidFill>
                  <a:srgbClr val="494E52"/>
                </a:solidFill>
                <a:latin typeface="Roboto"/>
                <a:cs typeface="Roboto"/>
              </a:rPr>
              <a:t>to</a:t>
            </a:r>
            <a:r>
              <a:rPr sz="1850" spc="-40" dirty="0">
                <a:solidFill>
                  <a:srgbClr val="494E52"/>
                </a:solidFill>
                <a:latin typeface="Roboto"/>
                <a:cs typeface="Roboto"/>
              </a:rPr>
              <a:t> </a:t>
            </a:r>
            <a:r>
              <a:rPr sz="1850" spc="-10" dirty="0">
                <a:solidFill>
                  <a:srgbClr val="494E52"/>
                </a:solidFill>
                <a:latin typeface="Roboto"/>
                <a:cs typeface="Roboto"/>
              </a:rPr>
              <a:t>process.</a:t>
            </a:r>
            <a:endParaRPr sz="1850">
              <a:latin typeface="Roboto"/>
              <a:cs typeface="Roboto"/>
            </a:endParaRPr>
          </a:p>
          <a:p>
            <a:pPr marL="382905" indent="-370205">
              <a:lnSpc>
                <a:spcPct val="100000"/>
              </a:lnSpc>
              <a:spcBef>
                <a:spcPts val="335"/>
              </a:spcBef>
              <a:buFont typeface="Arial" panose="020B0604020202020204"/>
              <a:buChar char="●"/>
              <a:tabLst>
                <a:tab pos="382905" algn="l"/>
              </a:tabLst>
            </a:pPr>
            <a:r>
              <a:rPr sz="1850" dirty="0">
                <a:solidFill>
                  <a:srgbClr val="494E52"/>
                </a:solidFill>
                <a:latin typeface="Roboto"/>
                <a:cs typeface="Roboto"/>
              </a:rPr>
              <a:t>Schedule</a:t>
            </a:r>
            <a:r>
              <a:rPr sz="1850" spc="-30" dirty="0">
                <a:solidFill>
                  <a:srgbClr val="494E52"/>
                </a:solidFill>
                <a:latin typeface="Roboto"/>
                <a:cs typeface="Roboto"/>
              </a:rPr>
              <a:t> </a:t>
            </a:r>
            <a:r>
              <a:rPr sz="1850" dirty="0">
                <a:solidFill>
                  <a:srgbClr val="494E52"/>
                </a:solidFill>
                <a:latin typeface="Roboto"/>
                <a:cs typeface="Roboto"/>
              </a:rPr>
              <a:t>the</a:t>
            </a:r>
            <a:r>
              <a:rPr sz="1850" spc="-25" dirty="0">
                <a:solidFill>
                  <a:srgbClr val="494E52"/>
                </a:solidFill>
                <a:latin typeface="Roboto"/>
                <a:cs typeface="Roboto"/>
              </a:rPr>
              <a:t> </a:t>
            </a:r>
            <a:r>
              <a:rPr sz="1850" dirty="0">
                <a:solidFill>
                  <a:srgbClr val="494E52"/>
                </a:solidFill>
                <a:latin typeface="Roboto"/>
                <a:cs typeface="Roboto"/>
              </a:rPr>
              <a:t>script</a:t>
            </a:r>
            <a:r>
              <a:rPr sz="1850" spc="-25" dirty="0">
                <a:solidFill>
                  <a:srgbClr val="494E52"/>
                </a:solidFill>
                <a:latin typeface="Roboto"/>
                <a:cs typeface="Roboto"/>
              </a:rPr>
              <a:t> </a:t>
            </a:r>
            <a:r>
              <a:rPr sz="1850" dirty="0">
                <a:solidFill>
                  <a:srgbClr val="494E52"/>
                </a:solidFill>
                <a:latin typeface="Roboto"/>
                <a:cs typeface="Roboto"/>
              </a:rPr>
              <a:t>as</a:t>
            </a:r>
            <a:r>
              <a:rPr sz="1850" spc="-25" dirty="0">
                <a:solidFill>
                  <a:srgbClr val="494E52"/>
                </a:solidFill>
                <a:latin typeface="Roboto"/>
                <a:cs typeface="Roboto"/>
              </a:rPr>
              <a:t> </a:t>
            </a:r>
            <a:r>
              <a:rPr sz="1850" dirty="0">
                <a:solidFill>
                  <a:srgbClr val="494E52"/>
                </a:solidFill>
                <a:latin typeface="Roboto"/>
                <a:cs typeface="Roboto"/>
              </a:rPr>
              <a:t>a</a:t>
            </a:r>
            <a:r>
              <a:rPr sz="1850" spc="-25" dirty="0">
                <a:solidFill>
                  <a:srgbClr val="494E52"/>
                </a:solidFill>
                <a:latin typeface="Roboto"/>
                <a:cs typeface="Roboto"/>
              </a:rPr>
              <a:t> </a:t>
            </a:r>
            <a:r>
              <a:rPr sz="1850" spc="-10" dirty="0">
                <a:solidFill>
                  <a:srgbClr val="494E52"/>
                </a:solidFill>
                <a:latin typeface="Roboto"/>
                <a:cs typeface="Roboto"/>
              </a:rPr>
              <a:t>cronjob.</a:t>
            </a:r>
            <a:endParaRPr sz="1850">
              <a:latin typeface="Roboto"/>
              <a:cs typeface="Robo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933238" y="6432550"/>
            <a:ext cx="258762" cy="195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ts val="142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16237" y="3257112"/>
            <a:ext cx="5105399" cy="1343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4650" y="3023300"/>
            <a:ext cx="4345649" cy="1810674"/>
          </a:xfrm>
          <a:prstGeom prst="rect">
            <a:avLst/>
          </a:prstGeom>
        </p:spPr>
      </p:pic>
      <p:sp>
        <p:nvSpPr>
          <p:cNvPr id="8" name="Title 1"/>
          <p:cNvSpPr txBox="1"/>
          <p:nvPr/>
        </p:nvSpPr>
        <p:spPr>
          <a:xfrm>
            <a:off x="1447867" y="517526"/>
            <a:ext cx="9313035" cy="114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Traditional Workflow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11933238" y="6432550"/>
            <a:ext cx="258762" cy="195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ts val="142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1391920" y="1371600"/>
            <a:ext cx="9946640" cy="5175250"/>
            <a:chOff x="193574" y="1383126"/>
            <a:chExt cx="11226165" cy="547497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72387" y="1383126"/>
              <a:ext cx="10647226" cy="47861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574" y="4267799"/>
              <a:ext cx="2788775" cy="2590200"/>
            </a:xfrm>
            <a:prstGeom prst="rect">
              <a:avLst/>
            </a:prstGeom>
          </p:spPr>
        </p:pic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Traditional Workflow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1933238" y="6432550"/>
            <a:ext cx="258762" cy="195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ts val="142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658950" y="1237655"/>
            <a:ext cx="9930130" cy="496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017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Roboto"/>
                <a:cs typeface="Roboto"/>
              </a:rPr>
              <a:t>Scalability</a:t>
            </a:r>
            <a:r>
              <a:rPr sz="1800" b="1" spc="-35" dirty="0">
                <a:latin typeface="Roboto"/>
                <a:cs typeface="Roboto"/>
              </a:rPr>
              <a:t> </a:t>
            </a:r>
            <a:r>
              <a:rPr sz="1800" b="1" dirty="0">
                <a:latin typeface="Roboto"/>
                <a:cs typeface="Roboto"/>
              </a:rPr>
              <a:t>in</a:t>
            </a:r>
            <a:r>
              <a:rPr sz="1800" b="1" spc="-35" dirty="0">
                <a:latin typeface="Roboto"/>
                <a:cs typeface="Roboto"/>
              </a:rPr>
              <a:t> </a:t>
            </a:r>
            <a:r>
              <a:rPr sz="1800" b="1" dirty="0">
                <a:latin typeface="Roboto"/>
                <a:cs typeface="Roboto"/>
              </a:rPr>
              <a:t>terms</a:t>
            </a:r>
            <a:r>
              <a:rPr sz="1800" b="1" spc="-30" dirty="0">
                <a:latin typeface="Roboto"/>
                <a:cs typeface="Roboto"/>
              </a:rPr>
              <a:t> </a:t>
            </a:r>
            <a:r>
              <a:rPr sz="1800" b="1" dirty="0">
                <a:latin typeface="Roboto"/>
                <a:cs typeface="Roboto"/>
              </a:rPr>
              <a:t>of</a:t>
            </a:r>
            <a:r>
              <a:rPr sz="1800" b="1" spc="-35" dirty="0">
                <a:latin typeface="Roboto"/>
                <a:cs typeface="Roboto"/>
              </a:rPr>
              <a:t> </a:t>
            </a:r>
            <a:r>
              <a:rPr sz="1800" b="1" dirty="0">
                <a:latin typeface="Roboto"/>
                <a:cs typeface="Roboto"/>
              </a:rPr>
              <a:t>managing </a:t>
            </a:r>
            <a:r>
              <a:rPr sz="1800" dirty="0">
                <a:latin typeface="Arial" panose="020B0604020202020204"/>
                <a:cs typeface="Arial" panose="020B0604020202020204"/>
              </a:rPr>
              <a:t>→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Roboto"/>
                <a:cs typeface="Roboto"/>
              </a:rPr>
              <a:t>How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do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you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manually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manage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scripts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&amp;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Cron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expressions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for </a:t>
            </a:r>
            <a:r>
              <a:rPr sz="1800" dirty="0">
                <a:latin typeface="Roboto"/>
                <a:cs typeface="Roboto"/>
              </a:rPr>
              <a:t>hundreds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of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workflows?</a:t>
            </a:r>
            <a:endParaRPr sz="1800">
              <a:latin typeface="Roboto"/>
              <a:cs typeface="Roboto"/>
            </a:endParaRPr>
          </a:p>
          <a:p>
            <a:pPr marL="12700" marR="342900">
              <a:lnSpc>
                <a:spcPct val="100000"/>
              </a:lnSpc>
              <a:spcBef>
                <a:spcPts val="2160"/>
              </a:spcBef>
            </a:pPr>
            <a:r>
              <a:rPr sz="1800" b="1" dirty="0">
                <a:latin typeface="Roboto"/>
                <a:cs typeface="Roboto"/>
              </a:rPr>
              <a:t>Scalability</a:t>
            </a:r>
            <a:r>
              <a:rPr sz="1800" b="1" spc="-45" dirty="0">
                <a:latin typeface="Roboto"/>
                <a:cs typeface="Roboto"/>
              </a:rPr>
              <a:t> </a:t>
            </a:r>
            <a:r>
              <a:rPr sz="1800" b="1" dirty="0">
                <a:latin typeface="Roboto"/>
                <a:cs typeface="Roboto"/>
              </a:rPr>
              <a:t>in</a:t>
            </a:r>
            <a:r>
              <a:rPr sz="1800" b="1" spc="-40" dirty="0">
                <a:latin typeface="Roboto"/>
                <a:cs typeface="Roboto"/>
              </a:rPr>
              <a:t> </a:t>
            </a:r>
            <a:r>
              <a:rPr sz="1800" b="1" dirty="0">
                <a:latin typeface="Roboto"/>
                <a:cs typeface="Roboto"/>
              </a:rPr>
              <a:t>terms</a:t>
            </a:r>
            <a:r>
              <a:rPr sz="1800" b="1" spc="-45" dirty="0">
                <a:latin typeface="Roboto"/>
                <a:cs typeface="Roboto"/>
              </a:rPr>
              <a:t> </a:t>
            </a:r>
            <a:r>
              <a:rPr sz="1800" b="1" dirty="0">
                <a:latin typeface="Roboto"/>
                <a:cs typeface="Roboto"/>
              </a:rPr>
              <a:t>of</a:t>
            </a:r>
            <a:r>
              <a:rPr sz="1800" b="1" spc="-40" dirty="0">
                <a:latin typeface="Roboto"/>
                <a:cs typeface="Roboto"/>
              </a:rPr>
              <a:t> </a:t>
            </a:r>
            <a:r>
              <a:rPr sz="1800" b="1" dirty="0">
                <a:latin typeface="Roboto"/>
                <a:cs typeface="Roboto"/>
              </a:rPr>
              <a:t>execution</a:t>
            </a:r>
            <a:r>
              <a:rPr sz="1800" b="1" spc="-20" dirty="0">
                <a:latin typeface="Roboto"/>
                <a:cs typeface="Roboto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→</a:t>
            </a:r>
            <a:r>
              <a:rPr sz="18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Roboto"/>
                <a:cs typeface="Roboto"/>
              </a:rPr>
              <a:t>For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consideration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of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performance,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you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may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want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to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run </a:t>
            </a:r>
            <a:r>
              <a:rPr sz="1800" dirty="0">
                <a:latin typeface="Roboto"/>
                <a:cs typeface="Roboto"/>
              </a:rPr>
              <a:t>your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jobs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on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multiple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worker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nodes,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how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do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you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manage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them?</a:t>
            </a:r>
            <a:endParaRPr sz="1800">
              <a:latin typeface="Roboto"/>
              <a:cs typeface="Roboto"/>
            </a:endParaRPr>
          </a:p>
          <a:p>
            <a:pPr marL="12700" marR="523875">
              <a:lnSpc>
                <a:spcPct val="100000"/>
              </a:lnSpc>
              <a:spcBef>
                <a:spcPts val="2160"/>
              </a:spcBef>
            </a:pPr>
            <a:r>
              <a:rPr sz="1800" b="1" spc="-10" dirty="0">
                <a:latin typeface="Roboto"/>
                <a:cs typeface="Roboto"/>
              </a:rPr>
              <a:t>Environment</a:t>
            </a:r>
            <a:r>
              <a:rPr sz="1800" b="1" spc="-50" dirty="0">
                <a:latin typeface="Roboto"/>
                <a:cs typeface="Roboto"/>
              </a:rPr>
              <a:t> </a:t>
            </a:r>
            <a:r>
              <a:rPr sz="1800" b="1" spc="-10" dirty="0">
                <a:latin typeface="Roboto"/>
                <a:cs typeface="Roboto"/>
              </a:rPr>
              <a:t>Dependencies</a:t>
            </a:r>
            <a:r>
              <a:rPr sz="1800" b="1" spc="-25" dirty="0">
                <a:latin typeface="Roboto"/>
                <a:cs typeface="Roboto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→</a:t>
            </a:r>
            <a:r>
              <a:rPr sz="18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Roboto"/>
                <a:cs typeface="Roboto"/>
              </a:rPr>
              <a:t>Different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jobs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may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have</a:t>
            </a:r>
            <a:r>
              <a:rPr sz="1800" spc="-5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different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dependencies,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e.g.,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Spark,</a:t>
            </a:r>
            <a:r>
              <a:rPr sz="1800" spc="-5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or </a:t>
            </a:r>
            <a:r>
              <a:rPr sz="1800" dirty="0">
                <a:latin typeface="Roboto"/>
                <a:cs typeface="Roboto"/>
              </a:rPr>
              <a:t>network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proxy,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etc.</a:t>
            </a:r>
            <a:endParaRPr sz="18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2160"/>
              </a:spcBef>
            </a:pPr>
            <a:r>
              <a:rPr sz="1800" b="1" spc="-10" dirty="0">
                <a:latin typeface="Roboto"/>
                <a:cs typeface="Roboto"/>
              </a:rPr>
              <a:t>Connections</a:t>
            </a:r>
            <a:r>
              <a:rPr sz="1800" b="1" spc="-45" dirty="0">
                <a:latin typeface="Roboto"/>
                <a:cs typeface="Roboto"/>
              </a:rPr>
              <a:t> </a:t>
            </a:r>
            <a:r>
              <a:rPr sz="1800" b="1" dirty="0">
                <a:latin typeface="Roboto"/>
                <a:cs typeface="Roboto"/>
              </a:rPr>
              <a:t>to</a:t>
            </a:r>
            <a:r>
              <a:rPr sz="1800" b="1" spc="-40" dirty="0">
                <a:latin typeface="Roboto"/>
                <a:cs typeface="Roboto"/>
              </a:rPr>
              <a:t> </a:t>
            </a:r>
            <a:r>
              <a:rPr sz="1800" b="1" spc="-10" dirty="0">
                <a:latin typeface="Roboto"/>
                <a:cs typeface="Roboto"/>
              </a:rPr>
              <a:t>different</a:t>
            </a:r>
            <a:r>
              <a:rPr sz="1800" b="1" spc="-40" dirty="0">
                <a:latin typeface="Roboto"/>
                <a:cs typeface="Roboto"/>
              </a:rPr>
              <a:t> </a:t>
            </a:r>
            <a:r>
              <a:rPr sz="1800" b="1" dirty="0">
                <a:latin typeface="Roboto"/>
                <a:cs typeface="Roboto"/>
              </a:rPr>
              <a:t>systems</a:t>
            </a:r>
            <a:r>
              <a:rPr sz="1800" b="1" spc="-30" dirty="0">
                <a:latin typeface="Roboto"/>
                <a:cs typeface="Roboto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→</a:t>
            </a:r>
            <a:r>
              <a:rPr sz="18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Roboto"/>
                <a:cs typeface="Roboto"/>
              </a:rPr>
              <a:t>like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RDBMS,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AWS,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Hive,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HDFS,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etc.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All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of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them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come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together </a:t>
            </a:r>
            <a:r>
              <a:rPr sz="1800" dirty="0">
                <a:latin typeface="Roboto"/>
                <a:cs typeface="Roboto"/>
              </a:rPr>
              <a:t>with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configurations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like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host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address,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port,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id,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password,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schema,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etc.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How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to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manage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them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in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spc="-50" dirty="0">
                <a:latin typeface="Roboto"/>
                <a:cs typeface="Roboto"/>
              </a:rPr>
              <a:t>a </a:t>
            </a:r>
            <a:r>
              <a:rPr sz="1800" dirty="0">
                <a:latin typeface="Roboto"/>
                <a:cs typeface="Roboto"/>
              </a:rPr>
              <a:t>centralised</a:t>
            </a:r>
            <a:r>
              <a:rPr sz="1800" spc="-9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fashion?</a:t>
            </a:r>
            <a:endParaRPr sz="1800">
              <a:latin typeface="Roboto"/>
              <a:cs typeface="Roboto"/>
            </a:endParaRPr>
          </a:p>
          <a:p>
            <a:pPr marL="12700" marR="198755">
              <a:lnSpc>
                <a:spcPct val="100000"/>
              </a:lnSpc>
              <a:spcBef>
                <a:spcPts val="2160"/>
              </a:spcBef>
            </a:pPr>
            <a:r>
              <a:rPr sz="1800" b="1" dirty="0">
                <a:latin typeface="Roboto"/>
                <a:cs typeface="Roboto"/>
              </a:rPr>
              <a:t>Monitoring</a:t>
            </a:r>
            <a:r>
              <a:rPr sz="1800" b="1" spc="-25" dirty="0">
                <a:latin typeface="Roboto"/>
                <a:cs typeface="Roboto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→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Roboto"/>
                <a:cs typeface="Roboto"/>
              </a:rPr>
              <a:t>How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do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we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monitor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status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of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each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step?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Which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batch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job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failed?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Due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to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which </a:t>
            </a:r>
            <a:r>
              <a:rPr sz="1800" dirty="0">
                <a:latin typeface="Roboto"/>
                <a:cs typeface="Roboto"/>
              </a:rPr>
              <a:t>step?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For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what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reason?</a:t>
            </a:r>
            <a:endParaRPr sz="1800">
              <a:latin typeface="Roboto"/>
              <a:cs typeface="Roboto"/>
            </a:endParaRPr>
          </a:p>
          <a:p>
            <a:pPr marL="12700" marR="311150">
              <a:lnSpc>
                <a:spcPct val="100000"/>
              </a:lnSpc>
              <a:spcBef>
                <a:spcPts val="2160"/>
              </a:spcBef>
            </a:pPr>
            <a:r>
              <a:rPr sz="1800" b="1" spc="-20" dirty="0">
                <a:latin typeface="Roboto"/>
                <a:cs typeface="Roboto"/>
              </a:rPr>
              <a:t>Re-</a:t>
            </a:r>
            <a:r>
              <a:rPr sz="1800" b="1" dirty="0">
                <a:latin typeface="Roboto"/>
                <a:cs typeface="Roboto"/>
              </a:rPr>
              <a:t>running</a:t>
            </a:r>
            <a:r>
              <a:rPr sz="1800" b="1" spc="-10" dirty="0">
                <a:latin typeface="Roboto"/>
                <a:cs typeface="Roboto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→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Roboto"/>
                <a:cs typeface="Roboto"/>
              </a:rPr>
              <a:t>How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can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we</a:t>
            </a:r>
            <a:r>
              <a:rPr sz="1800" spc="-20" dirty="0">
                <a:latin typeface="Roboto"/>
                <a:cs typeface="Roboto"/>
              </a:rPr>
              <a:t> re-</a:t>
            </a:r>
            <a:r>
              <a:rPr sz="1800" dirty="0">
                <a:latin typeface="Roboto"/>
                <a:cs typeface="Roboto"/>
              </a:rPr>
              <a:t>run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specific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step?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Manually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do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it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or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make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ad-</a:t>
            </a:r>
            <a:r>
              <a:rPr sz="1800" dirty="0">
                <a:latin typeface="Roboto"/>
                <a:cs typeface="Roboto"/>
              </a:rPr>
              <a:t>hoc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change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on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the </a:t>
            </a:r>
            <a:r>
              <a:rPr sz="1800" dirty="0">
                <a:latin typeface="Roboto"/>
                <a:cs typeface="Roboto"/>
              </a:rPr>
              <a:t>script?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Neither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is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ideal.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Then Become Problem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71692" y="6410288"/>
            <a:ext cx="116099" cy="116099"/>
          </a:xfrm>
          <a:prstGeom prst="rect">
            <a:avLst/>
          </a:prstGeom>
        </p:spPr>
      </p:pic>
      <p:pic>
        <p:nvPicPr>
          <p:cNvPr id="9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4696" y="6477379"/>
            <a:ext cx="203099" cy="203099"/>
          </a:xfrm>
          <a:prstGeom prst="rect">
            <a:avLst/>
          </a:prstGeom>
        </p:spPr>
      </p:pic>
      <p:pic>
        <p:nvPicPr>
          <p:cNvPr id="10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111" y="252944"/>
            <a:ext cx="876299" cy="660399"/>
          </a:xfrm>
          <a:prstGeom prst="rect">
            <a:avLst/>
          </a:prstGeom>
        </p:spPr>
      </p:pic>
      <p:sp>
        <p:nvSpPr>
          <p:cNvPr id="11" name="object 7"/>
          <p:cNvSpPr txBox="1"/>
          <p:nvPr/>
        </p:nvSpPr>
        <p:spPr>
          <a:xfrm>
            <a:off x="1920643" y="588450"/>
            <a:ext cx="2956157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History</a:t>
            </a:r>
            <a:r>
              <a:rPr lang="en-US" spc="-155" dirty="0" smtClean="0"/>
              <a:t> </a:t>
            </a:r>
            <a:r>
              <a:rPr lang="en-US" spc="-10" dirty="0" smtClean="0"/>
              <a:t>Airflow</a:t>
            </a:r>
            <a:endParaRPr lang="en-US" spc="-10" dirty="0"/>
          </a:p>
        </p:txBody>
      </p:sp>
      <p:sp>
        <p:nvSpPr>
          <p:cNvPr id="12" name="object 20"/>
          <p:cNvSpPr txBox="1">
            <a:spLocks noGrp="1"/>
          </p:cNvSpPr>
          <p:nvPr>
            <p:ph type="sldNum" sz="quarter" idx="12"/>
          </p:nvPr>
        </p:nvSpPr>
        <p:spPr>
          <a:xfrm>
            <a:off x="11933238" y="6432550"/>
            <a:ext cx="258762" cy="195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ts val="142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13" name="object 8"/>
          <p:cNvSpPr/>
          <p:nvPr/>
        </p:nvSpPr>
        <p:spPr>
          <a:xfrm>
            <a:off x="1863572" y="1472550"/>
            <a:ext cx="7374255" cy="297180"/>
          </a:xfrm>
          <a:custGeom>
            <a:avLst/>
            <a:gdLst/>
            <a:ahLst/>
            <a:cxnLst/>
            <a:rect l="l" t="t" r="r" b="b"/>
            <a:pathLst>
              <a:path w="7374255" h="297180">
                <a:moveTo>
                  <a:pt x="7373931" y="297179"/>
                </a:moveTo>
                <a:lnTo>
                  <a:pt x="0" y="297179"/>
                </a:lnTo>
                <a:lnTo>
                  <a:pt x="0" y="0"/>
                </a:lnTo>
                <a:lnTo>
                  <a:pt x="7373931" y="0"/>
                </a:lnTo>
                <a:lnTo>
                  <a:pt x="7373931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9"/>
          <p:cNvGraphicFramePr>
            <a:graphicFrameLocks noGrp="1"/>
          </p:cNvGraphicFramePr>
          <p:nvPr/>
        </p:nvGraphicFramePr>
        <p:xfrm>
          <a:off x="1863572" y="1769729"/>
          <a:ext cx="2259330" cy="683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460"/>
                <a:gridCol w="1880870"/>
              </a:tblGrid>
              <a:tr h="341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50" spc="-10" dirty="0">
                          <a:latin typeface="Roboto"/>
                          <a:cs typeface="Roboto"/>
                        </a:rPr>
                        <a:t>program</a:t>
                      </a:r>
                      <a:r>
                        <a:rPr sz="1950" spc="-6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950" dirty="0">
                          <a:latin typeface="Roboto"/>
                          <a:cs typeface="Roboto"/>
                        </a:rPr>
                        <a:t>in</a:t>
                      </a:r>
                      <a:r>
                        <a:rPr sz="1950" spc="-5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950" spc="-10" dirty="0">
                          <a:latin typeface="Roboto"/>
                          <a:cs typeface="Roboto"/>
                        </a:rPr>
                        <a:t>2016.</a:t>
                      </a:r>
                      <a:endParaRPr sz="1950">
                        <a:latin typeface="Roboto"/>
                        <a:cs typeface="Roboto"/>
                      </a:endParaRPr>
                    </a:p>
                  </a:txBody>
                  <a:tcPr marL="0" marR="0" marT="12065" marB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1630">
                <a:tc gridSpan="2">
                  <a:txBody>
                    <a:bodyPr/>
                    <a:lstStyle/>
                    <a:p>
                      <a:pPr marL="377825" indent="-377825">
                        <a:lnSpc>
                          <a:spcPct val="100000"/>
                        </a:lnSpc>
                        <a:spcBef>
                          <a:spcPts val="95"/>
                        </a:spcBef>
                        <a:buFont typeface="Arial" panose="020B0604020202020204"/>
                        <a:buChar char="●"/>
                        <a:tabLst>
                          <a:tab pos="377825" algn="l"/>
                        </a:tabLst>
                      </a:pPr>
                      <a:r>
                        <a:rPr sz="1950" dirty="0">
                          <a:latin typeface="Roboto"/>
                          <a:cs typeface="Roboto"/>
                        </a:rPr>
                        <a:t>Written</a:t>
                      </a:r>
                      <a:r>
                        <a:rPr sz="1950" spc="-6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950" dirty="0">
                          <a:latin typeface="Roboto"/>
                          <a:cs typeface="Roboto"/>
                        </a:rPr>
                        <a:t>in</a:t>
                      </a:r>
                      <a:r>
                        <a:rPr sz="1950" spc="-6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950" spc="-10" dirty="0">
                          <a:latin typeface="Roboto"/>
                          <a:cs typeface="Roboto"/>
                        </a:rPr>
                        <a:t>Python</a:t>
                      </a:r>
                      <a:endParaRPr sz="1950">
                        <a:latin typeface="Roboto"/>
                        <a:cs typeface="Roboto"/>
                      </a:endParaRPr>
                    </a:p>
                  </a:txBody>
                  <a:tcPr marL="0" marR="0" marT="12065" marB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15" name="object 10"/>
          <p:cNvSpPr/>
          <p:nvPr/>
        </p:nvSpPr>
        <p:spPr>
          <a:xfrm>
            <a:off x="1863572" y="2497820"/>
            <a:ext cx="7925434" cy="297180"/>
          </a:xfrm>
          <a:custGeom>
            <a:avLst/>
            <a:gdLst/>
            <a:ahLst/>
            <a:cxnLst/>
            <a:rect l="l" t="t" r="r" b="b"/>
            <a:pathLst>
              <a:path w="7925434" h="297180">
                <a:moveTo>
                  <a:pt x="7925339" y="297180"/>
                </a:moveTo>
                <a:lnTo>
                  <a:pt x="0" y="297180"/>
                </a:lnTo>
                <a:lnTo>
                  <a:pt x="0" y="0"/>
                </a:lnTo>
                <a:lnTo>
                  <a:pt x="7925339" y="0"/>
                </a:lnTo>
                <a:lnTo>
                  <a:pt x="7925339" y="297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1"/>
          <p:cNvSpPr/>
          <p:nvPr/>
        </p:nvSpPr>
        <p:spPr>
          <a:xfrm>
            <a:off x="2320772" y="2839577"/>
            <a:ext cx="6341745" cy="297180"/>
          </a:xfrm>
          <a:custGeom>
            <a:avLst/>
            <a:gdLst/>
            <a:ahLst/>
            <a:cxnLst/>
            <a:rect l="l" t="t" r="r" b="b"/>
            <a:pathLst>
              <a:path w="6341745" h="297180">
                <a:moveTo>
                  <a:pt x="6341250" y="297179"/>
                </a:moveTo>
                <a:lnTo>
                  <a:pt x="0" y="297179"/>
                </a:lnTo>
                <a:lnTo>
                  <a:pt x="0" y="0"/>
                </a:lnTo>
                <a:lnTo>
                  <a:pt x="6341250" y="0"/>
                </a:lnTo>
                <a:lnTo>
                  <a:pt x="634125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2"/>
          <p:cNvSpPr/>
          <p:nvPr/>
        </p:nvSpPr>
        <p:spPr>
          <a:xfrm>
            <a:off x="2320772" y="3181335"/>
            <a:ext cx="7319009" cy="297180"/>
          </a:xfrm>
          <a:custGeom>
            <a:avLst/>
            <a:gdLst/>
            <a:ahLst/>
            <a:cxnLst/>
            <a:rect l="l" t="t" r="r" b="b"/>
            <a:pathLst>
              <a:path w="7319009" h="297179">
                <a:moveTo>
                  <a:pt x="7318790" y="297179"/>
                </a:moveTo>
                <a:lnTo>
                  <a:pt x="0" y="297179"/>
                </a:lnTo>
                <a:lnTo>
                  <a:pt x="0" y="0"/>
                </a:lnTo>
                <a:lnTo>
                  <a:pt x="7318790" y="0"/>
                </a:lnTo>
                <a:lnTo>
                  <a:pt x="731879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3"/>
          <p:cNvSpPr txBox="1"/>
          <p:nvPr/>
        </p:nvSpPr>
        <p:spPr>
          <a:xfrm>
            <a:off x="1850872" y="1449944"/>
            <a:ext cx="7942580" cy="2031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●"/>
              <a:tabLst>
                <a:tab pos="390525" algn="l"/>
              </a:tabLst>
            </a:pPr>
            <a:r>
              <a:rPr sz="1950" dirty="0">
                <a:latin typeface="Roboto"/>
                <a:cs typeface="Roboto"/>
              </a:rPr>
              <a:t>The</a:t>
            </a:r>
            <a:r>
              <a:rPr sz="1950" spc="-70" dirty="0">
                <a:latin typeface="Roboto"/>
                <a:cs typeface="Roboto"/>
              </a:rPr>
              <a:t> </a:t>
            </a:r>
            <a:r>
              <a:rPr sz="1950" dirty="0">
                <a:latin typeface="Roboto"/>
                <a:cs typeface="Roboto"/>
              </a:rPr>
              <a:t>project</a:t>
            </a:r>
            <a:r>
              <a:rPr sz="1950" spc="-70" dirty="0">
                <a:latin typeface="Roboto"/>
                <a:cs typeface="Roboto"/>
              </a:rPr>
              <a:t> </a:t>
            </a:r>
            <a:r>
              <a:rPr sz="1950" dirty="0">
                <a:latin typeface="Roboto"/>
                <a:cs typeface="Roboto"/>
              </a:rPr>
              <a:t>joined</a:t>
            </a:r>
            <a:r>
              <a:rPr sz="1950" spc="-70" dirty="0">
                <a:latin typeface="Roboto"/>
                <a:cs typeface="Roboto"/>
              </a:rPr>
              <a:t> </a:t>
            </a:r>
            <a:r>
              <a:rPr sz="1950" dirty="0">
                <a:latin typeface="Roboto"/>
                <a:cs typeface="Roboto"/>
              </a:rPr>
              <a:t>the</a:t>
            </a:r>
            <a:r>
              <a:rPr sz="1950" spc="-65" dirty="0">
                <a:latin typeface="Roboto"/>
                <a:cs typeface="Roboto"/>
              </a:rPr>
              <a:t> </a:t>
            </a:r>
            <a:r>
              <a:rPr sz="1950" dirty="0">
                <a:latin typeface="Roboto"/>
                <a:cs typeface="Roboto"/>
              </a:rPr>
              <a:t>Apache</a:t>
            </a:r>
            <a:r>
              <a:rPr sz="1950" spc="-70" dirty="0">
                <a:latin typeface="Roboto"/>
                <a:cs typeface="Roboto"/>
              </a:rPr>
              <a:t> </a:t>
            </a:r>
            <a:r>
              <a:rPr sz="1950" spc="-10" dirty="0">
                <a:latin typeface="Roboto"/>
                <a:cs typeface="Roboto"/>
              </a:rPr>
              <a:t>Software</a:t>
            </a:r>
            <a:r>
              <a:rPr sz="1950" spc="-70" dirty="0">
                <a:latin typeface="Roboto"/>
                <a:cs typeface="Roboto"/>
              </a:rPr>
              <a:t> </a:t>
            </a:r>
            <a:r>
              <a:rPr sz="1950" spc="-25" dirty="0">
                <a:latin typeface="Roboto"/>
                <a:cs typeface="Roboto"/>
              </a:rPr>
              <a:t>Foundation’s</a:t>
            </a:r>
            <a:r>
              <a:rPr sz="1950" spc="-65" dirty="0">
                <a:latin typeface="Roboto"/>
                <a:cs typeface="Roboto"/>
              </a:rPr>
              <a:t> </a:t>
            </a:r>
            <a:r>
              <a:rPr sz="1950" spc="-10" dirty="0">
                <a:latin typeface="Roboto"/>
                <a:cs typeface="Roboto"/>
              </a:rPr>
              <a:t>incubation</a:t>
            </a:r>
            <a:endParaRPr sz="19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buFont typeface="Arial" panose="020B0604020202020204"/>
              <a:buChar char="●"/>
            </a:pPr>
            <a:endParaRPr sz="19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50"/>
              </a:spcBef>
              <a:buFont typeface="Arial" panose="020B0604020202020204"/>
              <a:buChar char="●"/>
            </a:pPr>
            <a:endParaRPr sz="1950" dirty="0">
              <a:latin typeface="Roboto"/>
              <a:cs typeface="Roboto"/>
            </a:endParaRPr>
          </a:p>
          <a:p>
            <a:pPr marL="390525" indent="-377825">
              <a:lnSpc>
                <a:spcPct val="100000"/>
              </a:lnSpc>
              <a:buFont typeface="Arial" panose="020B0604020202020204"/>
              <a:buChar char="●"/>
              <a:tabLst>
                <a:tab pos="390525" algn="l"/>
              </a:tabLst>
            </a:pPr>
            <a:r>
              <a:rPr sz="1950" dirty="0">
                <a:latin typeface="Roboto"/>
                <a:cs typeface="Roboto"/>
              </a:rPr>
              <a:t>A</a:t>
            </a:r>
            <a:r>
              <a:rPr sz="1950" spc="-55" dirty="0">
                <a:latin typeface="Roboto"/>
                <a:cs typeface="Roboto"/>
              </a:rPr>
              <a:t> </a:t>
            </a:r>
            <a:r>
              <a:rPr sz="1950" dirty="0">
                <a:latin typeface="Roboto"/>
                <a:cs typeface="Roboto"/>
              </a:rPr>
              <a:t>workflow</a:t>
            </a:r>
            <a:r>
              <a:rPr sz="1950" spc="-55" dirty="0">
                <a:latin typeface="Roboto"/>
                <a:cs typeface="Roboto"/>
              </a:rPr>
              <a:t> </a:t>
            </a:r>
            <a:r>
              <a:rPr sz="1950" spc="-20" dirty="0">
                <a:latin typeface="Roboto"/>
                <a:cs typeface="Roboto"/>
              </a:rPr>
              <a:t>(data-</a:t>
            </a:r>
            <a:r>
              <a:rPr sz="1950" dirty="0">
                <a:latin typeface="Roboto"/>
                <a:cs typeface="Roboto"/>
              </a:rPr>
              <a:t>pipeline)</a:t>
            </a:r>
            <a:r>
              <a:rPr sz="1950" spc="-55" dirty="0">
                <a:latin typeface="Roboto"/>
                <a:cs typeface="Roboto"/>
              </a:rPr>
              <a:t> </a:t>
            </a:r>
            <a:r>
              <a:rPr sz="1950" spc="-10" dirty="0">
                <a:latin typeface="Roboto"/>
                <a:cs typeface="Roboto"/>
              </a:rPr>
              <a:t>management</a:t>
            </a:r>
            <a:r>
              <a:rPr sz="1950" spc="-55" dirty="0">
                <a:latin typeface="Roboto"/>
                <a:cs typeface="Roboto"/>
              </a:rPr>
              <a:t> </a:t>
            </a:r>
            <a:r>
              <a:rPr sz="1950" dirty="0">
                <a:latin typeface="Roboto"/>
                <a:cs typeface="Roboto"/>
              </a:rPr>
              <a:t>system</a:t>
            </a:r>
            <a:r>
              <a:rPr sz="1950" spc="-55" dirty="0">
                <a:latin typeface="Roboto"/>
                <a:cs typeface="Roboto"/>
              </a:rPr>
              <a:t> </a:t>
            </a:r>
            <a:r>
              <a:rPr sz="1950" spc="-10" dirty="0">
                <a:latin typeface="Roboto"/>
                <a:cs typeface="Roboto"/>
              </a:rPr>
              <a:t>developed</a:t>
            </a:r>
            <a:r>
              <a:rPr sz="1950" spc="-50" dirty="0">
                <a:latin typeface="Roboto"/>
                <a:cs typeface="Roboto"/>
              </a:rPr>
              <a:t> </a:t>
            </a:r>
            <a:r>
              <a:rPr sz="1950" dirty="0">
                <a:latin typeface="Roboto"/>
                <a:cs typeface="Roboto"/>
              </a:rPr>
              <a:t>by</a:t>
            </a:r>
            <a:r>
              <a:rPr sz="1950" spc="-55" dirty="0">
                <a:latin typeface="Roboto"/>
                <a:cs typeface="Roboto"/>
              </a:rPr>
              <a:t> </a:t>
            </a:r>
            <a:r>
              <a:rPr sz="1950" spc="-10" dirty="0">
                <a:latin typeface="Roboto"/>
                <a:cs typeface="Roboto"/>
              </a:rPr>
              <a:t>Airbnb</a:t>
            </a:r>
            <a:endParaRPr sz="1950" dirty="0">
              <a:latin typeface="Roboto"/>
              <a:cs typeface="Roboto"/>
            </a:endParaRPr>
          </a:p>
          <a:p>
            <a:pPr marL="847725" lvl="1" indent="-377825">
              <a:lnSpc>
                <a:spcPct val="100000"/>
              </a:lnSpc>
              <a:spcBef>
                <a:spcPts val="350"/>
              </a:spcBef>
              <a:buFont typeface="Arial" panose="020B0604020202020204"/>
              <a:buChar char="○"/>
              <a:tabLst>
                <a:tab pos="847725" algn="l"/>
              </a:tabLst>
            </a:pPr>
            <a:r>
              <a:rPr sz="1950" dirty="0">
                <a:latin typeface="Roboto"/>
                <a:cs typeface="Roboto"/>
              </a:rPr>
              <a:t>A</a:t>
            </a:r>
            <a:r>
              <a:rPr sz="1950" spc="-50" dirty="0">
                <a:latin typeface="Roboto"/>
                <a:cs typeface="Roboto"/>
              </a:rPr>
              <a:t> </a:t>
            </a:r>
            <a:r>
              <a:rPr sz="1950" spc="-10" dirty="0">
                <a:latin typeface="Roboto"/>
                <a:cs typeface="Roboto"/>
              </a:rPr>
              <a:t>framework</a:t>
            </a:r>
            <a:r>
              <a:rPr sz="1950" spc="-45" dirty="0">
                <a:latin typeface="Roboto"/>
                <a:cs typeface="Roboto"/>
              </a:rPr>
              <a:t> </a:t>
            </a:r>
            <a:r>
              <a:rPr sz="1950" dirty="0">
                <a:latin typeface="Roboto"/>
                <a:cs typeface="Roboto"/>
              </a:rPr>
              <a:t>to</a:t>
            </a:r>
            <a:r>
              <a:rPr sz="1950" spc="-45" dirty="0">
                <a:latin typeface="Roboto"/>
                <a:cs typeface="Roboto"/>
              </a:rPr>
              <a:t> </a:t>
            </a:r>
            <a:r>
              <a:rPr sz="1950" spc="-10" dirty="0">
                <a:latin typeface="Roboto"/>
                <a:cs typeface="Roboto"/>
              </a:rPr>
              <a:t>define</a:t>
            </a:r>
            <a:r>
              <a:rPr sz="1950" spc="-45" dirty="0">
                <a:latin typeface="Roboto"/>
                <a:cs typeface="Roboto"/>
              </a:rPr>
              <a:t> </a:t>
            </a:r>
            <a:r>
              <a:rPr sz="1950" dirty="0">
                <a:latin typeface="Roboto"/>
                <a:cs typeface="Roboto"/>
              </a:rPr>
              <a:t>tasks</a:t>
            </a:r>
            <a:r>
              <a:rPr sz="1950" spc="-45" dirty="0">
                <a:latin typeface="Roboto"/>
                <a:cs typeface="Roboto"/>
              </a:rPr>
              <a:t> </a:t>
            </a:r>
            <a:r>
              <a:rPr sz="1950" dirty="0">
                <a:latin typeface="Roboto"/>
                <a:cs typeface="Roboto"/>
              </a:rPr>
              <a:t>&amp;</a:t>
            </a:r>
            <a:r>
              <a:rPr sz="1950" spc="-45" dirty="0">
                <a:latin typeface="Roboto"/>
                <a:cs typeface="Roboto"/>
              </a:rPr>
              <a:t> </a:t>
            </a:r>
            <a:r>
              <a:rPr sz="1950" spc="-10" dirty="0">
                <a:latin typeface="Roboto"/>
                <a:cs typeface="Roboto"/>
              </a:rPr>
              <a:t>dependencies</a:t>
            </a:r>
            <a:r>
              <a:rPr sz="1950" spc="-45" dirty="0">
                <a:latin typeface="Roboto"/>
                <a:cs typeface="Roboto"/>
              </a:rPr>
              <a:t> </a:t>
            </a:r>
            <a:r>
              <a:rPr sz="1950" dirty="0">
                <a:latin typeface="Roboto"/>
                <a:cs typeface="Roboto"/>
              </a:rPr>
              <a:t>in</a:t>
            </a:r>
            <a:r>
              <a:rPr sz="1950" spc="-50" dirty="0">
                <a:latin typeface="Roboto"/>
                <a:cs typeface="Roboto"/>
              </a:rPr>
              <a:t> </a:t>
            </a:r>
            <a:r>
              <a:rPr sz="1950" spc="-10" dirty="0">
                <a:latin typeface="Roboto"/>
                <a:cs typeface="Roboto"/>
              </a:rPr>
              <a:t>python</a:t>
            </a:r>
            <a:endParaRPr sz="1950" dirty="0">
              <a:latin typeface="Roboto"/>
              <a:cs typeface="Roboto"/>
            </a:endParaRPr>
          </a:p>
          <a:p>
            <a:pPr marL="847725" lvl="1" indent="-377825">
              <a:lnSpc>
                <a:spcPct val="100000"/>
              </a:lnSpc>
              <a:spcBef>
                <a:spcPts val="355"/>
              </a:spcBef>
              <a:buFont typeface="Arial" panose="020B0604020202020204"/>
              <a:buChar char="○"/>
              <a:tabLst>
                <a:tab pos="847725" algn="l"/>
              </a:tabLst>
            </a:pPr>
            <a:r>
              <a:rPr sz="1950" spc="-10" dirty="0">
                <a:latin typeface="Roboto"/>
                <a:cs typeface="Roboto"/>
              </a:rPr>
              <a:t>Executing,</a:t>
            </a:r>
            <a:r>
              <a:rPr sz="1950" spc="-55" dirty="0">
                <a:latin typeface="Roboto"/>
                <a:cs typeface="Roboto"/>
              </a:rPr>
              <a:t> </a:t>
            </a:r>
            <a:r>
              <a:rPr sz="1950" spc="-10" dirty="0">
                <a:latin typeface="Roboto"/>
                <a:cs typeface="Roboto"/>
              </a:rPr>
              <a:t>scheduling,</a:t>
            </a:r>
            <a:r>
              <a:rPr sz="1950" spc="-50" dirty="0">
                <a:latin typeface="Roboto"/>
                <a:cs typeface="Roboto"/>
              </a:rPr>
              <a:t> </a:t>
            </a:r>
            <a:r>
              <a:rPr sz="1950" spc="-10" dirty="0">
                <a:latin typeface="Roboto"/>
                <a:cs typeface="Roboto"/>
              </a:rPr>
              <a:t>distributing</a:t>
            </a:r>
            <a:r>
              <a:rPr sz="1950" spc="-50" dirty="0">
                <a:latin typeface="Roboto"/>
                <a:cs typeface="Roboto"/>
              </a:rPr>
              <a:t> </a:t>
            </a:r>
            <a:r>
              <a:rPr sz="1950" dirty="0">
                <a:latin typeface="Roboto"/>
                <a:cs typeface="Roboto"/>
              </a:rPr>
              <a:t>tasks</a:t>
            </a:r>
            <a:r>
              <a:rPr sz="1950" spc="-55" dirty="0">
                <a:latin typeface="Roboto"/>
                <a:cs typeface="Roboto"/>
              </a:rPr>
              <a:t> </a:t>
            </a:r>
            <a:r>
              <a:rPr sz="1950" dirty="0">
                <a:latin typeface="Roboto"/>
                <a:cs typeface="Roboto"/>
              </a:rPr>
              <a:t>accross</a:t>
            </a:r>
            <a:r>
              <a:rPr sz="1950" spc="-50" dirty="0">
                <a:latin typeface="Roboto"/>
                <a:cs typeface="Roboto"/>
              </a:rPr>
              <a:t> </a:t>
            </a:r>
            <a:r>
              <a:rPr sz="1950" dirty="0">
                <a:latin typeface="Roboto"/>
                <a:cs typeface="Roboto"/>
              </a:rPr>
              <a:t>worker</a:t>
            </a:r>
            <a:r>
              <a:rPr sz="1950" spc="-50" dirty="0">
                <a:latin typeface="Roboto"/>
                <a:cs typeface="Roboto"/>
              </a:rPr>
              <a:t> </a:t>
            </a:r>
            <a:r>
              <a:rPr sz="1950" spc="-10" dirty="0">
                <a:latin typeface="Roboto"/>
                <a:cs typeface="Roboto"/>
              </a:rPr>
              <a:t>nodes.</a:t>
            </a:r>
            <a:endParaRPr sz="1950" dirty="0">
              <a:latin typeface="Roboto"/>
              <a:cs typeface="Roboto"/>
            </a:endParaRPr>
          </a:p>
        </p:txBody>
      </p:sp>
      <p:graphicFrame>
        <p:nvGraphicFramePr>
          <p:cNvPr id="19" name="object 14"/>
          <p:cNvGraphicFramePr>
            <a:graphicFrameLocks noGrp="1"/>
          </p:cNvGraphicFramePr>
          <p:nvPr/>
        </p:nvGraphicFramePr>
        <p:xfrm>
          <a:off x="2320772" y="3478514"/>
          <a:ext cx="5436233" cy="1366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2319"/>
                <a:gridCol w="1783714"/>
                <a:gridCol w="330200"/>
              </a:tblGrid>
              <a:tr h="341630">
                <a:tc gridSpan="3">
                  <a:txBody>
                    <a:bodyPr/>
                    <a:lstStyle/>
                    <a:p>
                      <a:pPr marL="377825" indent="-377825">
                        <a:lnSpc>
                          <a:spcPct val="100000"/>
                        </a:lnSpc>
                        <a:spcBef>
                          <a:spcPts val="95"/>
                        </a:spcBef>
                        <a:buFont typeface="Arial" panose="020B0604020202020204"/>
                        <a:buChar char="○"/>
                        <a:tabLst>
                          <a:tab pos="377825" algn="l"/>
                        </a:tabLst>
                      </a:pPr>
                      <a:r>
                        <a:rPr sz="1950" dirty="0">
                          <a:latin typeface="Roboto"/>
                          <a:cs typeface="Roboto"/>
                        </a:rPr>
                        <a:t>View</a:t>
                      </a:r>
                      <a:r>
                        <a:rPr sz="1950" spc="-6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950" dirty="0">
                          <a:latin typeface="Roboto"/>
                          <a:cs typeface="Roboto"/>
                        </a:rPr>
                        <a:t>of</a:t>
                      </a:r>
                      <a:r>
                        <a:rPr sz="1950" spc="-6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950" dirty="0">
                          <a:latin typeface="Roboto"/>
                          <a:cs typeface="Roboto"/>
                        </a:rPr>
                        <a:t>present</a:t>
                      </a:r>
                      <a:r>
                        <a:rPr sz="1950" spc="-6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950" dirty="0">
                          <a:latin typeface="Roboto"/>
                          <a:cs typeface="Roboto"/>
                        </a:rPr>
                        <a:t>and</a:t>
                      </a:r>
                      <a:r>
                        <a:rPr sz="1950" spc="-6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950" dirty="0">
                          <a:latin typeface="Roboto"/>
                          <a:cs typeface="Roboto"/>
                        </a:rPr>
                        <a:t>past</a:t>
                      </a:r>
                      <a:r>
                        <a:rPr sz="1950" spc="-6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950" dirty="0">
                          <a:latin typeface="Roboto"/>
                          <a:cs typeface="Roboto"/>
                        </a:rPr>
                        <a:t>runs,</a:t>
                      </a:r>
                      <a:r>
                        <a:rPr sz="1950" spc="-6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950" dirty="0">
                          <a:latin typeface="Roboto"/>
                          <a:cs typeface="Roboto"/>
                        </a:rPr>
                        <a:t>logging</a:t>
                      </a:r>
                      <a:r>
                        <a:rPr sz="1950" spc="-6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950" spc="-10" dirty="0">
                          <a:latin typeface="Roboto"/>
                          <a:cs typeface="Roboto"/>
                        </a:rPr>
                        <a:t>feature</a:t>
                      </a:r>
                      <a:endParaRPr sz="1950">
                        <a:latin typeface="Roboto"/>
                        <a:cs typeface="Roboto"/>
                      </a:endParaRPr>
                    </a:p>
                  </a:txBody>
                  <a:tcPr marL="0" marR="0" marT="12065" marB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41630">
                <a:tc>
                  <a:txBody>
                    <a:bodyPr/>
                    <a:lstStyle/>
                    <a:p>
                      <a:pPr marL="377825" marR="12065" indent="-377825">
                        <a:lnSpc>
                          <a:spcPct val="100000"/>
                        </a:lnSpc>
                        <a:spcBef>
                          <a:spcPts val="95"/>
                        </a:spcBef>
                        <a:buFont typeface="Arial" panose="020B0604020202020204"/>
                        <a:buChar char="○"/>
                        <a:tabLst>
                          <a:tab pos="377825" algn="l"/>
                        </a:tabLst>
                      </a:pPr>
                      <a:r>
                        <a:rPr sz="1950" spc="-10" dirty="0">
                          <a:latin typeface="Roboto"/>
                          <a:cs typeface="Roboto"/>
                        </a:rPr>
                        <a:t>Extensible</a:t>
                      </a:r>
                      <a:r>
                        <a:rPr sz="1950" spc="-8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950" dirty="0">
                          <a:latin typeface="Roboto"/>
                          <a:cs typeface="Roboto"/>
                        </a:rPr>
                        <a:t>through</a:t>
                      </a:r>
                      <a:r>
                        <a:rPr sz="1950" spc="-8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950" spc="-10" dirty="0">
                          <a:latin typeface="Roboto"/>
                          <a:cs typeface="Roboto"/>
                        </a:rPr>
                        <a:t>plugins</a:t>
                      </a:r>
                      <a:endParaRPr sz="1950">
                        <a:latin typeface="Roboto"/>
                        <a:cs typeface="Roboto"/>
                      </a:endParaRPr>
                    </a:p>
                  </a:txBody>
                  <a:tcPr marL="0" marR="0" marT="12065" marB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341630">
                <a:tc gridSpan="2">
                  <a:txBody>
                    <a:bodyPr/>
                    <a:lstStyle/>
                    <a:p>
                      <a:pPr marL="377825" indent="-377825">
                        <a:lnSpc>
                          <a:spcPct val="100000"/>
                        </a:lnSpc>
                        <a:spcBef>
                          <a:spcPts val="95"/>
                        </a:spcBef>
                        <a:buFont typeface="Arial" panose="020B0604020202020204"/>
                        <a:buChar char="○"/>
                        <a:tabLst>
                          <a:tab pos="377825" algn="l"/>
                        </a:tabLst>
                      </a:pPr>
                      <a:r>
                        <a:rPr sz="1950" dirty="0">
                          <a:latin typeface="Roboto"/>
                          <a:cs typeface="Roboto"/>
                        </a:rPr>
                        <a:t>Nice</a:t>
                      </a:r>
                      <a:r>
                        <a:rPr sz="1950" spc="-5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950" dirty="0">
                          <a:latin typeface="Roboto"/>
                          <a:cs typeface="Roboto"/>
                        </a:rPr>
                        <a:t>UI,</a:t>
                      </a:r>
                      <a:r>
                        <a:rPr sz="1950" spc="-5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950" spc="-10" dirty="0">
                          <a:latin typeface="Roboto"/>
                          <a:cs typeface="Roboto"/>
                        </a:rPr>
                        <a:t>possibility</a:t>
                      </a:r>
                      <a:r>
                        <a:rPr sz="1950" spc="-5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950" dirty="0">
                          <a:latin typeface="Roboto"/>
                          <a:cs typeface="Roboto"/>
                        </a:rPr>
                        <a:t>to</a:t>
                      </a:r>
                      <a:r>
                        <a:rPr sz="1950" spc="-5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950" spc="-10" dirty="0">
                          <a:latin typeface="Roboto"/>
                          <a:cs typeface="Roboto"/>
                        </a:rPr>
                        <a:t>define</a:t>
                      </a:r>
                      <a:r>
                        <a:rPr sz="1950" spc="-5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950" dirty="0">
                          <a:latin typeface="Roboto"/>
                          <a:cs typeface="Roboto"/>
                        </a:rPr>
                        <a:t>REST</a:t>
                      </a:r>
                      <a:r>
                        <a:rPr sz="1950" spc="-8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950" spc="-10" dirty="0">
                          <a:latin typeface="Roboto"/>
                          <a:cs typeface="Roboto"/>
                        </a:rPr>
                        <a:t>interface</a:t>
                      </a:r>
                      <a:endParaRPr sz="1950">
                        <a:latin typeface="Roboto"/>
                        <a:cs typeface="Roboto"/>
                      </a:endParaRPr>
                    </a:p>
                  </a:txBody>
                  <a:tcPr marL="0" marR="0" marT="12065" marB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41630">
                <a:tc>
                  <a:txBody>
                    <a:bodyPr/>
                    <a:lstStyle/>
                    <a:p>
                      <a:pPr marL="377825" indent="-377825">
                        <a:lnSpc>
                          <a:spcPct val="100000"/>
                        </a:lnSpc>
                        <a:spcBef>
                          <a:spcPts val="95"/>
                        </a:spcBef>
                        <a:buFont typeface="Arial" panose="020B0604020202020204"/>
                        <a:buChar char="○"/>
                        <a:tabLst>
                          <a:tab pos="377825" algn="l"/>
                        </a:tabLst>
                      </a:pPr>
                      <a:r>
                        <a:rPr sz="1950" spc="-10" dirty="0">
                          <a:latin typeface="Roboto"/>
                          <a:cs typeface="Roboto"/>
                        </a:rPr>
                        <a:t>Interact</a:t>
                      </a:r>
                      <a:r>
                        <a:rPr sz="1950" spc="-6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950" dirty="0">
                          <a:latin typeface="Roboto"/>
                          <a:cs typeface="Roboto"/>
                        </a:rPr>
                        <a:t>well</a:t>
                      </a:r>
                      <a:r>
                        <a:rPr sz="1950" spc="-6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950" dirty="0">
                          <a:latin typeface="Roboto"/>
                          <a:cs typeface="Roboto"/>
                        </a:rPr>
                        <a:t>with</a:t>
                      </a:r>
                      <a:r>
                        <a:rPr sz="1950" spc="-5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950" spc="-10" dirty="0">
                          <a:latin typeface="Roboto"/>
                          <a:cs typeface="Roboto"/>
                        </a:rPr>
                        <a:t>database</a:t>
                      </a:r>
                      <a:endParaRPr sz="1950" dirty="0">
                        <a:latin typeface="Roboto"/>
                        <a:cs typeface="Roboto"/>
                      </a:endParaRPr>
                    </a:p>
                  </a:txBody>
                  <a:tcPr marL="0" marR="0" marT="12065" marB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5715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20" name="object 15"/>
          <p:cNvSpPr/>
          <p:nvPr/>
        </p:nvSpPr>
        <p:spPr>
          <a:xfrm>
            <a:off x="1863572" y="4890120"/>
            <a:ext cx="7461250" cy="297180"/>
          </a:xfrm>
          <a:custGeom>
            <a:avLst/>
            <a:gdLst/>
            <a:ahLst/>
            <a:cxnLst/>
            <a:rect l="l" t="t" r="r" b="b"/>
            <a:pathLst>
              <a:path w="7461250" h="297179">
                <a:moveTo>
                  <a:pt x="7461116" y="297179"/>
                </a:moveTo>
                <a:lnTo>
                  <a:pt x="0" y="297179"/>
                </a:lnTo>
                <a:lnTo>
                  <a:pt x="0" y="0"/>
                </a:lnTo>
                <a:lnTo>
                  <a:pt x="7461116" y="0"/>
                </a:lnTo>
                <a:lnTo>
                  <a:pt x="7461116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16"/>
          <p:cNvSpPr/>
          <p:nvPr/>
        </p:nvSpPr>
        <p:spPr>
          <a:xfrm>
            <a:off x="2241753" y="5231877"/>
            <a:ext cx="856615" cy="297180"/>
          </a:xfrm>
          <a:custGeom>
            <a:avLst/>
            <a:gdLst/>
            <a:ahLst/>
            <a:cxnLst/>
            <a:rect l="l" t="t" r="r" b="b"/>
            <a:pathLst>
              <a:path w="856614" h="297179">
                <a:moveTo>
                  <a:pt x="856133" y="297179"/>
                </a:moveTo>
                <a:lnTo>
                  <a:pt x="0" y="297179"/>
                </a:lnTo>
                <a:lnTo>
                  <a:pt x="0" y="0"/>
                </a:lnTo>
                <a:lnTo>
                  <a:pt x="856133" y="0"/>
                </a:lnTo>
                <a:lnTo>
                  <a:pt x="856133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17"/>
          <p:cNvSpPr txBox="1"/>
          <p:nvPr/>
        </p:nvSpPr>
        <p:spPr>
          <a:xfrm>
            <a:off x="1850872" y="4822937"/>
            <a:ext cx="7480300" cy="70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080" indent="-378460">
              <a:lnSpc>
                <a:spcPct val="115000"/>
              </a:lnSpc>
              <a:spcBef>
                <a:spcPts val="100"/>
              </a:spcBef>
              <a:buFont typeface="Arial" panose="020B0604020202020204"/>
              <a:buChar char="●"/>
              <a:tabLst>
                <a:tab pos="390525" algn="l"/>
              </a:tabLst>
            </a:pPr>
            <a:r>
              <a:rPr sz="1950" dirty="0">
                <a:latin typeface="Roboto"/>
                <a:cs typeface="Roboto"/>
              </a:rPr>
              <a:t>Used</a:t>
            </a:r>
            <a:r>
              <a:rPr sz="1950" spc="-70" dirty="0">
                <a:latin typeface="Roboto"/>
                <a:cs typeface="Roboto"/>
              </a:rPr>
              <a:t> </a:t>
            </a:r>
            <a:r>
              <a:rPr sz="1950" dirty="0">
                <a:latin typeface="Roboto"/>
                <a:cs typeface="Roboto"/>
              </a:rPr>
              <a:t>by</a:t>
            </a:r>
            <a:r>
              <a:rPr sz="1950" spc="-70" dirty="0">
                <a:latin typeface="Roboto"/>
                <a:cs typeface="Roboto"/>
              </a:rPr>
              <a:t> </a:t>
            </a:r>
            <a:r>
              <a:rPr sz="1950" dirty="0">
                <a:latin typeface="Roboto"/>
                <a:cs typeface="Roboto"/>
              </a:rPr>
              <a:t>more</a:t>
            </a:r>
            <a:r>
              <a:rPr sz="1950" spc="-65" dirty="0">
                <a:latin typeface="Roboto"/>
                <a:cs typeface="Roboto"/>
              </a:rPr>
              <a:t> </a:t>
            </a:r>
            <a:r>
              <a:rPr sz="1950" dirty="0">
                <a:latin typeface="Roboto"/>
                <a:cs typeface="Roboto"/>
              </a:rPr>
              <a:t>than</a:t>
            </a:r>
            <a:r>
              <a:rPr sz="1950" spc="-70" dirty="0">
                <a:latin typeface="Roboto"/>
                <a:cs typeface="Roboto"/>
              </a:rPr>
              <a:t> </a:t>
            </a:r>
            <a:r>
              <a:rPr sz="1950" dirty="0">
                <a:latin typeface="Roboto"/>
                <a:cs typeface="Roboto"/>
              </a:rPr>
              <a:t>200+</a:t>
            </a:r>
            <a:r>
              <a:rPr sz="1950" spc="-65" dirty="0">
                <a:latin typeface="Roboto"/>
                <a:cs typeface="Roboto"/>
              </a:rPr>
              <a:t> </a:t>
            </a:r>
            <a:r>
              <a:rPr sz="1950" spc="-10" dirty="0">
                <a:latin typeface="Roboto"/>
                <a:cs typeface="Roboto"/>
              </a:rPr>
              <a:t>companies:</a:t>
            </a:r>
            <a:r>
              <a:rPr sz="1950" spc="-70" dirty="0">
                <a:latin typeface="Roboto"/>
                <a:cs typeface="Roboto"/>
              </a:rPr>
              <a:t> </a:t>
            </a:r>
            <a:r>
              <a:rPr sz="1950" dirty="0">
                <a:latin typeface="Roboto"/>
                <a:cs typeface="Roboto"/>
              </a:rPr>
              <a:t>Airbnb,</a:t>
            </a:r>
            <a:r>
              <a:rPr sz="1950" spc="-65" dirty="0">
                <a:latin typeface="Roboto"/>
                <a:cs typeface="Roboto"/>
              </a:rPr>
              <a:t> </a:t>
            </a:r>
            <a:r>
              <a:rPr sz="1950" spc="-10" dirty="0">
                <a:latin typeface="Roboto"/>
                <a:cs typeface="Roboto"/>
              </a:rPr>
              <a:t>Yahoo,</a:t>
            </a:r>
            <a:r>
              <a:rPr sz="1950" spc="-70" dirty="0">
                <a:latin typeface="Roboto"/>
                <a:cs typeface="Roboto"/>
              </a:rPr>
              <a:t> </a:t>
            </a:r>
            <a:r>
              <a:rPr sz="1950" dirty="0">
                <a:latin typeface="Roboto"/>
                <a:cs typeface="Roboto"/>
              </a:rPr>
              <a:t>Paypal,</a:t>
            </a:r>
            <a:r>
              <a:rPr sz="1950" spc="-65" dirty="0">
                <a:latin typeface="Roboto"/>
                <a:cs typeface="Roboto"/>
              </a:rPr>
              <a:t> </a:t>
            </a:r>
            <a:r>
              <a:rPr sz="1950" spc="-10" dirty="0">
                <a:latin typeface="Roboto"/>
                <a:cs typeface="Roboto"/>
              </a:rPr>
              <a:t>Intel, Stripe,…</a:t>
            </a:r>
            <a:endParaRPr sz="1950">
              <a:latin typeface="Roboto"/>
              <a:cs typeface="Roboto"/>
            </a:endParaRPr>
          </a:p>
        </p:txBody>
      </p:sp>
      <p:sp>
        <p:nvSpPr>
          <p:cNvPr id="23" name="object 18"/>
          <p:cNvSpPr txBox="1"/>
          <p:nvPr/>
        </p:nvSpPr>
        <p:spPr>
          <a:xfrm>
            <a:off x="1863572" y="5573633"/>
            <a:ext cx="378460" cy="304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sz="1950" spc="-50" dirty="0">
                <a:latin typeface="Arial" panose="020B0604020202020204"/>
                <a:cs typeface="Arial" panose="020B0604020202020204"/>
              </a:rPr>
              <a:t>●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19"/>
          <p:cNvSpPr txBox="1"/>
          <p:nvPr/>
        </p:nvSpPr>
        <p:spPr>
          <a:xfrm>
            <a:off x="2229054" y="5550773"/>
            <a:ext cx="5295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 panose="020B0604020202020204"/>
                <a:cs typeface="Arial" panose="020B0604020202020204"/>
              </a:rPr>
              <a:t>500+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contributors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(according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GitHub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history)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7"/>
          <p:cNvSpPr txBox="1"/>
          <p:nvPr/>
        </p:nvSpPr>
        <p:spPr>
          <a:xfrm>
            <a:off x="1920847" y="587325"/>
            <a:ext cx="2956157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History</a:t>
            </a:r>
            <a:r>
              <a:rPr lang="en-US" spc="-155" dirty="0" smtClean="0"/>
              <a:t> </a:t>
            </a:r>
            <a:r>
              <a:rPr lang="en-US" spc="-10" dirty="0" smtClean="0"/>
              <a:t>Airflow</a:t>
            </a:r>
            <a:endParaRPr lang="en-US"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1933238" y="6432550"/>
            <a:ext cx="258762" cy="195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ts val="142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363259" y="1288125"/>
            <a:ext cx="11466195" cy="5456555"/>
            <a:chOff x="363259" y="1288125"/>
            <a:chExt cx="11466195" cy="545655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63259" y="1288125"/>
              <a:ext cx="11465594" cy="54562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6758" y="1351625"/>
              <a:ext cx="11338560" cy="5329555"/>
            </a:xfrm>
            <a:custGeom>
              <a:avLst/>
              <a:gdLst/>
              <a:ahLst/>
              <a:cxnLst/>
              <a:rect l="l" t="t" r="r" b="b"/>
              <a:pathLst>
                <a:path w="11338560" h="5329555">
                  <a:moveTo>
                    <a:pt x="11338500" y="5329199"/>
                  </a:moveTo>
                  <a:lnTo>
                    <a:pt x="0" y="5329199"/>
                  </a:lnTo>
                  <a:lnTo>
                    <a:pt x="0" y="278930"/>
                  </a:lnTo>
                  <a:lnTo>
                    <a:pt x="5409" y="224259"/>
                  </a:lnTo>
                  <a:lnTo>
                    <a:pt x="21232" y="172188"/>
                  </a:lnTo>
                  <a:lnTo>
                    <a:pt x="46863" y="124179"/>
                  </a:lnTo>
                  <a:lnTo>
                    <a:pt x="81696" y="81696"/>
                  </a:lnTo>
                  <a:lnTo>
                    <a:pt x="124179" y="46863"/>
                  </a:lnTo>
                  <a:lnTo>
                    <a:pt x="172188" y="21232"/>
                  </a:lnTo>
                  <a:lnTo>
                    <a:pt x="224259" y="5409"/>
                  </a:lnTo>
                  <a:lnTo>
                    <a:pt x="278930" y="0"/>
                  </a:lnTo>
                  <a:lnTo>
                    <a:pt x="11059569" y="0"/>
                  </a:lnTo>
                  <a:lnTo>
                    <a:pt x="11104813" y="3650"/>
                  </a:lnTo>
                  <a:lnTo>
                    <a:pt x="11147733" y="14220"/>
                  </a:lnTo>
                  <a:lnTo>
                    <a:pt x="11187754" y="31133"/>
                  </a:lnTo>
                  <a:lnTo>
                    <a:pt x="11224302" y="53817"/>
                  </a:lnTo>
                  <a:lnTo>
                    <a:pt x="11256803" y="81696"/>
                  </a:lnTo>
                  <a:lnTo>
                    <a:pt x="11284682" y="114197"/>
                  </a:lnTo>
                  <a:lnTo>
                    <a:pt x="11307366" y="150745"/>
                  </a:lnTo>
                  <a:lnTo>
                    <a:pt x="11324280" y="190766"/>
                  </a:lnTo>
                  <a:lnTo>
                    <a:pt x="11334849" y="233686"/>
                  </a:lnTo>
                  <a:lnTo>
                    <a:pt x="11338500" y="278930"/>
                  </a:lnTo>
                  <a:lnTo>
                    <a:pt x="11338500" y="5329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0925" y="2583800"/>
              <a:ext cx="10670150" cy="391595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4425" y="2647300"/>
              <a:ext cx="10543149" cy="378895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10120" y="1821992"/>
              <a:ext cx="10194290" cy="655320"/>
            </a:xfrm>
            <a:custGeom>
              <a:avLst/>
              <a:gdLst/>
              <a:ahLst/>
              <a:cxnLst/>
              <a:rect l="l" t="t" r="r" b="b"/>
              <a:pathLst>
                <a:path w="10194290" h="655319">
                  <a:moveTo>
                    <a:pt x="10194265" y="0"/>
                  </a:moveTo>
                  <a:lnTo>
                    <a:pt x="0" y="0"/>
                  </a:lnTo>
                  <a:lnTo>
                    <a:pt x="0" y="388620"/>
                  </a:lnTo>
                  <a:lnTo>
                    <a:pt x="0" y="655320"/>
                  </a:lnTo>
                  <a:lnTo>
                    <a:pt x="9321902" y="655320"/>
                  </a:lnTo>
                  <a:lnTo>
                    <a:pt x="9321902" y="388620"/>
                  </a:lnTo>
                  <a:lnTo>
                    <a:pt x="10194265" y="388620"/>
                  </a:lnTo>
                  <a:lnTo>
                    <a:pt x="101942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97424" y="1796333"/>
            <a:ext cx="10214610" cy="68516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0"/>
              </a:spcBef>
            </a:pPr>
            <a:r>
              <a:rPr sz="2550" b="1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2550" b="1" spc="-9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550" b="1" spc="-2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if?</a:t>
            </a:r>
            <a:r>
              <a:rPr sz="2550" b="1" spc="-22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there</a:t>
            </a:r>
            <a:r>
              <a:rPr sz="1750" spc="-4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1750" spc="-4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tools</a:t>
            </a:r>
            <a:r>
              <a:rPr sz="1750" spc="415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750" spc="-4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manage</a:t>
            </a:r>
            <a:r>
              <a:rPr sz="1750" spc="-4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spc="-1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1750" spc="-4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750" spc="-35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1750" spc="-4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750" spc="-4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spc="-1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tasks/workflow</a:t>
            </a:r>
            <a:r>
              <a:rPr sz="1750" spc="-4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750" spc="-4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1750" spc="-35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want</a:t>
            </a:r>
            <a:r>
              <a:rPr sz="1750" spc="-4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750" spc="-4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run</a:t>
            </a:r>
            <a:r>
              <a:rPr sz="1750" spc="-4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which</a:t>
            </a:r>
            <a:r>
              <a:rPr sz="1750" spc="-35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spc="-25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1750" spc="-1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organized</a:t>
            </a:r>
            <a:r>
              <a:rPr sz="1750" spc="-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750" spc="-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shows</a:t>
            </a:r>
            <a:r>
              <a:rPr sz="1750" spc="-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750" spc="-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spc="-1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relationship</a:t>
            </a:r>
            <a:r>
              <a:rPr sz="1750" spc="-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between</a:t>
            </a:r>
            <a:r>
              <a:rPr sz="1750" spc="-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spc="-1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different</a:t>
            </a:r>
            <a:r>
              <a:rPr sz="1750" spc="-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tasks</a:t>
            </a:r>
            <a:r>
              <a:rPr sz="1750" spc="-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750" spc="-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also</a:t>
            </a:r>
            <a:r>
              <a:rPr sz="1750" spc="-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show</a:t>
            </a:r>
            <a:r>
              <a:rPr sz="1750" spc="-45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750" spc="-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status</a:t>
            </a:r>
            <a:r>
              <a:rPr sz="1750" spc="-5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50" spc="-10" dirty="0">
                <a:solidFill>
                  <a:srgbClr val="222222"/>
                </a:solidFill>
                <a:latin typeface="Arial" panose="020B0604020202020204"/>
                <a:cs typeface="Arial" panose="020B0604020202020204"/>
              </a:rPr>
              <a:t>running</a:t>
            </a:r>
            <a:endParaRPr sz="17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1905000" y="563446"/>
            <a:ext cx="2956157" cy="101053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Why Airflow</a:t>
            </a:r>
            <a:endParaRPr lang="en-US" spc="-10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71692" y="6410288"/>
            <a:ext cx="116099" cy="116099"/>
          </a:xfrm>
          <a:prstGeom prst="rect">
            <a:avLst/>
          </a:prstGeom>
        </p:spPr>
      </p:pic>
      <p:pic>
        <p:nvPicPr>
          <p:cNvPr id="9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4696" y="6477379"/>
            <a:ext cx="203099" cy="203099"/>
          </a:xfrm>
          <a:prstGeom prst="rect">
            <a:avLst/>
          </a:prstGeom>
        </p:spPr>
      </p:pic>
      <p:pic>
        <p:nvPicPr>
          <p:cNvPr id="10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111" y="252944"/>
            <a:ext cx="876299" cy="660399"/>
          </a:xfrm>
          <a:prstGeom prst="rect">
            <a:avLst/>
          </a:prstGeom>
        </p:spPr>
      </p:pic>
      <p:sp>
        <p:nvSpPr>
          <p:cNvPr id="12" name="object 20"/>
          <p:cNvSpPr txBox="1">
            <a:spLocks noGrp="1"/>
          </p:cNvSpPr>
          <p:nvPr>
            <p:ph type="sldNum" sz="quarter" idx="12"/>
          </p:nvPr>
        </p:nvSpPr>
        <p:spPr>
          <a:xfrm>
            <a:off x="11933238" y="6432550"/>
            <a:ext cx="258762" cy="195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ts val="1425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13" name="object 8"/>
          <p:cNvSpPr/>
          <p:nvPr/>
        </p:nvSpPr>
        <p:spPr>
          <a:xfrm>
            <a:off x="1863572" y="1472550"/>
            <a:ext cx="7374255" cy="297180"/>
          </a:xfrm>
          <a:custGeom>
            <a:avLst/>
            <a:gdLst/>
            <a:ahLst/>
            <a:cxnLst/>
            <a:rect l="l" t="t" r="r" b="b"/>
            <a:pathLst>
              <a:path w="7374255" h="297180">
                <a:moveTo>
                  <a:pt x="7373931" y="297179"/>
                </a:moveTo>
                <a:lnTo>
                  <a:pt x="0" y="297179"/>
                </a:lnTo>
                <a:lnTo>
                  <a:pt x="0" y="0"/>
                </a:lnTo>
                <a:lnTo>
                  <a:pt x="7373931" y="0"/>
                </a:lnTo>
                <a:lnTo>
                  <a:pt x="7373931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0"/>
          <p:cNvSpPr/>
          <p:nvPr/>
        </p:nvSpPr>
        <p:spPr>
          <a:xfrm>
            <a:off x="1863572" y="2497820"/>
            <a:ext cx="7925434" cy="297180"/>
          </a:xfrm>
          <a:custGeom>
            <a:avLst/>
            <a:gdLst/>
            <a:ahLst/>
            <a:cxnLst/>
            <a:rect l="l" t="t" r="r" b="b"/>
            <a:pathLst>
              <a:path w="7925434" h="297180">
                <a:moveTo>
                  <a:pt x="7925339" y="297180"/>
                </a:moveTo>
                <a:lnTo>
                  <a:pt x="0" y="297180"/>
                </a:lnTo>
                <a:lnTo>
                  <a:pt x="0" y="0"/>
                </a:lnTo>
                <a:lnTo>
                  <a:pt x="7925339" y="0"/>
                </a:lnTo>
                <a:lnTo>
                  <a:pt x="7925339" y="297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1"/>
          <p:cNvSpPr/>
          <p:nvPr/>
        </p:nvSpPr>
        <p:spPr>
          <a:xfrm>
            <a:off x="2320772" y="2839577"/>
            <a:ext cx="6341745" cy="297180"/>
          </a:xfrm>
          <a:custGeom>
            <a:avLst/>
            <a:gdLst/>
            <a:ahLst/>
            <a:cxnLst/>
            <a:rect l="l" t="t" r="r" b="b"/>
            <a:pathLst>
              <a:path w="6341745" h="297180">
                <a:moveTo>
                  <a:pt x="6341250" y="297179"/>
                </a:moveTo>
                <a:lnTo>
                  <a:pt x="0" y="297179"/>
                </a:lnTo>
                <a:lnTo>
                  <a:pt x="0" y="0"/>
                </a:lnTo>
                <a:lnTo>
                  <a:pt x="6341250" y="0"/>
                </a:lnTo>
                <a:lnTo>
                  <a:pt x="634125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2"/>
          <p:cNvSpPr/>
          <p:nvPr/>
        </p:nvSpPr>
        <p:spPr>
          <a:xfrm>
            <a:off x="2320772" y="3181335"/>
            <a:ext cx="7319009" cy="297180"/>
          </a:xfrm>
          <a:custGeom>
            <a:avLst/>
            <a:gdLst/>
            <a:ahLst/>
            <a:cxnLst/>
            <a:rect l="l" t="t" r="r" b="b"/>
            <a:pathLst>
              <a:path w="7319009" h="297179">
                <a:moveTo>
                  <a:pt x="7318790" y="297179"/>
                </a:moveTo>
                <a:lnTo>
                  <a:pt x="0" y="297179"/>
                </a:lnTo>
                <a:lnTo>
                  <a:pt x="0" y="0"/>
                </a:lnTo>
                <a:lnTo>
                  <a:pt x="7318790" y="0"/>
                </a:lnTo>
                <a:lnTo>
                  <a:pt x="7318790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15"/>
          <p:cNvSpPr/>
          <p:nvPr/>
        </p:nvSpPr>
        <p:spPr>
          <a:xfrm>
            <a:off x="1863572" y="4890120"/>
            <a:ext cx="7461250" cy="297180"/>
          </a:xfrm>
          <a:custGeom>
            <a:avLst/>
            <a:gdLst/>
            <a:ahLst/>
            <a:cxnLst/>
            <a:rect l="l" t="t" r="r" b="b"/>
            <a:pathLst>
              <a:path w="7461250" h="297179">
                <a:moveTo>
                  <a:pt x="7461116" y="297179"/>
                </a:moveTo>
                <a:lnTo>
                  <a:pt x="0" y="297179"/>
                </a:lnTo>
                <a:lnTo>
                  <a:pt x="0" y="0"/>
                </a:lnTo>
                <a:lnTo>
                  <a:pt x="7461116" y="0"/>
                </a:lnTo>
                <a:lnTo>
                  <a:pt x="7461116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16"/>
          <p:cNvSpPr/>
          <p:nvPr/>
        </p:nvSpPr>
        <p:spPr>
          <a:xfrm>
            <a:off x="2241753" y="5231877"/>
            <a:ext cx="856615" cy="297180"/>
          </a:xfrm>
          <a:custGeom>
            <a:avLst/>
            <a:gdLst/>
            <a:ahLst/>
            <a:cxnLst/>
            <a:rect l="l" t="t" r="r" b="b"/>
            <a:pathLst>
              <a:path w="856614" h="297179">
                <a:moveTo>
                  <a:pt x="856133" y="297179"/>
                </a:moveTo>
                <a:lnTo>
                  <a:pt x="0" y="297179"/>
                </a:lnTo>
                <a:lnTo>
                  <a:pt x="0" y="0"/>
                </a:lnTo>
                <a:lnTo>
                  <a:pt x="856133" y="0"/>
                </a:lnTo>
                <a:lnTo>
                  <a:pt x="856133" y="297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7"/>
          <p:cNvSpPr txBox="1"/>
          <p:nvPr/>
        </p:nvSpPr>
        <p:spPr>
          <a:xfrm>
            <a:off x="1994367" y="571948"/>
            <a:ext cx="6994553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Airflow</a:t>
            </a:r>
            <a:r>
              <a:rPr lang="en-US" spc="-30" dirty="0"/>
              <a:t> </a:t>
            </a:r>
            <a:r>
              <a:rPr lang="en-US" dirty="0"/>
              <a:t>Use</a:t>
            </a:r>
            <a:r>
              <a:rPr lang="en-US" spc="-25" dirty="0"/>
              <a:t> </a:t>
            </a:r>
            <a:r>
              <a:rPr lang="en-US" dirty="0"/>
              <a:t>Case</a:t>
            </a:r>
            <a:r>
              <a:rPr lang="en-US" spc="-20" dirty="0"/>
              <a:t> </a:t>
            </a:r>
            <a:r>
              <a:rPr lang="en-US" spc="-10" dirty="0"/>
              <a:t>Implementation</a:t>
            </a:r>
            <a:endParaRPr lang="en-US" spc="-10" dirty="0"/>
          </a:p>
        </p:txBody>
      </p:sp>
      <p:sp>
        <p:nvSpPr>
          <p:cNvPr id="27" name="object 12"/>
          <p:cNvSpPr txBox="1"/>
          <p:nvPr/>
        </p:nvSpPr>
        <p:spPr>
          <a:xfrm>
            <a:off x="799911" y="1532954"/>
            <a:ext cx="10293350" cy="454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5080" indent="-393700">
              <a:lnSpc>
                <a:spcPct val="115000"/>
              </a:lnSpc>
              <a:spcBef>
                <a:spcPts val="100"/>
              </a:spcBef>
              <a:buFont typeface="Arial" panose="020B0604020202020204"/>
              <a:buChar char="●"/>
              <a:tabLst>
                <a:tab pos="405765" algn="l"/>
              </a:tabLst>
            </a:pPr>
            <a:r>
              <a:rPr sz="2150" b="1" dirty="0">
                <a:latin typeface="Roboto"/>
                <a:cs typeface="Roboto"/>
              </a:rPr>
              <a:t>Data</a:t>
            </a:r>
            <a:r>
              <a:rPr sz="2150" b="1" spc="-75" dirty="0">
                <a:latin typeface="Roboto"/>
                <a:cs typeface="Roboto"/>
              </a:rPr>
              <a:t> </a:t>
            </a:r>
            <a:r>
              <a:rPr sz="2150" b="1" dirty="0">
                <a:latin typeface="Roboto"/>
                <a:cs typeface="Roboto"/>
              </a:rPr>
              <a:t>warehousing</a:t>
            </a:r>
            <a:r>
              <a:rPr sz="2150" dirty="0">
                <a:latin typeface="Roboto"/>
                <a:cs typeface="Roboto"/>
              </a:rPr>
              <a:t>:</a:t>
            </a:r>
            <a:r>
              <a:rPr sz="2150" spc="-75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cleanse,</a:t>
            </a:r>
            <a:r>
              <a:rPr sz="2150" spc="-70" dirty="0">
                <a:latin typeface="Roboto"/>
                <a:cs typeface="Roboto"/>
              </a:rPr>
              <a:t> </a:t>
            </a:r>
            <a:r>
              <a:rPr sz="2150" spc="-10" dirty="0">
                <a:latin typeface="Roboto"/>
                <a:cs typeface="Roboto"/>
              </a:rPr>
              <a:t>organize,</a:t>
            </a:r>
            <a:r>
              <a:rPr sz="2150" spc="-75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data</a:t>
            </a:r>
            <a:r>
              <a:rPr sz="2150" spc="-70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quality</a:t>
            </a:r>
            <a:r>
              <a:rPr sz="2150" spc="-75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check,</a:t>
            </a:r>
            <a:r>
              <a:rPr sz="2150" spc="-70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and</a:t>
            </a:r>
            <a:r>
              <a:rPr sz="2150" spc="-75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publish</a:t>
            </a:r>
            <a:r>
              <a:rPr sz="2150" spc="-70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data</a:t>
            </a:r>
            <a:r>
              <a:rPr sz="2150" spc="-75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into</a:t>
            </a:r>
            <a:r>
              <a:rPr sz="2150" spc="-70" dirty="0">
                <a:latin typeface="Roboto"/>
                <a:cs typeface="Roboto"/>
              </a:rPr>
              <a:t> </a:t>
            </a:r>
            <a:r>
              <a:rPr sz="2150" spc="-25" dirty="0">
                <a:latin typeface="Roboto"/>
                <a:cs typeface="Roboto"/>
              </a:rPr>
              <a:t>our </a:t>
            </a:r>
            <a:r>
              <a:rPr sz="2150" dirty="0">
                <a:latin typeface="Roboto"/>
                <a:cs typeface="Roboto"/>
              </a:rPr>
              <a:t>growing</a:t>
            </a:r>
            <a:r>
              <a:rPr sz="2150" spc="-60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data</a:t>
            </a:r>
            <a:r>
              <a:rPr sz="2150" spc="-60" dirty="0">
                <a:latin typeface="Roboto"/>
                <a:cs typeface="Roboto"/>
              </a:rPr>
              <a:t> </a:t>
            </a:r>
            <a:r>
              <a:rPr sz="2150" spc="-10" dirty="0">
                <a:latin typeface="Roboto"/>
                <a:cs typeface="Roboto"/>
              </a:rPr>
              <a:t>warehouse</a:t>
            </a:r>
            <a:endParaRPr sz="2150" dirty="0">
              <a:latin typeface="Roboto"/>
              <a:cs typeface="Roboto"/>
            </a:endParaRPr>
          </a:p>
          <a:p>
            <a:pPr marL="405765" indent="-393065">
              <a:lnSpc>
                <a:spcPct val="100000"/>
              </a:lnSpc>
              <a:spcBef>
                <a:spcPts val="385"/>
              </a:spcBef>
              <a:buFont typeface="Arial" panose="020B0604020202020204"/>
              <a:buChar char="●"/>
              <a:tabLst>
                <a:tab pos="405765" algn="l"/>
              </a:tabLst>
            </a:pPr>
            <a:r>
              <a:rPr sz="2150" b="1" dirty="0">
                <a:latin typeface="Roboto"/>
                <a:cs typeface="Roboto"/>
              </a:rPr>
              <a:t>Machine</a:t>
            </a:r>
            <a:r>
              <a:rPr sz="2150" b="1" spc="-95" dirty="0">
                <a:latin typeface="Roboto"/>
                <a:cs typeface="Roboto"/>
              </a:rPr>
              <a:t> </a:t>
            </a:r>
            <a:r>
              <a:rPr sz="2150" b="1" dirty="0">
                <a:latin typeface="Roboto"/>
                <a:cs typeface="Roboto"/>
              </a:rPr>
              <a:t>Learning</a:t>
            </a:r>
            <a:r>
              <a:rPr sz="2150" dirty="0">
                <a:latin typeface="Roboto"/>
                <a:cs typeface="Roboto"/>
              </a:rPr>
              <a:t>:</a:t>
            </a:r>
            <a:r>
              <a:rPr sz="2150" spc="-90" dirty="0">
                <a:latin typeface="Roboto"/>
                <a:cs typeface="Roboto"/>
              </a:rPr>
              <a:t> </a:t>
            </a:r>
            <a:r>
              <a:rPr sz="2150" spc="-10" dirty="0">
                <a:latin typeface="Roboto"/>
                <a:cs typeface="Roboto"/>
              </a:rPr>
              <a:t>automate</a:t>
            </a:r>
            <a:r>
              <a:rPr sz="2150" spc="-95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machine</a:t>
            </a:r>
            <a:r>
              <a:rPr sz="2150" spc="-90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learning</a:t>
            </a:r>
            <a:r>
              <a:rPr sz="2150" spc="-90" dirty="0">
                <a:latin typeface="Roboto"/>
                <a:cs typeface="Roboto"/>
              </a:rPr>
              <a:t> </a:t>
            </a:r>
            <a:r>
              <a:rPr sz="2150" spc="-10" dirty="0">
                <a:latin typeface="Roboto"/>
                <a:cs typeface="Roboto"/>
              </a:rPr>
              <a:t>workflows</a:t>
            </a:r>
            <a:endParaRPr sz="2150" dirty="0">
              <a:latin typeface="Roboto"/>
              <a:cs typeface="Roboto"/>
            </a:endParaRPr>
          </a:p>
          <a:p>
            <a:pPr marL="405765" marR="9525" indent="-393700">
              <a:lnSpc>
                <a:spcPct val="115000"/>
              </a:lnSpc>
              <a:buFont typeface="Arial" panose="020B0604020202020204"/>
              <a:buChar char="●"/>
              <a:tabLst>
                <a:tab pos="405765" algn="l"/>
              </a:tabLst>
            </a:pPr>
            <a:r>
              <a:rPr sz="2150" b="1" dirty="0">
                <a:latin typeface="Roboto"/>
                <a:cs typeface="Roboto"/>
              </a:rPr>
              <a:t>Growth</a:t>
            </a:r>
            <a:r>
              <a:rPr sz="2150" b="1" spc="-65" dirty="0">
                <a:latin typeface="Roboto"/>
                <a:cs typeface="Roboto"/>
              </a:rPr>
              <a:t> </a:t>
            </a:r>
            <a:r>
              <a:rPr sz="2150" b="1" dirty="0">
                <a:latin typeface="Roboto"/>
                <a:cs typeface="Roboto"/>
              </a:rPr>
              <a:t>analytics</a:t>
            </a:r>
            <a:r>
              <a:rPr sz="2150" dirty="0">
                <a:latin typeface="Roboto"/>
                <a:cs typeface="Roboto"/>
              </a:rPr>
              <a:t>:</a:t>
            </a:r>
            <a:r>
              <a:rPr sz="2150" spc="-60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compute</a:t>
            </a:r>
            <a:r>
              <a:rPr sz="2150" spc="-60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metrics</a:t>
            </a:r>
            <a:r>
              <a:rPr sz="2150" spc="-65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around</a:t>
            </a:r>
            <a:r>
              <a:rPr sz="2150" spc="-60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guest</a:t>
            </a:r>
            <a:r>
              <a:rPr sz="2150" spc="-60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and</a:t>
            </a:r>
            <a:r>
              <a:rPr sz="2150" spc="-65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host</a:t>
            </a:r>
            <a:r>
              <a:rPr sz="2150" spc="-60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engagement</a:t>
            </a:r>
            <a:r>
              <a:rPr sz="2150" spc="-60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as</a:t>
            </a:r>
            <a:r>
              <a:rPr sz="2150" spc="-60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well</a:t>
            </a:r>
            <a:r>
              <a:rPr sz="2150" spc="-65" dirty="0">
                <a:latin typeface="Roboto"/>
                <a:cs typeface="Roboto"/>
              </a:rPr>
              <a:t> </a:t>
            </a:r>
            <a:r>
              <a:rPr sz="2150" spc="-25" dirty="0">
                <a:latin typeface="Roboto"/>
                <a:cs typeface="Roboto"/>
              </a:rPr>
              <a:t>as </a:t>
            </a:r>
            <a:r>
              <a:rPr sz="2150" dirty="0">
                <a:latin typeface="Roboto"/>
                <a:cs typeface="Roboto"/>
              </a:rPr>
              <a:t>growth</a:t>
            </a:r>
            <a:r>
              <a:rPr sz="2150" spc="-50" dirty="0">
                <a:latin typeface="Roboto"/>
                <a:cs typeface="Roboto"/>
              </a:rPr>
              <a:t> </a:t>
            </a:r>
            <a:r>
              <a:rPr sz="2150" spc="-10" dirty="0">
                <a:latin typeface="Roboto"/>
                <a:cs typeface="Roboto"/>
              </a:rPr>
              <a:t>accounting</a:t>
            </a:r>
            <a:endParaRPr sz="2150" dirty="0">
              <a:latin typeface="Roboto"/>
              <a:cs typeface="Roboto"/>
            </a:endParaRPr>
          </a:p>
          <a:p>
            <a:pPr marL="405765" marR="510540" indent="-393700">
              <a:lnSpc>
                <a:spcPct val="115000"/>
              </a:lnSpc>
              <a:buFont typeface="Arial" panose="020B0604020202020204"/>
              <a:buChar char="●"/>
              <a:tabLst>
                <a:tab pos="405765" algn="l"/>
              </a:tabLst>
            </a:pPr>
            <a:r>
              <a:rPr sz="2150" b="1" spc="-10" dirty="0">
                <a:latin typeface="Roboto"/>
                <a:cs typeface="Roboto"/>
              </a:rPr>
              <a:t>Experimentation</a:t>
            </a:r>
            <a:r>
              <a:rPr sz="2150" spc="-10" dirty="0">
                <a:latin typeface="Roboto"/>
                <a:cs typeface="Roboto"/>
              </a:rPr>
              <a:t>:</a:t>
            </a:r>
            <a:r>
              <a:rPr sz="2150" spc="-55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compute</a:t>
            </a:r>
            <a:r>
              <a:rPr sz="2150" spc="-55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A/B</a:t>
            </a:r>
            <a:r>
              <a:rPr sz="2150" spc="-50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testing</a:t>
            </a:r>
            <a:r>
              <a:rPr sz="2150" spc="-55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experimentation</a:t>
            </a:r>
            <a:r>
              <a:rPr sz="2150" spc="-55" dirty="0">
                <a:latin typeface="Roboto"/>
                <a:cs typeface="Roboto"/>
              </a:rPr>
              <a:t> </a:t>
            </a:r>
            <a:r>
              <a:rPr sz="2150" spc="-10" dirty="0">
                <a:latin typeface="Roboto"/>
                <a:cs typeface="Roboto"/>
              </a:rPr>
              <a:t>frameworks</a:t>
            </a:r>
            <a:r>
              <a:rPr sz="2150" spc="-50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logic</a:t>
            </a:r>
            <a:r>
              <a:rPr sz="2150" spc="-55" dirty="0">
                <a:latin typeface="Roboto"/>
                <a:cs typeface="Roboto"/>
              </a:rPr>
              <a:t> </a:t>
            </a:r>
            <a:r>
              <a:rPr sz="2150" spc="-25" dirty="0">
                <a:latin typeface="Roboto"/>
                <a:cs typeface="Roboto"/>
              </a:rPr>
              <a:t>and </a:t>
            </a:r>
            <a:r>
              <a:rPr sz="2150" spc="-10" dirty="0">
                <a:latin typeface="Roboto"/>
                <a:cs typeface="Roboto"/>
              </a:rPr>
              <a:t>aggregates</a:t>
            </a:r>
            <a:endParaRPr sz="2150" dirty="0">
              <a:latin typeface="Roboto"/>
              <a:cs typeface="Roboto"/>
            </a:endParaRPr>
          </a:p>
          <a:p>
            <a:pPr marL="405765" indent="-393065">
              <a:lnSpc>
                <a:spcPct val="100000"/>
              </a:lnSpc>
              <a:spcBef>
                <a:spcPts val="390"/>
              </a:spcBef>
              <a:buFont typeface="Arial" panose="020B0604020202020204"/>
              <a:buChar char="●"/>
              <a:tabLst>
                <a:tab pos="405765" algn="l"/>
              </a:tabLst>
            </a:pPr>
            <a:r>
              <a:rPr sz="2150" b="1" dirty="0">
                <a:latin typeface="Roboto"/>
                <a:cs typeface="Roboto"/>
              </a:rPr>
              <a:t>Email</a:t>
            </a:r>
            <a:r>
              <a:rPr sz="2150" b="1" spc="-60" dirty="0">
                <a:latin typeface="Roboto"/>
                <a:cs typeface="Roboto"/>
              </a:rPr>
              <a:t> </a:t>
            </a:r>
            <a:r>
              <a:rPr sz="2150" b="1" dirty="0">
                <a:latin typeface="Roboto"/>
                <a:cs typeface="Roboto"/>
              </a:rPr>
              <a:t>targeting</a:t>
            </a:r>
            <a:r>
              <a:rPr sz="2150" dirty="0">
                <a:latin typeface="Roboto"/>
                <a:cs typeface="Roboto"/>
              </a:rPr>
              <a:t>:</a:t>
            </a:r>
            <a:r>
              <a:rPr sz="2150" spc="-60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apply</a:t>
            </a:r>
            <a:r>
              <a:rPr sz="2150" spc="-55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rules</a:t>
            </a:r>
            <a:r>
              <a:rPr sz="2150" spc="-60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to</a:t>
            </a:r>
            <a:r>
              <a:rPr sz="2150" spc="-55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target</a:t>
            </a:r>
            <a:r>
              <a:rPr sz="2150" spc="-60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and</a:t>
            </a:r>
            <a:r>
              <a:rPr sz="2150" spc="-60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engage</a:t>
            </a:r>
            <a:r>
              <a:rPr sz="2150" spc="-55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users</a:t>
            </a:r>
            <a:r>
              <a:rPr sz="2150" spc="-60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through</a:t>
            </a:r>
            <a:r>
              <a:rPr sz="2150" spc="-55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email</a:t>
            </a:r>
            <a:r>
              <a:rPr sz="2150" spc="-60" dirty="0">
                <a:latin typeface="Roboto"/>
                <a:cs typeface="Roboto"/>
              </a:rPr>
              <a:t> </a:t>
            </a:r>
            <a:r>
              <a:rPr sz="2150" spc="-10" dirty="0">
                <a:latin typeface="Roboto"/>
                <a:cs typeface="Roboto"/>
              </a:rPr>
              <a:t>campaigns</a:t>
            </a:r>
            <a:endParaRPr sz="2150" dirty="0">
              <a:latin typeface="Roboto"/>
              <a:cs typeface="Roboto"/>
            </a:endParaRPr>
          </a:p>
          <a:p>
            <a:pPr marL="405765" indent="-393065">
              <a:lnSpc>
                <a:spcPct val="100000"/>
              </a:lnSpc>
              <a:spcBef>
                <a:spcPts val="385"/>
              </a:spcBef>
              <a:buFont typeface="Arial" panose="020B0604020202020204"/>
              <a:buChar char="●"/>
              <a:tabLst>
                <a:tab pos="405765" algn="l"/>
              </a:tabLst>
            </a:pPr>
            <a:r>
              <a:rPr sz="2150" b="1" dirty="0">
                <a:latin typeface="Roboto"/>
                <a:cs typeface="Roboto"/>
              </a:rPr>
              <a:t>Sessionization</a:t>
            </a:r>
            <a:r>
              <a:rPr sz="2150" dirty="0">
                <a:latin typeface="Roboto"/>
                <a:cs typeface="Roboto"/>
              </a:rPr>
              <a:t>:</a:t>
            </a:r>
            <a:r>
              <a:rPr sz="2150" spc="-55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compute</a:t>
            </a:r>
            <a:r>
              <a:rPr sz="2150" spc="-55" dirty="0">
                <a:latin typeface="Roboto"/>
                <a:cs typeface="Roboto"/>
              </a:rPr>
              <a:t> </a:t>
            </a:r>
            <a:r>
              <a:rPr sz="2150" spc="-10" dirty="0">
                <a:latin typeface="Roboto"/>
                <a:cs typeface="Roboto"/>
              </a:rPr>
              <a:t>clickstream</a:t>
            </a:r>
            <a:r>
              <a:rPr sz="2150" spc="-55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and</a:t>
            </a:r>
            <a:r>
              <a:rPr sz="2150" spc="-55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time</a:t>
            </a:r>
            <a:r>
              <a:rPr sz="2150" spc="-55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spent</a:t>
            </a:r>
            <a:r>
              <a:rPr sz="2150" spc="-55" dirty="0">
                <a:latin typeface="Roboto"/>
                <a:cs typeface="Roboto"/>
              </a:rPr>
              <a:t> </a:t>
            </a:r>
            <a:r>
              <a:rPr sz="2150" spc="-10" dirty="0">
                <a:latin typeface="Roboto"/>
                <a:cs typeface="Roboto"/>
              </a:rPr>
              <a:t>datasets</a:t>
            </a:r>
            <a:endParaRPr sz="2150" dirty="0">
              <a:latin typeface="Roboto"/>
              <a:cs typeface="Roboto"/>
            </a:endParaRPr>
          </a:p>
          <a:p>
            <a:pPr marL="405765" indent="-393065">
              <a:lnSpc>
                <a:spcPct val="100000"/>
              </a:lnSpc>
              <a:spcBef>
                <a:spcPts val="385"/>
              </a:spcBef>
              <a:buFont typeface="Arial" panose="020B0604020202020204"/>
              <a:buChar char="●"/>
              <a:tabLst>
                <a:tab pos="405765" algn="l"/>
              </a:tabLst>
            </a:pPr>
            <a:r>
              <a:rPr sz="2150" b="1" dirty="0">
                <a:latin typeface="Roboto"/>
                <a:cs typeface="Roboto"/>
              </a:rPr>
              <a:t>Search</a:t>
            </a:r>
            <a:r>
              <a:rPr sz="2150" dirty="0">
                <a:latin typeface="Roboto"/>
                <a:cs typeface="Roboto"/>
              </a:rPr>
              <a:t>:</a:t>
            </a:r>
            <a:r>
              <a:rPr sz="2150" spc="-95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compute</a:t>
            </a:r>
            <a:r>
              <a:rPr sz="2150" spc="-90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search</a:t>
            </a:r>
            <a:r>
              <a:rPr sz="2150" spc="-90" dirty="0">
                <a:latin typeface="Roboto"/>
                <a:cs typeface="Roboto"/>
              </a:rPr>
              <a:t> </a:t>
            </a:r>
            <a:r>
              <a:rPr sz="2150" spc="-10" dirty="0">
                <a:latin typeface="Roboto"/>
                <a:cs typeface="Roboto"/>
              </a:rPr>
              <a:t>ranking</a:t>
            </a:r>
            <a:r>
              <a:rPr sz="2150" spc="-90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related</a:t>
            </a:r>
            <a:r>
              <a:rPr sz="2150" spc="-90" dirty="0">
                <a:latin typeface="Roboto"/>
                <a:cs typeface="Roboto"/>
              </a:rPr>
              <a:t> </a:t>
            </a:r>
            <a:r>
              <a:rPr sz="2150" spc="-10" dirty="0">
                <a:latin typeface="Roboto"/>
                <a:cs typeface="Roboto"/>
              </a:rPr>
              <a:t>metrics</a:t>
            </a:r>
            <a:endParaRPr sz="2150" dirty="0">
              <a:latin typeface="Roboto"/>
              <a:cs typeface="Roboto"/>
            </a:endParaRPr>
          </a:p>
          <a:p>
            <a:pPr marL="405765" marR="25400" indent="-393700">
              <a:lnSpc>
                <a:spcPct val="115000"/>
              </a:lnSpc>
              <a:buFont typeface="Arial" panose="020B0604020202020204"/>
              <a:buChar char="●"/>
              <a:tabLst>
                <a:tab pos="405765" algn="l"/>
              </a:tabLst>
            </a:pPr>
            <a:r>
              <a:rPr sz="2150" b="1" dirty="0">
                <a:latin typeface="Roboto"/>
                <a:cs typeface="Roboto"/>
              </a:rPr>
              <a:t>Data</a:t>
            </a:r>
            <a:r>
              <a:rPr sz="2150" b="1" spc="-70" dirty="0">
                <a:latin typeface="Roboto"/>
                <a:cs typeface="Roboto"/>
              </a:rPr>
              <a:t> </a:t>
            </a:r>
            <a:r>
              <a:rPr sz="2150" b="1" spc="-10" dirty="0">
                <a:latin typeface="Roboto"/>
                <a:cs typeface="Roboto"/>
              </a:rPr>
              <a:t>infrastructure</a:t>
            </a:r>
            <a:r>
              <a:rPr sz="2150" b="1" spc="-65" dirty="0">
                <a:latin typeface="Roboto"/>
                <a:cs typeface="Roboto"/>
              </a:rPr>
              <a:t> </a:t>
            </a:r>
            <a:r>
              <a:rPr sz="2150" b="1" dirty="0">
                <a:latin typeface="Roboto"/>
                <a:cs typeface="Roboto"/>
              </a:rPr>
              <a:t>maintenance</a:t>
            </a:r>
            <a:r>
              <a:rPr sz="2150" dirty="0">
                <a:latin typeface="Roboto"/>
                <a:cs typeface="Roboto"/>
              </a:rPr>
              <a:t>:</a:t>
            </a:r>
            <a:r>
              <a:rPr sz="2150" spc="-70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database</a:t>
            </a:r>
            <a:r>
              <a:rPr sz="2150" spc="-65" dirty="0">
                <a:latin typeface="Roboto"/>
                <a:cs typeface="Roboto"/>
              </a:rPr>
              <a:t> </a:t>
            </a:r>
            <a:r>
              <a:rPr sz="2150" spc="-10" dirty="0">
                <a:latin typeface="Roboto"/>
                <a:cs typeface="Roboto"/>
              </a:rPr>
              <a:t>scrapes,</a:t>
            </a:r>
            <a:r>
              <a:rPr sz="2150" spc="-70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folder</a:t>
            </a:r>
            <a:r>
              <a:rPr sz="2150" spc="-65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cleanup,</a:t>
            </a:r>
            <a:r>
              <a:rPr sz="2150" spc="-70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applying</a:t>
            </a:r>
            <a:r>
              <a:rPr sz="2150" spc="-65" dirty="0">
                <a:latin typeface="Roboto"/>
                <a:cs typeface="Roboto"/>
              </a:rPr>
              <a:t> </a:t>
            </a:r>
            <a:r>
              <a:rPr sz="2150" spc="-20" dirty="0">
                <a:latin typeface="Roboto"/>
                <a:cs typeface="Roboto"/>
              </a:rPr>
              <a:t>data </a:t>
            </a:r>
            <a:r>
              <a:rPr sz="2150" dirty="0">
                <a:latin typeface="Roboto"/>
                <a:cs typeface="Roboto"/>
              </a:rPr>
              <a:t>retention</a:t>
            </a:r>
            <a:r>
              <a:rPr sz="2150" spc="-95" dirty="0">
                <a:latin typeface="Roboto"/>
                <a:cs typeface="Roboto"/>
              </a:rPr>
              <a:t> </a:t>
            </a:r>
            <a:r>
              <a:rPr sz="2150" dirty="0">
                <a:latin typeface="Roboto"/>
                <a:cs typeface="Roboto"/>
              </a:rPr>
              <a:t>policies,</a:t>
            </a:r>
            <a:r>
              <a:rPr sz="2150" spc="-95" dirty="0">
                <a:latin typeface="Roboto"/>
                <a:cs typeface="Roboto"/>
              </a:rPr>
              <a:t> </a:t>
            </a:r>
            <a:r>
              <a:rPr sz="2150" spc="-50" dirty="0">
                <a:latin typeface="Roboto"/>
                <a:cs typeface="Roboto"/>
              </a:rPr>
              <a:t>…</a:t>
            </a:r>
            <a:endParaRPr sz="215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3 DEPI Presentation 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03 DEPI Presentation Tempa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Apache Spark</Template>
  <TotalTime>0</TotalTime>
  <Words>7693</Words>
  <Application>WPS Presentation</Application>
  <PresentationFormat>Widescreen</PresentationFormat>
  <Paragraphs>262</Paragraphs>
  <Slides>24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44" baseType="lpstr">
      <vt:lpstr>Arial</vt:lpstr>
      <vt:lpstr>SimSun</vt:lpstr>
      <vt:lpstr>Wingdings</vt:lpstr>
      <vt:lpstr>Arial</vt:lpstr>
      <vt:lpstr>Roboto</vt:lpstr>
      <vt:lpstr>Times New Roman</vt:lpstr>
      <vt:lpstr>Times New Roman</vt:lpstr>
      <vt:lpstr>Calibri Light</vt:lpstr>
      <vt:lpstr>Microsoft YaHei</vt:lpstr>
      <vt:lpstr>Arial Unicode MS</vt:lpstr>
      <vt:lpstr>Calibri</vt:lpstr>
      <vt:lpstr>Courier New</vt:lpstr>
      <vt:lpstr>Roboto Condensed Light</vt:lpstr>
      <vt:lpstr>Segoe Print</vt:lpstr>
      <vt:lpstr>Open Sans Extra Bold</vt:lpstr>
      <vt:lpstr>Calibri</vt:lpstr>
      <vt:lpstr>03 DEPI Presentation Tempalate</vt:lpstr>
      <vt:lpstr>Office Theme</vt:lpstr>
      <vt:lpstr>1_03 DEPI Presentation Tempalate</vt:lpstr>
      <vt:lpstr>1_Office Theme</vt:lpstr>
      <vt:lpstr>Intro to Airflow</vt:lpstr>
      <vt:lpstr>Agenda</vt:lpstr>
      <vt:lpstr>Workflow Concept</vt:lpstr>
      <vt:lpstr>PowerPoint 演示文稿</vt:lpstr>
      <vt:lpstr>Traditional Workflow</vt:lpstr>
      <vt:lpstr>Then Become Problem</vt:lpstr>
      <vt:lpstr>PowerPoint 演示文稿</vt:lpstr>
      <vt:lpstr>PowerPoint 演示文稿</vt:lpstr>
      <vt:lpstr>PowerPoint 演示文稿</vt:lpstr>
      <vt:lpstr>PowerPoint 演示文稿</vt:lpstr>
      <vt:lpstr>Task Operator</vt:lpstr>
      <vt:lpstr>PowerPoint 演示文稿</vt:lpstr>
      <vt:lpstr>PowerPoint 演示文稿</vt:lpstr>
      <vt:lpstr>PowerPoint 演示文稿</vt:lpstr>
      <vt:lpstr>PowerPoint 演示文稿</vt:lpstr>
      <vt:lpstr>DAG (Example)</vt:lpstr>
      <vt:lpstr>Airflow Core &amp; Components</vt:lpstr>
      <vt:lpstr>Airflow Workflow</vt:lpstr>
      <vt:lpstr>UI Grid View</vt:lpstr>
      <vt:lpstr>UI Graph View</vt:lpstr>
      <vt:lpstr>UI Tree View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Airflow Intro</dc:title>
  <dc:creator/>
  <cp:lastModifiedBy>Mohamed Hamed</cp:lastModifiedBy>
  <cp:revision>28</cp:revision>
  <dcterms:created xsi:type="dcterms:W3CDTF">2025-06-04T07:28:00Z</dcterms:created>
  <dcterms:modified xsi:type="dcterms:W3CDTF">2025-09-27T13:48:10Z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2025-06-04T06:00:00Z</vt:filetime>
  </property>
  <property fmtid="{D5CDD505-2E9C-101B-9397-08002B2CF9AE}" pid="3" name="Creator">
    <vt:lpwstr>Google</vt:lpwstr>
  </property>
  <property fmtid="{D5CDD505-2E9C-101B-9397-08002B2CF9AE}" pid="4" name="LastSaved">
    <vt:filetime>2025-06-04T06:00:00Z</vt:filetime>
  </property>
  <property fmtid="{D5CDD505-2E9C-101B-9397-08002B2CF9AE}" pid="5" name="ICV">
    <vt:lpwstr>B6AD3BF1A407406DBFA2B816A7452298_12</vt:lpwstr>
  </property>
  <property fmtid="{D5CDD505-2E9C-101B-9397-08002B2CF9AE}" pid="6" name="KSOProductBuildVer">
    <vt:lpwstr>1033-12.2.0.22549</vt:lpwstr>
  </property>
</Properties>
</file>