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  <a:srgbClr val="D0F4FC"/>
    <a:srgbClr val="FCD29A"/>
    <a:srgbClr val="A50021"/>
    <a:srgbClr val="006666"/>
    <a:srgbClr val="FF99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96" autoAdjust="0"/>
    <p:restoredTop sz="99834" autoAdjust="0"/>
  </p:normalViewPr>
  <p:slideViewPr>
    <p:cSldViewPr>
      <p:cViewPr>
        <p:scale>
          <a:sx n="30" d="100"/>
          <a:sy n="30" d="100"/>
        </p:scale>
        <p:origin x="1758" y="-109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Background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839D0F42-F3A4-4BEC-A416-8E6D85825A2C}">
      <dgm:prSet phldrT="[Text]" custT="1"/>
      <dgm:spPr/>
      <dgm:t>
        <a:bodyPr/>
        <a:lstStyle/>
        <a:p>
          <a:pPr algn="just"/>
          <a:r>
            <a:rPr lang="en-US" sz="3000" b="0" dirty="0">
              <a:latin typeface="+mn-lt"/>
              <a:cs typeface="Arial" pitchFamily="34" charset="0"/>
            </a:rPr>
            <a:t>Although many mobile phone users use </a:t>
          </a:r>
          <a:r>
            <a:rPr lang="en-US" sz="3000" dirty="0"/>
            <a:t>dual sim supported mobile phones</a:t>
          </a:r>
          <a:r>
            <a:rPr lang="en-US" sz="3000" b="0" dirty="0">
              <a:latin typeface="+mn-lt"/>
              <a:cs typeface="Arial" pitchFamily="34" charset="0"/>
            </a:rPr>
            <a:t>, it is often difficult to remember and choose the cheapest rate of mobile packages for calling, messaging, etc.</a:t>
          </a:r>
          <a:endParaRPr lang="en-US" sz="3000" b="1" dirty="0">
            <a:latin typeface="+mn-lt"/>
            <a:cs typeface="Arial" pitchFamily="34" charset="0"/>
          </a:endParaRPr>
        </a:p>
      </dgm:t>
    </dgm:pt>
    <dgm:pt modelId="{80B1FC6E-E2B7-4274-8CB1-15697A4DDC4D}" type="parTrans" cxnId="{AA7A13C4-2EF6-4061-BC58-3FB0932C94D9}">
      <dgm:prSet/>
      <dgm:spPr/>
      <dgm:t>
        <a:bodyPr/>
        <a:lstStyle/>
        <a:p>
          <a:endParaRPr lang="en-US"/>
        </a:p>
      </dgm:t>
    </dgm:pt>
    <dgm:pt modelId="{AD489EAB-3675-4CF8-B8AC-0F497BBF5525}" type="sibTrans" cxnId="{AA7A13C4-2EF6-4061-BC58-3FB0932C94D9}">
      <dgm:prSet/>
      <dgm:spPr/>
      <dgm:t>
        <a:bodyPr/>
        <a:lstStyle/>
        <a:p>
          <a:endParaRPr lang="en-US"/>
        </a:p>
      </dgm:t>
    </dgm:pt>
    <dgm:pt modelId="{F06F9BBE-194B-46DB-A8A6-EF810711CB7E}">
      <dgm:prSet phldrT="[Text]" custT="1"/>
      <dgm:spPr/>
      <dgm:t>
        <a:bodyPr/>
        <a:lstStyle/>
        <a:p>
          <a:pPr algn="just"/>
          <a:r>
            <a:rPr lang="en-US" sz="3000" b="0" dirty="0">
              <a:latin typeface="+mn-lt"/>
              <a:cs typeface="Arial" pitchFamily="34" charset="0"/>
            </a:rPr>
            <a:t>The number of mobile phone users is increasing day by day all over the world including developing countries</a:t>
          </a:r>
        </a:p>
      </dgm:t>
    </dgm:pt>
    <dgm:pt modelId="{A60053C2-AAAE-4C34-BEE9-08BF1D179B94}" type="parTrans" cxnId="{119BF32A-00A8-4F84-A496-7C46E2D627A3}">
      <dgm:prSet/>
      <dgm:spPr/>
      <dgm:t>
        <a:bodyPr/>
        <a:lstStyle/>
        <a:p>
          <a:endParaRPr lang="en-US"/>
        </a:p>
      </dgm:t>
    </dgm:pt>
    <dgm:pt modelId="{F5787A35-FE67-4DA5-BC4B-149ACB6D5A9E}" type="sibTrans" cxnId="{119BF32A-00A8-4F84-A496-7C46E2D627A3}">
      <dgm:prSet/>
      <dgm:spPr/>
      <dgm:t>
        <a:bodyPr/>
        <a:lstStyle/>
        <a:p>
          <a:endParaRPr lang="en-US"/>
        </a:p>
      </dgm:t>
    </dgm:pt>
    <dgm:pt modelId="{1189A886-59F3-4759-92B3-4C9FBFCBC4EF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dirty="0">
              <a:latin typeface="+mn-lt"/>
              <a:cs typeface="Arial" pitchFamily="34" charset="0"/>
            </a:rPr>
            <a:t>According to BTRC, the total number of Mobile Phone subscriptions has reached 117.758  million at the end of  August, 2016 in Bangladesh [1]</a:t>
          </a:r>
          <a:endParaRPr lang="en-US" sz="2600" b="1" dirty="0">
            <a:latin typeface="+mn-lt"/>
            <a:cs typeface="Arial" pitchFamily="34" charset="0"/>
          </a:endParaRPr>
        </a:p>
      </dgm:t>
    </dgm:pt>
    <dgm:pt modelId="{8A8A26A5-B512-4423-88C7-3DFE42EA9286}" type="parTrans" cxnId="{6BE80252-A98A-4294-B18F-229ADB7BB9F5}">
      <dgm:prSet/>
      <dgm:spPr/>
      <dgm:t>
        <a:bodyPr/>
        <a:lstStyle/>
        <a:p>
          <a:endParaRPr lang="en-US"/>
        </a:p>
      </dgm:t>
    </dgm:pt>
    <dgm:pt modelId="{B850FF21-95EB-4B49-A764-30E5ECCB594E}" type="sibTrans" cxnId="{6BE80252-A98A-4294-B18F-229ADB7BB9F5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64514" custLinFactNeighborX="301" custLinFactNeighborY="-15512">
        <dgm:presLayoutVars>
          <dgm:chMax val="0"/>
          <dgm:bulletEnabled val="1"/>
        </dgm:presLayoutVars>
      </dgm:prSet>
      <dgm:spPr/>
    </dgm:pt>
    <dgm:pt modelId="{A4527B19-10A4-4D8D-8538-BF0C8CDCEB2E}" type="pres">
      <dgm:prSet presAssocID="{CA62B9E1-0042-45C3-B5A9-DB0AF59832BB}" presName="childText" presStyleLbl="revTx" presStyleIdx="0" presStyleCnt="1" custLinFactNeighborY="6834">
        <dgm:presLayoutVars>
          <dgm:bulletEnabled val="1"/>
        </dgm:presLayoutVars>
      </dgm:prSet>
      <dgm:spPr/>
    </dgm:pt>
  </dgm:ptLst>
  <dgm:cxnLst>
    <dgm:cxn modelId="{CD30B505-76DB-4EF9-BEB6-7A106D3C7326}" type="presOf" srcId="{1189A886-59F3-4759-92B3-4C9FBFCBC4EF}" destId="{A4527B19-10A4-4D8D-8538-BF0C8CDCEB2E}" srcOrd="0" destOrd="1" presId="urn:microsoft.com/office/officeart/2005/8/layout/vList2"/>
    <dgm:cxn modelId="{60B2551C-4E77-40C8-B0C5-F3764CAD31C8}" type="presOf" srcId="{F06F9BBE-194B-46DB-A8A6-EF810711CB7E}" destId="{A4527B19-10A4-4D8D-8538-BF0C8CDCEB2E}" srcOrd="0" destOrd="0" presId="urn:microsoft.com/office/officeart/2005/8/layout/vList2"/>
    <dgm:cxn modelId="{119BF32A-00A8-4F84-A496-7C46E2D627A3}" srcId="{CA62B9E1-0042-45C3-B5A9-DB0AF59832BB}" destId="{F06F9BBE-194B-46DB-A8A6-EF810711CB7E}" srcOrd="0" destOrd="0" parTransId="{A60053C2-AAAE-4C34-BEE9-08BF1D179B94}" sibTransId="{F5787A35-FE67-4DA5-BC4B-149ACB6D5A9E}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6BE80252-A98A-4294-B18F-229ADB7BB9F5}" srcId="{F06F9BBE-194B-46DB-A8A6-EF810711CB7E}" destId="{1189A886-59F3-4759-92B3-4C9FBFCBC4EF}" srcOrd="0" destOrd="0" parTransId="{8A8A26A5-B512-4423-88C7-3DFE42EA9286}" sibTransId="{B850FF21-95EB-4B49-A764-30E5ECCB594E}"/>
    <dgm:cxn modelId="{3ED831A6-91D9-4540-9C41-16448AA65703}" type="presOf" srcId="{839D0F42-F3A4-4BEC-A416-8E6D85825A2C}" destId="{A4527B19-10A4-4D8D-8538-BF0C8CDCEB2E}" srcOrd="0" destOrd="2" presId="urn:microsoft.com/office/officeart/2005/8/layout/vList2"/>
    <dgm:cxn modelId="{AA7A13C4-2EF6-4061-BC58-3FB0932C94D9}" srcId="{CA62B9E1-0042-45C3-B5A9-DB0AF59832BB}" destId="{839D0F42-F3A4-4BEC-A416-8E6D85825A2C}" srcOrd="1" destOrd="0" parTransId="{80B1FC6E-E2B7-4274-8CB1-15697A4DDC4D}" sibTransId="{AD489EAB-3675-4CF8-B8AC-0F497BBF5525}"/>
    <dgm:cxn modelId="{DF82FCDB-B5CF-4216-85E2-E35A832E478F}" type="presOf" srcId="{CA62B9E1-0042-45C3-B5A9-DB0AF59832BB}" destId="{C3CDC904-C154-417D-9356-A2E7F1B73717}" srcOrd="0" destOrd="0" presId="urn:microsoft.com/office/officeart/2005/8/layout/vList2"/>
    <dgm:cxn modelId="{E0687BDC-7435-4FAA-9CC5-7D6D86472FDB}" type="presOf" srcId="{531C3358-8C8A-4F3B-8F5C-658DFA962265}" destId="{AF060237-B5EE-4752-8C90-6E7CB44289BF}" srcOrd="0" destOrd="0" presId="urn:microsoft.com/office/officeart/2005/8/layout/vList2"/>
    <dgm:cxn modelId="{9DA5B8DF-8F65-45CE-99B3-B6F616C08222}" type="presParOf" srcId="{AF060237-B5EE-4752-8C90-6E7CB44289BF}" destId="{C3CDC904-C154-417D-9356-A2E7F1B73717}" srcOrd="0" destOrd="0" presId="urn:microsoft.com/office/officeart/2005/8/layout/vList2"/>
    <dgm:cxn modelId="{9BB7BB82-4369-4F40-A713-7FDF6334B73F}" type="presParOf" srcId="{AF060237-B5EE-4752-8C90-6E7CB44289BF}" destId="{A4527B19-10A4-4D8D-8538-BF0C8CDCEB2E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System Implementation and Findings</a:t>
          </a:r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61058" custLinFactY="-300000" custLinFactNeighborY="-394888">
        <dgm:presLayoutVars>
          <dgm:chMax val="0"/>
          <dgm:bulletEnabled val="1"/>
        </dgm:presLayoutVars>
      </dgm:prSet>
      <dgm:spPr/>
    </dgm:pt>
  </dgm:ptLst>
  <dgm:cxnLst>
    <dgm:cxn modelId="{A4BCE030-0387-4AB7-B7C5-5BEAD1558F8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A2BE8FB8-A1AC-45CB-A81E-A36E5EDA4959}" type="presOf" srcId="{531C3358-8C8A-4F3B-8F5C-658DFA962265}" destId="{AF060237-B5EE-4752-8C90-6E7CB44289BF}" srcOrd="0" destOrd="0" presId="urn:microsoft.com/office/officeart/2005/8/layout/vList2"/>
    <dgm:cxn modelId="{AE33AB56-B25B-489D-9C29-D8D1E8F6311F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Motivation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397CEF47-DC54-4DBA-8EF2-70A2D1F26EF6}">
      <dgm:prSet phldrT="[Text]" custT="1"/>
      <dgm:spPr/>
      <dgm:t>
        <a:bodyPr/>
        <a:lstStyle/>
        <a:p>
          <a:pPr algn="just"/>
          <a:r>
            <a:rPr lang="en-US" sz="3000" dirty="0"/>
            <a:t>Very few apps have been developed and researches have been done especially for dual sim supported mobile phones, which mostly focus on adding extra features and avoiding call failures</a:t>
          </a:r>
          <a:endParaRPr lang="en-US" sz="3000" b="1" dirty="0">
            <a:latin typeface="+mn-lt"/>
            <a:cs typeface="Arial" pitchFamily="34" charset="0"/>
          </a:endParaRPr>
        </a:p>
      </dgm:t>
    </dgm:pt>
    <dgm:pt modelId="{41850FE0-B9E2-498E-874A-E4564D0F2A46}" type="parTrans" cxnId="{4CFFF0FB-3323-4C7C-9BFA-10A18C2EB704}">
      <dgm:prSet/>
      <dgm:spPr/>
      <dgm:t>
        <a:bodyPr/>
        <a:lstStyle/>
        <a:p>
          <a:endParaRPr lang="en-US"/>
        </a:p>
      </dgm:t>
    </dgm:pt>
    <dgm:pt modelId="{2D851A1E-665A-4D42-9946-F258A77020E3}" type="sibTrans" cxnId="{4CFFF0FB-3323-4C7C-9BFA-10A18C2EB704}">
      <dgm:prSet/>
      <dgm:spPr/>
      <dgm:t>
        <a:bodyPr/>
        <a:lstStyle/>
        <a:p>
          <a:endParaRPr lang="en-US"/>
        </a:p>
      </dgm:t>
    </dgm:pt>
    <dgm:pt modelId="{6AC2A859-8C6D-4D9C-8E5C-FAC60AF05C6A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i="1" dirty="0" err="1">
              <a:latin typeface="+mn-lt"/>
              <a:cs typeface="Arial" pitchFamily="34" charset="0"/>
            </a:rPr>
            <a:t>PixelPhone</a:t>
          </a:r>
          <a:r>
            <a:rPr lang="en-US" sz="2600" b="0" i="1" dirty="0">
              <a:latin typeface="+mn-lt"/>
              <a:cs typeface="Arial" pitchFamily="34" charset="0"/>
            </a:rPr>
            <a:t> Dialer &amp; Contacts </a:t>
          </a:r>
          <a:r>
            <a:rPr lang="en-US" sz="2600" b="0" i="0" dirty="0">
              <a:latin typeface="+mn-lt"/>
              <a:cs typeface="Arial" pitchFamily="34" charset="0"/>
            </a:rPr>
            <a:t>[2]</a:t>
          </a:r>
          <a:r>
            <a:rPr lang="en-US" sz="2600" b="0" i="1" dirty="0">
              <a:latin typeface="+mn-lt"/>
              <a:cs typeface="Arial" pitchFamily="34" charset="0"/>
            </a:rPr>
            <a:t> </a:t>
          </a:r>
          <a:r>
            <a:rPr lang="en-US" sz="2600" b="0" i="0" dirty="0">
              <a:latin typeface="+mn-lt"/>
              <a:cs typeface="Arial" pitchFamily="34" charset="0"/>
            </a:rPr>
            <a:t>provides a provision for selecting preferred SIM only for custom groups</a:t>
          </a:r>
          <a:endParaRPr lang="en-US" sz="2600" b="1" i="1" dirty="0">
            <a:latin typeface="+mn-lt"/>
            <a:cs typeface="Arial" pitchFamily="34" charset="0"/>
          </a:endParaRPr>
        </a:p>
      </dgm:t>
    </dgm:pt>
    <dgm:pt modelId="{7CF40F7C-9669-48F5-A970-12C9540EE5CD}" type="parTrans" cxnId="{26AD65E3-F5BB-4522-A169-DC327B1147F5}">
      <dgm:prSet/>
      <dgm:spPr/>
      <dgm:t>
        <a:bodyPr/>
        <a:lstStyle/>
        <a:p>
          <a:endParaRPr lang="en-US"/>
        </a:p>
      </dgm:t>
    </dgm:pt>
    <dgm:pt modelId="{80C76A99-F32B-4DAC-B653-8427CD2F5DB3}" type="sibTrans" cxnId="{26AD65E3-F5BB-4522-A169-DC327B1147F5}">
      <dgm:prSet/>
      <dgm:spPr/>
      <dgm:t>
        <a:bodyPr/>
        <a:lstStyle/>
        <a:p>
          <a:endParaRPr lang="en-US"/>
        </a:p>
      </dgm:t>
    </dgm:pt>
    <dgm:pt modelId="{83724A5B-5D87-4F90-BFE1-5759FDDB7B40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dirty="0">
              <a:cs typeface="Segoe UI Semibold" pitchFamily="34" charset="0"/>
            </a:rPr>
            <a:t>For example, saving 0.25 BDT per minute saves 4 BDT after 10 minutes. Thus, 10 million users will save 40 million BDT!</a:t>
          </a:r>
          <a:endParaRPr lang="en-US" sz="2600" b="1" dirty="0">
            <a:latin typeface="+mn-lt"/>
            <a:cs typeface="Arial" pitchFamily="34" charset="0"/>
          </a:endParaRPr>
        </a:p>
      </dgm:t>
    </dgm:pt>
    <dgm:pt modelId="{486A98B4-D40A-44C6-A486-280130B506F5}" type="sibTrans" cxnId="{60DC980C-B191-4239-8EC2-D6FAD9200560}">
      <dgm:prSet/>
      <dgm:spPr/>
      <dgm:t>
        <a:bodyPr/>
        <a:lstStyle/>
        <a:p>
          <a:endParaRPr lang="en-US"/>
        </a:p>
      </dgm:t>
    </dgm:pt>
    <dgm:pt modelId="{2B1490AF-2B0C-4470-8D4B-2FC28499ACE0}" type="parTrans" cxnId="{60DC980C-B191-4239-8EC2-D6FAD9200560}">
      <dgm:prSet/>
      <dgm:spPr/>
      <dgm:t>
        <a:bodyPr/>
        <a:lstStyle/>
        <a:p>
          <a:endParaRPr lang="en-US"/>
        </a:p>
      </dgm:t>
    </dgm:pt>
    <dgm:pt modelId="{C0A1A450-DBF1-412D-B646-A9016F252421}">
      <dgm:prSet phldrT="[Text]" custT="1"/>
      <dgm:spPr/>
      <dgm:t>
        <a:bodyPr/>
        <a:lstStyle/>
        <a:p>
          <a:pPr algn="just"/>
          <a:r>
            <a:rPr lang="en-US" sz="3000" b="0" i="0" dirty="0"/>
            <a:t>Reducing cost by selecting the best available SIM is yet to be addresses in the literature</a:t>
          </a:r>
          <a:endParaRPr lang="en-US" sz="3000" b="0" i="0" dirty="0">
            <a:latin typeface="+mn-lt"/>
            <a:cs typeface="Arial" pitchFamily="34" charset="0"/>
          </a:endParaRPr>
        </a:p>
      </dgm:t>
    </dgm:pt>
    <dgm:pt modelId="{826BA4E6-9A00-4822-AAD6-4861C5D7DC3C}" type="parTrans" cxnId="{8849106A-1ABD-45D9-8CD1-DCAAD9807878}">
      <dgm:prSet/>
      <dgm:spPr/>
      <dgm:t>
        <a:bodyPr/>
        <a:lstStyle/>
        <a:p>
          <a:endParaRPr lang="en-US"/>
        </a:p>
      </dgm:t>
    </dgm:pt>
    <dgm:pt modelId="{4C5E760B-E0A7-4351-A7C6-F6D7D6220FC1}" type="sibTrans" cxnId="{8849106A-1ABD-45D9-8CD1-DCAAD9807878}">
      <dgm:prSet/>
      <dgm:spPr/>
      <dgm:t>
        <a:bodyPr/>
        <a:lstStyle/>
        <a:p>
          <a:endParaRPr lang="en-US"/>
        </a:p>
      </dgm:t>
    </dgm:pt>
    <dgm:pt modelId="{FF951ADF-CCB1-47E7-8AF0-F66EECC25852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i="1" dirty="0">
              <a:latin typeface="+mn-lt"/>
              <a:cs typeface="Arial" pitchFamily="34" charset="0"/>
            </a:rPr>
            <a:t>Dual SIM Control </a:t>
          </a:r>
          <a:r>
            <a:rPr lang="en-US" sz="2600" b="0" i="0" dirty="0">
              <a:latin typeface="+mn-lt"/>
              <a:cs typeface="Arial" pitchFamily="34" charset="0"/>
            </a:rPr>
            <a:t>[3] provides an option for selecting preferred SIM for phone calls and sending SMSs</a:t>
          </a:r>
          <a:endParaRPr lang="en-US" sz="2600" b="0" i="1" dirty="0">
            <a:latin typeface="+mn-lt"/>
            <a:cs typeface="Arial" pitchFamily="34" charset="0"/>
          </a:endParaRPr>
        </a:p>
      </dgm:t>
    </dgm:pt>
    <dgm:pt modelId="{546C035D-BA6F-4746-867F-644E6A2963A0}" type="parTrans" cxnId="{8225A911-E07C-42CD-A7D9-22319D77EA8B}">
      <dgm:prSet/>
      <dgm:spPr/>
      <dgm:t>
        <a:bodyPr/>
        <a:lstStyle/>
        <a:p>
          <a:endParaRPr lang="en-US"/>
        </a:p>
      </dgm:t>
    </dgm:pt>
    <dgm:pt modelId="{7F9D2134-CE80-4314-9964-DD29D57506BB}" type="sibTrans" cxnId="{8225A911-E07C-42CD-A7D9-22319D77EA8B}">
      <dgm:prSet/>
      <dgm:spPr/>
      <dgm:t>
        <a:bodyPr/>
        <a:lstStyle/>
        <a:p>
          <a:endParaRPr lang="en-US"/>
        </a:p>
      </dgm:t>
    </dgm:pt>
    <dgm:pt modelId="{216AC94E-49D9-4711-A9DE-0A4501335636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i="1" dirty="0">
              <a:latin typeface="+mn-lt"/>
              <a:cs typeface="Arial" pitchFamily="34" charset="0"/>
            </a:rPr>
            <a:t>“</a:t>
          </a:r>
          <a:r>
            <a:rPr lang="en-US" sz="2600" b="0" i="0" dirty="0">
              <a:latin typeface="+mn-lt"/>
              <a:cs typeface="Arial" pitchFamily="34" charset="0"/>
            </a:rPr>
            <a:t>Systems and methods for avoiding call failures in dual-sim devices</a:t>
          </a:r>
          <a:r>
            <a:rPr lang="en-US" sz="2600" b="0" i="1" dirty="0">
              <a:latin typeface="+mn-lt"/>
              <a:cs typeface="Arial" pitchFamily="34" charset="0"/>
            </a:rPr>
            <a:t>”</a:t>
          </a:r>
        </a:p>
      </dgm:t>
    </dgm:pt>
    <dgm:pt modelId="{EF0A9802-05FC-4C41-846E-0930347E4F43}" type="parTrans" cxnId="{C569CAA8-363A-4070-9E6A-366640DA890F}">
      <dgm:prSet/>
      <dgm:spPr/>
      <dgm:t>
        <a:bodyPr/>
        <a:lstStyle/>
        <a:p>
          <a:endParaRPr lang="en-US"/>
        </a:p>
      </dgm:t>
    </dgm:pt>
    <dgm:pt modelId="{75738386-E64F-411B-9E5E-CDA907A2AF4D}" type="sibTrans" cxnId="{C569CAA8-363A-4070-9E6A-366640DA890F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X="103609" custScaleY="241796" custLinFactNeighborY="-15141">
        <dgm:presLayoutVars>
          <dgm:chMax val="0"/>
          <dgm:bulletEnabled val="1"/>
        </dgm:presLayoutVars>
      </dgm:prSet>
      <dgm:spPr/>
    </dgm:pt>
    <dgm:pt modelId="{47044361-FAC2-4C35-8617-B0EA8774EA16}" type="pres">
      <dgm:prSet presAssocID="{CA62B9E1-0042-45C3-B5A9-DB0AF59832BB}" presName="childText" presStyleLbl="revTx" presStyleIdx="0" presStyleCnt="1" custLinFactNeighborX="1133" custLinFactNeighborY="72223">
        <dgm:presLayoutVars>
          <dgm:bulletEnabled val="1"/>
        </dgm:presLayoutVars>
      </dgm:prSet>
      <dgm:spPr/>
    </dgm:pt>
  </dgm:ptLst>
  <dgm:cxnLst>
    <dgm:cxn modelId="{60DC980C-B191-4239-8EC2-D6FAD9200560}" srcId="{C0A1A450-DBF1-412D-B646-A9016F252421}" destId="{83724A5B-5D87-4F90-BFE1-5759FDDB7B40}" srcOrd="0" destOrd="0" parTransId="{2B1490AF-2B0C-4470-8D4B-2FC28499ACE0}" sibTransId="{486A98B4-D40A-44C6-A486-280130B506F5}"/>
    <dgm:cxn modelId="{8225A911-E07C-42CD-A7D9-22319D77EA8B}" srcId="{397CEF47-DC54-4DBA-8EF2-70A2D1F26EF6}" destId="{FF951ADF-CCB1-47E7-8AF0-F66EECC25852}" srcOrd="1" destOrd="0" parTransId="{546C035D-BA6F-4746-867F-644E6A2963A0}" sibTransId="{7F9D2134-CE80-4314-9964-DD29D57506BB}"/>
    <dgm:cxn modelId="{6973A837-D0E0-4898-879C-AA9C1966DB0A}" type="presOf" srcId="{531C3358-8C8A-4F3B-8F5C-658DFA962265}" destId="{AF060237-B5EE-4752-8C90-6E7CB44289BF}" srcOrd="0" destOrd="0" presId="urn:microsoft.com/office/officeart/2005/8/layout/vList2"/>
    <dgm:cxn modelId="{1A7C0C68-CBDF-4411-AEA6-7B3F1AB85320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8849106A-1ABD-45D9-8CD1-DCAAD9807878}" srcId="{CA62B9E1-0042-45C3-B5A9-DB0AF59832BB}" destId="{C0A1A450-DBF1-412D-B646-A9016F252421}" srcOrd="1" destOrd="0" parTransId="{826BA4E6-9A00-4822-AAD6-4861C5D7DC3C}" sibTransId="{4C5E760B-E0A7-4351-A7C6-F6D7D6220FC1}"/>
    <dgm:cxn modelId="{8F8DAA4B-3EBC-491A-B3E1-5CDA87B359C4}" type="presOf" srcId="{FF951ADF-CCB1-47E7-8AF0-F66EECC25852}" destId="{47044361-FAC2-4C35-8617-B0EA8774EA16}" srcOrd="0" destOrd="2" presId="urn:microsoft.com/office/officeart/2005/8/layout/vList2"/>
    <dgm:cxn modelId="{CC4C2C73-B2DC-46A3-BCA1-5DE779443AD2}" type="presOf" srcId="{6AC2A859-8C6D-4D9C-8E5C-FAC60AF05C6A}" destId="{47044361-FAC2-4C35-8617-B0EA8774EA16}" srcOrd="0" destOrd="1" presId="urn:microsoft.com/office/officeart/2005/8/layout/vList2"/>
    <dgm:cxn modelId="{C8CC467C-0D8F-44BA-B6FC-9810C2A31387}" type="presOf" srcId="{216AC94E-49D9-4711-A9DE-0A4501335636}" destId="{47044361-FAC2-4C35-8617-B0EA8774EA16}" srcOrd="0" destOrd="3" presId="urn:microsoft.com/office/officeart/2005/8/layout/vList2"/>
    <dgm:cxn modelId="{00198A85-54D9-4BEB-AB9A-8D88C3F7C3A3}" type="presOf" srcId="{83724A5B-5D87-4F90-BFE1-5759FDDB7B40}" destId="{47044361-FAC2-4C35-8617-B0EA8774EA16}" srcOrd="0" destOrd="5" presId="urn:microsoft.com/office/officeart/2005/8/layout/vList2"/>
    <dgm:cxn modelId="{C569CAA8-363A-4070-9E6A-366640DA890F}" srcId="{397CEF47-DC54-4DBA-8EF2-70A2D1F26EF6}" destId="{216AC94E-49D9-4711-A9DE-0A4501335636}" srcOrd="2" destOrd="0" parTransId="{EF0A9802-05FC-4C41-846E-0930347E4F43}" sibTransId="{75738386-E64F-411B-9E5E-CDA907A2AF4D}"/>
    <dgm:cxn modelId="{EED3C2B2-EC7D-4D95-AAAE-EFB44BC3E724}" type="presOf" srcId="{C0A1A450-DBF1-412D-B646-A9016F252421}" destId="{47044361-FAC2-4C35-8617-B0EA8774EA16}" srcOrd="0" destOrd="4" presId="urn:microsoft.com/office/officeart/2005/8/layout/vList2"/>
    <dgm:cxn modelId="{6222A1C3-CAB8-49A3-AF2A-E57B723B88B4}" type="presOf" srcId="{397CEF47-DC54-4DBA-8EF2-70A2D1F26EF6}" destId="{47044361-FAC2-4C35-8617-B0EA8774EA16}" srcOrd="0" destOrd="0" presId="urn:microsoft.com/office/officeart/2005/8/layout/vList2"/>
    <dgm:cxn modelId="{26AD65E3-F5BB-4522-A169-DC327B1147F5}" srcId="{397CEF47-DC54-4DBA-8EF2-70A2D1F26EF6}" destId="{6AC2A859-8C6D-4D9C-8E5C-FAC60AF05C6A}" srcOrd="0" destOrd="0" parTransId="{7CF40F7C-9669-48F5-A970-12C9540EE5CD}" sibTransId="{80C76A99-F32B-4DAC-B653-8427CD2F5DB3}"/>
    <dgm:cxn modelId="{4CFFF0FB-3323-4C7C-9BFA-10A18C2EB704}" srcId="{CA62B9E1-0042-45C3-B5A9-DB0AF59832BB}" destId="{397CEF47-DC54-4DBA-8EF2-70A2D1F26EF6}" srcOrd="0" destOrd="0" parTransId="{41850FE0-B9E2-498E-874A-E4564D0F2A46}" sibTransId="{2D851A1E-665A-4D42-9946-F258A77020E3}"/>
    <dgm:cxn modelId="{F88EACD4-1D28-4F0B-9228-D21576F44A5F}" type="presParOf" srcId="{AF060237-B5EE-4752-8C90-6E7CB44289BF}" destId="{C3CDC904-C154-417D-9356-A2E7F1B73717}" srcOrd="0" destOrd="0" presId="urn:microsoft.com/office/officeart/2005/8/layout/vList2"/>
    <dgm:cxn modelId="{6AE11D8B-3611-4F59-B33A-A7AEEE82E506}" type="presParOf" srcId="{AF060237-B5EE-4752-8C90-6E7CB44289BF}" destId="{47044361-FAC2-4C35-8617-B0EA8774EA16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800" b="1" dirty="0">
              <a:latin typeface="+mn-lt"/>
              <a:cs typeface="Arial" pitchFamily="34" charset="0"/>
            </a:rPr>
            <a:t>Proposed Methodology</a:t>
          </a:r>
          <a:endParaRPr lang="en-US" sz="48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0B55B412-1B88-4340-9A47-CA1C401D7B60}">
      <dgm:prSet phldrT="[Text]" custT="1"/>
      <dgm:spPr/>
      <dgm:t>
        <a:bodyPr/>
        <a:lstStyle/>
        <a:p>
          <a:pPr algn="just">
            <a:buSzPct val="80000"/>
            <a:buFont typeface="Wingdings 2" charset="2"/>
            <a:buChar char=""/>
          </a:pPr>
          <a:r>
            <a:rPr lang="en-US" sz="3000" dirty="0">
              <a:solidFill>
                <a:srgbClr val="000000"/>
              </a:solidFill>
              <a:latin typeface="+mn-lt"/>
            </a:rPr>
            <a:t>When a call is made, our proposed solution will select the cheapest rate offered by the available SIMs and performs operations through the selected SIM</a:t>
          </a:r>
          <a:endParaRPr lang="en-US" sz="30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942C48AC-75BF-47B1-8C06-178079AD4EC5}" type="parTrans" cxnId="{6A906CEF-6F16-4C46-92F6-CC245D3209E3}">
      <dgm:prSet/>
      <dgm:spPr/>
      <dgm:t>
        <a:bodyPr/>
        <a:lstStyle/>
        <a:p>
          <a:endParaRPr lang="en-US"/>
        </a:p>
      </dgm:t>
    </dgm:pt>
    <dgm:pt modelId="{CCC64CF2-6C97-4925-A7C4-AB1B11976A6C}" type="sibTrans" cxnId="{6A906CEF-6F16-4C46-92F6-CC245D3209E3}">
      <dgm:prSet/>
      <dgm:spPr/>
      <dgm:t>
        <a:bodyPr/>
        <a:lstStyle/>
        <a:p>
          <a:endParaRPr lang="en-US"/>
        </a:p>
      </dgm:t>
    </dgm:pt>
    <dgm:pt modelId="{B7CE4066-DA91-4069-9AEA-0F770EC73BBF}">
      <dgm:prSet phldrT="[Text]" custT="1"/>
      <dgm:spPr/>
      <dgm:t>
        <a:bodyPr/>
        <a:lstStyle/>
        <a:p>
          <a:pPr algn="just">
            <a:buSzPct val="80000"/>
            <a:buFont typeface="Georgia" panose="02040502050405020303" pitchFamily="18" charset="0"/>
            <a:buChar char="–"/>
          </a:pPr>
          <a:r>
            <a:rPr lang="en-US" sz="2600" dirty="0">
              <a:solidFill>
                <a:srgbClr val="000000"/>
              </a:solidFill>
              <a:latin typeface="+mn-lt"/>
            </a:rPr>
            <a:t>It uses package information and </a:t>
          </a:r>
          <a:r>
            <a:rPr lang="en-US" sz="2600" dirty="0" err="1">
              <a:solidFill>
                <a:srgbClr val="000000"/>
              </a:solidFill>
              <a:latin typeface="+mn-lt"/>
            </a:rPr>
            <a:t>FnF</a:t>
          </a:r>
          <a:r>
            <a:rPr lang="en-US" sz="2600" dirty="0">
              <a:solidFill>
                <a:srgbClr val="000000"/>
              </a:solidFill>
              <a:latin typeface="+mn-lt"/>
            </a:rPr>
            <a:t> numbers of users for the SIM selection process</a:t>
          </a:r>
          <a:endParaRPr lang="en-US" sz="26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1D9794E5-9591-4499-B5D8-56EB00F2F2F6}" type="sibTrans" cxnId="{85A4E2EF-C6E8-43D3-902E-DEF15964699C}">
      <dgm:prSet/>
      <dgm:spPr/>
      <dgm:t>
        <a:bodyPr/>
        <a:lstStyle/>
        <a:p>
          <a:endParaRPr lang="en-US"/>
        </a:p>
      </dgm:t>
    </dgm:pt>
    <dgm:pt modelId="{978863E0-5F8F-4FE7-B0B0-643DFEBE9F0F}" type="parTrans" cxnId="{85A4E2EF-C6E8-43D3-902E-DEF15964699C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84089" custLinFactY="-71316" custLinFactNeighborX="-233" custLinFactNeighborY="-100000">
        <dgm:presLayoutVars>
          <dgm:chMax val="0"/>
          <dgm:bulletEnabled val="1"/>
        </dgm:presLayoutVars>
      </dgm:prSet>
      <dgm:spPr/>
    </dgm:pt>
    <dgm:pt modelId="{E417584E-A6F9-4687-8DEE-9B2F6BD762AF}" type="pres">
      <dgm:prSet presAssocID="{CA62B9E1-0042-45C3-B5A9-DB0AF59832BB}" presName="childText" presStyleLbl="revTx" presStyleIdx="0" presStyleCnt="1" custScaleY="167177" custLinFactY="-65212" custLinFactNeighborX="-179" custLinFactNeighborY="-100000">
        <dgm:presLayoutVars>
          <dgm:bulletEnabled val="1"/>
        </dgm:presLayoutVars>
      </dgm:prSet>
      <dgm:spPr/>
    </dgm:pt>
  </dgm:ptLst>
  <dgm:cxnLst>
    <dgm:cxn modelId="{6EB97035-ADA9-4583-B709-8E8C90B155D5}" type="presOf" srcId="{531C3358-8C8A-4F3B-8F5C-658DFA962265}" destId="{AF060237-B5EE-4752-8C90-6E7CB44289BF}" srcOrd="0" destOrd="0" presId="urn:microsoft.com/office/officeart/2005/8/layout/vList2"/>
    <dgm:cxn modelId="{80698B61-F2DB-4876-9849-4FF4F9B1049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6CBD8A81-46D8-4B20-9D31-86F695B5F869}" type="presOf" srcId="{0B55B412-1B88-4340-9A47-CA1C401D7B60}" destId="{E417584E-A6F9-4687-8DEE-9B2F6BD762AF}" srcOrd="0" destOrd="0" presId="urn:microsoft.com/office/officeart/2005/8/layout/vList2"/>
    <dgm:cxn modelId="{5CFAC683-AC07-4681-8DDC-F28ADBB9F3CD}" type="presOf" srcId="{B7CE4066-DA91-4069-9AEA-0F770EC73BBF}" destId="{E417584E-A6F9-4687-8DEE-9B2F6BD762AF}" srcOrd="0" destOrd="1" presId="urn:microsoft.com/office/officeart/2005/8/layout/vList2"/>
    <dgm:cxn modelId="{6A906CEF-6F16-4C46-92F6-CC245D3209E3}" srcId="{CA62B9E1-0042-45C3-B5A9-DB0AF59832BB}" destId="{0B55B412-1B88-4340-9A47-CA1C401D7B60}" srcOrd="0" destOrd="0" parTransId="{942C48AC-75BF-47B1-8C06-178079AD4EC5}" sibTransId="{CCC64CF2-6C97-4925-A7C4-AB1B11976A6C}"/>
    <dgm:cxn modelId="{85A4E2EF-C6E8-43D3-902E-DEF15964699C}" srcId="{0B55B412-1B88-4340-9A47-CA1C401D7B60}" destId="{B7CE4066-DA91-4069-9AEA-0F770EC73BBF}" srcOrd="0" destOrd="0" parTransId="{978863E0-5F8F-4FE7-B0B0-643DFEBE9F0F}" sibTransId="{1D9794E5-9591-4499-B5D8-56EB00F2F2F6}"/>
    <dgm:cxn modelId="{188AE086-B60D-4C99-BDB5-35991ED2CEFA}" type="presParOf" srcId="{AF060237-B5EE-4752-8C90-6E7CB44289BF}" destId="{C3CDC904-C154-417D-9356-A2E7F1B73717}" srcOrd="0" destOrd="0" presId="urn:microsoft.com/office/officeart/2005/8/layout/vList2"/>
    <dgm:cxn modelId="{1CDC0089-6AEB-4576-9049-A1D9BE0134AE}" type="presParOf" srcId="{AF060237-B5EE-4752-8C90-6E7CB44289BF}" destId="{E417584E-A6F9-4687-8DEE-9B2F6BD762AF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800" b="1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DDC7EE1E-A385-44E2-94DC-D5111A7FE5E8}">
      <dgm:prSet phldrT="[Text]" custT="1"/>
      <dgm:spPr/>
      <dgm:t>
        <a:bodyPr/>
        <a:lstStyle/>
        <a:p>
          <a:pPr algn="just"/>
          <a:r>
            <a:rPr lang="en-US" sz="3000" b="0" dirty="0">
              <a:solidFill>
                <a:schemeClr val="tx1"/>
              </a:solidFill>
              <a:latin typeface="+mn-lt"/>
              <a:cs typeface="Arial" pitchFamily="34" charset="0"/>
            </a:rPr>
            <a:t>We develop a cost reducing application for dual SIM supported mobile phones, which enables common p</a:t>
          </a:r>
          <a:r>
            <a:rPr lang="en-US" sz="3000" b="0" i="0" dirty="0"/>
            <a:t>eople to save their money and time</a:t>
          </a:r>
          <a:endParaRPr lang="en-US" sz="30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7FA35A64-7E81-406E-BE7C-71828246B65A}" type="parTrans" cxnId="{9B703575-F82D-4B64-A05B-4D7D6091C4BD}">
      <dgm:prSet/>
      <dgm:spPr/>
      <dgm:t>
        <a:bodyPr/>
        <a:lstStyle/>
        <a:p>
          <a:endParaRPr lang="en-US"/>
        </a:p>
      </dgm:t>
    </dgm:pt>
    <dgm:pt modelId="{FD635356-A3B9-4A0F-A919-785C0210D342}" type="sibTrans" cxnId="{9B703575-F82D-4B64-A05B-4D7D6091C4BD}">
      <dgm:prSet/>
      <dgm:spPr/>
      <dgm:t>
        <a:bodyPr/>
        <a:lstStyle/>
        <a:p>
          <a:endParaRPr lang="en-US"/>
        </a:p>
      </dgm:t>
    </dgm:pt>
    <dgm:pt modelId="{8ECF9ED0-648D-4756-A871-1A94F8B18377}">
      <dgm:prSet phldrT="[Text]" custT="1"/>
      <dgm:spPr/>
      <dgm:t>
        <a:bodyPr/>
        <a:lstStyle/>
        <a:p>
          <a:pPr algn="just">
            <a:buFontTx/>
            <a:buChar char="•"/>
          </a:pPr>
          <a:r>
            <a:rPr lang="en-US" sz="3000" dirty="0"/>
            <a:t>We will parse data from the live websites of the network operator and add updating facility to the app</a:t>
          </a:r>
          <a:endParaRPr lang="en-US" sz="30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C811229F-3B9F-41EE-BD8A-1D6CB591A6AE}" type="parTrans" cxnId="{9F351CB9-2EF1-4D4D-9959-8F9372C5338E}">
      <dgm:prSet/>
      <dgm:spPr/>
      <dgm:t>
        <a:bodyPr/>
        <a:lstStyle/>
        <a:p>
          <a:endParaRPr lang="en-US"/>
        </a:p>
      </dgm:t>
    </dgm:pt>
    <dgm:pt modelId="{C0B694C0-5744-471D-9E8F-7F9F252B3F98}" type="sibTrans" cxnId="{9F351CB9-2EF1-4D4D-9959-8F9372C5338E}">
      <dgm:prSet/>
      <dgm:spPr/>
      <dgm:t>
        <a:bodyPr/>
        <a:lstStyle/>
        <a:p>
          <a:endParaRPr lang="en-US"/>
        </a:p>
      </dgm:t>
    </dgm:pt>
    <dgm:pt modelId="{D9CECC2F-DCAB-4955-BB50-9AA4421B0282}">
      <dgm:prSet phldrT="[Text]" custT="1"/>
      <dgm:spPr/>
      <dgm:t>
        <a:bodyPr/>
        <a:lstStyle/>
        <a:p>
          <a:pPr algn="just">
            <a:buFontTx/>
            <a:buChar char="•"/>
          </a:pPr>
          <a:r>
            <a:rPr lang="en-US" sz="3000" dirty="0"/>
            <a:t>We will add </a:t>
          </a:r>
          <a:r>
            <a:rPr lang="en-US" sz="3000" dirty="0" err="1"/>
            <a:t>sms</a:t>
          </a:r>
          <a:r>
            <a:rPr lang="en-US" sz="3000" dirty="0"/>
            <a:t> cost reduction and will define specific cost calculation algorithms for both calls and </a:t>
          </a:r>
          <a:r>
            <a:rPr lang="en-US" sz="3000" dirty="0" err="1"/>
            <a:t>sms</a:t>
          </a:r>
          <a:endParaRPr lang="en-US" sz="30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EC3F88A-EC9D-411C-B2E3-84F8C2DBE98C}" type="parTrans" cxnId="{F55DDFDC-047C-4AAB-BE07-1BB91CF8365A}">
      <dgm:prSet/>
      <dgm:spPr/>
      <dgm:t>
        <a:bodyPr/>
        <a:lstStyle/>
        <a:p>
          <a:endParaRPr lang="en-US"/>
        </a:p>
      </dgm:t>
    </dgm:pt>
    <dgm:pt modelId="{A402D353-17B0-4DF0-B543-56D8E3BE915C}" type="sibTrans" cxnId="{F55DDFDC-047C-4AAB-BE07-1BB91CF8365A}">
      <dgm:prSet/>
      <dgm:spPr/>
      <dgm:t>
        <a:bodyPr/>
        <a:lstStyle/>
        <a:p>
          <a:endParaRPr lang="en-US"/>
        </a:p>
      </dgm:t>
    </dgm:pt>
    <dgm:pt modelId="{C7FA77D1-D296-408E-A444-145FF992DAFA}">
      <dgm:prSet phldrT="[Text]" custT="1"/>
      <dgm:spPr/>
      <dgm:t>
        <a:bodyPr/>
        <a:lstStyle/>
        <a:p>
          <a:pPr algn="just"/>
          <a:r>
            <a:rPr lang="en-US" sz="3000" dirty="0"/>
            <a:t>We will take user review and add crash analytics for tracking device compatibilities</a:t>
          </a:r>
          <a:endParaRPr lang="en-US" sz="30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F342BEEC-B3AA-408B-91EB-D0B2A629BE9C}" type="parTrans" cxnId="{1782E4BC-4AB6-4EB4-BBE0-4BED4F44B2C7}">
      <dgm:prSet/>
      <dgm:spPr/>
      <dgm:t>
        <a:bodyPr/>
        <a:lstStyle/>
        <a:p>
          <a:endParaRPr lang="en-US"/>
        </a:p>
      </dgm:t>
    </dgm:pt>
    <dgm:pt modelId="{DC72B9C8-AC84-4BC1-9B19-2C0FC72FE5B3}" type="sibTrans" cxnId="{1782E4BC-4AB6-4EB4-BBE0-4BED4F44B2C7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90121" custLinFactNeighborX="257" custLinFactNeighborY="-7202">
        <dgm:presLayoutVars>
          <dgm:chMax val="0"/>
          <dgm:bulletEnabled val="1"/>
        </dgm:presLayoutVars>
      </dgm:prSet>
      <dgm:spPr/>
    </dgm:pt>
    <dgm:pt modelId="{E514EDDE-1170-4BBE-B386-1800C9336CC2}" type="pres">
      <dgm:prSet presAssocID="{CA62B9E1-0042-45C3-B5A9-DB0AF59832BB}" presName="childText" presStyleLbl="revTx" presStyleIdx="0" presStyleCnt="1" custScaleY="127082" custLinFactNeighborY="17583">
        <dgm:presLayoutVars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9B703575-F82D-4B64-A05B-4D7D6091C4BD}" srcId="{CA62B9E1-0042-45C3-B5A9-DB0AF59832BB}" destId="{DDC7EE1E-A385-44E2-94DC-D5111A7FE5E8}" srcOrd="0" destOrd="0" parTransId="{7FA35A64-7E81-406E-BE7C-71828246B65A}" sibTransId="{FD635356-A3B9-4A0F-A919-785C0210D342}"/>
    <dgm:cxn modelId="{11033158-5A4C-4EE6-8513-DE20F966C492}" type="presOf" srcId="{8ECF9ED0-648D-4756-A871-1A94F8B18377}" destId="{E514EDDE-1170-4BBE-B386-1800C9336CC2}" srcOrd="0" destOrd="1" presId="urn:microsoft.com/office/officeart/2005/8/layout/vList2"/>
    <dgm:cxn modelId="{9F351CB9-2EF1-4D4D-9959-8F9372C5338E}" srcId="{CA62B9E1-0042-45C3-B5A9-DB0AF59832BB}" destId="{8ECF9ED0-648D-4756-A871-1A94F8B18377}" srcOrd="1" destOrd="0" parTransId="{C811229F-3B9F-41EE-BD8A-1D6CB591A6AE}" sibTransId="{C0B694C0-5744-471D-9E8F-7F9F252B3F98}"/>
    <dgm:cxn modelId="{1782E4BC-4AB6-4EB4-BBE0-4BED4F44B2C7}" srcId="{CA62B9E1-0042-45C3-B5A9-DB0AF59832BB}" destId="{C7FA77D1-D296-408E-A444-145FF992DAFA}" srcOrd="3" destOrd="0" parTransId="{F342BEEC-B3AA-408B-91EB-D0B2A629BE9C}" sibTransId="{DC72B9C8-AC84-4BC1-9B19-2C0FC72FE5B3}"/>
    <dgm:cxn modelId="{0ABF01D9-E83C-4BC8-9F7B-51E97971EBA6}" type="presOf" srcId="{CA62B9E1-0042-45C3-B5A9-DB0AF59832BB}" destId="{C3CDC904-C154-417D-9356-A2E7F1B73717}" srcOrd="0" destOrd="0" presId="urn:microsoft.com/office/officeart/2005/8/layout/vList2"/>
    <dgm:cxn modelId="{8F3F70D9-A2BF-4594-B953-5DA17BB17D29}" type="presOf" srcId="{531C3358-8C8A-4F3B-8F5C-658DFA962265}" destId="{AF060237-B5EE-4752-8C90-6E7CB44289BF}" srcOrd="0" destOrd="0" presId="urn:microsoft.com/office/officeart/2005/8/layout/vList2"/>
    <dgm:cxn modelId="{F55DDFDC-047C-4AAB-BE07-1BB91CF8365A}" srcId="{CA62B9E1-0042-45C3-B5A9-DB0AF59832BB}" destId="{D9CECC2F-DCAB-4955-BB50-9AA4421B0282}" srcOrd="2" destOrd="0" parTransId="{AEC3F88A-EC9D-411C-B2E3-84F8C2DBE98C}" sibTransId="{A402D353-17B0-4DF0-B543-56D8E3BE915C}"/>
    <dgm:cxn modelId="{1B3B68E4-E09C-4215-A908-E60781FBB669}" type="presOf" srcId="{DDC7EE1E-A385-44E2-94DC-D5111A7FE5E8}" destId="{E514EDDE-1170-4BBE-B386-1800C9336CC2}" srcOrd="0" destOrd="0" presId="urn:microsoft.com/office/officeart/2005/8/layout/vList2"/>
    <dgm:cxn modelId="{941E43F0-7B39-4340-B70E-16AC5370CD3F}" type="presOf" srcId="{D9CECC2F-DCAB-4955-BB50-9AA4421B0282}" destId="{E514EDDE-1170-4BBE-B386-1800C9336CC2}" srcOrd="0" destOrd="2" presId="urn:microsoft.com/office/officeart/2005/8/layout/vList2"/>
    <dgm:cxn modelId="{8696A9F6-7D97-46FD-B053-2718822D35C2}" type="presOf" srcId="{C7FA77D1-D296-408E-A444-145FF992DAFA}" destId="{E514EDDE-1170-4BBE-B386-1800C9336CC2}" srcOrd="0" destOrd="3" presId="urn:microsoft.com/office/officeart/2005/8/layout/vList2"/>
    <dgm:cxn modelId="{146A133C-2743-4C67-BC5F-C6E4760ED21C}" type="presParOf" srcId="{AF060237-B5EE-4752-8C90-6E7CB44289BF}" destId="{C3CDC904-C154-417D-9356-A2E7F1B73717}" srcOrd="0" destOrd="0" presId="urn:microsoft.com/office/officeart/2005/8/layout/vList2"/>
    <dgm:cxn modelId="{FB7ED370-E415-4C4D-B979-7CE1E6F8F386}" type="presParOf" srcId="{AF060237-B5EE-4752-8C90-6E7CB44289BF}" destId="{E514EDDE-1170-4BBE-B386-1800C9336CC2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800" b="1" dirty="0">
              <a:latin typeface="+mn-lt"/>
              <a:cs typeface="Arial" pitchFamily="34" charset="0"/>
            </a:rPr>
            <a:t>References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36536" custLinFactNeighborX="-51" custLinFactNeighborY="-100000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5309F174-5058-444A-B838-6F22136E34FF}" type="presOf" srcId="{531C3358-8C8A-4F3B-8F5C-658DFA962265}" destId="{AF060237-B5EE-4752-8C90-6E7CB44289BF}" srcOrd="0" destOrd="0" presId="urn:microsoft.com/office/officeart/2005/8/layout/vList2"/>
    <dgm:cxn modelId="{C22CD9F0-AD76-45ED-8B7E-6B8595575455}" type="presOf" srcId="{CA62B9E1-0042-45C3-B5A9-DB0AF59832BB}" destId="{C3CDC904-C154-417D-9356-A2E7F1B73717}" srcOrd="0" destOrd="0" presId="urn:microsoft.com/office/officeart/2005/8/layout/vList2"/>
    <dgm:cxn modelId="{D15E5ABD-1F7A-40E2-BB80-0B7942DCBFCE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F4F48C0-CC67-4B98-8A80-D39F9BE633E0}" type="presOf" srcId="{531C3358-8C8A-4F3B-8F5C-658DFA962265}" destId="{AF060237-B5EE-4752-8C90-6E7CB44289BF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667999" cy="7397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Background</a:t>
          </a:r>
        </a:p>
      </dsp:txBody>
      <dsp:txXfrm>
        <a:off x="36110" y="36110"/>
        <a:ext cx="10595779" cy="667497"/>
      </dsp:txXfrm>
    </dsp:sp>
    <dsp:sp modelId="{A4527B19-10A4-4D8D-8538-BF0C8CDCEB2E}">
      <dsp:nvSpPr>
        <dsp:cNvPr id="0" name=""/>
        <dsp:cNvSpPr/>
      </dsp:nvSpPr>
      <dsp:spPr>
        <a:xfrm>
          <a:off x="0" y="805847"/>
          <a:ext cx="10667999" cy="426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latin typeface="+mn-lt"/>
              <a:cs typeface="Arial" pitchFamily="34" charset="0"/>
            </a:rPr>
            <a:t>The number of mobile phone users is increasing day by day all over the world including developing countries</a:t>
          </a: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kern="1200" dirty="0">
              <a:latin typeface="+mn-lt"/>
              <a:cs typeface="Arial" pitchFamily="34" charset="0"/>
            </a:rPr>
            <a:t>According to BTRC, the total number of Mobile Phone subscriptions has reached 117.758  million at the end of  August, 2016 in Bangladesh [1]</a:t>
          </a:r>
          <a:endParaRPr lang="en-US" sz="2600" b="1" kern="1200" dirty="0">
            <a:latin typeface="+mn-lt"/>
            <a:cs typeface="Arial" pitchFamily="34" charset="0"/>
          </a:endParaRP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latin typeface="+mn-lt"/>
              <a:cs typeface="Arial" pitchFamily="34" charset="0"/>
            </a:rPr>
            <a:t>Although many mobile phone users use </a:t>
          </a:r>
          <a:r>
            <a:rPr lang="en-US" sz="3000" kern="1200" dirty="0"/>
            <a:t>dual sim supported mobile phones</a:t>
          </a:r>
          <a:r>
            <a:rPr lang="en-US" sz="3000" b="0" kern="1200" dirty="0">
              <a:latin typeface="+mn-lt"/>
              <a:cs typeface="Arial" pitchFamily="34" charset="0"/>
            </a:rPr>
            <a:t>, it is often difficult to remember and choose the cheapest rate of mobile packages for calling, messaging, etc.</a:t>
          </a:r>
          <a:endParaRPr lang="en-US" sz="3000" b="1" kern="1200" dirty="0">
            <a:latin typeface="+mn-lt"/>
            <a:cs typeface="Arial" pitchFamily="34" charset="0"/>
          </a:endParaRPr>
        </a:p>
      </dsp:txBody>
      <dsp:txXfrm>
        <a:off x="0" y="805847"/>
        <a:ext cx="10667999" cy="4260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458450" cy="731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System Implementation and Findings</a:t>
          </a:r>
        </a:p>
      </dsp:txBody>
      <dsp:txXfrm>
        <a:off x="35710" y="35710"/>
        <a:ext cx="10387030" cy="660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668000" cy="1129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Motivation</a:t>
          </a:r>
        </a:p>
      </dsp:txBody>
      <dsp:txXfrm>
        <a:off x="55133" y="55133"/>
        <a:ext cx="10557734" cy="1019130"/>
      </dsp:txXfrm>
    </dsp:sp>
    <dsp:sp modelId="{47044361-FAC2-4C35-8617-B0EA8774EA16}">
      <dsp:nvSpPr>
        <dsp:cNvPr id="0" name=""/>
        <dsp:cNvSpPr/>
      </dsp:nvSpPr>
      <dsp:spPr>
        <a:xfrm>
          <a:off x="0" y="1411818"/>
          <a:ext cx="10668000" cy="661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Very few apps have been developed and researches have been done especially for dual sim supported mobile phones, which mostly focus on adding extra features and avoiding call failures</a:t>
          </a:r>
          <a:endParaRPr lang="en-US" sz="3000" b="1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i="1" kern="1200" dirty="0" err="1">
              <a:latin typeface="+mn-lt"/>
              <a:cs typeface="Arial" pitchFamily="34" charset="0"/>
            </a:rPr>
            <a:t>PixelPhone</a:t>
          </a:r>
          <a:r>
            <a:rPr lang="en-US" sz="2600" b="0" i="1" kern="1200" dirty="0">
              <a:latin typeface="+mn-lt"/>
              <a:cs typeface="Arial" pitchFamily="34" charset="0"/>
            </a:rPr>
            <a:t> Dialer &amp; Contacts </a:t>
          </a:r>
          <a:r>
            <a:rPr lang="en-US" sz="2600" b="0" i="0" kern="1200" dirty="0">
              <a:latin typeface="+mn-lt"/>
              <a:cs typeface="Arial" pitchFamily="34" charset="0"/>
            </a:rPr>
            <a:t>[2]</a:t>
          </a:r>
          <a:r>
            <a:rPr lang="en-US" sz="2600" b="0" i="1" kern="1200" dirty="0">
              <a:latin typeface="+mn-lt"/>
              <a:cs typeface="Arial" pitchFamily="34" charset="0"/>
            </a:rPr>
            <a:t> </a:t>
          </a:r>
          <a:r>
            <a:rPr lang="en-US" sz="2600" b="0" i="0" kern="1200" dirty="0">
              <a:latin typeface="+mn-lt"/>
              <a:cs typeface="Arial" pitchFamily="34" charset="0"/>
            </a:rPr>
            <a:t>provides a provision for selecting preferred SIM only for custom groups</a:t>
          </a:r>
          <a:endParaRPr lang="en-US" sz="2600" b="1" i="1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i="1" kern="1200" dirty="0">
              <a:latin typeface="+mn-lt"/>
              <a:cs typeface="Arial" pitchFamily="34" charset="0"/>
            </a:rPr>
            <a:t>Dual SIM Control </a:t>
          </a:r>
          <a:r>
            <a:rPr lang="en-US" sz="2600" b="0" i="0" kern="1200" dirty="0">
              <a:latin typeface="+mn-lt"/>
              <a:cs typeface="Arial" pitchFamily="34" charset="0"/>
            </a:rPr>
            <a:t>[3] provides an option for selecting preferred SIM for phone calls and sending SMSs</a:t>
          </a:r>
          <a:endParaRPr lang="en-US" sz="2600" b="0" i="1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i="1" kern="1200" dirty="0">
              <a:latin typeface="+mn-lt"/>
              <a:cs typeface="Arial" pitchFamily="34" charset="0"/>
            </a:rPr>
            <a:t>“</a:t>
          </a:r>
          <a:r>
            <a:rPr lang="en-US" sz="2600" b="0" i="0" kern="1200" dirty="0">
              <a:latin typeface="+mn-lt"/>
              <a:cs typeface="Arial" pitchFamily="34" charset="0"/>
            </a:rPr>
            <a:t>Systems and methods for avoiding call failures in dual-sim devices</a:t>
          </a:r>
          <a:r>
            <a:rPr lang="en-US" sz="2600" b="0" i="1" kern="1200" dirty="0">
              <a:latin typeface="+mn-lt"/>
              <a:cs typeface="Arial" pitchFamily="34" charset="0"/>
            </a:rPr>
            <a:t>”</a:t>
          </a: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Reducing cost by selecting the best available SIM is yet to be addresses in the literature</a:t>
          </a:r>
          <a:endParaRPr lang="en-US" sz="3000" b="0" i="0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kern="1200" dirty="0">
              <a:cs typeface="Segoe UI Semibold" pitchFamily="34" charset="0"/>
            </a:rPr>
            <a:t>For example, saving 0.25 BDT per minute saves 4 BDT after 10 minutes. Thus, 10 million users will save 40 million BDT!</a:t>
          </a:r>
          <a:endParaRPr lang="en-US" sz="2600" b="1" kern="1200" dirty="0">
            <a:latin typeface="+mn-lt"/>
            <a:cs typeface="Arial" pitchFamily="34" charset="0"/>
          </a:endParaRPr>
        </a:p>
      </dsp:txBody>
      <dsp:txXfrm>
        <a:off x="0" y="1411818"/>
        <a:ext cx="10668000" cy="6611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668000" cy="10389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+mn-lt"/>
              <a:cs typeface="Arial" pitchFamily="34" charset="0"/>
            </a:rPr>
            <a:t>Proposed Methodology</a:t>
          </a:r>
          <a:endParaRPr lang="en-US" sz="4800" b="1" kern="1200" dirty="0">
            <a:solidFill>
              <a:schemeClr val="bg1"/>
            </a:solidFill>
            <a:latin typeface="+mn-lt"/>
            <a:cs typeface="Arial" pitchFamily="34" charset="0"/>
          </a:endParaRPr>
        </a:p>
      </dsp:txBody>
      <dsp:txXfrm>
        <a:off x="50717" y="50717"/>
        <a:ext cx="10566566" cy="937502"/>
      </dsp:txXfrm>
    </dsp:sp>
    <dsp:sp modelId="{E417584E-A6F9-4687-8DEE-9B2F6BD762AF}">
      <dsp:nvSpPr>
        <dsp:cNvPr id="0" name=""/>
        <dsp:cNvSpPr/>
      </dsp:nvSpPr>
      <dsp:spPr>
        <a:xfrm>
          <a:off x="0" y="1095495"/>
          <a:ext cx="10668000" cy="398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80000"/>
            <a:buFont typeface="Wingdings 2" charset="2"/>
            <a:buChar char=""/>
          </a:pPr>
          <a:r>
            <a:rPr lang="en-US" sz="3000" kern="1200" dirty="0">
              <a:solidFill>
                <a:srgbClr val="000000"/>
              </a:solidFill>
              <a:latin typeface="+mn-lt"/>
            </a:rPr>
            <a:t>When a call is made, our proposed solution will select the cheapest rate offered by the available SIMs and performs operations through the selected SIM</a:t>
          </a:r>
          <a:endParaRPr lang="en-US" sz="3000" b="1" kern="1200" dirty="0">
            <a:solidFill>
              <a:schemeClr val="bg1"/>
            </a:solidFill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80000"/>
            <a:buFont typeface="Georgia" panose="02040502050405020303" pitchFamily="18" charset="0"/>
            <a:buChar char="–"/>
          </a:pPr>
          <a:r>
            <a:rPr lang="en-US" sz="2600" kern="1200" dirty="0">
              <a:solidFill>
                <a:srgbClr val="000000"/>
              </a:solidFill>
              <a:latin typeface="+mn-lt"/>
            </a:rPr>
            <a:t>It uses package information and </a:t>
          </a:r>
          <a:r>
            <a:rPr lang="en-US" sz="2600" kern="1200" dirty="0" err="1">
              <a:solidFill>
                <a:srgbClr val="000000"/>
              </a:solidFill>
              <a:latin typeface="+mn-lt"/>
            </a:rPr>
            <a:t>FnF</a:t>
          </a:r>
          <a:r>
            <a:rPr lang="en-US" sz="2600" kern="1200" dirty="0">
              <a:solidFill>
                <a:srgbClr val="000000"/>
              </a:solidFill>
              <a:latin typeface="+mn-lt"/>
            </a:rPr>
            <a:t> numbers of users for the SIM selection process</a:t>
          </a:r>
          <a:endParaRPr lang="en-US" sz="2600" b="1" kern="1200" dirty="0">
            <a:solidFill>
              <a:schemeClr val="bg1"/>
            </a:solidFill>
            <a:latin typeface="+mn-lt"/>
            <a:cs typeface="Arial" pitchFamily="34" charset="0"/>
          </a:endParaRPr>
        </a:p>
      </dsp:txBody>
      <dsp:txXfrm>
        <a:off x="0" y="1095495"/>
        <a:ext cx="10668000" cy="3986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458450" cy="1113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sp:txBody>
      <dsp:txXfrm>
        <a:off x="54355" y="54355"/>
        <a:ext cx="10349740" cy="1004752"/>
      </dsp:txXfrm>
    </dsp:sp>
    <dsp:sp modelId="{E514EDDE-1170-4BBE-B386-1800C9336CC2}">
      <dsp:nvSpPr>
        <dsp:cNvPr id="0" name=""/>
        <dsp:cNvSpPr/>
      </dsp:nvSpPr>
      <dsp:spPr>
        <a:xfrm>
          <a:off x="0" y="1506527"/>
          <a:ext cx="10458450" cy="589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056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We develop a cost reducing application for dual SIM supported mobile phones, which enables common p</a:t>
          </a:r>
          <a:r>
            <a:rPr lang="en-US" sz="3000" b="0" i="0" kern="1200" dirty="0"/>
            <a:t>eople to save their money and time</a:t>
          </a:r>
          <a:endParaRPr lang="en-US" sz="3000" b="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•"/>
          </a:pPr>
          <a:r>
            <a:rPr lang="en-US" sz="3000" kern="1200" dirty="0"/>
            <a:t>We will parse data from the live websites of the network operator and add updating facility to the app</a:t>
          </a:r>
          <a:endParaRPr lang="en-US" sz="3000" b="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•"/>
          </a:pPr>
          <a:r>
            <a:rPr lang="en-US" sz="3000" kern="1200" dirty="0"/>
            <a:t>We will add </a:t>
          </a:r>
          <a:r>
            <a:rPr lang="en-US" sz="3000" kern="1200" dirty="0" err="1"/>
            <a:t>sms</a:t>
          </a:r>
          <a:r>
            <a:rPr lang="en-US" sz="3000" kern="1200" dirty="0"/>
            <a:t> cost reduction and will define specific cost calculation algorithms for both calls and </a:t>
          </a:r>
          <a:r>
            <a:rPr lang="en-US" sz="3000" kern="1200" dirty="0" err="1"/>
            <a:t>sms</a:t>
          </a:r>
          <a:endParaRPr lang="en-US" sz="3000" b="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We will take user review and add crash analytics for tracking device compatibilities</a:t>
          </a:r>
          <a:endParaRPr lang="en-US" sz="30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1506527"/>
        <a:ext cx="10458450" cy="58925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21259799" cy="9197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+mn-lt"/>
              <a:cs typeface="Arial" pitchFamily="34" charset="0"/>
            </a:rPr>
            <a:t>References</a:t>
          </a:r>
        </a:p>
      </dsp:txBody>
      <dsp:txXfrm>
        <a:off x="44898" y="44898"/>
        <a:ext cx="21170003" cy="829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926085"/>
            <a:ext cx="18653760" cy="20482560"/>
          </a:xfrm>
        </p:spPr>
        <p:txBody>
          <a:bodyPr/>
          <a:lstStyle>
            <a:lvl1pPr>
              <a:lnSpc>
                <a:spcPct val="100000"/>
              </a:lnSpc>
              <a:defRPr sz="2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3774400"/>
            <a:ext cx="15361920" cy="5852160"/>
          </a:xfrm>
        </p:spPr>
        <p:txBody>
          <a:bodyPr>
            <a:normAutofit/>
          </a:bodyPr>
          <a:lstStyle>
            <a:lvl1pPr marL="0" indent="0" algn="ctr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5BC2-FAAF-4CA0-A3F5-3C72287330ED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09B31-F215-4FDD-AD3C-0C68082FD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220B-6C85-4D85-97BD-815C0CFF05A4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1302F-2FA7-4D0B-BB72-275716C03F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BB664-D82C-404E-B457-EA06389DF9F0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E50A-74E2-4172-84E0-10B809A94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0B96B-B154-424E-B082-B1C52E1D79A1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464A5-D5E6-4E0F-9F96-3F32B28AA6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0238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269663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12400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6583682"/>
            <a:ext cx="18653760" cy="12024360"/>
          </a:xfrm>
        </p:spPr>
        <p:txBody>
          <a:bodyPr/>
          <a:lstStyle>
            <a:lvl1pPr algn="ctr" defTabSz="31350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65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9530065"/>
            <a:ext cx="18653760" cy="5433058"/>
          </a:xfrm>
        </p:spPr>
        <p:txBody>
          <a:bodyPr/>
          <a:lstStyle>
            <a:lvl1pPr marL="0" indent="0" algn="ctr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3B98D-8D0F-4039-AF6D-123E7C0F5ADB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C11A6-23B0-47BF-BD25-1B74220812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8200"/>
            </a:lvl1pPr>
            <a:lvl2pPr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77824" y="7680960"/>
            <a:ext cx="9699955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8ABC-36FB-40B6-9B43-BC4756EF7208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722B00F-3AE6-4F4F-904B-64EB1CAF3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0"/>
            <a:ext cx="9696451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5681" y="7680960"/>
            <a:ext cx="970026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097280" y="10621670"/>
            <a:ext cx="9699955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214202" y="10621673"/>
            <a:ext cx="9699955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80E7-FC8B-4691-B78E-991AE6D9CD8A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CED7577-5314-498A-9425-700FF591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E7AE-5681-401E-A80D-049E40D27E41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E643-F087-4445-8226-1F4743595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7D914-B710-452D-9696-9CB3383063B7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FAAEE-CE2C-438E-8267-D1385CE0F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010" y="1280160"/>
            <a:ext cx="7219951" cy="10058400"/>
          </a:xfrm>
        </p:spPr>
        <p:txBody>
          <a:bodyPr/>
          <a:lstStyle>
            <a:lvl1pPr algn="ctr">
              <a:lnSpc>
                <a:spcPct val="100000"/>
              </a:lnSpc>
              <a:defRPr sz="96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930" y="1310643"/>
            <a:ext cx="11990071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7010" y="11704323"/>
            <a:ext cx="7219951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4AC3-8027-44BA-8387-AE3AF740B8E5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46A36-3BAD-4451-B5A4-0A73780D8C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982" y="1097280"/>
            <a:ext cx="13708378" cy="4297680"/>
          </a:xfrm>
        </p:spPr>
        <p:txBody>
          <a:bodyPr/>
          <a:lstStyle>
            <a:lvl1pPr algn="ctr">
              <a:lnSpc>
                <a:spcPct val="10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19502" y="5486400"/>
            <a:ext cx="14531338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982" y="27889200"/>
            <a:ext cx="13708378" cy="2560320"/>
          </a:xfrm>
        </p:spPr>
        <p:txBody>
          <a:bodyPr>
            <a:normAutofit/>
          </a:bodyPr>
          <a:lstStyle>
            <a:lvl1pPr marL="0" indent="0" algn="ctr"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5D22-B48D-4F7E-833B-BE1A3EFFA050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917D9-5D14-4397-B1A6-2B0FBEAC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0"/>
            <a:ext cx="19751675" cy="7680325"/>
          </a:xfrm>
          <a:prstGeom prst="rect">
            <a:avLst/>
          </a:prstGeom>
        </p:spPr>
        <p:txBody>
          <a:bodyPr vert="horz" lIns="313502" tIns="156751" rIns="313502" bIns="15675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71750" y="30510163"/>
            <a:ext cx="5006975" cy="1752600"/>
          </a:xfrm>
          <a:prstGeom prst="rect">
            <a:avLst/>
          </a:prstGeom>
        </p:spPr>
        <p:txBody>
          <a:bodyPr vert="horz" lIns="313502" tIns="156751" rIns="156751" bIns="156751" rtlCol="0" anchor="ctr"/>
          <a:lstStyle>
            <a:lvl1pPr algn="r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21F64384-1CA1-4715-905B-D1D2890F945A}" type="datetime1">
              <a:rPr lang="en-US"/>
              <a:pPr>
                <a:defRPr/>
              </a:pPr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2738" y="30510163"/>
            <a:ext cx="6834187" cy="1752600"/>
          </a:xfrm>
          <a:prstGeom prst="rect">
            <a:avLst/>
          </a:prstGeom>
        </p:spPr>
        <p:txBody>
          <a:bodyPr vert="horz" lIns="156751" tIns="156751" rIns="313502" bIns="156751" rtlCol="0" anchor="ctr"/>
          <a:lstStyle>
            <a:lvl1pPr algn="l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04150" y="30510163"/>
            <a:ext cx="1347788" cy="1752600"/>
          </a:xfrm>
          <a:prstGeom prst="rect">
            <a:avLst/>
          </a:prstGeom>
        </p:spPr>
        <p:txBody>
          <a:bodyPr vert="horz" wrap="square" lIns="94051" tIns="156751" rIns="156751" bIns="15675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1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fld id="{D4688656-4499-421A-A4EC-448368D58D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99363" y="31197550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defTabSz="3135020" eaLnBrk="1" hangingPunct="1">
              <a:defRPr/>
            </a:pPr>
            <a:endParaRPr lang="en-US" sz="6200" dirty="0"/>
          </a:p>
        </p:txBody>
      </p:sp>
      <p:sp>
        <p:nvSpPr>
          <p:cNvPr id="8" name="Oval 7"/>
          <p:cNvSpPr/>
          <p:nvPr/>
        </p:nvSpPr>
        <p:spPr>
          <a:xfrm>
            <a:off x="1365250" y="31197550"/>
            <a:ext cx="204788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3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tIns="457200" rIns="457200" bIns="45720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35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7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3133725" rtl="0" eaLnBrk="0" fontAlgn="base" hangingPunct="0">
        <a:lnSpc>
          <a:spcPts val="19885"/>
        </a:lnSpc>
        <a:spcBef>
          <a:spcPct val="0"/>
        </a:spcBef>
        <a:spcAft>
          <a:spcPct val="0"/>
        </a:spcAft>
        <a:defRPr sz="18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rgbClr val="7F7F7F"/>
          </a:solidFill>
          <a:latin typeface="+mj-lt"/>
          <a:ea typeface="+mn-ea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image" Target="../media/image7.png"/><Relationship Id="rId21" Type="http://schemas.microsoft.com/office/2007/relationships/diagramDrawing" Target="../diagrams/drawing4.xml"/><Relationship Id="rId34" Type="http://schemas.openxmlformats.org/officeDocument/2006/relationships/hyperlink" Target="http://www.doradoapps.com/pixelphone-dialer-contacts/" TargetMode="External"/><Relationship Id="rId42" Type="http://schemas.openxmlformats.org/officeDocument/2006/relationships/diagramData" Target="../diagrams/data7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3.png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diagramColors" Target="../diagrams/colors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hyperlink" Target="http://mobius-apps.appspot.com/apps/dual_sim_control.jsp" TargetMode="External"/><Relationship Id="rId43" Type="http://schemas.openxmlformats.org/officeDocument/2006/relationships/diagramLayout" Target="../diagrams/layout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hyperlink" Target="http://www.btrc.gov.bd/content/mobile-phone-subscribers-bangladesh-august-2016/" TargetMode="External"/><Relationship Id="rId38" Type="http://schemas.openxmlformats.org/officeDocument/2006/relationships/image" Target="../media/image6.png"/><Relationship Id="rId46" Type="http://schemas.microsoft.com/office/2007/relationships/diagramDrawing" Target="../diagrams/drawing7.xml"/><Relationship Id="rId20" Type="http://schemas.openxmlformats.org/officeDocument/2006/relationships/diagramColors" Target="../diagrams/colors4.xml"/><Relationship Id="rId4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22"/>
          <p:cNvSpPr txBox="1">
            <a:spLocks noChangeArrowheads="1"/>
          </p:cNvSpPr>
          <p:nvPr/>
        </p:nvSpPr>
        <p:spPr bwMode="auto">
          <a:xfrm>
            <a:off x="4916903" y="22548"/>
            <a:ext cx="150876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82880" rIns="182880" bIns="182880">
            <a:spAutoFit/>
          </a:bodyPr>
          <a:lstStyle/>
          <a:p>
            <a:pPr algn="ctr" defTabSz="4389438" eaLnBrk="1" hangingPunct="1"/>
            <a:r>
              <a:rPr lang="en-US" sz="4800" b="1" i="1" dirty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Automated Cost Reduction while Using </a:t>
            </a:r>
          </a:p>
          <a:p>
            <a:pPr algn="ctr" defTabSz="4389438" eaLnBrk="1" hangingPunct="1"/>
            <a:r>
              <a:rPr lang="en-US" sz="4800" b="1" i="1" dirty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Multiple SIMs in a Single Mobile Device</a:t>
            </a:r>
          </a:p>
        </p:txBody>
      </p:sp>
      <p:sp>
        <p:nvSpPr>
          <p:cNvPr id="3075" name="Text Box 123"/>
          <p:cNvSpPr txBox="1">
            <a:spLocks noChangeArrowheads="1"/>
          </p:cNvSpPr>
          <p:nvPr/>
        </p:nvSpPr>
        <p:spPr bwMode="auto">
          <a:xfrm>
            <a:off x="3663950" y="1562046"/>
            <a:ext cx="18281650" cy="21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 eaLnBrk="1" hangingPunct="1"/>
            <a:r>
              <a:rPr lang="en-US" sz="2400" dirty="0" err="1">
                <a:solidFill>
                  <a:srgbClr val="FFFF99"/>
                </a:solidFill>
              </a:rPr>
              <a:t>Partha</a:t>
            </a:r>
            <a:r>
              <a:rPr lang="en-US" sz="2400" dirty="0">
                <a:solidFill>
                  <a:srgbClr val="FFFF99"/>
                </a:solidFill>
              </a:rPr>
              <a:t> Chakraborty</a:t>
            </a:r>
            <a:r>
              <a:rPr lang="en-US" sz="2400" baseline="30000" dirty="0">
                <a:solidFill>
                  <a:srgbClr val="FFFF99"/>
                </a:solidFill>
              </a:rPr>
              <a:t>1</a:t>
            </a:r>
            <a:r>
              <a:rPr lang="en-US" sz="2400" dirty="0">
                <a:solidFill>
                  <a:srgbClr val="FFFF99"/>
                </a:solidFill>
              </a:rPr>
              <a:t>, </a:t>
            </a:r>
            <a:r>
              <a:rPr lang="en-US" sz="2400" dirty="0" err="1">
                <a:solidFill>
                  <a:srgbClr val="FFFF99"/>
                </a:solidFill>
              </a:rPr>
              <a:t>Salsabil</a:t>
            </a:r>
            <a:r>
              <a:rPr lang="en-US" sz="2400" dirty="0">
                <a:solidFill>
                  <a:srgbClr val="FFFF99"/>
                </a:solidFill>
              </a:rPr>
              <a:t> Arabi</a:t>
            </a:r>
            <a:r>
              <a:rPr lang="en-US" sz="2400" baseline="30000" dirty="0">
                <a:solidFill>
                  <a:srgbClr val="FFFF99"/>
                </a:solidFill>
              </a:rPr>
              <a:t>2</a:t>
            </a:r>
            <a:r>
              <a:rPr lang="en-US" sz="2400" dirty="0">
                <a:solidFill>
                  <a:srgbClr val="FFFF99"/>
                </a:solidFill>
              </a:rPr>
              <a:t>, Ayesha Siddiqua</a:t>
            </a:r>
            <a:r>
              <a:rPr lang="en-US" sz="2400" baseline="30000" dirty="0">
                <a:solidFill>
                  <a:srgbClr val="FFFF99"/>
                </a:solidFill>
              </a:rPr>
              <a:t>3</a:t>
            </a:r>
            <a:r>
              <a:rPr lang="en-US" sz="2400" dirty="0">
                <a:solidFill>
                  <a:srgbClr val="FFFF99"/>
                </a:solidFill>
              </a:rPr>
              <a:t>, </a:t>
            </a:r>
            <a:r>
              <a:rPr lang="en-US" sz="2400" dirty="0" err="1">
                <a:solidFill>
                  <a:srgbClr val="FFFF99"/>
                </a:solidFill>
              </a:rPr>
              <a:t>Tahrina</a:t>
            </a:r>
            <a:r>
              <a:rPr lang="en-US" sz="2400" dirty="0">
                <a:solidFill>
                  <a:srgbClr val="FFFF99"/>
                </a:solidFill>
              </a:rPr>
              <a:t> Tasnim</a:t>
            </a:r>
            <a:r>
              <a:rPr lang="en-US" sz="2400" baseline="30000" dirty="0">
                <a:solidFill>
                  <a:srgbClr val="FFFF99"/>
                </a:solidFill>
              </a:rPr>
              <a:t>4</a:t>
            </a:r>
            <a:r>
              <a:rPr lang="en-US" sz="2400" dirty="0">
                <a:solidFill>
                  <a:srgbClr val="FFFF99"/>
                </a:solidFill>
              </a:rPr>
              <a:t>, Md. </a:t>
            </a:r>
            <a:r>
              <a:rPr lang="en-US" sz="2400" dirty="0" err="1">
                <a:solidFill>
                  <a:srgbClr val="FFFF99"/>
                </a:solidFill>
              </a:rPr>
              <a:t>Sazzad</a:t>
            </a:r>
            <a:r>
              <a:rPr lang="en-US" sz="2400" dirty="0">
                <a:solidFill>
                  <a:srgbClr val="FFFF99"/>
                </a:solidFill>
              </a:rPr>
              <a:t> Hossain</a:t>
            </a:r>
            <a:r>
              <a:rPr lang="en-US" sz="2400" baseline="30000" dirty="0">
                <a:solidFill>
                  <a:srgbClr val="FFFF99"/>
                </a:solidFill>
              </a:rPr>
              <a:t>5</a:t>
            </a:r>
            <a:r>
              <a:rPr lang="en-US" sz="2400" dirty="0">
                <a:solidFill>
                  <a:srgbClr val="FFFF99"/>
                </a:solidFill>
              </a:rPr>
              <a:t>, </a:t>
            </a:r>
            <a:r>
              <a:rPr lang="en-US" sz="2400" dirty="0" err="1">
                <a:solidFill>
                  <a:srgbClr val="FFFF99"/>
                </a:solidFill>
              </a:rPr>
              <a:t>Ishtiaque</a:t>
            </a:r>
            <a:r>
              <a:rPr lang="en-US" sz="2400" dirty="0">
                <a:solidFill>
                  <a:srgbClr val="FFFF99"/>
                </a:solidFill>
              </a:rPr>
              <a:t> Ahmed</a:t>
            </a:r>
            <a:r>
              <a:rPr lang="en-US" sz="2400" baseline="30000" dirty="0">
                <a:solidFill>
                  <a:srgbClr val="FFFF99"/>
                </a:solidFill>
              </a:rPr>
              <a:t>6</a:t>
            </a:r>
            <a:r>
              <a:rPr lang="en-US" sz="2400" dirty="0">
                <a:solidFill>
                  <a:srgbClr val="FFFF99"/>
                </a:solidFill>
              </a:rPr>
              <a:t>, Shantanu Dutta</a:t>
            </a:r>
            <a:r>
              <a:rPr lang="en-US" sz="2400" baseline="30000" dirty="0">
                <a:solidFill>
                  <a:srgbClr val="FFFF99"/>
                </a:solidFill>
              </a:rPr>
              <a:t>7</a:t>
            </a:r>
            <a:r>
              <a:rPr lang="en-US" sz="2400" dirty="0">
                <a:solidFill>
                  <a:srgbClr val="FFFF99"/>
                </a:solidFill>
              </a:rPr>
              <a:t>, </a:t>
            </a:r>
            <a:r>
              <a:rPr lang="en-US" sz="2400" dirty="0" err="1">
                <a:solidFill>
                  <a:srgbClr val="FFFF99"/>
                </a:solidFill>
              </a:rPr>
              <a:t>Alvi</a:t>
            </a:r>
            <a:r>
              <a:rPr lang="en-US" sz="2400" dirty="0">
                <a:solidFill>
                  <a:srgbClr val="FFFF99"/>
                </a:solidFill>
              </a:rPr>
              <a:t> Md. Ishmam</a:t>
            </a:r>
            <a:r>
              <a:rPr lang="en-US" sz="2400" baseline="30000" dirty="0">
                <a:solidFill>
                  <a:srgbClr val="FFFF99"/>
                </a:solidFill>
              </a:rPr>
              <a:t>8</a:t>
            </a:r>
            <a:r>
              <a:rPr lang="en-US" sz="2400" dirty="0">
                <a:solidFill>
                  <a:srgbClr val="FFFF99"/>
                </a:solidFill>
              </a:rPr>
              <a:t>, Tarik Reza Toha</a:t>
            </a:r>
            <a:r>
              <a:rPr lang="en-US" sz="2400" baseline="30000" dirty="0">
                <a:solidFill>
                  <a:srgbClr val="FFFF99"/>
                </a:solidFill>
              </a:rPr>
              <a:t>9</a:t>
            </a:r>
            <a:r>
              <a:rPr lang="en-US" sz="2400" dirty="0">
                <a:solidFill>
                  <a:srgbClr val="FFFF99"/>
                </a:solidFill>
              </a:rPr>
              <a:t> and A. B. M. </a:t>
            </a:r>
            <a:r>
              <a:rPr lang="en-US" sz="2400" dirty="0" err="1">
                <a:solidFill>
                  <a:srgbClr val="FFFF99"/>
                </a:solidFill>
              </a:rPr>
              <a:t>Alim</a:t>
            </a:r>
            <a:r>
              <a:rPr lang="en-US" sz="2400" dirty="0">
                <a:solidFill>
                  <a:srgbClr val="FFFF99"/>
                </a:solidFill>
              </a:rPr>
              <a:t> Al Islam</a:t>
            </a:r>
            <a:r>
              <a:rPr lang="en-US" sz="2400" baseline="30000" dirty="0">
                <a:solidFill>
                  <a:srgbClr val="FFFF99"/>
                </a:solidFill>
              </a:rPr>
              <a:t>4</a:t>
            </a:r>
          </a:p>
          <a:p>
            <a:pPr algn="ctr" defTabSz="4389438" eaLnBrk="1" hangingPunct="1"/>
            <a:r>
              <a:rPr lang="en-US" sz="2800" dirty="0">
                <a:solidFill>
                  <a:srgbClr val="FFFF99"/>
                </a:solidFill>
              </a:rPr>
              <a:t>Depart</a:t>
            </a:r>
            <a:r>
              <a:rPr lang="en-US" sz="2400" dirty="0">
                <a:solidFill>
                  <a:srgbClr val="FFFF99"/>
                </a:solidFill>
              </a:rPr>
              <a:t>ment of CSE, Bangladesh University of Engineering and Technology, Dhaka-1000, Bangladesh</a:t>
            </a:r>
          </a:p>
          <a:p>
            <a:pPr algn="ctr" defTabSz="4389438" eaLnBrk="1" hangingPunct="1"/>
            <a:r>
              <a:rPr lang="en-US" dirty="0">
                <a:solidFill>
                  <a:srgbClr val="FFFF99"/>
                </a:solidFill>
              </a:rPr>
              <a:t>Email:{</a:t>
            </a:r>
            <a:r>
              <a:rPr lang="en-US" baseline="30000" dirty="0">
                <a:solidFill>
                  <a:srgbClr val="FFFF99"/>
                </a:solidFill>
              </a:rPr>
              <a:t>1</a:t>
            </a:r>
            <a:r>
              <a:rPr lang="en-US" dirty="0">
                <a:solidFill>
                  <a:srgbClr val="FFFF99"/>
                </a:solidFill>
              </a:rPr>
              <a:t>1305117.pc, </a:t>
            </a:r>
            <a:r>
              <a:rPr lang="en-US" baseline="30000" dirty="0">
                <a:solidFill>
                  <a:srgbClr val="FFFF99"/>
                </a:solidFill>
              </a:rPr>
              <a:t>2</a:t>
            </a:r>
            <a:r>
              <a:rPr lang="en-US" dirty="0">
                <a:solidFill>
                  <a:srgbClr val="FFFF99"/>
                </a:solidFill>
              </a:rPr>
              <a:t>1405108.sa, </a:t>
            </a:r>
            <a:r>
              <a:rPr lang="en-US" baseline="30000" dirty="0">
                <a:solidFill>
                  <a:srgbClr val="FFFF99"/>
                </a:solidFill>
              </a:rPr>
              <a:t>3</a:t>
            </a:r>
            <a:r>
              <a:rPr lang="en-US" dirty="0">
                <a:solidFill>
                  <a:srgbClr val="FFFF99"/>
                </a:solidFill>
              </a:rPr>
              <a:t>1405049.as, </a:t>
            </a:r>
            <a:r>
              <a:rPr lang="en-US" baseline="30000" dirty="0">
                <a:solidFill>
                  <a:srgbClr val="FFFF99"/>
                </a:solidFill>
              </a:rPr>
              <a:t>6</a:t>
            </a:r>
            <a:r>
              <a:rPr lang="en-US" dirty="0">
                <a:solidFill>
                  <a:srgbClr val="FFFF99"/>
                </a:solidFill>
              </a:rPr>
              <a:t>1205094.ia, </a:t>
            </a:r>
            <a:r>
              <a:rPr lang="en-US" baseline="30000" dirty="0">
                <a:solidFill>
                  <a:srgbClr val="FFFF99"/>
                </a:solidFill>
              </a:rPr>
              <a:t>7</a:t>
            </a:r>
            <a:r>
              <a:rPr lang="en-US" dirty="0">
                <a:solidFill>
                  <a:srgbClr val="FFFF99"/>
                </a:solidFill>
              </a:rPr>
              <a:t>1405092.sd, </a:t>
            </a:r>
            <a:r>
              <a:rPr lang="en-US" baseline="30000" dirty="0">
                <a:solidFill>
                  <a:srgbClr val="FFFF99"/>
                </a:solidFill>
              </a:rPr>
              <a:t>8</a:t>
            </a:r>
            <a:r>
              <a:rPr lang="en-US" dirty="0">
                <a:solidFill>
                  <a:srgbClr val="FFFF99"/>
                </a:solidFill>
              </a:rPr>
              <a:t>1305092.am, </a:t>
            </a:r>
            <a:r>
              <a:rPr lang="en-US" baseline="30000" dirty="0">
                <a:solidFill>
                  <a:srgbClr val="FFFF99"/>
                </a:solidFill>
              </a:rPr>
              <a:t>9</a:t>
            </a:r>
            <a:r>
              <a:rPr lang="en-US" dirty="0">
                <a:solidFill>
                  <a:srgbClr val="FFFF99"/>
                </a:solidFill>
              </a:rPr>
              <a:t>1205082.trt}@ugrad.cse.buet.ac.bd, {</a:t>
            </a:r>
            <a:r>
              <a:rPr lang="en-US" baseline="30000" dirty="0">
                <a:solidFill>
                  <a:srgbClr val="FFFF99"/>
                </a:solidFill>
              </a:rPr>
              <a:t>4</a:t>
            </a:r>
            <a:r>
              <a:rPr lang="en-US" dirty="0">
                <a:solidFill>
                  <a:srgbClr val="FFFF99"/>
                </a:solidFill>
              </a:rPr>
              <a:t>tazreentasnim, </a:t>
            </a:r>
            <a:r>
              <a:rPr lang="en-US" baseline="30000" dirty="0">
                <a:solidFill>
                  <a:srgbClr val="FFFF99"/>
                </a:solidFill>
              </a:rPr>
              <a:t>5</a:t>
            </a:r>
            <a:r>
              <a:rPr lang="en-US" dirty="0">
                <a:solidFill>
                  <a:srgbClr val="FFFF99"/>
                </a:solidFill>
              </a:rPr>
              <a:t>sazzad.cse.88}@gmail.com and </a:t>
            </a:r>
            <a:r>
              <a:rPr lang="en-US" baseline="30000" dirty="0">
                <a:solidFill>
                  <a:srgbClr val="FFFF99"/>
                </a:solidFill>
              </a:rPr>
              <a:t>10</a:t>
            </a:r>
            <a:r>
              <a:rPr lang="en-US" dirty="0">
                <a:solidFill>
                  <a:srgbClr val="FFFF99"/>
                </a:solidFill>
              </a:rPr>
              <a:t>alim_razi@cse.buet.ac.bd</a:t>
            </a:r>
            <a:endParaRPr lang="en-US" baseline="30000" dirty="0">
              <a:solidFill>
                <a:srgbClr val="FFFF99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7044940"/>
              </p:ext>
            </p:extLst>
          </p:nvPr>
        </p:nvGraphicFramePr>
        <p:xfrm>
          <a:off x="375575" y="3832285"/>
          <a:ext cx="10667999" cy="506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80" name="TextBox 3"/>
          <p:cNvSpPr txBox="1">
            <a:spLocks noChangeArrowheads="1"/>
          </p:cNvSpPr>
          <p:nvPr/>
        </p:nvSpPr>
        <p:spPr bwMode="auto">
          <a:xfrm>
            <a:off x="11430000" y="25384125"/>
            <a:ext cx="10134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8117800"/>
            <a:ext cx="10439400" cy="272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 sz="1900" i="1" dirty="0">
                <a:solidFill>
                  <a:schemeClr val="tx2">
                    <a:lumMod val="50000"/>
                  </a:schemeClr>
                </a:solidFill>
              </a:rPr>
              <a:t>Google Glass Snoopers Can Steal Your Passcode With a Glance, March, 2015. Available: http://www.wired.com/2014/06/google-glass-snoopers-can-steal-your-passcode-with-a-glance/ 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1900" i="1" dirty="0">
                <a:solidFill>
                  <a:schemeClr val="tx2">
                    <a:lumMod val="50000"/>
                  </a:schemeClr>
                </a:solidFill>
              </a:rPr>
              <a:t>B. Hoanca and K. Mock. Password Entry Scheme Resistant to Eavesdropping, Security and Management, Las Vegas, Nevada, 2008, pp. 119-125.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900" i="1" dirty="0">
                <a:solidFill>
                  <a:schemeClr val="tx2">
                    <a:lumMod val="50000"/>
                  </a:schemeClr>
                </a:solidFill>
              </a:rPr>
              <a:t>L. Sobrado, J. C. Birget, "Graphical passwords", The Rutgers Scholar, An Electronic Bulletin for Undergraduate Research, vol. 4 (2002).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900" i="1" dirty="0">
                <a:solidFill>
                  <a:schemeClr val="tx2">
                    <a:lumMod val="50000"/>
                  </a:schemeClr>
                </a:solidFill>
              </a:rPr>
              <a:t>N. Hopper and M. Blum. A Secure Human-Computer Authentication Scheme. Technical Re- port CMU-CS-00-139, Carnegie Mellon University, 2000.</a:t>
            </a: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456824359"/>
              </p:ext>
            </p:extLst>
          </p:nvPr>
        </p:nvGraphicFramePr>
        <p:xfrm>
          <a:off x="11119820" y="3844784"/>
          <a:ext cx="10458450" cy="1044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647394155"/>
              </p:ext>
            </p:extLst>
          </p:nvPr>
        </p:nvGraphicFramePr>
        <p:xfrm>
          <a:off x="353792" y="9048783"/>
          <a:ext cx="10668000" cy="802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60980138"/>
              </p:ext>
            </p:extLst>
          </p:nvPr>
        </p:nvGraphicFramePr>
        <p:xfrm>
          <a:off x="344324" y="17163818"/>
          <a:ext cx="10668000" cy="1071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03346439"/>
              </p:ext>
            </p:extLst>
          </p:nvPr>
        </p:nvGraphicFramePr>
        <p:xfrm>
          <a:off x="11142826" y="20484560"/>
          <a:ext cx="10458450" cy="7399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2897180091"/>
              </p:ext>
            </p:extLst>
          </p:nvPr>
        </p:nvGraphicFramePr>
        <p:xfrm>
          <a:off x="353792" y="28047679"/>
          <a:ext cx="21259800" cy="38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15" name="Picture 170" descr="Buet Logo Big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79727"/>
            <a:ext cx="2588914" cy="258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157920" y="13761376"/>
            <a:ext cx="10382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n-lt"/>
              </a:rPr>
              <a:t>Figure: Our implemented app interface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674" y="29133651"/>
            <a:ext cx="21285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Bangladesh Telecommunication Regulatory Commission. See: </a:t>
            </a:r>
            <a:r>
              <a:rPr lang="en-US" sz="2400" i="1" dirty="0">
                <a:cs typeface="Arial" pitchFamily="34" charset="0"/>
                <a:hlinkClick r:id="rId33"/>
              </a:rPr>
              <a:t>http://www.btrc.gov.bd/content/mobile-phone-subscribers-bangladesh-august-2016/</a:t>
            </a:r>
            <a:r>
              <a:rPr lang="en-US" sz="2400" i="1" dirty="0"/>
              <a:t>  Last accessed: Nov. 21,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cs typeface="Arial" pitchFamily="34" charset="0"/>
              </a:rPr>
              <a:t>Dorado apps. </a:t>
            </a:r>
            <a:r>
              <a:rPr lang="en-US" sz="2400" i="1" dirty="0" err="1">
                <a:cs typeface="Arial" pitchFamily="34" charset="0"/>
              </a:rPr>
              <a:t>PixelPhone</a:t>
            </a:r>
            <a:r>
              <a:rPr lang="en-US" sz="2400" i="1" dirty="0">
                <a:cs typeface="Arial" pitchFamily="34" charset="0"/>
              </a:rPr>
              <a:t> Dialer &amp; Contacts. See: </a:t>
            </a:r>
            <a:r>
              <a:rPr lang="en-US" sz="2400" i="1" dirty="0">
                <a:cs typeface="Arial" pitchFamily="34" charset="0"/>
                <a:hlinkClick r:id="rId34"/>
              </a:rPr>
              <a:t>http://www.doradoapps.com/pixelphone-dialer-contacts/</a:t>
            </a:r>
            <a:r>
              <a:rPr lang="en-US" sz="2400" i="1" dirty="0">
                <a:cs typeface="Arial" pitchFamily="34" charset="0"/>
              </a:rPr>
              <a:t> </a:t>
            </a:r>
            <a:br>
              <a:rPr lang="en-US" sz="2400" i="1" dirty="0">
                <a:cs typeface="Arial" pitchFamily="34" charset="0"/>
              </a:rPr>
            </a:br>
            <a:r>
              <a:rPr lang="en-US" sz="2400" i="1" dirty="0">
                <a:cs typeface="Arial" pitchFamily="34" charset="0"/>
              </a:rPr>
              <a:t>Last accessed: </a:t>
            </a:r>
            <a:r>
              <a:rPr lang="en-US" sz="2400" i="1" dirty="0"/>
              <a:t>Nov. 21,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Mobius apps. Dual SIM Control. See: </a:t>
            </a:r>
            <a:r>
              <a:rPr lang="en-US" sz="2400" i="1" dirty="0">
                <a:hlinkClick r:id="rId35"/>
              </a:rPr>
              <a:t>http://mobius-apps.appspot.com/apps/dual_sim_control.jsp</a:t>
            </a:r>
            <a:r>
              <a:rPr lang="en-US" sz="2400" i="1" dirty="0"/>
              <a:t> Last accessed: Nov. 21,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Subbarayudu</a:t>
            </a:r>
            <a:r>
              <a:rPr lang="en-US" sz="2400" dirty="0"/>
              <a:t> </a:t>
            </a:r>
            <a:r>
              <a:rPr lang="en-US" sz="2400" dirty="0" err="1"/>
              <a:t>Mutya</a:t>
            </a:r>
            <a:r>
              <a:rPr lang="en-US" sz="2400" dirty="0"/>
              <a:t>, </a:t>
            </a:r>
            <a:r>
              <a:rPr lang="en-US" sz="2400" dirty="0" err="1"/>
              <a:t>Jayavarapu</a:t>
            </a:r>
            <a:r>
              <a:rPr lang="en-US" sz="2400" dirty="0"/>
              <a:t> Venkata, Krishna MURTHY, </a:t>
            </a:r>
            <a:r>
              <a:rPr lang="en-US" sz="2400" dirty="0" err="1"/>
              <a:t>Shivank</a:t>
            </a:r>
            <a:r>
              <a:rPr lang="en-US" sz="2400" dirty="0"/>
              <a:t> Nayak, “System and methods for avoiding call failures in dual-sim devices”, Sep. 18, 2014, </a:t>
            </a:r>
            <a:r>
              <a:rPr lang="en-US" sz="2400" dirty="0" err="1"/>
              <a:t>uS</a:t>
            </a:r>
            <a:r>
              <a:rPr lang="en-US" sz="2400" dirty="0"/>
              <a:t> Patent 20140274006.</a:t>
            </a:r>
            <a:endParaRPr lang="en-US" sz="2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0756412"/>
            <a:ext cx="9410699" cy="64592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4800" y="27215662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latin typeface="+mn-lt"/>
              </a:rPr>
              <a:t>Figure: Block diagram of our proposed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C01EA-BBB3-4D77-BC2E-AA606C47460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21" y="4770544"/>
            <a:ext cx="3081087" cy="4457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7A4F6-3027-410B-B1FA-4F1ABABD1E5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039" y="4770545"/>
            <a:ext cx="3081087" cy="4457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3B14C-B3D4-40D6-BD23-E41BD3BE605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12" y="9406020"/>
            <a:ext cx="3081087" cy="4457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3041B4-8CBB-46DE-8832-44AC96C84DC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657" y="4770545"/>
            <a:ext cx="3081087" cy="4457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E28BF4-27DA-4E34-997F-218EDD0CCF4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156" y="9405807"/>
            <a:ext cx="3081087" cy="445777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4380F-D79F-4CCE-B963-F37600A06ECD}"/>
              </a:ext>
            </a:extLst>
          </p:cNvPr>
          <p:cNvGrpSpPr/>
          <p:nvPr/>
        </p:nvGrpSpPr>
        <p:grpSpPr>
          <a:xfrm>
            <a:off x="11142826" y="14438307"/>
            <a:ext cx="10412438" cy="1094935"/>
            <a:chOff x="0" y="-106597"/>
            <a:chExt cx="10668000" cy="86249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AFC788-B396-4C63-AAD1-7092B8DFA3B8}"/>
                </a:ext>
              </a:extLst>
            </p:cNvPr>
            <p:cNvSpPr/>
            <p:nvPr/>
          </p:nvSpPr>
          <p:spPr>
            <a:xfrm>
              <a:off x="0" y="24379"/>
              <a:ext cx="10668000" cy="73152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F592C815-5B05-4C71-8D8A-8DAE540C1482}"/>
                </a:ext>
              </a:extLst>
            </p:cNvPr>
            <p:cNvSpPr txBox="1"/>
            <p:nvPr/>
          </p:nvSpPr>
          <p:spPr>
            <a:xfrm>
              <a:off x="35710" y="-106597"/>
              <a:ext cx="10596580" cy="826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b="1" dirty="0">
                  <a:cs typeface="Arial" pitchFamily="34" charset="0"/>
                </a:rPr>
                <a:t>User Review</a:t>
              </a:r>
              <a:endParaRPr lang="en-US" sz="4400" b="1" kern="1200" dirty="0">
                <a:latin typeface="+mn-lt"/>
                <a:cs typeface="Arial" pitchFamily="34" charset="0"/>
              </a:endParaRPr>
            </a:p>
          </p:txBody>
        </p:sp>
      </p:grp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FC41EA7-4B4F-4E43-A279-B4703C6A4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319830"/>
              </p:ext>
            </p:extLst>
          </p:nvPr>
        </p:nvGraphicFramePr>
        <p:xfrm>
          <a:off x="11145834" y="15517086"/>
          <a:ext cx="10514181" cy="484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03FDE9D-014F-4A34-BB49-E07881380EC7}"/>
              </a:ext>
            </a:extLst>
          </p:cNvPr>
          <p:cNvSpPr txBox="1"/>
          <p:nvPr/>
        </p:nvSpPr>
        <p:spPr>
          <a:xfrm>
            <a:off x="11230874" y="15479053"/>
            <a:ext cx="1013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+mn-lt"/>
              </a:rPr>
              <a:t>After a partial implementation of our system, some people used it and here is their valuable review: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7E4826E-B2BB-4378-BDA9-C92B2399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2772"/>
              </p:ext>
            </p:extLst>
          </p:nvPr>
        </p:nvGraphicFramePr>
        <p:xfrm>
          <a:off x="11382576" y="16797395"/>
          <a:ext cx="10106723" cy="334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908">
                  <a:extLst>
                    <a:ext uri="{9D8B030D-6E8A-4147-A177-3AD203B41FA5}">
                      <a16:colId xmlns:a16="http://schemas.microsoft.com/office/drawing/2014/main" val="1692869467"/>
                    </a:ext>
                  </a:extLst>
                </a:gridCol>
                <a:gridCol w="1873531">
                  <a:extLst>
                    <a:ext uri="{9D8B030D-6E8A-4147-A177-3AD203B41FA5}">
                      <a16:colId xmlns:a16="http://schemas.microsoft.com/office/drawing/2014/main" val="17300626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36636872"/>
                    </a:ext>
                  </a:extLst>
                </a:gridCol>
                <a:gridCol w="2152796">
                  <a:extLst>
                    <a:ext uri="{9D8B030D-6E8A-4147-A177-3AD203B41FA5}">
                      <a16:colId xmlns:a16="http://schemas.microsoft.com/office/drawing/2014/main" val="227067934"/>
                    </a:ext>
                  </a:extLst>
                </a:gridCol>
                <a:gridCol w="1995088">
                  <a:extLst>
                    <a:ext uri="{9D8B030D-6E8A-4147-A177-3AD203B41FA5}">
                      <a16:colId xmlns:a16="http://schemas.microsoft.com/office/drawing/2014/main" val="23143597"/>
                    </a:ext>
                  </a:extLst>
                </a:gridCol>
              </a:tblGrid>
              <a:tr h="886781">
                <a:tc>
                  <a:txBody>
                    <a:bodyPr/>
                    <a:lstStyle/>
                    <a:p>
                      <a:r>
                        <a:rPr lang="en-US" sz="3200" dirty="0"/>
                        <a:t>     User</a:t>
                      </a:r>
                      <a:endParaRPr 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 Used</a:t>
                      </a:r>
                    </a:p>
                    <a:p>
                      <a:r>
                        <a:rPr lang="en-US" sz="3200" dirty="0"/>
                        <a:t>   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  Used</a:t>
                      </a:r>
                    </a:p>
                    <a:p>
                      <a:r>
                        <a:rPr lang="en-US" sz="3200" dirty="0"/>
                        <a:t>    SIM2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Dialed</a:t>
                      </a:r>
                    </a:p>
                    <a:p>
                      <a:r>
                        <a:rPr lang="en-US" sz="3200" dirty="0"/>
                        <a:t>    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Average Save/Min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41484"/>
                  </a:ext>
                </a:extLst>
              </a:tr>
              <a:tr h="760487">
                <a:tc>
                  <a:txBody>
                    <a:bodyPr/>
                    <a:lstStyle/>
                    <a:p>
                      <a:r>
                        <a:rPr lang="en-US" sz="2800" dirty="0"/>
                        <a:t>    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TELETALK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TELETALK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3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02735"/>
                  </a:ext>
                </a:extLst>
              </a:tr>
              <a:tr h="760487">
                <a:tc>
                  <a:txBody>
                    <a:bodyPr/>
                    <a:lstStyle/>
                    <a:p>
                      <a:r>
                        <a:rPr lang="en-US" sz="2800" dirty="0"/>
                        <a:t>    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ROBI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GP ( </a:t>
                      </a:r>
                      <a:r>
                        <a:rPr lang="en-US" sz="2800" dirty="0" err="1"/>
                        <a:t>FnF</a:t>
                      </a:r>
                      <a:r>
                        <a:rPr lang="en-US" sz="280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0.5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379"/>
                  </a:ext>
                </a:extLst>
              </a:tr>
              <a:tr h="760487">
                <a:tc>
                  <a:txBody>
                    <a:bodyPr/>
                    <a:lstStyle/>
                    <a:p>
                      <a:r>
                        <a:rPr lang="en-US" sz="2800" dirty="0"/>
                        <a:t>    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ROBI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ROBI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2.4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2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3374</TotalTime>
  <Words>711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Century Gothic</vt:lpstr>
      <vt:lpstr>Courier New</vt:lpstr>
      <vt:lpstr>Georgia</vt:lpstr>
      <vt:lpstr>Helvetica</vt:lpstr>
      <vt:lpstr>Palatino Linotype</vt:lpstr>
      <vt:lpstr>Segoe UI Semibold</vt:lpstr>
      <vt:lpstr>Tahoma</vt:lpstr>
      <vt:lpstr>Wingdings 2</vt:lpstr>
      <vt:lpstr>Executive</vt:lpstr>
      <vt:lpstr>PowerPoint Presentation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dell</cp:lastModifiedBy>
  <cp:revision>375</cp:revision>
  <dcterms:created xsi:type="dcterms:W3CDTF">2008-05-03T03:01:56Z</dcterms:created>
  <dcterms:modified xsi:type="dcterms:W3CDTF">2017-11-27T16:02:20Z</dcterms:modified>
</cp:coreProperties>
</file>