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A65C-E11F-0B1E-5075-30068EF2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038" y="2300747"/>
            <a:ext cx="6562164" cy="1646302"/>
          </a:xfrm>
        </p:spPr>
        <p:txBody>
          <a:bodyPr/>
          <a:lstStyle/>
          <a:p>
            <a:r>
              <a:rPr lang="en-US" sz="4400" dirty="0">
                <a:solidFill>
                  <a:srgbClr val="286D9F"/>
                </a:solidFill>
              </a:rPr>
              <a:t>Smart Career Guidance </a:t>
            </a:r>
            <a:br>
              <a:rPr lang="en-US" sz="4400" dirty="0">
                <a:solidFill>
                  <a:srgbClr val="286D9F"/>
                </a:solidFill>
              </a:rPr>
            </a:br>
            <a:r>
              <a:rPr lang="en-US" sz="4400" dirty="0">
                <a:solidFill>
                  <a:srgbClr val="286D9F"/>
                </a:solidFill>
              </a:rPr>
              <a:t>&amp; Recruitment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58F86F-7B87-992F-7618-7B72EBB7CA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0038" y="4253739"/>
            <a:ext cx="835453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rgbClr val="286D9F"/>
                </a:solidFill>
                <a:latin typeface="+mj-lt"/>
                <a:ea typeface="+mj-ea"/>
                <a:cs typeface="+mj-cs"/>
              </a:rPr>
              <a:t>AI-powered Career Matchmaking and Recruitment Assistant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0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E00A-BD96-EAE3-294B-C6293056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Recommendation Engine</a:t>
            </a:r>
            <a:b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E9388C-51C6-6CB1-BA07-483BBE090A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3957349" cy="37493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Input: user CV → cleaned &amp; standardized.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Model predicts top 5 job specializations.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Output: ranked list + confidence scores (e.g., 57.3%).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Stored 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pkl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 model files for deployment.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899FF-291B-9F22-01A6-CD2660109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901" y="1553137"/>
            <a:ext cx="4839101" cy="45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7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AC85-428D-6E62-1904-3BFAE13D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Deployment Interface 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Streamlit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App)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81011-1CCD-D21A-F315-03A1F10D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Upload CV (TXT).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Click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"Get Career Recommendations"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Results: ranked job roles + probabilities.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Clean, user-friendly design.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AC91EAC-29F5-6CD7-4FB5-2CAAEC3A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52" y="3659189"/>
            <a:ext cx="4349907" cy="2171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493D6-08DD-5540-4318-53C75777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253" y="1645539"/>
            <a:ext cx="4349907" cy="178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8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03C4-7485-201A-2FF0-E6B95B75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Key Benefits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8731-71BD-9554-59CE-57D649289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Automated &amp; scalable career guidance.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Data-driven (not guesswork).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Personalized recommendations.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Identifies skill gaps for upskilling.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Ready for integration into career platforms, job portals, universities.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3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5BE-E324-0EE5-61C5-D3B0C597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Conclusion &amp; Future Work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EA8F-E11D-BAD9-B716-DD3BEDED0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Conclusion: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AI + NLP + ML can revolutionize recruitment &amp; career counseling.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Future Work: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Support multiple CV formats (PDF, DOCX).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Integrate real-time job postings.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Add recommendation system for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courses to learn missing skills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861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31AE-CD13-86FE-377B-36452AA1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Team Name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52BBB4-6300-EFA9-50B7-4AB007FD5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827850"/>
              </p:ext>
            </p:extLst>
          </p:nvPr>
        </p:nvGraphicFramePr>
        <p:xfrm>
          <a:off x="1672946" y="1694329"/>
          <a:ext cx="5776724" cy="2568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6724">
                  <a:extLst>
                    <a:ext uri="{9D8B030D-6E8A-4147-A177-3AD203B41FA5}">
                      <a16:colId xmlns:a16="http://schemas.microsoft.com/office/drawing/2014/main" val="2917487334"/>
                    </a:ext>
                  </a:extLst>
                </a:gridCol>
              </a:tblGrid>
              <a:tr h="8561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Rowan Kamal Fayad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49449"/>
                  </a:ext>
                </a:extLst>
              </a:tr>
              <a:tr h="8561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Salsabil Mohamed Askar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3214"/>
                  </a:ext>
                </a:extLst>
              </a:tr>
              <a:tr h="8561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Marihan </a:t>
                      </a:r>
                      <a:r>
                        <a:rPr lang="en-US" sz="3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EmadEldeen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399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63B3E63-B883-6871-93D8-C6C3A812051B}"/>
              </a:ext>
            </a:extLst>
          </p:cNvPr>
          <p:cNvSpPr txBox="1"/>
          <p:nvPr/>
        </p:nvSpPr>
        <p:spPr>
          <a:xfrm>
            <a:off x="806824" y="4962724"/>
            <a:ext cx="40654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latinLnBrk="0" hangingPunct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4400" kern="1200" dirty="0">
                <a:solidFill>
                  <a:schemeClr val="accent2">
                    <a:lumMod val="7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Thank You 🎉</a:t>
            </a:r>
            <a:endParaRPr lang="en-US" sz="440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168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36EF-9556-3CB7-1EBC-E15B5F7A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D124-F338-BF0D-0F74-A4BBC32BA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2626"/>
            <a:ext cx="8596668" cy="231293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Students/job seekers struggle to identify the most suitable career paths.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Recruiters manually read resumes → slow, inefficient, biased.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Skills gap between what candidates offer vs. what employers demand.</a:t>
            </a:r>
          </a:p>
        </p:txBody>
      </p:sp>
    </p:spTree>
    <p:extLst>
      <p:ext uri="{BB962C8B-B14F-4D97-AF65-F5344CB8AC3E}">
        <p14:creationId xmlns:p14="http://schemas.microsoft.com/office/powerpoint/2010/main" val="148755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3768-CC70-AECD-668A-7D34051E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Project Objective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AA21D-4B23-8DD8-B3ED-1DB88DED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Build an AI-powered system that: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Reads &amp; understands CVs (skills, experience).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Understands job descriptions &amp; skill requirements.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Matches people with the most suitable careers instantly &amp; accurately.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7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69C2-AFA3-2A7F-2CC6-746EBECA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System Workflow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2E13-9EF3-DED2-6849-D938BB9D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Input CV (TXT file).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Data cleaning &amp; skill extraction.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Machine Learning model predicts best specializations.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Output → Ranked career recommendations + confidence scores.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6BCEF-806C-B41C-4B0E-953FF4D3B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008529"/>
            <a:ext cx="8561308" cy="5032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Step 1: Understanding the Person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NLP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to extract skills from CVs.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Example: "Python, SQL, Project Management, Communication.“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Step 2: Understanding the Jobs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System analyzes thousands of job descriptions.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Extracts required skills for roles like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Data Scientist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Software Engineer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	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Product Manager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Step 3: Making the Match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ML compares CV skills with job requirements.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Outputs top career matches.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Also identifies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missing skills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for career improvement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62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15B3-F272-5AC3-5801-CEA15CDA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Data Cleaning &amp; Preparation</a:t>
            </a:r>
            <a:b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DDAEE4-96A2-0940-F3BC-B3C630FFAB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1418" y="2160589"/>
            <a:ext cx="4414801" cy="38807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Text normalization (lowercase, remove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stopwords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Skill standardization (mapping variations → canonical form).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Lemmatization (running → run).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Multi-word detection ("machine learning" kept as one skill).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Output: clean columns →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resume_skills_mapped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experience_needed_skills_mapped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22CE8D-C93C-13E1-8629-699115DC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285" b="-6"/>
          <a:stretch>
            <a:fillRect/>
          </a:stretch>
        </p:blipFill>
        <p:spPr>
          <a:xfrm>
            <a:off x="5300982" y="1480792"/>
            <a:ext cx="2671028" cy="2620183"/>
          </a:xfrm>
          <a:prstGeom prst="rect">
            <a:avLst/>
          </a:prstGeom>
        </p:spPr>
      </p:pic>
      <p:sp>
        <p:nvSpPr>
          <p:cNvPr id="15" name="Isosceles Triangle 8">
            <a:extLst>
              <a:ext uri="{FF2B5EF4-FFF2-40B4-BE49-F238E27FC236}">
                <a16:creationId xmlns:a16="http://schemas.microsoft.com/office/drawing/2014/main" id="{57C8A51B-5F07-47EB-9EE5-47BBC6BE4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32228D-B1A8-077C-21CC-D04F20BD8A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51" r="812"/>
          <a:stretch>
            <a:fillRect/>
          </a:stretch>
        </p:blipFill>
        <p:spPr>
          <a:xfrm>
            <a:off x="5320735" y="4214811"/>
            <a:ext cx="3953266" cy="1826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8D64A0-9191-DB2E-B187-47E4B5FD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406" y="2008652"/>
            <a:ext cx="2417190" cy="209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9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DD8E-7D3B-AE1B-62E1-1E3E47CA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0" y="609600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b="1"/>
              <a:t>Data Visualizations (Examples)</a:t>
            </a:r>
            <a:br>
              <a:rPr lang="en-US" sz="2300"/>
            </a:br>
            <a:endParaRPr lang="en-US" sz="2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3ABB-FEFE-3EA8-A75B-1F605085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0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/>
              <a:t>Scatter plot: Match Score vs. Skill Overlap.</a:t>
            </a:r>
          </a:p>
          <a:p>
            <a:r>
              <a:rPr lang="en-US"/>
              <a:t>Bar charts: Top 10 Resume Skills &amp; Top 10 Job Requirement Skills.</a:t>
            </a:r>
          </a:p>
          <a:p>
            <a:r>
              <a:rPr lang="en-US"/>
              <a:t>Specialization distribution.</a:t>
            </a:r>
          </a:p>
          <a:p>
            <a:r>
              <a:rPr lang="en-US"/>
              <a:t>Match Score histogram.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089BF-7E4C-1517-1FB7-70461394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41" y="1157469"/>
            <a:ext cx="2596281" cy="2090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1DB898-E9E8-350F-3D7F-2AD6183A3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719" y="1076333"/>
            <a:ext cx="2596281" cy="2171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C44AC5-798C-2577-52C5-F00ECF0EE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32" y="3609867"/>
            <a:ext cx="2596283" cy="2258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29C88-F8D2-2FAC-73F4-65626C80C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718" y="3609867"/>
            <a:ext cx="2596283" cy="22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F521-4C21-3B45-57C9-B17C5C2A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Visualization Insights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56C875-9502-E697-53B9-01DE363B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766" y="2156359"/>
            <a:ext cx="2269006" cy="1826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27533-598D-DC58-2F96-F53C3096D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81" y="2159663"/>
            <a:ext cx="2251384" cy="38816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85CC-453A-C0D5-E0D3-9415F9C5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Skill overlap strongly predicts job match.</a:t>
            </a:r>
          </a:p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Common candidate skills: Python, SQL, Communication.</a:t>
            </a:r>
          </a:p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High employer demand for cloud computing →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skills gap identified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Most roles balanced, but some job titles dominate dataset.</a:t>
            </a:r>
          </a:p>
          <a:p>
            <a:endParaRPr 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785700-A71D-E45B-D2C5-46C407EE2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908" y="4214812"/>
            <a:ext cx="2344895" cy="182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2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D56C-4FC0-4882-047B-BD71381D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Machine Learning Process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591C-91AE-8BB0-45D9-BC89E6BD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encoding:</a:t>
            </a:r>
          </a:p>
          <a:p>
            <a:pPr lvl="1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LabelEncoder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→ job specializations.</a:t>
            </a:r>
          </a:p>
          <a:p>
            <a:pPr lvl="1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MultiLabelBinarizer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→ skills to binary features.</a:t>
            </a:r>
          </a:p>
          <a:p>
            <a:pPr lvl="1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StandardScaler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→ normalize features.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Model training: Logistic Regression + Cross Validation.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Optional: clustering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KMeans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 to group similar resumes.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71138-7F4C-A88F-7E5F-06AA8BC5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555" y="2466931"/>
            <a:ext cx="4161307" cy="114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9E173E-8DB3-8085-E3C2-239E9B5C9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556" y="236444"/>
            <a:ext cx="4161306" cy="2076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9A3A2C-F143-0820-7AB1-B339D5296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555" y="3859346"/>
            <a:ext cx="4161307" cy="23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715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557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Trebuchet MS</vt:lpstr>
      <vt:lpstr>Wingdings 3</vt:lpstr>
      <vt:lpstr>Facet</vt:lpstr>
      <vt:lpstr>Smart Career Guidance  &amp; Recruitment System</vt:lpstr>
      <vt:lpstr>Problem Statement</vt:lpstr>
      <vt:lpstr>Project Objective</vt:lpstr>
      <vt:lpstr>System Workflow Overview</vt:lpstr>
      <vt:lpstr>PowerPoint Presentation</vt:lpstr>
      <vt:lpstr>Data Cleaning &amp; Preparation </vt:lpstr>
      <vt:lpstr>Data Visualizations (Examples) </vt:lpstr>
      <vt:lpstr>Visualization Insights </vt:lpstr>
      <vt:lpstr>Machine Learning Process </vt:lpstr>
      <vt:lpstr>Recommendation Engine </vt:lpstr>
      <vt:lpstr>Deployment Interface (Streamlit App) </vt:lpstr>
      <vt:lpstr>Key Benefits </vt:lpstr>
      <vt:lpstr>Conclusion &amp; Future Work  </vt:lpstr>
      <vt:lpstr>Team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سلسبيل محمد عسكر عبد الحميد عسكر</dc:creator>
  <cp:lastModifiedBy>سلسبيل محمد عسكر عبد الحميد عسكر</cp:lastModifiedBy>
  <cp:revision>2</cp:revision>
  <dcterms:created xsi:type="dcterms:W3CDTF">2025-08-29T13:11:26Z</dcterms:created>
  <dcterms:modified xsi:type="dcterms:W3CDTF">2025-08-30T08:12:39Z</dcterms:modified>
</cp:coreProperties>
</file>