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58" r:id="rId3"/>
    <p:sldId id="259" r:id="rId4"/>
    <p:sldId id="305" r:id="rId5"/>
    <p:sldId id="261" r:id="rId6"/>
    <p:sldId id="286" r:id="rId7"/>
    <p:sldId id="263" r:id="rId8"/>
    <p:sldId id="266" r:id="rId9"/>
    <p:sldId id="287" r:id="rId10"/>
    <p:sldId id="289" r:id="rId11"/>
    <p:sldId id="271" r:id="rId12"/>
    <p:sldId id="290" r:id="rId13"/>
    <p:sldId id="296" r:id="rId14"/>
    <p:sldId id="301" r:id="rId15"/>
    <p:sldId id="302" r:id="rId16"/>
    <p:sldId id="303" r:id="rId17"/>
    <p:sldId id="304" r:id="rId18"/>
    <p:sldId id="273" r:id="rId19"/>
    <p:sldId id="277" r:id="rId20"/>
    <p:sldId id="278" r:id="rId21"/>
    <p:sldId id="280" r:id="rId22"/>
    <p:sldId id="282" r:id="rId23"/>
    <p:sldId id="28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413D-C220-49F2-9B69-4F54C367D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8BF26-9BCA-41A3-9054-53BC2A4E6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E8F6D-F5B9-486D-A8F7-80CAB6D9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BCD23-4BB8-4EC5-8947-4245823A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E7A63-A918-44CD-823F-E15809C3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7BB61-BB4C-49B3-91B8-668FF05026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64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A0E2-91F3-4E05-AD08-07F16C54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E0D8C-2DCC-472D-B2A4-298624A90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733C2-93EC-4ECC-B81A-5100471C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65F50-C8FD-41FD-866B-98EC8487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9E03F-28FF-4E47-8B9E-20EB959A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5506A-627D-442A-98A3-DF17C6C939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41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FAFE5-9787-4AB9-8C0E-B19DFD0C3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B1FF8-6087-4DB8-BF4F-C04AA2EE5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6D9E9-FBED-4752-B41F-38F85C9A8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CD170-B91F-4992-85A4-528BC43F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2DDBA-21E0-4E80-A4ED-AC3C12C2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416480-A3CF-44AA-BA13-6F35A5A716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56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6437-7EAC-4645-AEEB-2B102D44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FD0F5-11B0-4EC4-93CF-7483AF1E4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EE0A8-263D-4B15-A920-31B27D43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78DAB-D4C5-49D4-9D13-9DE89900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06E1A-C7AD-4689-AD47-D549BD06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60CE2-FA35-47CE-9EF1-3BC1A564C2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21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7DF5-5D27-4AFF-8162-6E9CE1E3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A6938-8F1B-429E-BE8C-85EA1FAE7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D5CF6-5F48-4626-9C8D-9B0BFEA7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11CCD-9132-49AC-9432-44B9B356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29EBC-2CF3-45B4-A480-5E84F8E9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D8ECC9-37FB-44CB-920B-3EDBC20E8F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32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C83E-E3AB-461C-928B-953ADF71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2788-732D-4B74-BE5A-5B9072E4F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27483-B388-4E8F-8A14-4353523DF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46943-3915-4AD1-9AAB-2A4B66A2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609FF-FD44-4DD6-9F75-F14769D5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E1920-C4E5-48EB-AA99-E492FE8A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7BD801-C1F8-4D5C-A54A-4D5A42A9A2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08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DC26-5674-42B2-BA50-1447339C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1E14D-6B3F-4060-B7BC-67A21236A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D4C87-08CE-4B8E-A58A-B73940C8C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309CF2-96DC-4B6D-88CC-CA22DAEB1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1E8D6-17EE-42EE-9A1F-A40DC8047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9D61E-C9D0-4C5E-BFAB-58D06614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28BD0-F7A1-4F82-929B-8F5DC32D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2397B0-3502-4083-A940-18A902B2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EA5B6-8BE5-4FDA-945B-E7642249F0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9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E4D5-D062-4BE5-8E5F-044D27E68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50883-3673-4934-913D-034B62E5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C87C8-B0C6-4176-A917-D89DC00E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BA873-56B6-4EA5-9062-45EB0C0C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83FDD2-6D8B-4312-9757-F06A7DD5D8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690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16183F-AFF3-4B9A-8F83-DE15692D7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05BFC-8760-4421-998F-C7B19FE2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7F1BD-0AE4-4897-8A66-68E73940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BD2B4-464C-483D-8303-AD249D14B8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27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1D11-A9D7-48ED-9273-4E130B8A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9717-0403-4932-89EF-29CAB7905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0293F-E4C8-493C-A196-59D1C0A55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E73BE-F623-457F-9835-7E76C3C6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5FD2E-2375-4178-BCC1-20E4ABD3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B85D1-9AA6-4092-8D3D-AA6B6AC3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C3424-8DE0-47B4-A7D7-08EF93C4BC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61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75F1-9F08-4466-9591-99E94D84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36628-E33E-4B69-9D03-6100CB7D0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3C917-4EE3-42EB-9C53-671C6B9D9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35D91-6367-4699-8356-101F42C1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3B3DD-1F1A-4E56-92D2-1934F693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8EC54-A9B6-4A77-93F9-262B88AA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A41E3-2D0E-40C3-AE0F-2E1379138A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38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1B191B9-D5C1-4C29-8095-BF8E0AD54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29A958-25A5-4AA4-8B81-BC07DDE35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86F4204-A568-4A52-9325-3F38DA663F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A109EE5-B343-4EB2-B6B4-4CD845D6661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FAA632C-7C4A-4478-A9C3-86E7C4F19D8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2D18E64-9AA4-42F8-AC2D-E2DAEAA0FF6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Garamond" panose="02020404030301010803" pitchFamily="18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769491DD-9F02-4DFA-87BB-933DF1681E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 anchor="ctr"/>
          <a:lstStyle/>
          <a:p>
            <a:pPr eaLnBrk="1" hangingPunct="1"/>
            <a:br>
              <a:rPr lang="en-US" altLang="en-US" sz="4000" dirty="0"/>
            </a:br>
            <a:r>
              <a:rPr lang="en-US" altLang="en-US" sz="4000" dirty="0"/>
              <a:t> </a:t>
            </a:r>
            <a:r>
              <a:rPr lang="en-US" altLang="en-US" sz="2800" dirty="0"/>
              <a:t>CSE 604</a:t>
            </a:r>
            <a:r>
              <a:rPr lang="en-US" altLang="en-US" sz="4000" dirty="0"/>
              <a:t>	</a:t>
            </a:r>
            <a:br>
              <a:rPr lang="en-US" altLang="en-US" sz="4000" dirty="0"/>
            </a:br>
            <a:r>
              <a:rPr lang="en-US" altLang="en-US" sz="4000" dirty="0"/>
              <a:t>Artificial Intelligence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9239A37-28BA-438E-BF3C-A4EAF91E60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3983" y="2853154"/>
            <a:ext cx="6400800" cy="1752600"/>
          </a:xfrm>
        </p:spPr>
        <p:txBody>
          <a:bodyPr/>
          <a:lstStyle/>
          <a:p>
            <a:pPr eaLnBrk="1" hangingPunct="1"/>
            <a:endParaRPr lang="en-US" altLang="en-US" sz="3200" dirty="0"/>
          </a:p>
          <a:p>
            <a:pPr eaLnBrk="1" hangingPunct="1"/>
            <a:r>
              <a:rPr lang="en-US" altLang="en-US" sz="3200" dirty="0"/>
              <a:t>Chapter 2: Intelligent Agents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700" b="1" dirty="0"/>
          </a:p>
          <a:p>
            <a:pPr eaLnBrk="1" hangingPunct="1"/>
            <a:r>
              <a:rPr lang="en-US" altLang="en-US" sz="1800" b="1" dirty="0"/>
              <a:t>Dr. </a:t>
            </a:r>
            <a:r>
              <a:rPr lang="en-US" altLang="en-US" sz="1800" b="1" dirty="0" err="1"/>
              <a:t>Ahmedul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Kabir</a:t>
            </a:r>
            <a:endParaRPr lang="en-US" altLang="en-US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D21C7A-E08F-4CA8-8586-9349A12BC498}"/>
              </a:ext>
            </a:extLst>
          </p:cNvPr>
          <p:cNvSpPr txBox="1"/>
          <p:nvPr/>
        </p:nvSpPr>
        <p:spPr>
          <a:xfrm>
            <a:off x="1744967" y="3962400"/>
            <a:ext cx="5798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Adapted from slides available in Russell &amp; </a:t>
            </a:r>
            <a:r>
              <a:rPr lang="en-US" sz="1600" dirty="0" err="1">
                <a:latin typeface="Garamond" panose="02020404030301010803" pitchFamily="18" charset="0"/>
              </a:rPr>
              <a:t>Norvig’s</a:t>
            </a:r>
            <a:r>
              <a:rPr lang="en-US" sz="1600" dirty="0">
                <a:latin typeface="Garamond" panose="02020404030301010803" pitchFamily="18" charset="0"/>
              </a:rPr>
              <a:t> textbook webpage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25" y="5706910"/>
            <a:ext cx="1602717" cy="87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30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5A296B7-585E-4D4C-BF80-0279D419A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PEAS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57CFBF4-F585-4D32-8378-548333D31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Agent: </a:t>
            </a:r>
            <a:r>
              <a:rPr lang="en-US" altLang="en-US" b="1" dirty="0"/>
              <a:t>Automated car</a:t>
            </a:r>
            <a:endParaRPr lang="en-US" altLang="en-US" sz="2800" b="1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Performance measure</a:t>
            </a:r>
            <a:r>
              <a:rPr lang="en-US" altLang="en-US" dirty="0">
                <a:solidFill>
                  <a:srgbClr val="0070C0"/>
                </a:solidFill>
              </a:rPr>
              <a:t>: </a:t>
            </a:r>
            <a:r>
              <a:rPr lang="en-US" altLang="en-US" dirty="0"/>
              <a:t>Safe, fast, legal, comfortable trip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Environment</a:t>
            </a:r>
            <a:r>
              <a:rPr lang="en-US" altLang="en-US" dirty="0"/>
              <a:t>: Roads, other traffic, pedestrians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Actuators</a:t>
            </a:r>
            <a:r>
              <a:rPr lang="en-US" altLang="en-US" dirty="0"/>
              <a:t>: Steering wheel, accelerator, brake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/>
              <a:t>Sensors</a:t>
            </a:r>
            <a:r>
              <a:rPr lang="en-US" altLang="en-US" dirty="0"/>
              <a:t>: Camera, GPS, Speedometer, engine sensor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884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FB3831F-C351-4C84-B096-48BB5EC7E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Environment types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E02E598-3011-4E3F-9778-FCCA54223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Fully observable 	vs. 	partially observable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Single agent 	vs. 	multiagent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Deterministic 	vs. 	stochastic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Episodic 	vs. 	sequential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Static 	vs 	dynamic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Discrete 	vs </a:t>
            </a:r>
            <a:r>
              <a:rPr lang="en-US" altLang="en-US" sz="2400"/>
              <a:t>	continuous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17613"/>
              </p:ext>
            </p:extLst>
          </p:nvPr>
        </p:nvGraphicFramePr>
        <p:xfrm>
          <a:off x="457200" y="762000"/>
          <a:ext cx="8229600" cy="5151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Fully Observable</a:t>
                      </a:r>
                      <a:endParaRPr lang="en-US" sz="20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Partially Observable</a:t>
                      </a:r>
                      <a:endParaRPr lang="en-US" sz="20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Agent can observe (see/hear/perceive)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  <a:latin typeface="Garamond" panose="02020404030301010803" pitchFamily="18" charset="0"/>
                        </a:rPr>
                        <a:t>all relevant information </a:t>
                      </a:r>
                      <a:r>
                        <a:rPr lang="en-US" sz="2000" dirty="0">
                          <a:latin typeface="Garamond" panose="02020404030301010803" pitchFamily="18" charset="0"/>
                        </a:rPr>
                        <a:t>from the environment</a:t>
                      </a: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Agent can observe only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  <a:latin typeface="Garamond" panose="02020404030301010803" pitchFamily="18" charset="0"/>
                        </a:rPr>
                        <a:t>partial information</a:t>
                      </a:r>
                      <a:r>
                        <a:rPr lang="en-US" sz="2000" dirty="0">
                          <a:latin typeface="Garamond" panose="02020404030301010803" pitchFamily="18" charset="0"/>
                        </a:rPr>
                        <a:t> from the environment</a:t>
                      </a: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71800"/>
            <a:ext cx="3371850" cy="2194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971800"/>
            <a:ext cx="3648075" cy="219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6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431869"/>
              </p:ext>
            </p:extLst>
          </p:nvPr>
        </p:nvGraphicFramePr>
        <p:xfrm>
          <a:off x="457200" y="716280"/>
          <a:ext cx="8229600" cy="5455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Single Agent</a:t>
                      </a:r>
                      <a:endParaRPr lang="en-US" sz="20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Garamond" panose="02020404030301010803" pitchFamily="18" charset="0"/>
                        </a:rPr>
                        <a:t>Multi</a:t>
                      </a:r>
                      <a:r>
                        <a:rPr lang="en-US" sz="2000" b="1" baseline="0" dirty="0" err="1">
                          <a:latin typeface="Garamond" panose="02020404030301010803" pitchFamily="18" charset="0"/>
                        </a:rPr>
                        <a:t>agent</a:t>
                      </a:r>
                      <a:endParaRPr lang="en-US" sz="20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Our agent is the only intelligent</a:t>
                      </a:r>
                      <a:r>
                        <a:rPr lang="en-US" sz="2000" baseline="0" dirty="0">
                          <a:latin typeface="Garamond" panose="02020404030301010803" pitchFamily="18" charset="0"/>
                        </a:rPr>
                        <a:t> agent in the environment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There are multiple intelligent</a:t>
                      </a:r>
                      <a:r>
                        <a:rPr lang="en-US" sz="2000" baseline="0" dirty="0">
                          <a:latin typeface="Garamond" panose="02020404030301010803" pitchFamily="18" charset="0"/>
                        </a:rPr>
                        <a:t> agents which can be either </a:t>
                      </a:r>
                      <a:r>
                        <a:rPr lang="en-US" sz="2000" baseline="0" dirty="0">
                          <a:solidFill>
                            <a:srgbClr val="0070C0"/>
                          </a:solidFill>
                          <a:latin typeface="Garamond" panose="02020404030301010803" pitchFamily="18" charset="0"/>
                        </a:rPr>
                        <a:t>cooperative</a:t>
                      </a:r>
                      <a:r>
                        <a:rPr lang="en-US" sz="2000" baseline="0" dirty="0">
                          <a:latin typeface="Garamond" panose="02020404030301010803" pitchFamily="18" charset="0"/>
                        </a:rPr>
                        <a:t> or </a:t>
                      </a:r>
                      <a:r>
                        <a:rPr lang="en-US" sz="2000" baseline="0" dirty="0">
                          <a:solidFill>
                            <a:srgbClr val="0070C0"/>
                          </a:solidFill>
                          <a:latin typeface="Garamond" panose="02020404030301010803" pitchFamily="18" charset="0"/>
                        </a:rPr>
                        <a:t>competitive </a:t>
                      </a:r>
                      <a:endParaRPr lang="en-US" sz="2000" dirty="0">
                        <a:solidFill>
                          <a:srgbClr val="0070C0"/>
                        </a:solidFill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36468"/>
            <a:ext cx="2514600" cy="24975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942924"/>
            <a:ext cx="2929001" cy="228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81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960506"/>
              </p:ext>
            </p:extLst>
          </p:nvPr>
        </p:nvGraphicFramePr>
        <p:xfrm>
          <a:off x="457200" y="762000"/>
          <a:ext cx="8229600" cy="5151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aramond" panose="02020404030301010803" pitchFamily="18" charset="0"/>
                        </a:rPr>
                        <a:t>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aramond" panose="02020404030301010803" pitchFamily="18" charset="0"/>
                        </a:rPr>
                        <a:t>Stochastic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Agent can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  <a:latin typeface="Garamond" panose="02020404030301010803" pitchFamily="18" charset="0"/>
                        </a:rPr>
                        <a:t>fully determine </a:t>
                      </a:r>
                      <a:r>
                        <a:rPr lang="en-US" sz="2000" dirty="0">
                          <a:latin typeface="Garamond" panose="02020404030301010803" pitchFamily="18" charset="0"/>
                        </a:rPr>
                        <a:t>the outcome</a:t>
                      </a:r>
                      <a:r>
                        <a:rPr lang="en-US" sz="2000" baseline="0" dirty="0">
                          <a:latin typeface="Garamond" panose="02020404030301010803" pitchFamily="18" charset="0"/>
                        </a:rPr>
                        <a:t> of it’s action (next step, not necessarily the full task)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Agent is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  <a:latin typeface="Garamond" panose="02020404030301010803" pitchFamily="18" charset="0"/>
                        </a:rPr>
                        <a:t>uncertain</a:t>
                      </a:r>
                      <a:r>
                        <a:rPr lang="en-US" sz="2000" dirty="0">
                          <a:latin typeface="Garamond" panose="02020404030301010803" pitchFamily="18" charset="0"/>
                        </a:rPr>
                        <a:t> of the outcome of it’s action</a:t>
                      </a: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71800"/>
            <a:ext cx="3371850" cy="2194296"/>
          </a:xfrm>
          <a:prstGeom prst="rect">
            <a:avLst/>
          </a:prstGeom>
        </p:spPr>
      </p:pic>
      <p:pic>
        <p:nvPicPr>
          <p:cNvPr id="2050" name="Picture 2" descr="194 Football Free Kick Illustrations &amp; Clip Art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14600"/>
            <a:ext cx="3241675" cy="280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082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528013"/>
              </p:ext>
            </p:extLst>
          </p:nvPr>
        </p:nvGraphicFramePr>
        <p:xfrm>
          <a:off x="457200" y="716280"/>
          <a:ext cx="82296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aramond" panose="02020404030301010803" pitchFamily="18" charset="0"/>
                        </a:rPr>
                        <a:t>Episodic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aramond" panose="02020404030301010803" pitchFamily="18" charset="0"/>
                        </a:rPr>
                        <a:t>Sequential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Agent’s actions</a:t>
                      </a:r>
                      <a:r>
                        <a:rPr lang="en-US" sz="2000" baseline="0" dirty="0">
                          <a:latin typeface="Garamond" panose="02020404030301010803" pitchFamily="18" charset="0"/>
                        </a:rPr>
                        <a:t> are completely </a:t>
                      </a:r>
                      <a:r>
                        <a:rPr lang="en-US" sz="2000" baseline="0" dirty="0">
                          <a:solidFill>
                            <a:srgbClr val="0070C0"/>
                          </a:solidFill>
                          <a:latin typeface="Garamond" panose="02020404030301010803" pitchFamily="18" charset="0"/>
                        </a:rPr>
                        <a:t>independent</a:t>
                      </a:r>
                      <a:r>
                        <a:rPr lang="en-US" sz="2000" baseline="0" dirty="0">
                          <a:latin typeface="Garamond" panose="02020404030301010803" pitchFamily="18" charset="0"/>
                        </a:rPr>
                        <a:t> of each other, not linked to past or future actions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Agent’s actions</a:t>
                      </a:r>
                      <a:r>
                        <a:rPr lang="en-US" sz="2000" baseline="0" dirty="0">
                          <a:latin typeface="Garamond" panose="02020404030301010803" pitchFamily="18" charset="0"/>
                        </a:rPr>
                        <a:t> are </a:t>
                      </a:r>
                      <a:r>
                        <a:rPr lang="en-US" sz="2000" baseline="0" dirty="0">
                          <a:solidFill>
                            <a:srgbClr val="0070C0"/>
                          </a:solidFill>
                          <a:latin typeface="Garamond" panose="02020404030301010803" pitchFamily="18" charset="0"/>
                        </a:rPr>
                        <a:t>dependent</a:t>
                      </a:r>
                      <a:r>
                        <a:rPr lang="en-US" sz="2000" baseline="0" dirty="0">
                          <a:latin typeface="Garamond" panose="02020404030301010803" pitchFamily="18" charset="0"/>
                        </a:rPr>
                        <a:t> on it’s past/future actions. The actions form a </a:t>
                      </a:r>
                      <a:r>
                        <a:rPr lang="en-US" sz="2000" baseline="0" dirty="0">
                          <a:solidFill>
                            <a:srgbClr val="0070C0"/>
                          </a:solidFill>
                          <a:latin typeface="Garamond" panose="02020404030301010803" pitchFamily="18" charset="0"/>
                        </a:rPr>
                        <a:t>sequence</a:t>
                      </a:r>
                      <a:r>
                        <a:rPr lang="en-US" sz="2000" baseline="0" dirty="0">
                          <a:latin typeface="Garamond" panose="02020404030301010803" pitchFamily="18" charset="0"/>
                        </a:rPr>
                        <a:t>.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2942924"/>
            <a:ext cx="2929001" cy="2284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F92CE5-7D4C-4072-BE6E-84654F892E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743200"/>
            <a:ext cx="1828800" cy="30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46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558161"/>
              </p:ext>
            </p:extLst>
          </p:nvPr>
        </p:nvGraphicFramePr>
        <p:xfrm>
          <a:off x="457200" y="762000"/>
          <a:ext cx="8229600" cy="5151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Static</a:t>
                      </a:r>
                      <a:endParaRPr lang="en-US" sz="20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Dynamic</a:t>
                      </a:r>
                      <a:endParaRPr lang="en-US" sz="2000" b="1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While the agent is</a:t>
                      </a:r>
                      <a:r>
                        <a:rPr lang="en-US" sz="2000" baseline="0" dirty="0">
                          <a:latin typeface="Garamond" panose="02020404030301010803" pitchFamily="18" charset="0"/>
                        </a:rPr>
                        <a:t> in the process of taking it’s action, the environment </a:t>
                      </a:r>
                      <a:r>
                        <a:rPr lang="en-US" sz="2000" baseline="0" dirty="0">
                          <a:solidFill>
                            <a:srgbClr val="0070C0"/>
                          </a:solidFill>
                          <a:latin typeface="Garamond" panose="02020404030301010803" pitchFamily="18" charset="0"/>
                        </a:rPr>
                        <a:t>doesn’t change</a:t>
                      </a:r>
                      <a:endParaRPr lang="en-US" sz="2000" dirty="0">
                        <a:solidFill>
                          <a:srgbClr val="0070C0"/>
                        </a:solidFill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The environment is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  <a:latin typeface="Garamond" panose="02020404030301010803" pitchFamily="18" charset="0"/>
                        </a:rPr>
                        <a:t>constantly changing</a:t>
                      </a:r>
                      <a:r>
                        <a:rPr lang="en-US" sz="2000" dirty="0">
                          <a:latin typeface="Garamond" panose="02020404030301010803" pitchFamily="18" charset="0"/>
                        </a:rPr>
                        <a:t> even when the agent is taking an action</a:t>
                      </a: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2" descr="Research in Autonomous Driving – A Historic Bibliometric View of the  Research Development in Autonomous Driving - Research le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016000"/>
            <a:ext cx="3731699" cy="210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arrom - Quick Gui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84624"/>
            <a:ext cx="3276600" cy="217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097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494126"/>
              </p:ext>
            </p:extLst>
          </p:nvPr>
        </p:nvGraphicFramePr>
        <p:xfrm>
          <a:off x="457200" y="716280"/>
          <a:ext cx="82296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aramond" panose="02020404030301010803" pitchFamily="18" charset="0"/>
                        </a:rPr>
                        <a:t>Discrete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Garamond" panose="02020404030301010803" pitchFamily="18" charset="0"/>
                        </a:rPr>
                        <a:t>Continuous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Garamond" panose="02020404030301010803" pitchFamily="18" charset="0"/>
                        </a:rPr>
                        <a:t>Agent’s task can be broken down into </a:t>
                      </a:r>
                      <a:r>
                        <a:rPr lang="en-US" sz="2000" dirty="0">
                          <a:solidFill>
                            <a:srgbClr val="0070C0"/>
                          </a:solidFill>
                          <a:latin typeface="Garamond" panose="02020404030301010803" pitchFamily="18" charset="0"/>
                        </a:rPr>
                        <a:t>discrete set of actions </a:t>
                      </a:r>
                      <a:r>
                        <a:rPr lang="en-US" sz="2000" dirty="0">
                          <a:latin typeface="Garamond" panose="02020404030301010803" pitchFamily="18" charset="0"/>
                        </a:rPr>
                        <a:t>(you can make a list of agent’s actions A</a:t>
                      </a:r>
                      <a:r>
                        <a:rPr lang="en-US" sz="2000" baseline="-25000" dirty="0">
                          <a:latin typeface="Garamond" panose="02020404030301010803" pitchFamily="18" charset="0"/>
                        </a:rPr>
                        <a:t>1</a:t>
                      </a:r>
                      <a:r>
                        <a:rPr lang="en-US" sz="2000" dirty="0">
                          <a:latin typeface="Garamond" panose="02020404030301010803" pitchFamily="18" charset="0"/>
                        </a:rPr>
                        <a:t>, A</a:t>
                      </a:r>
                      <a:r>
                        <a:rPr lang="en-US" sz="2000" baseline="-25000" dirty="0">
                          <a:latin typeface="Garamond" panose="02020404030301010803" pitchFamily="18" charset="0"/>
                        </a:rPr>
                        <a:t>2</a:t>
                      </a:r>
                      <a:r>
                        <a:rPr lang="en-US" sz="2000" dirty="0">
                          <a:latin typeface="Garamond" panose="02020404030301010803" pitchFamily="18" charset="0"/>
                        </a:rPr>
                        <a:t>, ...,</a:t>
                      </a:r>
                      <a:r>
                        <a:rPr lang="en-US" sz="2000" baseline="0" dirty="0">
                          <a:latin typeface="Garamond" panose="02020404030301010803" pitchFamily="18" charset="0"/>
                        </a:rPr>
                        <a:t> A</a:t>
                      </a:r>
                      <a:r>
                        <a:rPr lang="en-US" sz="2000" baseline="-25000" dirty="0">
                          <a:latin typeface="Garamond" panose="02020404030301010803" pitchFamily="18" charset="0"/>
                        </a:rPr>
                        <a:t>n</a:t>
                      </a:r>
                      <a:r>
                        <a:rPr lang="en-US" sz="2000" dirty="0">
                          <a:latin typeface="Garamond" panose="02020404030301010803" pitchFamily="18" charset="0"/>
                        </a:rPr>
                        <a:t>) </a:t>
                      </a: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Actions</a:t>
                      </a:r>
                      <a:r>
                        <a:rPr lang="en-US" sz="2000" baseline="0" dirty="0">
                          <a:latin typeface="Garamond" panose="02020404030301010803" pitchFamily="18" charset="0"/>
                        </a:rPr>
                        <a:t> are happening </a:t>
                      </a:r>
                      <a:r>
                        <a:rPr lang="en-US" sz="2000" baseline="0" dirty="0">
                          <a:solidFill>
                            <a:srgbClr val="0070C0"/>
                          </a:solidFill>
                          <a:latin typeface="Garamond" panose="02020404030301010803" pitchFamily="18" charset="0"/>
                        </a:rPr>
                        <a:t>continuously</a:t>
                      </a:r>
                      <a:r>
                        <a:rPr lang="en-US" sz="2000" baseline="0" dirty="0">
                          <a:latin typeface="Garamond" panose="02020404030301010803" pitchFamily="18" charset="0"/>
                        </a:rPr>
                        <a:t> and can not be listed, i.e., you cannot say where one action ends and the other begins</a:t>
                      </a:r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988868"/>
            <a:ext cx="2514600" cy="2497532"/>
          </a:xfrm>
          <a:prstGeom prst="rect">
            <a:avLst/>
          </a:prstGeom>
        </p:spPr>
      </p:pic>
      <p:pic>
        <p:nvPicPr>
          <p:cNvPr id="1026" name="Picture 2" descr="Sports Match, Men Play Football. in Minimalist Style Cartoon Flat Vector  Stock Vector - Illustration of competition, kicking: 150743219">
            <a:extLst>
              <a:ext uri="{FF2B5EF4-FFF2-40B4-BE49-F238E27FC236}">
                <a16:creationId xmlns:a16="http://schemas.microsoft.com/office/drawing/2014/main" id="{E03054D1-926D-4319-AAD7-B5D453483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988868"/>
            <a:ext cx="3330042" cy="249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660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CD8EAEC-7BB8-40E7-B47C-D1BDDB8A1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Environment types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7A4CB40-7556-4B54-BAE9-0633323AA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			Chess with 	Chess without 	Taxi driving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				a clock		a clock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Fully observable		Yes		Yes		No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Deterministic		Strategic		Strategic		No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Episodic          		No		No		No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Static 			Semi		Yes 		No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Discrete			Yes 		Yes		No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Single agent		No		No		No 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The environment type largely determines the agent design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The real world is (of course) partially observable, stochastic, sequential, dynamic, continuous, multi-agent</a:t>
            </a:r>
          </a:p>
        </p:txBody>
      </p:sp>
      <p:graphicFrame>
        <p:nvGraphicFramePr>
          <p:cNvPr id="19466" name="Group 10">
            <a:extLst>
              <a:ext uri="{FF2B5EF4-FFF2-40B4-BE49-F238E27FC236}">
                <a16:creationId xmlns:a16="http://schemas.microsoft.com/office/drawing/2014/main" id="{22751828-41C3-4CBF-9ACF-DE3BEF4D3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982679"/>
              </p:ext>
            </p:extLst>
          </p:nvPr>
        </p:nvGraphicFramePr>
        <p:xfrm>
          <a:off x="3124200" y="2209800"/>
          <a:ext cx="5410200" cy="1905000"/>
        </p:xfrm>
        <a:graphic>
          <a:graphicData uri="http://schemas.openxmlformats.org/drawingml/2006/table">
            <a:tbl>
              <a:tblPr/>
              <a:tblGrid>
                <a:gridCol w="5410200">
                  <a:extLst>
                    <a:ext uri="{9D8B030D-6E8A-4147-A177-3AD203B41FA5}">
                      <a16:colId xmlns:a16="http://schemas.microsoft.com/office/drawing/2014/main" val="2718004720"/>
                    </a:ext>
                  </a:extLst>
                </a:gridCol>
              </a:tblGrid>
              <a:tr h="1905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8013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63461E8-7E6F-4891-B315-392874485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Agent types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9C2162F-5FE6-47A1-B0D9-441F745B1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Four basic types in order of increasing generality:</a:t>
            </a:r>
          </a:p>
          <a:p>
            <a:pPr lvl="1"/>
            <a:r>
              <a:rPr lang="en-US" altLang="en-US" dirty="0"/>
              <a:t>Simple reflex agents</a:t>
            </a:r>
          </a:p>
          <a:p>
            <a:pPr lvl="1"/>
            <a:r>
              <a:rPr lang="en-US" altLang="en-US" dirty="0"/>
              <a:t>Model-based reflex agents</a:t>
            </a:r>
          </a:p>
          <a:p>
            <a:pPr lvl="1"/>
            <a:r>
              <a:rPr lang="en-US" altLang="en-US" dirty="0"/>
              <a:t>Goal-based agents</a:t>
            </a:r>
          </a:p>
          <a:p>
            <a:pPr lvl="1"/>
            <a:r>
              <a:rPr lang="en-US" altLang="en-US" dirty="0"/>
              <a:t>Utility-based agents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3D14011-6B19-44EC-9284-1A3519EC5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BFAE957-BEA0-462E-B25B-85328F806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Agents and environments</a:t>
            </a:r>
          </a:p>
          <a:p>
            <a:r>
              <a:rPr lang="en-US" altLang="en-US" dirty="0"/>
              <a:t>Rationality</a:t>
            </a:r>
          </a:p>
          <a:p>
            <a:r>
              <a:rPr lang="en-US" altLang="en-US" dirty="0"/>
              <a:t>PEAS (Performance measure, Environment, Actuators, Sensors)</a:t>
            </a:r>
          </a:p>
          <a:p>
            <a:r>
              <a:rPr lang="en-US" altLang="en-US" dirty="0"/>
              <a:t>Environment types</a:t>
            </a:r>
          </a:p>
          <a:p>
            <a:r>
              <a:rPr lang="en-US" altLang="en-US" dirty="0"/>
              <a:t>Agent types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A4BA6DC-FFEA-4ABF-B1D8-289CF196D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reflex agents</a:t>
            </a:r>
          </a:p>
        </p:txBody>
      </p:sp>
      <p:pic>
        <p:nvPicPr>
          <p:cNvPr id="24580" name="Picture 4" descr="simple-reflex-agent">
            <a:extLst>
              <a:ext uri="{FF2B5EF4-FFF2-40B4-BE49-F238E27FC236}">
                <a16:creationId xmlns:a16="http://schemas.microsoft.com/office/drawing/2014/main" id="{E62D03AF-7D40-4512-A82E-37FA43AF67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371600"/>
            <a:ext cx="8001000" cy="5191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712A4C8-B4F5-4289-8F8F-5076131B1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Model-based reflex agents</a:t>
            </a:r>
          </a:p>
        </p:txBody>
      </p:sp>
      <p:pic>
        <p:nvPicPr>
          <p:cNvPr id="26628" name="Picture 4" descr="reflex+state-agent">
            <a:extLst>
              <a:ext uri="{FF2B5EF4-FFF2-40B4-BE49-F238E27FC236}">
                <a16:creationId xmlns:a16="http://schemas.microsoft.com/office/drawing/2014/main" id="{46CAB9DD-8B95-415D-B755-3E17F0D277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371600"/>
            <a:ext cx="8001000" cy="5092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0176D34-2119-4891-B50C-3BAE1B76C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Goal-based agents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4D1A7FF-9AC4-4F04-8F60-D835D69B0B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
</a:t>
            </a:r>
          </a:p>
        </p:txBody>
      </p:sp>
      <p:pic>
        <p:nvPicPr>
          <p:cNvPr id="28677" name="Picture 5" descr="goal-based-agent">
            <a:extLst>
              <a:ext uri="{FF2B5EF4-FFF2-40B4-BE49-F238E27FC236}">
                <a16:creationId xmlns:a16="http://schemas.microsoft.com/office/drawing/2014/main" id="{530586D9-A2FF-4E89-9DAB-26516A7477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392413"/>
            <a:ext cx="8001000" cy="509322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86B1C21-5DBA-4DD6-949E-9A9B8AB56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Utility-based agents</a:t>
            </a:r>
          </a:p>
        </p:txBody>
      </p:sp>
      <p:pic>
        <p:nvPicPr>
          <p:cNvPr id="29701" name="Picture 5" descr="utility-based-agent">
            <a:extLst>
              <a:ext uri="{FF2B5EF4-FFF2-40B4-BE49-F238E27FC236}">
                <a16:creationId xmlns:a16="http://schemas.microsoft.com/office/drawing/2014/main" id="{6EEA884B-20D4-44E1-9EBE-4D9B5DD9C7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6831" y="1417638"/>
            <a:ext cx="8113770" cy="516484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813DD6C-AF08-4306-A8FE-B55D73578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Agents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052E36C-12C9-4FE2-8562-EA5EADC07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An </a:t>
            </a:r>
            <a:r>
              <a:rPr lang="en-US" altLang="en-US" sz="2800" dirty="0">
                <a:solidFill>
                  <a:srgbClr val="0070C0"/>
                </a:solidFill>
              </a:rPr>
              <a:t>agent</a:t>
            </a:r>
            <a:r>
              <a:rPr lang="en-US" altLang="en-US" sz="2800" dirty="0"/>
              <a:t> is anything that can be viewed as </a:t>
            </a:r>
            <a:r>
              <a:rPr lang="en-US" altLang="en-US" sz="2800" dirty="0">
                <a:solidFill>
                  <a:srgbClr val="0070C0"/>
                </a:solidFill>
              </a:rPr>
              <a:t>perceiving</a:t>
            </a:r>
            <a:r>
              <a:rPr lang="en-US" altLang="en-US" sz="2800" dirty="0"/>
              <a:t> its environment through sensors and </a:t>
            </a:r>
            <a:r>
              <a:rPr lang="en-US" altLang="en-US" sz="2800" dirty="0">
                <a:solidFill>
                  <a:srgbClr val="0070C0"/>
                </a:solidFill>
              </a:rPr>
              <a:t>acting</a:t>
            </a:r>
            <a:r>
              <a:rPr lang="en-US" altLang="en-US" sz="2800" dirty="0"/>
              <a:t> upon that environment through actuators</a:t>
            </a:r>
          </a:p>
        </p:txBody>
      </p:sp>
      <p:pic>
        <p:nvPicPr>
          <p:cNvPr id="4" name="Picture 4" descr="agent-environment">
            <a:extLst>
              <a:ext uri="{FF2B5EF4-FFF2-40B4-BE49-F238E27FC236}">
                <a16:creationId xmlns:a16="http://schemas.microsoft.com/office/drawing/2014/main" id="{6961E4D9-FA41-4926-AE55-9B8C4ADA3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712" y="3410262"/>
            <a:ext cx="5906576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ADF9-29D6-4F36-B3CF-6593048E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9F590-8E32-4A60-A59D-2226B2521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/>
              <a:t>Human agent</a:t>
            </a:r>
            <a:r>
              <a:rPr lang="en-US" altLang="en-US" dirty="0"/>
              <a:t>: eyes, ears, and other organs for sensors; hands, legs, mouth, and other body parts for actuators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/>
              <a:t>Robotic agent</a:t>
            </a:r>
            <a:r>
              <a:rPr lang="en-US" altLang="en-US" dirty="0"/>
              <a:t>: cameras and infrared range finders for sensors; various motors for actuators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/>
              <a:t>Software agent</a:t>
            </a:r>
            <a:r>
              <a:rPr lang="en-US" altLang="en-US" dirty="0"/>
              <a:t>: receives keystrokes, file contents, network packets as sensory inputs; acts by displaying on screen, writing files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6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7DA5C3F-708B-4FF7-8DD5-5DC012DB8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Vacuum-cleaner world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443DF95-CC1B-4EEA-BBED-B3E02ACCEF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b="1" dirty="0"/>
              <a:t>Percepts</a:t>
            </a:r>
            <a:r>
              <a:rPr lang="en-US" altLang="en-US" dirty="0"/>
              <a:t>: location and contents, e.g., [A, Dirty]</a:t>
            </a:r>
          </a:p>
          <a:p>
            <a:endParaRPr lang="en-US" altLang="en-US" dirty="0"/>
          </a:p>
          <a:p>
            <a:r>
              <a:rPr lang="en-US" altLang="en-US" b="1" dirty="0"/>
              <a:t>Actions</a:t>
            </a:r>
            <a:r>
              <a:rPr lang="en-US" altLang="en-US" dirty="0"/>
              <a:t>: </a:t>
            </a:r>
            <a:r>
              <a:rPr lang="en-US" altLang="en-US" i="1" dirty="0"/>
              <a:t>Left</a:t>
            </a:r>
            <a:r>
              <a:rPr lang="en-US" altLang="en-US" dirty="0"/>
              <a:t>, </a:t>
            </a:r>
            <a:r>
              <a:rPr lang="en-US" altLang="en-US" i="1" dirty="0"/>
              <a:t>Right</a:t>
            </a:r>
            <a:r>
              <a:rPr lang="en-US" altLang="en-US" dirty="0"/>
              <a:t>, </a:t>
            </a:r>
            <a:r>
              <a:rPr lang="en-US" altLang="en-US" i="1" dirty="0"/>
              <a:t>Suck</a:t>
            </a:r>
            <a:r>
              <a:rPr lang="en-US" altLang="en-US" dirty="0"/>
              <a:t>, </a:t>
            </a:r>
            <a:r>
              <a:rPr lang="en-US" altLang="en-US" i="1" dirty="0" err="1"/>
              <a:t>NoOp</a:t>
            </a:r>
            <a:endParaRPr lang="en-US" altLang="en-US" dirty="0"/>
          </a:p>
        </p:txBody>
      </p:sp>
      <p:pic>
        <p:nvPicPr>
          <p:cNvPr id="7172" name="Picture 4" descr="vacuum2-environment">
            <a:extLst>
              <a:ext uri="{FF2B5EF4-FFF2-40B4-BE49-F238E27FC236}">
                <a16:creationId xmlns:a16="http://schemas.microsoft.com/office/drawing/2014/main" id="{273EAF62-1541-4E86-A5F0-6D8800FC1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52600"/>
            <a:ext cx="3202132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BA9E-7B47-408D-A7DC-9D93A69E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0E4B7-55C2-4CAB-A16D-FC5584B51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rational agent chooses whichever action maximizes the expected value of the performance measure given the percept sequence to date</a:t>
            </a:r>
          </a:p>
          <a:p>
            <a:r>
              <a:rPr lang="en-US" sz="2400" dirty="0"/>
              <a:t>Rational ≠ omniscient</a:t>
            </a:r>
          </a:p>
          <a:p>
            <a:pPr lvl="1"/>
            <a:r>
              <a:rPr lang="en-US" sz="1800" dirty="0"/>
              <a:t>percepts may not supply all relevant information</a:t>
            </a:r>
          </a:p>
          <a:p>
            <a:r>
              <a:rPr lang="en-US" sz="2400" dirty="0"/>
              <a:t>Rational ≠ clairvoyant</a:t>
            </a:r>
          </a:p>
          <a:p>
            <a:pPr lvl="1"/>
            <a:r>
              <a:rPr lang="en-US" sz="1800" dirty="0"/>
              <a:t>action outcomes may not be as expected</a:t>
            </a:r>
          </a:p>
          <a:p>
            <a:r>
              <a:rPr lang="en-US" sz="2400" dirty="0"/>
              <a:t>Hence, rational ≠ successful</a:t>
            </a:r>
          </a:p>
          <a:p>
            <a:r>
              <a:rPr lang="en-US" sz="2400" dirty="0"/>
              <a:t>Rational ⇒ exploration, learning, autonomy</a:t>
            </a:r>
          </a:p>
        </p:txBody>
      </p:sp>
    </p:spTree>
    <p:extLst>
      <p:ext uri="{BB962C8B-B14F-4D97-AF65-F5344CB8AC3E}">
        <p14:creationId xmlns:p14="http://schemas.microsoft.com/office/powerpoint/2010/main" val="97683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A1D46AC-171E-45EB-9698-2BB8A9075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Rational agents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B61BBA4-83B8-4851-8570-ADD70B219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An agent should strive to "</a:t>
            </a:r>
            <a:r>
              <a:rPr lang="en-US" altLang="en-US" sz="2800" dirty="0">
                <a:solidFill>
                  <a:srgbClr val="0070C0"/>
                </a:solidFill>
              </a:rPr>
              <a:t>do the right thing</a:t>
            </a:r>
            <a:r>
              <a:rPr lang="en-US" altLang="en-US" sz="2800" dirty="0"/>
              <a:t>", based on what it can perceive and the actions it can perform.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70C0"/>
                </a:solidFill>
              </a:rPr>
              <a:t>Performance measure</a:t>
            </a:r>
            <a:r>
              <a:rPr lang="en-US" altLang="en-US" sz="2800" dirty="0"/>
              <a:t>: An objective criterion for success of an agent's behavior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E.g., performance measure of a vacuum-cleaner agent could be 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amount of dirt cleaned up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amount of time taken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amount of electricity consumed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5A296B7-585E-4D4C-BF80-0279D419A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PEAS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57CFBF4-F585-4D32-8378-548333D31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Specifying the task environment: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P</a:t>
            </a:r>
            <a:r>
              <a:rPr lang="en-US" altLang="en-US" dirty="0"/>
              <a:t>erformance measure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E</a:t>
            </a:r>
            <a:r>
              <a:rPr lang="en-US" altLang="en-US" dirty="0"/>
              <a:t>nvironment 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A</a:t>
            </a:r>
            <a:r>
              <a:rPr lang="en-US" altLang="en-US" dirty="0"/>
              <a:t>ctuators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/>
              <a:t>S</a:t>
            </a:r>
            <a:r>
              <a:rPr lang="en-US" altLang="en-US" dirty="0"/>
              <a:t>ensors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5A296B7-585E-4D4C-BF80-0279D419A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PEAS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57CFBF4-F585-4D32-8378-548333D31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086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Agent: </a:t>
            </a:r>
            <a:r>
              <a:rPr lang="en-US" altLang="en-US" b="1" dirty="0"/>
              <a:t>Part-picking robot </a:t>
            </a:r>
            <a:endParaRPr lang="en-US" altLang="en-US" sz="2800" b="1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Performance measure</a:t>
            </a:r>
            <a:r>
              <a:rPr lang="en-US" altLang="en-US" dirty="0">
                <a:solidFill>
                  <a:srgbClr val="0070C0"/>
                </a:solidFill>
              </a:rPr>
              <a:t>: </a:t>
            </a:r>
            <a:r>
              <a:rPr lang="en-US" altLang="en-US" dirty="0"/>
              <a:t>% of parts in correct bins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Environment</a:t>
            </a:r>
            <a:r>
              <a:rPr lang="en-US" altLang="en-US" dirty="0"/>
              <a:t>: Conveyor belt, parts, bins 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b="1" dirty="0"/>
              <a:t>Actuators</a:t>
            </a:r>
            <a:r>
              <a:rPr lang="en-US" altLang="en-US" dirty="0"/>
              <a:t>: Jointed arm and hand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/>
              <a:t>Sensors</a:t>
            </a:r>
            <a:r>
              <a:rPr lang="en-US" altLang="en-US" dirty="0"/>
              <a:t>: Camera, joint angle sensors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F92CE5-7D4C-4072-BE6E-84654F892E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624" y="3064657"/>
            <a:ext cx="2133600" cy="351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7208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605</Words>
  <Application>Microsoft Office PowerPoint</Application>
  <PresentationFormat>On-screen Show (4:3)</PresentationFormat>
  <Paragraphs>208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Garamond</vt:lpstr>
      <vt:lpstr>Default Design</vt:lpstr>
      <vt:lpstr>  CSE 604  Artificial Intelligence</vt:lpstr>
      <vt:lpstr>Outline</vt:lpstr>
      <vt:lpstr>Agents</vt:lpstr>
      <vt:lpstr>Examples of Agents</vt:lpstr>
      <vt:lpstr>Vacuum-cleaner world</vt:lpstr>
      <vt:lpstr>Rational Agent</vt:lpstr>
      <vt:lpstr>Rational agents</vt:lpstr>
      <vt:lpstr>PEAS</vt:lpstr>
      <vt:lpstr>PEAS</vt:lpstr>
      <vt:lpstr>PEAS</vt:lpstr>
      <vt:lpstr>Environment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Environment types</vt:lpstr>
      <vt:lpstr>Agent types</vt:lpstr>
      <vt:lpstr>Simple reflex agents</vt:lpstr>
      <vt:lpstr>Model-based reflex agents</vt:lpstr>
      <vt:lpstr>Goal-based agents</vt:lpstr>
      <vt:lpstr>Utility-based agents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Agents</dc:title>
  <dc:creator>Min-Yen Kan</dc:creator>
  <cp:lastModifiedBy>Ahmedul Kabir</cp:lastModifiedBy>
  <cp:revision>24</cp:revision>
  <dcterms:created xsi:type="dcterms:W3CDTF">2003-12-17T02:32:09Z</dcterms:created>
  <dcterms:modified xsi:type="dcterms:W3CDTF">2024-07-14T05:46:36Z</dcterms:modified>
</cp:coreProperties>
</file>