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24334b15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24334b15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24334b154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24334b15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24334b15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24334b15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265f9e4a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265f9e4a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265f9e4a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265f9e4a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ec7b6c73a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ec7b6c73a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265f9e4a6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265f9e4a6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24334b15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24334b15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Uf7e-wW_Q5s" TargetMode="External"/><Relationship Id="rId4" Type="http://schemas.openxmlformats.org/officeDocument/2006/relationships/image" Target="../media/image4.jpg"/><Relationship Id="rId5"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hyperlink" Target="http://www.youtube.com/watch?v=49TM6Nq2vTQ" TargetMode="External"/><Relationship Id="rId5"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hyperlink" Target="http://www.youtube.com/watch?v=OKuLjijk3N4" TargetMode="External"/><Relationship Id="rId5"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568875"/>
            <a:ext cx="7688100" cy="791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Robotics Project  </a:t>
            </a:r>
            <a:endParaRPr/>
          </a:p>
        </p:txBody>
      </p:sp>
      <p:sp>
        <p:nvSpPr>
          <p:cNvPr id="87" name="Google Shape;87;p13"/>
          <p:cNvSpPr txBox="1"/>
          <p:nvPr>
            <p:ph idx="1" type="subTitle"/>
          </p:nvPr>
        </p:nvSpPr>
        <p:spPr>
          <a:xfrm>
            <a:off x="651477" y="249422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Salvatore Saputo, </a:t>
            </a:r>
            <a:r>
              <a:rPr lang="en">
                <a:solidFill>
                  <a:schemeClr val="dk2"/>
                </a:solidFill>
              </a:rPr>
              <a:t>Deuce</a:t>
            </a:r>
            <a:r>
              <a:rPr lang="en">
                <a:solidFill>
                  <a:schemeClr val="dk2"/>
                </a:solidFill>
              </a:rPr>
              <a:t> Lee, David Vozzo</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roles </a:t>
            </a:r>
            <a:endParaRPr/>
          </a:p>
        </p:txBody>
      </p:sp>
      <p:sp>
        <p:nvSpPr>
          <p:cNvPr id="93" name="Google Shape;93;p14"/>
          <p:cNvSpPr txBox="1"/>
          <p:nvPr/>
        </p:nvSpPr>
        <p:spPr>
          <a:xfrm>
            <a:off x="729450" y="1853850"/>
            <a:ext cx="4098900" cy="25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Sal </a:t>
            </a:r>
            <a:r>
              <a:rPr lang="en" sz="1700">
                <a:latin typeface="Times New Roman"/>
                <a:ea typeface="Times New Roman"/>
                <a:cs typeface="Times New Roman"/>
                <a:sym typeface="Times New Roman"/>
              </a:rPr>
              <a:t>- </a:t>
            </a:r>
            <a:r>
              <a:rPr lang="en" sz="1700">
                <a:latin typeface="Times New Roman"/>
                <a:ea typeface="Times New Roman"/>
                <a:cs typeface="Times New Roman"/>
                <a:sym typeface="Times New Roman"/>
              </a:rPr>
              <a:t>Requirements</a:t>
            </a:r>
            <a:r>
              <a:rPr lang="en" sz="1700">
                <a:latin typeface="Times New Roman"/>
                <a:ea typeface="Times New Roman"/>
                <a:cs typeface="Times New Roman"/>
                <a:sym typeface="Times New Roman"/>
              </a:rPr>
              <a:t> tables, Algorithms, sensor data diagram</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b="1" lang="en" sz="1700">
                <a:latin typeface="Times New Roman"/>
                <a:ea typeface="Times New Roman"/>
                <a:cs typeface="Times New Roman"/>
                <a:sym typeface="Times New Roman"/>
              </a:rPr>
              <a:t>David</a:t>
            </a:r>
            <a:r>
              <a:rPr lang="en" sz="1700">
                <a:latin typeface="Times New Roman"/>
                <a:ea typeface="Times New Roman"/>
                <a:cs typeface="Times New Roman"/>
                <a:sym typeface="Times New Roman"/>
              </a:rPr>
              <a:t> - Block code, test tables</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b="1" lang="en" sz="1700">
                <a:latin typeface="Times New Roman"/>
                <a:ea typeface="Times New Roman"/>
                <a:cs typeface="Times New Roman"/>
                <a:sym typeface="Times New Roman"/>
              </a:rPr>
              <a:t>Deuce </a:t>
            </a:r>
            <a:r>
              <a:rPr lang="en" sz="1700">
                <a:latin typeface="Times New Roman"/>
                <a:ea typeface="Times New Roman"/>
                <a:cs typeface="Times New Roman"/>
                <a:sym typeface="Times New Roman"/>
              </a:rPr>
              <a:t>- Flowchart, staffing plan</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System design doc, Gantt Chart, and video was done by all team members</a:t>
            </a:r>
            <a:endParaRPr sz="17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1183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Faced </a:t>
            </a:r>
            <a:endParaRPr/>
          </a:p>
        </p:txBody>
      </p:sp>
      <p:sp>
        <p:nvSpPr>
          <p:cNvPr id="99" name="Google Shape;99;p15"/>
          <p:cNvSpPr txBox="1"/>
          <p:nvPr>
            <p:ph idx="1" type="body"/>
          </p:nvPr>
        </p:nvSpPr>
        <p:spPr>
          <a:xfrm>
            <a:off x="727650" y="164392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Getting all group members together </a:t>
            </a:r>
            <a:endParaRPr sz="1500">
              <a:solidFill>
                <a:schemeClr val="dk2"/>
              </a:solidFill>
              <a:latin typeface="Times New Roman"/>
              <a:ea typeface="Times New Roman"/>
              <a:cs typeface="Times New Roman"/>
              <a:sym typeface="Times New Roman"/>
            </a:endParaRPr>
          </a:p>
          <a:p>
            <a:pPr indent="-323850" lvl="1" marL="914400" rtl="0" algn="l">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Busy </a:t>
            </a:r>
            <a:r>
              <a:rPr lang="en" sz="1500">
                <a:solidFill>
                  <a:schemeClr val="dk2"/>
                </a:solidFill>
                <a:latin typeface="Times New Roman"/>
                <a:ea typeface="Times New Roman"/>
                <a:cs typeface="Times New Roman"/>
                <a:sym typeface="Times New Roman"/>
              </a:rPr>
              <a:t>schedules, not planning accordingly</a:t>
            </a:r>
            <a:endParaRPr sz="1500">
              <a:solidFill>
                <a:schemeClr val="dk2"/>
              </a:solidFill>
              <a:latin typeface="Times New Roman"/>
              <a:ea typeface="Times New Roman"/>
              <a:cs typeface="Times New Roman"/>
              <a:sym typeface="Times New Roman"/>
            </a:endParaRPr>
          </a:p>
          <a:p>
            <a:pPr indent="-323850" lvl="0" marL="457200" rtl="0" algn="l">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Access to the room</a:t>
            </a:r>
            <a:endParaRPr sz="1500">
              <a:solidFill>
                <a:schemeClr val="dk2"/>
              </a:solidFill>
              <a:latin typeface="Times New Roman"/>
              <a:ea typeface="Times New Roman"/>
              <a:cs typeface="Times New Roman"/>
              <a:sym typeface="Times New Roman"/>
            </a:endParaRPr>
          </a:p>
          <a:p>
            <a:pPr indent="-317500" lvl="1" marL="914400" rtl="0" algn="l">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We had to wait a few times to get the room because there were either other groups working on their project or there were other classes going on.</a:t>
            </a:r>
            <a:endParaRPr sz="1400">
              <a:solidFill>
                <a:schemeClr val="dk2"/>
              </a:solidFill>
              <a:latin typeface="Times New Roman"/>
              <a:ea typeface="Times New Roman"/>
              <a:cs typeface="Times New Roman"/>
              <a:sym typeface="Times New Roman"/>
            </a:endParaRPr>
          </a:p>
          <a:p>
            <a:pPr indent="-323850" lvl="0" marL="457200" rtl="0" algn="l">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Trial and error with the block code</a:t>
            </a:r>
            <a:endParaRPr sz="1500">
              <a:solidFill>
                <a:schemeClr val="dk2"/>
              </a:solidFill>
              <a:latin typeface="Times New Roman"/>
              <a:ea typeface="Times New Roman"/>
              <a:cs typeface="Times New Roman"/>
              <a:sym typeface="Times New Roman"/>
            </a:endParaRPr>
          </a:p>
          <a:p>
            <a:pPr indent="-323850" lvl="1" marL="914400" rtl="0" algn="l">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Speed, angle, and time</a:t>
            </a:r>
            <a:endParaRPr sz="1500">
              <a:solidFill>
                <a:schemeClr val="dk2"/>
              </a:solidFill>
              <a:latin typeface="Times New Roman"/>
              <a:ea typeface="Times New Roman"/>
              <a:cs typeface="Times New Roman"/>
              <a:sym typeface="Times New Roman"/>
            </a:endParaRPr>
          </a:p>
          <a:p>
            <a:pPr indent="-323850" lvl="0" marL="457200" rtl="0" algn="l">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Inconsistency of the robot</a:t>
            </a:r>
            <a:endParaRPr sz="1500">
              <a:solidFill>
                <a:schemeClr val="dk2"/>
              </a:solidFill>
              <a:latin typeface="Times New Roman"/>
              <a:ea typeface="Times New Roman"/>
              <a:cs typeface="Times New Roman"/>
              <a:sym typeface="Times New Roman"/>
            </a:endParaRPr>
          </a:p>
          <a:p>
            <a:pPr indent="-317500" lvl="1" marL="914400" rtl="0" algn="l">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It seemed that we could run the same code multiple times and each time was a different outcome</a:t>
            </a:r>
            <a:endParaRPr sz="1400">
              <a:solidFill>
                <a:schemeClr val="dk2"/>
              </a:solidFill>
              <a:latin typeface="Times New Roman"/>
              <a:ea typeface="Times New Roman"/>
              <a:cs typeface="Times New Roman"/>
              <a:sym typeface="Times New Roman"/>
            </a:endParaRPr>
          </a:p>
          <a:p>
            <a:pPr indent="-323850" lvl="0" marL="457200" rtl="0" algn="l">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Objects in the room</a:t>
            </a:r>
            <a:endParaRPr sz="1500">
              <a:solidFill>
                <a:schemeClr val="dk2"/>
              </a:solidFill>
              <a:latin typeface="Times New Roman"/>
              <a:ea typeface="Times New Roman"/>
              <a:cs typeface="Times New Roman"/>
              <a:sym typeface="Times New Roman"/>
            </a:endParaRPr>
          </a:p>
          <a:p>
            <a:pPr indent="-323850" lvl="1" marL="914400" rtl="0" algn="l">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Chairs, desks, outlets, bottles, and ramps</a:t>
            </a:r>
            <a:endParaRPr sz="1500">
              <a:solidFill>
                <a:schemeClr val="dk2"/>
              </a:solidFill>
              <a:latin typeface="Times New Roman"/>
              <a:ea typeface="Times New Roman"/>
              <a:cs typeface="Times New Roman"/>
              <a:sym typeface="Times New Roman"/>
            </a:endParaRPr>
          </a:p>
          <a:p>
            <a:pPr indent="-323850" lvl="0" marL="457200" rtl="0" algn="l">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Charging Robot</a:t>
            </a:r>
            <a:endParaRPr sz="1500">
              <a:solidFill>
                <a:schemeClr val="dk2"/>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00">
                <a:latin typeface="Times New Roman"/>
                <a:ea typeface="Times New Roman"/>
                <a:cs typeface="Times New Roman"/>
                <a:sym typeface="Times New Roman"/>
              </a:rPr>
              <a:t>Sprint 1 Endurance </a:t>
            </a:r>
            <a:endParaRPr sz="2400">
              <a:latin typeface="Times New Roman"/>
              <a:ea typeface="Times New Roman"/>
              <a:cs typeface="Times New Roman"/>
              <a:sym typeface="Times New Roman"/>
            </a:endParaRPr>
          </a:p>
        </p:txBody>
      </p:sp>
      <p:sp>
        <p:nvSpPr>
          <p:cNvPr id="105" name="Google Shape;105;p16"/>
          <p:cNvSpPr txBox="1"/>
          <p:nvPr/>
        </p:nvSpPr>
        <p:spPr>
          <a:xfrm>
            <a:off x="1733925" y="2841300"/>
            <a:ext cx="4196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106" name="Google Shape;106;p16" title="IMG 7511">
            <a:hlinkClick r:id="rId3"/>
          </p:cNvPr>
          <p:cNvPicPr preferRelativeResize="0"/>
          <p:nvPr/>
        </p:nvPicPr>
        <p:blipFill>
          <a:blip r:embed="rId4">
            <a:alphaModFix/>
          </a:blip>
          <a:stretch>
            <a:fillRect/>
          </a:stretch>
        </p:blipFill>
        <p:spPr>
          <a:xfrm>
            <a:off x="3483050" y="660125"/>
            <a:ext cx="5562575" cy="4150150"/>
          </a:xfrm>
          <a:prstGeom prst="rect">
            <a:avLst/>
          </a:prstGeom>
          <a:noFill/>
          <a:ln>
            <a:noFill/>
          </a:ln>
        </p:spPr>
      </p:pic>
      <p:pic>
        <p:nvPicPr>
          <p:cNvPr id="107" name="Google Shape;107;p16"/>
          <p:cNvPicPr preferRelativeResize="0"/>
          <p:nvPr/>
        </p:nvPicPr>
        <p:blipFill>
          <a:blip r:embed="rId5">
            <a:alphaModFix/>
          </a:blip>
          <a:stretch>
            <a:fillRect/>
          </a:stretch>
        </p:blipFill>
        <p:spPr>
          <a:xfrm>
            <a:off x="329150" y="660113"/>
            <a:ext cx="2705100" cy="4322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678350" y="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40">
                <a:latin typeface="Times New Roman"/>
                <a:ea typeface="Times New Roman"/>
                <a:cs typeface="Times New Roman"/>
                <a:sym typeface="Times New Roman"/>
              </a:rPr>
              <a:t>Sprint</a:t>
            </a:r>
            <a:r>
              <a:rPr lang="en" sz="2440">
                <a:latin typeface="Times New Roman"/>
                <a:ea typeface="Times New Roman"/>
                <a:cs typeface="Times New Roman"/>
                <a:sym typeface="Times New Roman"/>
              </a:rPr>
              <a:t> 2 Accuracy </a:t>
            </a:r>
            <a:endParaRPr sz="2440">
              <a:latin typeface="Times New Roman"/>
              <a:ea typeface="Times New Roman"/>
              <a:cs typeface="Times New Roman"/>
              <a:sym typeface="Times New Roman"/>
            </a:endParaRPr>
          </a:p>
        </p:txBody>
      </p:sp>
      <p:pic>
        <p:nvPicPr>
          <p:cNvPr id="113" name="Google Shape;113;p17"/>
          <p:cNvPicPr preferRelativeResize="0"/>
          <p:nvPr/>
        </p:nvPicPr>
        <p:blipFill>
          <a:blip r:embed="rId3">
            <a:alphaModFix/>
          </a:blip>
          <a:stretch>
            <a:fillRect/>
          </a:stretch>
        </p:blipFill>
        <p:spPr>
          <a:xfrm>
            <a:off x="800475" y="1080425"/>
            <a:ext cx="2886926" cy="3691299"/>
          </a:xfrm>
          <a:prstGeom prst="rect">
            <a:avLst/>
          </a:prstGeom>
          <a:noFill/>
          <a:ln>
            <a:noFill/>
          </a:ln>
        </p:spPr>
      </p:pic>
      <p:pic>
        <p:nvPicPr>
          <p:cNvPr id="114" name="Google Shape;114;p17" title="IMG 2170">
            <a:hlinkClick r:id="rId4"/>
          </p:cNvPr>
          <p:cNvPicPr preferRelativeResize="0"/>
          <p:nvPr/>
        </p:nvPicPr>
        <p:blipFill>
          <a:blip r:embed="rId5">
            <a:alphaModFix/>
          </a:blip>
          <a:stretch>
            <a:fillRect/>
          </a:stretch>
        </p:blipFill>
        <p:spPr>
          <a:xfrm>
            <a:off x="3863850" y="1313250"/>
            <a:ext cx="4959900" cy="3328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40">
                <a:latin typeface="Times New Roman"/>
                <a:ea typeface="Times New Roman"/>
                <a:cs typeface="Times New Roman"/>
                <a:sym typeface="Times New Roman"/>
              </a:rPr>
              <a:t>Sprint 3 Agility</a:t>
            </a:r>
            <a:endParaRPr sz="2440">
              <a:latin typeface="Times New Roman"/>
              <a:ea typeface="Times New Roman"/>
              <a:cs typeface="Times New Roman"/>
              <a:sym typeface="Times New Roman"/>
            </a:endParaRPr>
          </a:p>
        </p:txBody>
      </p:sp>
      <p:pic>
        <p:nvPicPr>
          <p:cNvPr id="120" name="Google Shape;120;p18"/>
          <p:cNvPicPr preferRelativeResize="0"/>
          <p:nvPr/>
        </p:nvPicPr>
        <p:blipFill>
          <a:blip r:embed="rId3">
            <a:alphaModFix/>
          </a:blip>
          <a:stretch>
            <a:fillRect/>
          </a:stretch>
        </p:blipFill>
        <p:spPr>
          <a:xfrm>
            <a:off x="288750" y="919113"/>
            <a:ext cx="2463075" cy="4075275"/>
          </a:xfrm>
          <a:prstGeom prst="rect">
            <a:avLst/>
          </a:prstGeom>
          <a:noFill/>
          <a:ln>
            <a:noFill/>
          </a:ln>
        </p:spPr>
      </p:pic>
      <p:pic>
        <p:nvPicPr>
          <p:cNvPr id="121" name="Google Shape;121;p18" title="IMG 7901">
            <a:hlinkClick r:id="rId4"/>
          </p:cNvPr>
          <p:cNvPicPr preferRelativeResize="0"/>
          <p:nvPr/>
        </p:nvPicPr>
        <p:blipFill>
          <a:blip r:embed="rId5">
            <a:alphaModFix/>
          </a:blip>
          <a:stretch>
            <a:fillRect/>
          </a:stretch>
        </p:blipFill>
        <p:spPr>
          <a:xfrm>
            <a:off x="3854725" y="919125"/>
            <a:ext cx="4186975" cy="3950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Sensor data</a:t>
            </a:r>
            <a:endParaRPr/>
          </a:p>
        </p:txBody>
      </p:sp>
      <p:sp>
        <p:nvSpPr>
          <p:cNvPr id="127" name="Google Shape;127;p19"/>
          <p:cNvSpPr txBox="1"/>
          <p:nvPr>
            <p:ph idx="1" type="body"/>
          </p:nvPr>
        </p:nvSpPr>
        <p:spPr>
          <a:xfrm>
            <a:off x="182750" y="19717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900"/>
          </a:p>
          <a:p>
            <a:pPr indent="0" lvl="0" marL="0" rtl="0" algn="l">
              <a:spcBef>
                <a:spcPts val="1200"/>
              </a:spcBef>
              <a:spcAft>
                <a:spcPts val="1200"/>
              </a:spcAft>
              <a:buNone/>
            </a:pPr>
            <a:r>
              <a:rPr lang="en" sz="1900"/>
              <a:t> </a:t>
            </a:r>
            <a:endParaRPr sz="1900"/>
          </a:p>
        </p:txBody>
      </p:sp>
      <p:pic>
        <p:nvPicPr>
          <p:cNvPr id="128" name="Google Shape;128;p19"/>
          <p:cNvPicPr preferRelativeResize="0"/>
          <p:nvPr/>
        </p:nvPicPr>
        <p:blipFill rotWithShape="1">
          <a:blip r:embed="rId3">
            <a:alphaModFix/>
          </a:blip>
          <a:srcRect b="29055" l="0" r="0" t="31148"/>
          <a:stretch/>
        </p:blipFill>
        <p:spPr>
          <a:xfrm>
            <a:off x="5777625" y="2630326"/>
            <a:ext cx="2373351" cy="2046899"/>
          </a:xfrm>
          <a:prstGeom prst="rect">
            <a:avLst/>
          </a:prstGeom>
          <a:noFill/>
          <a:ln>
            <a:noFill/>
          </a:ln>
        </p:spPr>
      </p:pic>
      <p:pic>
        <p:nvPicPr>
          <p:cNvPr descr="Screen Shot 2023-11-20 at 8.01.05 PM.png" id="129" name="Google Shape;129;p19"/>
          <p:cNvPicPr preferRelativeResize="0"/>
          <p:nvPr/>
        </p:nvPicPr>
        <p:blipFill>
          <a:blip r:embed="rId4">
            <a:alphaModFix/>
          </a:blip>
          <a:stretch>
            <a:fillRect/>
          </a:stretch>
        </p:blipFill>
        <p:spPr>
          <a:xfrm>
            <a:off x="3037475" y="1721975"/>
            <a:ext cx="2500200" cy="2046900"/>
          </a:xfrm>
          <a:prstGeom prst="rect">
            <a:avLst/>
          </a:prstGeom>
          <a:noFill/>
          <a:ln>
            <a:noFill/>
          </a:ln>
        </p:spPr>
      </p:pic>
      <p:pic>
        <p:nvPicPr>
          <p:cNvPr id="130" name="Google Shape;130;p19"/>
          <p:cNvPicPr preferRelativeResize="0"/>
          <p:nvPr/>
        </p:nvPicPr>
        <p:blipFill rotWithShape="1">
          <a:blip r:embed="rId5">
            <a:alphaModFix/>
          </a:blip>
          <a:srcRect b="4815" l="0" r="0" t="43459"/>
          <a:stretch/>
        </p:blipFill>
        <p:spPr>
          <a:xfrm>
            <a:off x="297325" y="1919925"/>
            <a:ext cx="2500199" cy="28034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Changes we would make</a:t>
            </a:r>
            <a:endParaRPr/>
          </a:p>
        </p:txBody>
      </p:sp>
      <p:sp>
        <p:nvSpPr>
          <p:cNvPr id="136" name="Google Shape;136;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Organization</a:t>
            </a:r>
            <a:endParaRPr sz="1800">
              <a:solidFill>
                <a:schemeClr val="dk2"/>
              </a:solidFill>
              <a:latin typeface="Times New Roman"/>
              <a:ea typeface="Times New Roman"/>
              <a:cs typeface="Times New Roman"/>
              <a:sym typeface="Times New Roman"/>
            </a:endParaRPr>
          </a:p>
          <a:p>
            <a:pPr indent="-342900" lvl="1" marL="9144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Planning around our schedules</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Focusing on system design document</a:t>
            </a:r>
            <a:endParaRPr sz="1800">
              <a:solidFill>
                <a:schemeClr val="dk2"/>
              </a:solidFill>
              <a:latin typeface="Times New Roman"/>
              <a:ea typeface="Times New Roman"/>
              <a:cs typeface="Times New Roman"/>
              <a:sym typeface="Times New Roman"/>
            </a:endParaRPr>
          </a:p>
          <a:p>
            <a:pPr indent="-342900" lvl="1" marL="9144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We made easy mistakes on our flowchart by putting the wrong information into it</a:t>
            </a:r>
            <a:endParaRPr sz="1800">
              <a:solidFill>
                <a:schemeClr val="dk2"/>
              </a:solidFill>
              <a:latin typeface="Times New Roman"/>
              <a:ea typeface="Times New Roman"/>
              <a:cs typeface="Times New Roman"/>
              <a:sym typeface="Times New Roman"/>
            </a:endParaRPr>
          </a:p>
          <a:p>
            <a:pPr indent="-342900" lvl="1" marL="9144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This </a:t>
            </a:r>
            <a:r>
              <a:rPr lang="en" sz="1800">
                <a:solidFill>
                  <a:schemeClr val="dk2"/>
                </a:solidFill>
                <a:latin typeface="Times New Roman"/>
                <a:ea typeface="Times New Roman"/>
                <a:cs typeface="Times New Roman"/>
                <a:sym typeface="Times New Roman"/>
              </a:rPr>
              <a:t>would have</a:t>
            </a:r>
            <a:r>
              <a:rPr lang="en" sz="1800">
                <a:solidFill>
                  <a:schemeClr val="dk2"/>
                </a:solidFill>
                <a:latin typeface="Times New Roman"/>
                <a:ea typeface="Times New Roman"/>
                <a:cs typeface="Times New Roman"/>
                <a:sym typeface="Times New Roman"/>
              </a:rPr>
              <a:t> saved us a lot of time</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Upload videos to youtube </a:t>
            </a:r>
            <a:r>
              <a:rPr lang="en" sz="1800">
                <a:solidFill>
                  <a:schemeClr val="dk2"/>
                </a:solidFill>
                <a:latin typeface="Times New Roman"/>
                <a:ea typeface="Times New Roman"/>
                <a:cs typeface="Times New Roman"/>
                <a:sym typeface="Times New Roman"/>
              </a:rPr>
              <a:t>before submitting</a:t>
            </a:r>
            <a:endParaRPr sz="1800">
              <a:solidFill>
                <a:schemeClr val="dk2"/>
              </a:solidFill>
              <a:latin typeface="Times New Roman"/>
              <a:ea typeface="Times New Roman"/>
              <a:cs typeface="Times New Roman"/>
              <a:sym typeface="Times New Roman"/>
            </a:endParaRPr>
          </a:p>
          <a:p>
            <a:pPr indent="-342900" lvl="1" marL="9144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The files were too big to work in the Github</a:t>
            </a:r>
            <a:endParaRPr sz="1800">
              <a:solidFill>
                <a:schemeClr val="dk2"/>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learned</a:t>
            </a:r>
            <a:endParaRPr/>
          </a:p>
        </p:txBody>
      </p:sp>
      <p:sp>
        <p:nvSpPr>
          <p:cNvPr id="142" name="Google Shape;142;p21"/>
          <p:cNvSpPr txBox="1"/>
          <p:nvPr>
            <p:ph idx="1" type="body"/>
          </p:nvPr>
        </p:nvSpPr>
        <p:spPr>
          <a:xfrm>
            <a:off x="729450" y="1760950"/>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Times New Roman"/>
              <a:buChar char="●"/>
            </a:pPr>
            <a:r>
              <a:rPr b="1" lang="en" sz="1400">
                <a:solidFill>
                  <a:schemeClr val="dk2"/>
                </a:solidFill>
                <a:latin typeface="Times New Roman"/>
                <a:ea typeface="Times New Roman"/>
                <a:cs typeface="Times New Roman"/>
                <a:sym typeface="Times New Roman"/>
              </a:rPr>
              <a:t>Collaboration</a:t>
            </a:r>
            <a:endParaRPr b="1" sz="1400">
              <a:solidFill>
                <a:schemeClr val="dk2"/>
              </a:solidFill>
              <a:latin typeface="Times New Roman"/>
              <a:ea typeface="Times New Roman"/>
              <a:cs typeface="Times New Roman"/>
              <a:sym typeface="Times New Roman"/>
            </a:endParaRPr>
          </a:p>
          <a:p>
            <a:pPr indent="-317500" lvl="1" marL="914400" rtl="0" algn="l">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Being able to work well with your teammates is very important, for our group, everyone had very busy schedules so we had to compensate when one person couldn’t make it sometimes. Also planning proved to be very important and it made the overall </a:t>
            </a:r>
            <a:r>
              <a:rPr lang="en" sz="1400">
                <a:solidFill>
                  <a:schemeClr val="dk2"/>
                </a:solidFill>
                <a:latin typeface="Times New Roman"/>
                <a:ea typeface="Times New Roman"/>
                <a:cs typeface="Times New Roman"/>
                <a:sym typeface="Times New Roman"/>
              </a:rPr>
              <a:t>process</a:t>
            </a:r>
            <a:r>
              <a:rPr lang="en" sz="1400">
                <a:solidFill>
                  <a:schemeClr val="dk2"/>
                </a:solidFill>
                <a:latin typeface="Times New Roman"/>
                <a:ea typeface="Times New Roman"/>
                <a:cs typeface="Times New Roman"/>
                <a:sym typeface="Times New Roman"/>
              </a:rPr>
              <a:t> easier. </a:t>
            </a:r>
            <a:endParaRPr sz="1400">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b="1" lang="en" sz="1400">
                <a:solidFill>
                  <a:schemeClr val="dk2"/>
                </a:solidFill>
                <a:latin typeface="Times New Roman"/>
                <a:ea typeface="Times New Roman"/>
                <a:cs typeface="Times New Roman"/>
                <a:sym typeface="Times New Roman"/>
              </a:rPr>
              <a:t>Attention to detail </a:t>
            </a:r>
            <a:endParaRPr b="1" sz="1400">
              <a:solidFill>
                <a:schemeClr val="dk2"/>
              </a:solidFill>
              <a:latin typeface="Times New Roman"/>
              <a:ea typeface="Times New Roman"/>
              <a:cs typeface="Times New Roman"/>
              <a:sym typeface="Times New Roman"/>
            </a:endParaRPr>
          </a:p>
          <a:p>
            <a:pPr indent="-317500" lvl="1" marL="914400" rtl="0" algn="l">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We faced a lot of small issues with code or missing some key steps when it came to planning. So we needed to really lock in and think ahead and list out </a:t>
            </a:r>
            <a:r>
              <a:rPr lang="en" sz="1400">
                <a:solidFill>
                  <a:schemeClr val="dk2"/>
                </a:solidFill>
                <a:latin typeface="Times New Roman"/>
                <a:ea typeface="Times New Roman"/>
                <a:cs typeface="Times New Roman"/>
                <a:sym typeface="Times New Roman"/>
              </a:rPr>
              <a:t>every step</a:t>
            </a:r>
            <a:r>
              <a:rPr lang="en" sz="1400">
                <a:solidFill>
                  <a:schemeClr val="dk2"/>
                </a:solidFill>
                <a:latin typeface="Times New Roman"/>
                <a:ea typeface="Times New Roman"/>
                <a:cs typeface="Times New Roman"/>
                <a:sym typeface="Times New Roman"/>
              </a:rPr>
              <a:t> that we were going to do</a:t>
            </a:r>
            <a:endParaRPr sz="1400">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b="1" lang="en" sz="1400">
                <a:solidFill>
                  <a:schemeClr val="dk2"/>
                </a:solidFill>
                <a:latin typeface="Times New Roman"/>
                <a:ea typeface="Times New Roman"/>
                <a:cs typeface="Times New Roman"/>
                <a:sym typeface="Times New Roman"/>
              </a:rPr>
              <a:t>Patience</a:t>
            </a:r>
            <a:endParaRPr b="1" sz="1400">
              <a:solidFill>
                <a:schemeClr val="dk2"/>
              </a:solidFill>
              <a:latin typeface="Times New Roman"/>
              <a:ea typeface="Times New Roman"/>
              <a:cs typeface="Times New Roman"/>
              <a:sym typeface="Times New Roman"/>
            </a:endParaRPr>
          </a:p>
          <a:p>
            <a:pPr indent="-317500" lvl="1" marL="914400" rtl="0" algn="l">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We had to express a lot of patience, from </a:t>
            </a:r>
            <a:r>
              <a:rPr lang="en" sz="1400">
                <a:solidFill>
                  <a:schemeClr val="dk2"/>
                </a:solidFill>
                <a:latin typeface="Times New Roman"/>
                <a:ea typeface="Times New Roman"/>
                <a:cs typeface="Times New Roman"/>
                <a:sym typeface="Times New Roman"/>
              </a:rPr>
              <a:t>waiting</a:t>
            </a:r>
            <a:r>
              <a:rPr lang="en" sz="1400">
                <a:solidFill>
                  <a:schemeClr val="dk2"/>
                </a:solidFill>
                <a:latin typeface="Times New Roman"/>
                <a:ea typeface="Times New Roman"/>
                <a:cs typeface="Times New Roman"/>
                <a:sym typeface="Times New Roman"/>
              </a:rPr>
              <a:t> for the test room, figuring out </a:t>
            </a:r>
            <a:r>
              <a:rPr lang="en" sz="1400">
                <a:solidFill>
                  <a:schemeClr val="dk2"/>
                </a:solidFill>
                <a:latin typeface="Times New Roman"/>
                <a:ea typeface="Times New Roman"/>
                <a:cs typeface="Times New Roman"/>
                <a:sym typeface="Times New Roman"/>
              </a:rPr>
              <a:t>everyone's</a:t>
            </a:r>
            <a:r>
              <a:rPr lang="en" sz="1400">
                <a:solidFill>
                  <a:schemeClr val="dk2"/>
                </a:solidFill>
                <a:latin typeface="Times New Roman"/>
                <a:ea typeface="Times New Roman"/>
                <a:cs typeface="Times New Roman"/>
                <a:sym typeface="Times New Roman"/>
              </a:rPr>
              <a:t> schedule and being able to work around it, and just overall going through trial and error with the whole project</a:t>
            </a:r>
            <a:endParaRPr sz="1400">
              <a:solidFill>
                <a:schemeClr val="dk2"/>
              </a:solidFill>
              <a:latin typeface="Times New Roman"/>
              <a:ea typeface="Times New Roman"/>
              <a:cs typeface="Times New Roman"/>
              <a:sym typeface="Times New Roman"/>
            </a:endParaRPr>
          </a:p>
          <a:p>
            <a:pPr indent="0" lvl="0" marL="0" rtl="0" algn="l">
              <a:spcBef>
                <a:spcPts val="1200"/>
              </a:spcBef>
              <a:spcAft>
                <a:spcPts val="1200"/>
              </a:spcAft>
              <a:buNone/>
            </a:pPr>
            <a:r>
              <a:rPr lang="en" sz="1200">
                <a:solidFill>
                  <a:schemeClr val="dk2"/>
                </a:solidFill>
                <a:latin typeface="Times New Roman"/>
                <a:ea typeface="Times New Roman"/>
                <a:cs typeface="Times New Roman"/>
                <a:sym typeface="Times New Roman"/>
              </a:rPr>
              <a:t> </a:t>
            </a:r>
            <a:endParaRPr sz="1200">
              <a:solidFill>
                <a:schemeClr val="dk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