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24334b154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24334b15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a265f9e4a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a265f9e4a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265f9e4a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265f9e4a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265f9e4a6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265f9e4a6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24334b154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24334b154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a24334b154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a24334b154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24334b154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a24334b15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Uf7e-wW_Q5s" TargetMode="External"/><Relationship Id="rId4" Type="http://schemas.openxmlformats.org/officeDocument/2006/relationships/image" Target="../media/image1.jpg"/><Relationship Id="rId5"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hyperlink" Target="http://www.youtube.com/watch?v=49TM6Nq2vTQ" TargetMode="External"/><Relationship Id="rId5"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hyperlink" Target="http://www.youtube.com/watch?v=OKuLjijk3N4" TargetMode="External"/><Relationship Id="rId5"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568875"/>
            <a:ext cx="7688100" cy="791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Robotics Project  </a:t>
            </a:r>
            <a:endParaRPr/>
          </a:p>
        </p:txBody>
      </p:sp>
      <p:sp>
        <p:nvSpPr>
          <p:cNvPr id="87" name="Google Shape;87;p13"/>
          <p:cNvSpPr txBox="1"/>
          <p:nvPr>
            <p:ph idx="1" type="subTitle"/>
          </p:nvPr>
        </p:nvSpPr>
        <p:spPr>
          <a:xfrm>
            <a:off x="651477" y="2494225"/>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Salvatore Saputo, </a:t>
            </a:r>
            <a:r>
              <a:rPr lang="en">
                <a:solidFill>
                  <a:schemeClr val="dk2"/>
                </a:solidFill>
              </a:rPr>
              <a:t>Deuce</a:t>
            </a:r>
            <a:r>
              <a:rPr lang="en">
                <a:solidFill>
                  <a:schemeClr val="dk2"/>
                </a:solidFill>
              </a:rPr>
              <a:t> Lee, David Vozzo</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14"/>
          <p:cNvSpPr txBox="1"/>
          <p:nvPr>
            <p:ph type="title"/>
          </p:nvPr>
        </p:nvSpPr>
        <p:spPr>
          <a:xfrm>
            <a:off x="727650" y="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400">
                <a:latin typeface="Times New Roman"/>
                <a:ea typeface="Times New Roman"/>
                <a:cs typeface="Times New Roman"/>
                <a:sym typeface="Times New Roman"/>
              </a:rPr>
              <a:t>Sprint 1 Endurance </a:t>
            </a:r>
            <a:endParaRPr sz="2400">
              <a:latin typeface="Times New Roman"/>
              <a:ea typeface="Times New Roman"/>
              <a:cs typeface="Times New Roman"/>
              <a:sym typeface="Times New Roman"/>
            </a:endParaRPr>
          </a:p>
        </p:txBody>
      </p:sp>
      <p:sp>
        <p:nvSpPr>
          <p:cNvPr id="93" name="Google Shape;93;p14"/>
          <p:cNvSpPr txBox="1"/>
          <p:nvPr/>
        </p:nvSpPr>
        <p:spPr>
          <a:xfrm>
            <a:off x="1733925" y="2841300"/>
            <a:ext cx="4196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94" name="Google Shape;94;p14" title="IMG 7511">
            <a:hlinkClick r:id="rId3"/>
          </p:cNvPr>
          <p:cNvPicPr preferRelativeResize="0"/>
          <p:nvPr/>
        </p:nvPicPr>
        <p:blipFill>
          <a:blip r:embed="rId4">
            <a:alphaModFix/>
          </a:blip>
          <a:stretch>
            <a:fillRect/>
          </a:stretch>
        </p:blipFill>
        <p:spPr>
          <a:xfrm>
            <a:off x="3483050" y="660125"/>
            <a:ext cx="5562575" cy="4150150"/>
          </a:xfrm>
          <a:prstGeom prst="rect">
            <a:avLst/>
          </a:prstGeom>
          <a:noFill/>
          <a:ln>
            <a:noFill/>
          </a:ln>
        </p:spPr>
      </p:pic>
      <p:pic>
        <p:nvPicPr>
          <p:cNvPr id="95" name="Google Shape;95;p14"/>
          <p:cNvPicPr preferRelativeResize="0"/>
          <p:nvPr/>
        </p:nvPicPr>
        <p:blipFill>
          <a:blip r:embed="rId5">
            <a:alphaModFix/>
          </a:blip>
          <a:stretch>
            <a:fillRect/>
          </a:stretch>
        </p:blipFill>
        <p:spPr>
          <a:xfrm>
            <a:off x="329150" y="660113"/>
            <a:ext cx="2705100" cy="4322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678350" y="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440">
                <a:latin typeface="Times New Roman"/>
                <a:ea typeface="Times New Roman"/>
                <a:cs typeface="Times New Roman"/>
                <a:sym typeface="Times New Roman"/>
              </a:rPr>
              <a:t>Sprint</a:t>
            </a:r>
            <a:r>
              <a:rPr lang="en" sz="2440">
                <a:latin typeface="Times New Roman"/>
                <a:ea typeface="Times New Roman"/>
                <a:cs typeface="Times New Roman"/>
                <a:sym typeface="Times New Roman"/>
              </a:rPr>
              <a:t> 2 Accuracy </a:t>
            </a:r>
            <a:endParaRPr sz="2440">
              <a:latin typeface="Times New Roman"/>
              <a:ea typeface="Times New Roman"/>
              <a:cs typeface="Times New Roman"/>
              <a:sym typeface="Times New Roman"/>
            </a:endParaRPr>
          </a:p>
        </p:txBody>
      </p:sp>
      <p:pic>
        <p:nvPicPr>
          <p:cNvPr id="101" name="Google Shape;101;p15"/>
          <p:cNvPicPr preferRelativeResize="0"/>
          <p:nvPr/>
        </p:nvPicPr>
        <p:blipFill>
          <a:blip r:embed="rId3">
            <a:alphaModFix/>
          </a:blip>
          <a:stretch>
            <a:fillRect/>
          </a:stretch>
        </p:blipFill>
        <p:spPr>
          <a:xfrm>
            <a:off x="800475" y="1080425"/>
            <a:ext cx="2886926" cy="3691299"/>
          </a:xfrm>
          <a:prstGeom prst="rect">
            <a:avLst/>
          </a:prstGeom>
          <a:noFill/>
          <a:ln>
            <a:noFill/>
          </a:ln>
        </p:spPr>
      </p:pic>
      <p:pic>
        <p:nvPicPr>
          <p:cNvPr id="102" name="Google Shape;102;p15" title="IMG 2170">
            <a:hlinkClick r:id="rId4"/>
          </p:cNvPr>
          <p:cNvPicPr preferRelativeResize="0"/>
          <p:nvPr/>
        </p:nvPicPr>
        <p:blipFill>
          <a:blip r:embed="rId5">
            <a:alphaModFix/>
          </a:blip>
          <a:stretch>
            <a:fillRect/>
          </a:stretch>
        </p:blipFill>
        <p:spPr>
          <a:xfrm>
            <a:off x="3863850" y="1313250"/>
            <a:ext cx="4959900" cy="3328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440">
                <a:latin typeface="Times New Roman"/>
                <a:ea typeface="Times New Roman"/>
                <a:cs typeface="Times New Roman"/>
                <a:sym typeface="Times New Roman"/>
              </a:rPr>
              <a:t>Sprint 3 Agility</a:t>
            </a:r>
            <a:endParaRPr sz="2440">
              <a:latin typeface="Times New Roman"/>
              <a:ea typeface="Times New Roman"/>
              <a:cs typeface="Times New Roman"/>
              <a:sym typeface="Times New Roman"/>
            </a:endParaRPr>
          </a:p>
        </p:txBody>
      </p:sp>
      <p:pic>
        <p:nvPicPr>
          <p:cNvPr id="108" name="Google Shape;108;p16"/>
          <p:cNvPicPr preferRelativeResize="0"/>
          <p:nvPr/>
        </p:nvPicPr>
        <p:blipFill>
          <a:blip r:embed="rId3">
            <a:alphaModFix/>
          </a:blip>
          <a:stretch>
            <a:fillRect/>
          </a:stretch>
        </p:blipFill>
        <p:spPr>
          <a:xfrm>
            <a:off x="288750" y="919113"/>
            <a:ext cx="2463075" cy="4075275"/>
          </a:xfrm>
          <a:prstGeom prst="rect">
            <a:avLst/>
          </a:prstGeom>
          <a:noFill/>
          <a:ln>
            <a:noFill/>
          </a:ln>
        </p:spPr>
      </p:pic>
      <p:pic>
        <p:nvPicPr>
          <p:cNvPr id="109" name="Google Shape;109;p16" title="IMG 7901">
            <a:hlinkClick r:id="rId4"/>
          </p:cNvPr>
          <p:cNvPicPr preferRelativeResize="0"/>
          <p:nvPr/>
        </p:nvPicPr>
        <p:blipFill>
          <a:blip r:embed="rId5">
            <a:alphaModFix/>
          </a:blip>
          <a:stretch>
            <a:fillRect/>
          </a:stretch>
        </p:blipFill>
        <p:spPr>
          <a:xfrm>
            <a:off x="3854725" y="919125"/>
            <a:ext cx="4186975" cy="3950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Changed we would make</a:t>
            </a:r>
            <a:endParaRPr/>
          </a:p>
        </p:txBody>
      </p:sp>
      <p:sp>
        <p:nvSpPr>
          <p:cNvPr id="115" name="Google Shape;115;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solidFill>
                  <a:schemeClr val="dk2"/>
                </a:solidFill>
                <a:latin typeface="Times New Roman"/>
                <a:ea typeface="Times New Roman"/>
                <a:cs typeface="Times New Roman"/>
                <a:sym typeface="Times New Roman"/>
              </a:rPr>
              <a:t>One change that as a group we would make is to be more organized with our planning. This is because we had a hard time finding a time to do the </a:t>
            </a:r>
            <a:r>
              <a:rPr lang="en" sz="1800">
                <a:solidFill>
                  <a:schemeClr val="dk2"/>
                </a:solidFill>
                <a:latin typeface="Times New Roman"/>
                <a:ea typeface="Times New Roman"/>
                <a:cs typeface="Times New Roman"/>
                <a:sym typeface="Times New Roman"/>
              </a:rPr>
              <a:t>project</a:t>
            </a:r>
            <a:r>
              <a:rPr lang="en" sz="1800">
                <a:solidFill>
                  <a:schemeClr val="dk2"/>
                </a:solidFill>
                <a:latin typeface="Times New Roman"/>
                <a:ea typeface="Times New Roman"/>
                <a:cs typeface="Times New Roman"/>
                <a:sym typeface="Times New Roman"/>
              </a:rPr>
              <a:t> with all group members </a:t>
            </a:r>
            <a:r>
              <a:rPr lang="en" sz="1800">
                <a:solidFill>
                  <a:schemeClr val="dk2"/>
                </a:solidFill>
                <a:latin typeface="Times New Roman"/>
                <a:ea typeface="Times New Roman"/>
                <a:cs typeface="Times New Roman"/>
                <a:sym typeface="Times New Roman"/>
              </a:rPr>
              <a:t>present</a:t>
            </a:r>
            <a:r>
              <a:rPr lang="en" sz="1800">
                <a:solidFill>
                  <a:schemeClr val="dk2"/>
                </a:solidFill>
                <a:latin typeface="Times New Roman"/>
                <a:ea typeface="Times New Roman"/>
                <a:cs typeface="Times New Roman"/>
                <a:sym typeface="Times New Roman"/>
              </a:rPr>
              <a:t> do to conflicting </a:t>
            </a:r>
            <a:r>
              <a:rPr lang="en" sz="1800">
                <a:solidFill>
                  <a:schemeClr val="dk2"/>
                </a:solidFill>
                <a:latin typeface="Times New Roman"/>
                <a:ea typeface="Times New Roman"/>
                <a:cs typeface="Times New Roman"/>
                <a:sym typeface="Times New Roman"/>
              </a:rPr>
              <a:t>schedules. This lead to confusion and miscommunications within the group. Another change that we would make as a group is to be more diligent  while doing the sprints and the system design documents. This is because we made many errors that could have easily been corrected in both, this would have saved us a lot of time and have been very effective in the total outcome of our project.</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Faced</a:t>
            </a:r>
            <a:endParaRPr/>
          </a:p>
        </p:txBody>
      </p:sp>
      <p:sp>
        <p:nvSpPr>
          <p:cNvPr id="121" name="Google Shape;121;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solidFill>
                  <a:schemeClr val="dk2"/>
                </a:solidFill>
                <a:latin typeface="Times New Roman"/>
                <a:ea typeface="Times New Roman"/>
                <a:cs typeface="Times New Roman"/>
                <a:sym typeface="Times New Roman"/>
              </a:rPr>
              <a:t>We faced many challenges while conducting the sprints. The biggest problem we faced was the objects on the floor that would disrupt our sprint attempts. Such as chairs, desks and outlets on the floor. Another issue that we faced was getting all three members together and having the room to ourselves, as there were many groups also doing the same assignment in the room and other classes going on. Lastly the challenge we faced was the calibration of the sphero before each sprint. We discovered that if the Sphero was not collaborated and aimed perfectly the sprint would most likely fail and end with the sphero going off course or hitting objects in the classroom.</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 learned</a:t>
            </a:r>
            <a:endParaRPr/>
          </a:p>
        </p:txBody>
      </p:sp>
      <p:sp>
        <p:nvSpPr>
          <p:cNvPr id="127" name="Google Shape;127;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solidFill>
                  <a:schemeClr val="dk2"/>
                </a:solidFill>
                <a:latin typeface="Times New Roman"/>
                <a:ea typeface="Times New Roman"/>
                <a:cs typeface="Times New Roman"/>
                <a:sym typeface="Times New Roman"/>
              </a:rPr>
              <a:t>Software engineering is no easy task.  Collaboration is key to the success of any project, team members must be able to carry out various tasks like a well oiled machine.  No job is to big or </a:t>
            </a:r>
            <a:r>
              <a:rPr lang="en" sz="1800">
                <a:solidFill>
                  <a:schemeClr val="dk2"/>
                </a:solidFill>
                <a:latin typeface="Times New Roman"/>
                <a:ea typeface="Times New Roman"/>
                <a:cs typeface="Times New Roman"/>
                <a:sym typeface="Times New Roman"/>
              </a:rPr>
              <a:t>too</a:t>
            </a:r>
            <a:r>
              <a:rPr lang="en" sz="1800">
                <a:solidFill>
                  <a:schemeClr val="dk2"/>
                </a:solidFill>
                <a:latin typeface="Times New Roman"/>
                <a:ea typeface="Times New Roman"/>
                <a:cs typeface="Times New Roman"/>
                <a:sym typeface="Times New Roman"/>
              </a:rPr>
              <a:t> small because in reality if one thing is missing,  the project will not be up to par.  Attention to detail is also very crucial in this field. The amount of planning and foresight that is put into the project is too much to just skip over small steps, everything has to be right. While you must have attention to detail, software engineering is very tedious and it is almost </a:t>
            </a:r>
            <a:r>
              <a:rPr lang="en" sz="1800">
                <a:solidFill>
                  <a:schemeClr val="dk2"/>
                </a:solidFill>
                <a:latin typeface="Times New Roman"/>
                <a:ea typeface="Times New Roman"/>
                <a:cs typeface="Times New Roman"/>
                <a:sym typeface="Times New Roman"/>
              </a:rPr>
              <a:t>guaranteed</a:t>
            </a:r>
            <a:r>
              <a:rPr lang="en" sz="1800">
                <a:solidFill>
                  <a:schemeClr val="dk2"/>
                </a:solidFill>
                <a:latin typeface="Times New Roman"/>
                <a:ea typeface="Times New Roman"/>
                <a:cs typeface="Times New Roman"/>
                <a:sym typeface="Times New Roman"/>
              </a:rPr>
              <a:t> that you will make mistakes, have to restart, or </a:t>
            </a:r>
            <a:r>
              <a:rPr lang="en" sz="1800">
                <a:solidFill>
                  <a:schemeClr val="dk2"/>
                </a:solidFill>
                <a:latin typeface="Times New Roman"/>
                <a:ea typeface="Times New Roman"/>
                <a:cs typeface="Times New Roman"/>
                <a:sym typeface="Times New Roman"/>
              </a:rPr>
              <a:t>reevaluate</a:t>
            </a:r>
            <a:r>
              <a:rPr lang="en" sz="1800">
                <a:solidFill>
                  <a:schemeClr val="dk2"/>
                </a:solidFill>
                <a:latin typeface="Times New Roman"/>
                <a:ea typeface="Times New Roman"/>
                <a:cs typeface="Times New Roman"/>
                <a:sym typeface="Times New Roman"/>
              </a:rPr>
              <a:t> your plan.  Patience is very key for the engineers.</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roles </a:t>
            </a:r>
            <a:endParaRPr/>
          </a:p>
        </p:txBody>
      </p:sp>
      <p:sp>
        <p:nvSpPr>
          <p:cNvPr id="133" name="Google Shape;133;p20"/>
          <p:cNvSpPr txBox="1"/>
          <p:nvPr>
            <p:ph idx="1" type="body"/>
          </p:nvPr>
        </p:nvSpPr>
        <p:spPr>
          <a:xfrm>
            <a:off x="727650" y="2133025"/>
            <a:ext cx="7688700" cy="2261100"/>
          </a:xfrm>
          <a:prstGeom prst="rect">
            <a:avLst/>
          </a:prstGeom>
        </p:spPr>
        <p:txBody>
          <a:bodyPr anchorCtr="0" anchor="t" bIns="91425" lIns="91425" spcFirstLastPara="1" rIns="91425" wrap="square" tIns="91425">
            <a:noAutofit/>
          </a:bodyPr>
          <a:lstStyle/>
          <a:p>
            <a:pPr indent="-342900" lvl="0" marL="457200" rtl="0" algn="l">
              <a:lnSpc>
                <a:spcPct val="95000"/>
              </a:lnSpc>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Gantt Chart- all team members</a:t>
            </a:r>
            <a:endParaRPr sz="1800">
              <a:solidFill>
                <a:schemeClr val="dk2"/>
              </a:solidFill>
              <a:latin typeface="Times New Roman"/>
              <a:ea typeface="Times New Roman"/>
              <a:cs typeface="Times New Roman"/>
              <a:sym typeface="Times New Roman"/>
            </a:endParaRPr>
          </a:p>
          <a:p>
            <a:pPr indent="-342900" lvl="0" marL="457200" rtl="0" algn="l">
              <a:lnSpc>
                <a:spcPct val="95000"/>
              </a:lnSpc>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Requirements table - David</a:t>
            </a:r>
            <a:endParaRPr sz="1800">
              <a:solidFill>
                <a:schemeClr val="dk2"/>
              </a:solidFill>
              <a:latin typeface="Times New Roman"/>
              <a:ea typeface="Times New Roman"/>
              <a:cs typeface="Times New Roman"/>
              <a:sym typeface="Times New Roman"/>
            </a:endParaRPr>
          </a:p>
          <a:p>
            <a:pPr indent="-342900" lvl="0" marL="457200" rtl="0" algn="l">
              <a:lnSpc>
                <a:spcPct val="95000"/>
              </a:lnSpc>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Algorithm - Sal </a:t>
            </a:r>
            <a:endParaRPr sz="1800">
              <a:solidFill>
                <a:schemeClr val="dk2"/>
              </a:solidFill>
              <a:latin typeface="Times New Roman"/>
              <a:ea typeface="Times New Roman"/>
              <a:cs typeface="Times New Roman"/>
              <a:sym typeface="Times New Roman"/>
            </a:endParaRPr>
          </a:p>
          <a:p>
            <a:pPr indent="-342900" lvl="0" marL="457200" rtl="0" algn="l">
              <a:lnSpc>
                <a:spcPct val="95000"/>
              </a:lnSpc>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Flowchart- Deuce</a:t>
            </a:r>
            <a:endParaRPr sz="1800">
              <a:solidFill>
                <a:schemeClr val="dk2"/>
              </a:solidFill>
              <a:latin typeface="Times New Roman"/>
              <a:ea typeface="Times New Roman"/>
              <a:cs typeface="Times New Roman"/>
              <a:sym typeface="Times New Roman"/>
            </a:endParaRPr>
          </a:p>
          <a:p>
            <a:pPr indent="-342900" lvl="0" marL="457200" rtl="0" algn="l">
              <a:lnSpc>
                <a:spcPct val="95000"/>
              </a:lnSpc>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Block Code- Sal </a:t>
            </a:r>
            <a:endParaRPr sz="1800">
              <a:solidFill>
                <a:schemeClr val="dk2"/>
              </a:solidFill>
              <a:latin typeface="Times New Roman"/>
              <a:ea typeface="Times New Roman"/>
              <a:cs typeface="Times New Roman"/>
              <a:sym typeface="Times New Roman"/>
            </a:endParaRPr>
          </a:p>
          <a:p>
            <a:pPr indent="-342900" lvl="0" marL="457200" rtl="0" algn="l">
              <a:lnSpc>
                <a:spcPct val="95000"/>
              </a:lnSpc>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Sensor data diagram - Sal </a:t>
            </a:r>
            <a:endParaRPr sz="1800">
              <a:solidFill>
                <a:schemeClr val="dk2"/>
              </a:solidFill>
              <a:latin typeface="Times New Roman"/>
              <a:ea typeface="Times New Roman"/>
              <a:cs typeface="Times New Roman"/>
              <a:sym typeface="Times New Roman"/>
            </a:endParaRPr>
          </a:p>
          <a:p>
            <a:pPr indent="-342900" lvl="0" marL="457200" rtl="0" algn="l">
              <a:lnSpc>
                <a:spcPct val="95000"/>
              </a:lnSpc>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Test table - David</a:t>
            </a:r>
            <a:endParaRPr sz="1800">
              <a:solidFill>
                <a:schemeClr val="dk2"/>
              </a:solidFill>
              <a:latin typeface="Times New Roman"/>
              <a:ea typeface="Times New Roman"/>
              <a:cs typeface="Times New Roman"/>
              <a:sym typeface="Times New Roman"/>
            </a:endParaRPr>
          </a:p>
          <a:p>
            <a:pPr indent="-342900" lvl="0" marL="457200" rtl="0" algn="l">
              <a:lnSpc>
                <a:spcPct val="95000"/>
              </a:lnSpc>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Staffing</a:t>
            </a:r>
            <a:r>
              <a:rPr lang="en" sz="1800">
                <a:solidFill>
                  <a:schemeClr val="dk2"/>
                </a:solidFill>
                <a:latin typeface="Times New Roman"/>
                <a:ea typeface="Times New Roman"/>
                <a:cs typeface="Times New Roman"/>
                <a:sym typeface="Times New Roman"/>
              </a:rPr>
              <a:t> plan- Deuce</a:t>
            </a:r>
            <a:endParaRPr sz="1800">
              <a:solidFill>
                <a:schemeClr val="dk2"/>
              </a:solidFill>
              <a:latin typeface="Times New Roman"/>
              <a:ea typeface="Times New Roman"/>
              <a:cs typeface="Times New Roman"/>
              <a:sym typeface="Times New Roman"/>
            </a:endParaRPr>
          </a:p>
          <a:p>
            <a:pPr indent="-342900" lvl="0" marL="457200" rtl="0" algn="l">
              <a:lnSpc>
                <a:spcPct val="95000"/>
              </a:lnSpc>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System design doc - All team members</a:t>
            </a:r>
            <a:endParaRPr sz="1800">
              <a:solidFill>
                <a:schemeClr val="dk2"/>
              </a:solidFill>
              <a:latin typeface="Times New Roman"/>
              <a:ea typeface="Times New Roman"/>
              <a:cs typeface="Times New Roman"/>
              <a:sym typeface="Times New Roman"/>
            </a:endParaRPr>
          </a:p>
          <a:p>
            <a:pPr indent="-342900" lvl="0" marL="457200" rtl="0" algn="l">
              <a:lnSpc>
                <a:spcPct val="95000"/>
              </a:lnSpc>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Video - All team members </a:t>
            </a:r>
            <a:endParaRPr sz="1800">
              <a:solidFill>
                <a:schemeClr val="dk2"/>
              </a:solidFill>
              <a:latin typeface="Times New Roman"/>
              <a:ea typeface="Times New Roman"/>
              <a:cs typeface="Times New Roman"/>
              <a:sym typeface="Times New Roman"/>
            </a:endParaRPr>
          </a:p>
          <a:p>
            <a:pPr indent="-342900" lvl="0" marL="457200" rtl="0" algn="l">
              <a:lnSpc>
                <a:spcPct val="95000"/>
              </a:lnSpc>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Github repository- Sal </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