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2" r:id="rId1"/>
  </p:sldMasterIdLst>
  <p:sldIdLst>
    <p:sldId id="256" r:id="rId2"/>
    <p:sldId id="257" r:id="rId3"/>
    <p:sldId id="289" r:id="rId4"/>
    <p:sldId id="277" r:id="rId5"/>
    <p:sldId id="280" r:id="rId6"/>
    <p:sldId id="279" r:id="rId7"/>
    <p:sldId id="288" r:id="rId8"/>
    <p:sldId id="281" r:id="rId9"/>
    <p:sldId id="287" r:id="rId10"/>
    <p:sldId id="282" r:id="rId11"/>
    <p:sldId id="278"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05" autoAdjust="0"/>
    <p:restoredTop sz="94660"/>
  </p:normalViewPr>
  <p:slideViewPr>
    <p:cSldViewPr snapToGrid="0">
      <p:cViewPr varScale="1">
        <p:scale>
          <a:sx n="114" d="100"/>
          <a:sy n="114" d="100"/>
        </p:scale>
        <p:origin x="39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da Darcangelo" userId="c294b926-d2d0-48de-90e8-6659131a8186" providerId="ADAL" clId="{C13A234E-0E8C-4873-BB05-2D7360050E33}"/>
    <pc:docChg chg="custSel delSld modSld">
      <pc:chgData name="Amanda Darcangelo" userId="c294b926-d2d0-48de-90e8-6659131a8186" providerId="ADAL" clId="{C13A234E-0E8C-4873-BB05-2D7360050E33}" dt="2021-10-11T12:18:29.848" v="175" actId="27636"/>
      <pc:docMkLst>
        <pc:docMk/>
      </pc:docMkLst>
      <pc:sldChg chg="modSp">
        <pc:chgData name="Amanda Darcangelo" userId="c294b926-d2d0-48de-90e8-6659131a8186" providerId="ADAL" clId="{C13A234E-0E8C-4873-BB05-2D7360050E33}" dt="2021-10-11T12:16:07.645" v="33" actId="20577"/>
        <pc:sldMkLst>
          <pc:docMk/>
          <pc:sldMk cId="869796959" sldId="256"/>
        </pc:sldMkLst>
        <pc:spChg chg="mod">
          <ac:chgData name="Amanda Darcangelo" userId="c294b926-d2d0-48de-90e8-6659131a8186" providerId="ADAL" clId="{C13A234E-0E8C-4873-BB05-2D7360050E33}" dt="2021-10-11T12:16:07.645" v="33" actId="20577"/>
          <ac:spMkLst>
            <pc:docMk/>
            <pc:sldMk cId="869796959" sldId="256"/>
            <ac:spMk id="2" creationId="{00000000-0000-0000-0000-000000000000}"/>
          </ac:spMkLst>
        </pc:spChg>
      </pc:sldChg>
      <pc:sldChg chg="modSp mod">
        <pc:chgData name="Amanda Darcangelo" userId="c294b926-d2d0-48de-90e8-6659131a8186" providerId="ADAL" clId="{C13A234E-0E8C-4873-BB05-2D7360050E33}" dt="2021-10-11T12:18:29.848" v="175" actId="27636"/>
        <pc:sldMkLst>
          <pc:docMk/>
          <pc:sldMk cId="3720468773" sldId="257"/>
        </pc:sldMkLst>
        <pc:spChg chg="mod">
          <ac:chgData name="Amanda Darcangelo" userId="c294b926-d2d0-48de-90e8-6659131a8186" providerId="ADAL" clId="{C13A234E-0E8C-4873-BB05-2D7360050E33}" dt="2021-10-11T12:18:29.848" v="175" actId="27636"/>
          <ac:spMkLst>
            <pc:docMk/>
            <pc:sldMk cId="3720468773" sldId="257"/>
            <ac:spMk id="3" creationId="{00000000-0000-0000-0000-000000000000}"/>
          </ac:spMkLst>
        </pc:spChg>
      </pc:sldChg>
      <pc:sldChg chg="del">
        <pc:chgData name="Amanda Darcangelo" userId="c294b926-d2d0-48de-90e8-6659131a8186" providerId="ADAL" clId="{C13A234E-0E8C-4873-BB05-2D7360050E33}" dt="2021-10-11T12:15:52.559" v="1" actId="47"/>
        <pc:sldMkLst>
          <pc:docMk/>
          <pc:sldMk cId="1382930559" sldId="268"/>
        </pc:sldMkLst>
      </pc:sldChg>
      <pc:sldChg chg="del">
        <pc:chgData name="Amanda Darcangelo" userId="c294b926-d2d0-48de-90e8-6659131a8186" providerId="ADAL" clId="{C13A234E-0E8C-4873-BB05-2D7360050E33}" dt="2021-10-11T12:15:52.559" v="1" actId="47"/>
        <pc:sldMkLst>
          <pc:docMk/>
          <pc:sldMk cId="3188138079" sldId="269"/>
        </pc:sldMkLst>
      </pc:sldChg>
      <pc:sldChg chg="del">
        <pc:chgData name="Amanda Darcangelo" userId="c294b926-d2d0-48de-90e8-6659131a8186" providerId="ADAL" clId="{C13A234E-0E8C-4873-BB05-2D7360050E33}" dt="2021-10-11T12:15:52.559" v="1" actId="47"/>
        <pc:sldMkLst>
          <pc:docMk/>
          <pc:sldMk cId="2161317985" sldId="270"/>
        </pc:sldMkLst>
      </pc:sldChg>
      <pc:sldChg chg="del">
        <pc:chgData name="Amanda Darcangelo" userId="c294b926-d2d0-48de-90e8-6659131a8186" providerId="ADAL" clId="{C13A234E-0E8C-4873-BB05-2D7360050E33}" dt="2021-10-11T12:15:52.559" v="1" actId="47"/>
        <pc:sldMkLst>
          <pc:docMk/>
          <pc:sldMk cId="2640169549" sldId="271"/>
        </pc:sldMkLst>
      </pc:sldChg>
      <pc:sldChg chg="del">
        <pc:chgData name="Amanda Darcangelo" userId="c294b926-d2d0-48de-90e8-6659131a8186" providerId="ADAL" clId="{C13A234E-0E8C-4873-BB05-2D7360050E33}" dt="2021-10-11T12:15:52.559" v="1" actId="47"/>
        <pc:sldMkLst>
          <pc:docMk/>
          <pc:sldMk cId="3288849065" sldId="272"/>
        </pc:sldMkLst>
      </pc:sldChg>
      <pc:sldChg chg="del">
        <pc:chgData name="Amanda Darcangelo" userId="c294b926-d2d0-48de-90e8-6659131a8186" providerId="ADAL" clId="{C13A234E-0E8C-4873-BB05-2D7360050E33}" dt="2021-10-11T12:15:52.559" v="1" actId="47"/>
        <pc:sldMkLst>
          <pc:docMk/>
          <pc:sldMk cId="1838881035" sldId="273"/>
        </pc:sldMkLst>
      </pc:sldChg>
      <pc:sldChg chg="del">
        <pc:chgData name="Amanda Darcangelo" userId="c294b926-d2d0-48de-90e8-6659131a8186" providerId="ADAL" clId="{C13A234E-0E8C-4873-BB05-2D7360050E33}" dt="2021-10-11T12:15:52.559" v="1" actId="47"/>
        <pc:sldMkLst>
          <pc:docMk/>
          <pc:sldMk cId="4037938973" sldId="274"/>
        </pc:sldMkLst>
      </pc:sldChg>
      <pc:sldChg chg="del">
        <pc:chgData name="Amanda Darcangelo" userId="c294b926-d2d0-48de-90e8-6659131a8186" providerId="ADAL" clId="{C13A234E-0E8C-4873-BB05-2D7360050E33}" dt="2021-10-11T12:18:19.321" v="173" actId="47"/>
        <pc:sldMkLst>
          <pc:docMk/>
          <pc:sldMk cId="365790987" sldId="275"/>
        </pc:sldMkLst>
      </pc:sldChg>
      <pc:sldChg chg="del">
        <pc:chgData name="Amanda Darcangelo" userId="c294b926-d2d0-48de-90e8-6659131a8186" providerId="ADAL" clId="{C13A234E-0E8C-4873-BB05-2D7360050E33}" dt="2021-10-11T12:18:19.321" v="173" actId="47"/>
        <pc:sldMkLst>
          <pc:docMk/>
          <pc:sldMk cId="2902145378" sldId="276"/>
        </pc:sldMkLst>
      </pc:sldChg>
      <pc:sldChg chg="modSp mod">
        <pc:chgData name="Amanda Darcangelo" userId="c294b926-d2d0-48de-90e8-6659131a8186" providerId="ADAL" clId="{C13A234E-0E8C-4873-BB05-2D7360050E33}" dt="2021-10-11T12:14:59.792" v="0" actId="20577"/>
        <pc:sldMkLst>
          <pc:docMk/>
          <pc:sldMk cId="478280631" sldId="280"/>
        </pc:sldMkLst>
        <pc:spChg chg="mod">
          <ac:chgData name="Amanda Darcangelo" userId="c294b926-d2d0-48de-90e8-6659131a8186" providerId="ADAL" clId="{C13A234E-0E8C-4873-BB05-2D7360050E33}" dt="2021-10-11T12:14:59.792" v="0" actId="20577"/>
          <ac:spMkLst>
            <pc:docMk/>
            <pc:sldMk cId="478280631" sldId="280"/>
            <ac:spMk id="3" creationId="{00000000-0000-0000-0000-000000000000}"/>
          </ac:spMkLst>
        </pc:spChg>
      </pc:sldChg>
      <pc:sldChg chg="del">
        <pc:chgData name="Amanda Darcangelo" userId="c294b926-d2d0-48de-90e8-6659131a8186" providerId="ADAL" clId="{C13A234E-0E8C-4873-BB05-2D7360050E33}" dt="2021-10-11T12:15:52.559" v="1" actId="47"/>
        <pc:sldMkLst>
          <pc:docMk/>
          <pc:sldMk cId="1655953152" sldId="284"/>
        </pc:sldMkLst>
      </pc:sldChg>
      <pc:sldChg chg="del">
        <pc:chgData name="Amanda Darcangelo" userId="c294b926-d2d0-48de-90e8-6659131a8186" providerId="ADAL" clId="{C13A234E-0E8C-4873-BB05-2D7360050E33}" dt="2021-10-11T12:15:52.559" v="1" actId="47"/>
        <pc:sldMkLst>
          <pc:docMk/>
          <pc:sldMk cId="4241783377" sldId="285"/>
        </pc:sldMkLst>
      </pc:sldChg>
      <pc:sldChg chg="del">
        <pc:chgData name="Amanda Darcangelo" userId="c294b926-d2d0-48de-90e8-6659131a8186" providerId="ADAL" clId="{C13A234E-0E8C-4873-BB05-2D7360050E33}" dt="2021-10-11T12:15:52.559" v="1" actId="47"/>
        <pc:sldMkLst>
          <pc:docMk/>
          <pc:sldMk cId="173399952" sldId="286"/>
        </pc:sldMkLst>
      </pc:sldChg>
    </pc:docChg>
  </pc:docChgLst>
  <pc:docChgLst>
    <pc:chgData name="Amanda Darcangelo" userId="c294b926-d2d0-48de-90e8-6659131a8186" providerId="ADAL" clId="{50FE626C-25F0-411A-AC72-A6E153AC2E0F}"/>
    <pc:docChg chg="modSld">
      <pc:chgData name="Amanda Darcangelo" userId="c294b926-d2d0-48de-90e8-6659131a8186" providerId="ADAL" clId="{50FE626C-25F0-411A-AC72-A6E153AC2E0F}" dt="2021-11-05T20:36:32.060" v="58" actId="20577"/>
      <pc:docMkLst>
        <pc:docMk/>
      </pc:docMkLst>
      <pc:sldChg chg="modSp mod">
        <pc:chgData name="Amanda Darcangelo" userId="c294b926-d2d0-48de-90e8-6659131a8186" providerId="ADAL" clId="{50FE626C-25F0-411A-AC72-A6E153AC2E0F}" dt="2021-11-05T20:36:32.060" v="58" actId="20577"/>
        <pc:sldMkLst>
          <pc:docMk/>
          <pc:sldMk cId="2736958133" sldId="289"/>
        </pc:sldMkLst>
        <pc:spChg chg="mod">
          <ac:chgData name="Amanda Darcangelo" userId="c294b926-d2d0-48de-90e8-6659131a8186" providerId="ADAL" clId="{50FE626C-25F0-411A-AC72-A6E153AC2E0F}" dt="2021-11-05T20:36:32.060" v="58" actId="20577"/>
          <ac:spMkLst>
            <pc:docMk/>
            <pc:sldMk cId="2736958133" sldId="289"/>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pPr/>
              <a:t>11/5/2021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28391923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321200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499962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117547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7DE6118-2437-4B30-8E3C-4D2BE6020583}" type="datetimeFigureOut">
              <a:rPr lang="en-US" smtClean="0"/>
              <a:pPr/>
              <a:t>11/5/2021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6401703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7DE6118-2437-4B30-8E3C-4D2BE6020583}" type="datetimeFigureOut">
              <a:rPr lang="en-US" smtClean="0"/>
              <a:t>11/5/2021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746570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7DE6118-2437-4B30-8E3C-4D2BE6020583}" type="datetimeFigureOut">
              <a:rPr lang="en-US" smtClean="0"/>
              <a:pPr/>
              <a:t>11/5/2021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72744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33192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415429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7DE6118-2437-4B30-8E3C-4D2BE6020583}" type="datetimeFigureOut">
              <a:rPr lang="en-US" smtClean="0"/>
              <a:pPr/>
              <a:t>11/5/2021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913196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7DE6118-2437-4B30-8E3C-4D2BE6020583}" type="datetimeFigureOut">
              <a:rPr lang="en-US" smtClean="0"/>
              <a:pPr/>
              <a:t>11/5/2021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910246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7DE6118-2437-4B30-8E3C-4D2BE6020583}" type="datetimeFigureOut">
              <a:rPr lang="en-US" smtClean="0"/>
              <a:pPr/>
              <a:t>11/5/2021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67770123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62729" y="5499895"/>
            <a:ext cx="9638443" cy="484633"/>
          </a:xfrm>
        </p:spPr>
        <p:txBody>
          <a:bodyPr>
            <a:normAutofit/>
          </a:bodyPr>
          <a:lstStyle/>
          <a:p>
            <a:r>
              <a:rPr lang="en-US" dirty="0" err="1"/>
              <a:t>WiMLDS</a:t>
            </a:r>
            <a:r>
              <a:rPr lang="en-US" dirty="0"/>
              <a:t> Syracuse Presents Data Basics Training Arc</a:t>
            </a:r>
          </a:p>
        </p:txBody>
      </p:sp>
      <p:sp>
        <p:nvSpPr>
          <p:cNvPr id="12" name="Rectangle 7">
            <a:extLst>
              <a:ext uri="{FF2B5EF4-FFF2-40B4-BE49-F238E27FC236}">
                <a16:creationId xmlns:a16="http://schemas.microsoft.com/office/drawing/2014/main" id="{84167985-D6E9-40FF-97C0-4B6D373E8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68" y="640080"/>
            <a:ext cx="10911865" cy="462686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9">
            <a:extLst>
              <a:ext uri="{FF2B5EF4-FFF2-40B4-BE49-F238E27FC236}">
                <a16:creationId xmlns:a16="http://schemas.microsoft.com/office/drawing/2014/main" id="{68801362-349C-44BE-BEF6-8E926E1D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4297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262729" y="1289303"/>
            <a:ext cx="9638443" cy="3339303"/>
          </a:xfrm>
          <a:ln>
            <a:noFill/>
          </a:ln>
        </p:spPr>
        <p:txBody>
          <a:bodyPr>
            <a:normAutofit/>
          </a:bodyPr>
          <a:lstStyle/>
          <a:p>
            <a:r>
              <a:rPr lang="en-US" sz="5000" dirty="0"/>
              <a:t>Areas of data cont.</a:t>
            </a:r>
          </a:p>
        </p:txBody>
      </p:sp>
    </p:spTree>
    <p:extLst>
      <p:ext uri="{BB962C8B-B14F-4D97-AF65-F5344CB8AC3E}">
        <p14:creationId xmlns:p14="http://schemas.microsoft.com/office/powerpoint/2010/main" val="869796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Literacy &amp; Communication</a:t>
            </a:r>
          </a:p>
        </p:txBody>
      </p:sp>
      <p:sp>
        <p:nvSpPr>
          <p:cNvPr id="3" name="Content Placeholder 2"/>
          <p:cNvSpPr>
            <a:spLocks noGrp="1"/>
          </p:cNvSpPr>
          <p:nvPr>
            <p:ph idx="1"/>
          </p:nvPr>
        </p:nvSpPr>
        <p:spPr/>
        <p:txBody>
          <a:bodyPr>
            <a:normAutofit/>
          </a:bodyPr>
          <a:lstStyle/>
          <a:p>
            <a:pPr lvl="1"/>
            <a:r>
              <a:rPr lang="en-US" sz="2000" dirty="0"/>
              <a:t>Story telling through data</a:t>
            </a:r>
          </a:p>
          <a:p>
            <a:pPr lvl="1"/>
            <a:r>
              <a:rPr lang="en-US" sz="2000" dirty="0"/>
              <a:t>Understanding the correct medium (report, dashboard, presentation, etc.)</a:t>
            </a:r>
          </a:p>
          <a:p>
            <a:pPr lvl="1"/>
            <a:r>
              <a:rPr lang="en-US" sz="2000" dirty="0"/>
              <a:t>Starting with the goal, not the data</a:t>
            </a:r>
          </a:p>
          <a:p>
            <a:pPr lvl="1"/>
            <a:endParaRPr lang="en-US" sz="2000" dirty="0"/>
          </a:p>
          <a:p>
            <a:pPr lvl="1"/>
            <a:endParaRPr lang="en-US" sz="2000" dirty="0"/>
          </a:p>
        </p:txBody>
      </p:sp>
    </p:spTree>
    <p:extLst>
      <p:ext uri="{BB962C8B-B14F-4D97-AF65-F5344CB8AC3E}">
        <p14:creationId xmlns:p14="http://schemas.microsoft.com/office/powerpoint/2010/main" val="3806500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600">
                <a:solidFill>
                  <a:srgbClr val="FFFFFF"/>
                </a:solidFill>
              </a:rPr>
              <a:t>Discussion</a:t>
            </a:r>
          </a:p>
        </p:txBody>
      </p:sp>
      <p:sp>
        <p:nvSpPr>
          <p:cNvPr id="3" name="Content Placeholder 2"/>
          <p:cNvSpPr>
            <a:spLocks noGrp="1"/>
          </p:cNvSpPr>
          <p:nvPr>
            <p:ph idx="1"/>
          </p:nvPr>
        </p:nvSpPr>
        <p:spPr>
          <a:xfrm>
            <a:off x="5591695" y="1402080"/>
            <a:ext cx="5320696" cy="4053840"/>
          </a:xfrm>
        </p:spPr>
        <p:txBody>
          <a:bodyPr anchor="ctr">
            <a:normAutofit/>
          </a:bodyPr>
          <a:lstStyle/>
          <a:p>
            <a:pPr lvl="1"/>
            <a:r>
              <a:rPr lang="en-US" b="1"/>
              <a:t>Why do you think it’s important to effectively communicate data?</a:t>
            </a:r>
          </a:p>
          <a:p>
            <a:pPr lvl="1"/>
            <a:r>
              <a:rPr lang="en-US" b="1"/>
              <a:t>What is an aspect of data literacy you find challenging?</a:t>
            </a:r>
          </a:p>
          <a:p>
            <a:pPr lvl="1"/>
            <a:r>
              <a:rPr lang="en-US" b="1"/>
              <a:t>How do you think you would communicate heavily technical data solutions to a non-technical audience?</a:t>
            </a:r>
            <a:endParaRPr lang="en-US"/>
          </a:p>
        </p:txBody>
      </p:sp>
    </p:spTree>
    <p:extLst>
      <p:ext uri="{BB962C8B-B14F-4D97-AF65-F5344CB8AC3E}">
        <p14:creationId xmlns:p14="http://schemas.microsoft.com/office/powerpoint/2010/main" val="3568630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t>Questions</a:t>
            </a:r>
          </a:p>
        </p:txBody>
      </p:sp>
      <p:pic>
        <p:nvPicPr>
          <p:cNvPr id="8" name="Graphic 7" descr="Help">
            <a:extLst>
              <a:ext uri="{FF2B5EF4-FFF2-40B4-BE49-F238E27FC236}">
                <a16:creationId xmlns:a16="http://schemas.microsoft.com/office/drawing/2014/main" id="{354AF54C-461A-4C4D-A51A-EF6016F572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45346" y="640078"/>
            <a:ext cx="3301307" cy="3301307"/>
          </a:xfrm>
          <a:prstGeom prst="rect">
            <a:avLst/>
          </a:prstGeom>
        </p:spPr>
      </p:pic>
    </p:spTree>
    <p:extLst>
      <p:ext uri="{BB962C8B-B14F-4D97-AF65-F5344CB8AC3E}">
        <p14:creationId xmlns:p14="http://schemas.microsoft.com/office/powerpoint/2010/main" val="2748262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pPr marL="342900" indent="-342900">
              <a:buFont typeface="+mj-lt"/>
              <a:buAutoNum type="arabicPeriod"/>
            </a:pPr>
            <a:r>
              <a:rPr lang="en-US" dirty="0"/>
              <a:t>Intros and Warm Up</a:t>
            </a:r>
          </a:p>
          <a:p>
            <a:pPr marL="342900" indent="-342900">
              <a:buFont typeface="+mj-lt"/>
              <a:buAutoNum type="arabicPeriod"/>
            </a:pPr>
            <a:r>
              <a:rPr lang="en-US"/>
              <a:t>Integration </a:t>
            </a:r>
            <a:r>
              <a:rPr lang="en-US" dirty="0"/>
              <a:t>Management</a:t>
            </a:r>
          </a:p>
          <a:p>
            <a:pPr marL="342900" indent="-342900">
              <a:buFont typeface="+mj-lt"/>
              <a:buAutoNum type="arabicPeriod"/>
            </a:pPr>
            <a:r>
              <a:rPr lang="en-US" dirty="0"/>
              <a:t>Data Quality</a:t>
            </a:r>
          </a:p>
          <a:p>
            <a:pPr marL="342900" indent="-342900">
              <a:buFont typeface="+mj-lt"/>
              <a:buAutoNum type="arabicPeriod"/>
            </a:pPr>
            <a:r>
              <a:rPr lang="en-US" dirty="0"/>
              <a:t>References/Meta Data</a:t>
            </a:r>
          </a:p>
          <a:p>
            <a:pPr marL="342900" indent="-342900">
              <a:buFont typeface="+mj-lt"/>
              <a:buAutoNum type="arabicPeriod"/>
            </a:pPr>
            <a:r>
              <a:rPr lang="en-US" dirty="0"/>
              <a:t>Discussion</a:t>
            </a:r>
          </a:p>
          <a:p>
            <a:pPr marL="342900" indent="-342900">
              <a:buFont typeface="+mj-lt"/>
              <a:buAutoNum type="arabicPeriod"/>
            </a:pPr>
            <a:r>
              <a:rPr lang="en-US" dirty="0"/>
              <a:t>Questions</a:t>
            </a:r>
          </a:p>
          <a:p>
            <a:pPr marL="342900" indent="-342900">
              <a:buFont typeface="+mj-lt"/>
              <a:buAutoNum type="arabicPeriod"/>
            </a:pP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3720468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Intros &amp; Warm Up</a:t>
            </a:r>
          </a:p>
        </p:txBody>
      </p:sp>
      <p:sp>
        <p:nvSpPr>
          <p:cNvPr id="3" name="Content Placeholder 2"/>
          <p:cNvSpPr>
            <a:spLocks noGrp="1"/>
          </p:cNvSpPr>
          <p:nvPr>
            <p:ph idx="1"/>
          </p:nvPr>
        </p:nvSpPr>
        <p:spPr/>
        <p:txBody>
          <a:bodyPr>
            <a:normAutofit/>
          </a:bodyPr>
          <a:lstStyle/>
          <a:p>
            <a:pPr lvl="1"/>
            <a:endParaRPr lang="en-US" sz="2000" dirty="0"/>
          </a:p>
          <a:p>
            <a:pPr marL="201168" lvl="1" indent="0" algn="ctr">
              <a:buNone/>
            </a:pPr>
            <a:r>
              <a:rPr lang="en-US" sz="4000" dirty="0"/>
              <a:t>In your opinion, what is the most important aspect of data?</a:t>
            </a:r>
          </a:p>
        </p:txBody>
      </p:sp>
    </p:spTree>
    <p:extLst>
      <p:ext uri="{BB962C8B-B14F-4D97-AF65-F5344CB8AC3E}">
        <p14:creationId xmlns:p14="http://schemas.microsoft.com/office/powerpoint/2010/main" val="2736958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Management</a:t>
            </a:r>
          </a:p>
        </p:txBody>
      </p:sp>
      <p:sp>
        <p:nvSpPr>
          <p:cNvPr id="3" name="Content Placeholder 2"/>
          <p:cNvSpPr>
            <a:spLocks noGrp="1"/>
          </p:cNvSpPr>
          <p:nvPr>
            <p:ph idx="1"/>
          </p:nvPr>
        </p:nvSpPr>
        <p:spPr/>
        <p:txBody>
          <a:bodyPr>
            <a:normAutofit fontScale="77500" lnSpcReduction="20000"/>
          </a:bodyPr>
          <a:lstStyle/>
          <a:p>
            <a:pPr lvl="1"/>
            <a:r>
              <a:rPr lang="en-US" sz="2000" b="1" dirty="0"/>
              <a:t>ETL: </a:t>
            </a:r>
            <a:r>
              <a:rPr lang="en-US" sz="2000" dirty="0"/>
              <a:t>Extract Transform Load. A method of migrating data into a data warehouse with an intermediary step of transforming the data using individual coding methods.</a:t>
            </a:r>
            <a:endParaRPr lang="en-US" sz="2000" b="1" dirty="0"/>
          </a:p>
          <a:p>
            <a:pPr lvl="1"/>
            <a:r>
              <a:rPr lang="en-US" sz="2000" b="1" dirty="0"/>
              <a:t>ELT: </a:t>
            </a:r>
            <a:r>
              <a:rPr lang="en-US" sz="2000" dirty="0"/>
              <a:t>Extract Load Transform. A method of migrating data into a data warehouse with transformation done directly within the new location. Allows for greater flexibility within the DW itself but increases hosting costs.</a:t>
            </a:r>
            <a:endParaRPr lang="en-US" sz="2000" b="1" dirty="0"/>
          </a:p>
          <a:p>
            <a:pPr lvl="1"/>
            <a:r>
              <a:rPr lang="en-US" sz="2000" b="1" dirty="0"/>
              <a:t>Data Factory: </a:t>
            </a:r>
            <a:r>
              <a:rPr lang="en-US" sz="2000" dirty="0"/>
              <a:t>Proprietary integration engines that differ based on the technology. Streamlines data integration with prebuilt connections to common applications.</a:t>
            </a:r>
            <a:endParaRPr lang="en-US" sz="2000" b="1" dirty="0"/>
          </a:p>
          <a:p>
            <a:pPr lvl="1"/>
            <a:r>
              <a:rPr lang="en-US" sz="2000" b="1" dirty="0"/>
              <a:t>API: </a:t>
            </a:r>
            <a:r>
              <a:rPr lang="en-US" sz="2000" dirty="0"/>
              <a:t>Application programming interface, a connection between computers or between computer programs. It is a type of software interface, offering a service to other pieces of software. </a:t>
            </a:r>
          </a:p>
          <a:p>
            <a:pPr lvl="1"/>
            <a:r>
              <a:rPr lang="en-US" sz="2000" b="1" dirty="0"/>
              <a:t>Test v Dev v Production: </a:t>
            </a:r>
            <a:r>
              <a:rPr lang="en-US" sz="2000" dirty="0"/>
              <a:t>Integrations and code development begin in dev environments, move to test, and finally get pushed to production.</a:t>
            </a:r>
            <a:endParaRPr lang="en-US" sz="2000" b="1" dirty="0"/>
          </a:p>
        </p:txBody>
      </p:sp>
    </p:spTree>
    <p:extLst>
      <p:ext uri="{BB962C8B-B14F-4D97-AF65-F5344CB8AC3E}">
        <p14:creationId xmlns:p14="http://schemas.microsoft.com/office/powerpoint/2010/main" val="288059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Quality</a:t>
            </a:r>
          </a:p>
        </p:txBody>
      </p:sp>
      <p:sp>
        <p:nvSpPr>
          <p:cNvPr id="3" name="Content Placeholder 2"/>
          <p:cNvSpPr>
            <a:spLocks noGrp="1"/>
          </p:cNvSpPr>
          <p:nvPr>
            <p:ph idx="1"/>
          </p:nvPr>
        </p:nvSpPr>
        <p:spPr/>
        <p:txBody>
          <a:bodyPr>
            <a:normAutofit fontScale="62500" lnSpcReduction="20000"/>
          </a:bodyPr>
          <a:lstStyle/>
          <a:p>
            <a:pPr lvl="1"/>
            <a:r>
              <a:rPr lang="en-US" sz="2000" b="1" dirty="0"/>
              <a:t>Importance of data cleaning: </a:t>
            </a:r>
            <a:r>
              <a:rPr lang="en-US" sz="2000" dirty="0"/>
              <a:t>Insights from dirty or inconsistent data can be more dangerous than no data support at all. Incorrect conclusions can cause drastic operational results.</a:t>
            </a:r>
            <a:endParaRPr lang="en-US" sz="2000" b="1" dirty="0"/>
          </a:p>
          <a:p>
            <a:pPr lvl="1"/>
            <a:r>
              <a:rPr lang="en-US" sz="2000" b="1" dirty="0"/>
              <a:t>Processes for data cleaning: </a:t>
            </a:r>
            <a:endParaRPr lang="en-US" sz="2000" dirty="0"/>
          </a:p>
          <a:p>
            <a:pPr lvl="2"/>
            <a:r>
              <a:rPr lang="en-US" sz="1600" dirty="0"/>
              <a:t>Proprietary scripting, custom solutions</a:t>
            </a:r>
          </a:p>
          <a:p>
            <a:pPr lvl="2"/>
            <a:r>
              <a:rPr lang="en-US" sz="1600" dirty="0"/>
              <a:t>Out of the box extensions</a:t>
            </a:r>
          </a:p>
          <a:p>
            <a:pPr lvl="2"/>
            <a:r>
              <a:rPr lang="en-US" sz="1600" dirty="0"/>
              <a:t>Basic manual cleaning</a:t>
            </a:r>
          </a:p>
          <a:p>
            <a:pPr lvl="2"/>
            <a:r>
              <a:rPr lang="en-US" sz="1600" dirty="0"/>
              <a:t>Machine learning, esp. around more consistent data</a:t>
            </a:r>
          </a:p>
          <a:p>
            <a:pPr lvl="1"/>
            <a:r>
              <a:rPr lang="en-US" sz="2000" b="1" dirty="0"/>
              <a:t>Automated vs manual data:</a:t>
            </a:r>
          </a:p>
          <a:p>
            <a:pPr lvl="2"/>
            <a:r>
              <a:rPr lang="en-US" sz="1600" dirty="0"/>
              <a:t>Automated Data Collection: Information often collected by sensors or other software systems such as point of sale. Data collected this way is considered high quality and extremely accurate with internal validation systems, bias checks, and bug fixes.</a:t>
            </a:r>
          </a:p>
          <a:p>
            <a:pPr lvl="2"/>
            <a:r>
              <a:rPr lang="en-US" sz="1600" dirty="0"/>
              <a:t>Manual Data Collection: Information collected and/or input with manual intervention. This data is considered less reliable and often requires significant cross validation with other systems, extensive data cleaning, and human resource management to ensure continued training on the processes of collection/input.</a:t>
            </a:r>
          </a:p>
        </p:txBody>
      </p:sp>
    </p:spTree>
    <p:extLst>
      <p:ext uri="{BB962C8B-B14F-4D97-AF65-F5344CB8AC3E}">
        <p14:creationId xmlns:p14="http://schemas.microsoft.com/office/powerpoint/2010/main" val="478280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References/Meta Data</a:t>
            </a:r>
          </a:p>
        </p:txBody>
      </p:sp>
      <p:sp>
        <p:nvSpPr>
          <p:cNvPr id="3" name="Content Placeholder 2"/>
          <p:cNvSpPr>
            <a:spLocks noGrp="1"/>
          </p:cNvSpPr>
          <p:nvPr>
            <p:ph idx="1"/>
          </p:nvPr>
        </p:nvSpPr>
        <p:spPr/>
        <p:txBody>
          <a:bodyPr>
            <a:normAutofit fontScale="70000" lnSpcReduction="20000"/>
          </a:bodyPr>
          <a:lstStyle/>
          <a:p>
            <a:pPr lvl="1"/>
            <a:r>
              <a:rPr lang="en-US" sz="2000" dirty="0"/>
              <a:t>Occasionally not included in data resources but important in understanding context and bias for these systems.</a:t>
            </a:r>
          </a:p>
          <a:p>
            <a:pPr lvl="1"/>
            <a:r>
              <a:rPr lang="en-US" sz="2000" dirty="0"/>
              <a:t>References include any external resources that were used in the support of any of the previous areas of data science we just walked through. </a:t>
            </a:r>
          </a:p>
          <a:p>
            <a:pPr lvl="1"/>
            <a:r>
              <a:rPr lang="en-US" sz="2000" dirty="0"/>
              <a:t>‘Data about data’</a:t>
            </a:r>
          </a:p>
          <a:p>
            <a:pPr lvl="1"/>
            <a:r>
              <a:rPr lang="en-US" sz="2000" dirty="0"/>
              <a:t>Some types of meta data:</a:t>
            </a:r>
          </a:p>
          <a:p>
            <a:pPr lvl="2"/>
            <a:r>
              <a:rPr lang="en-US" sz="1600" dirty="0"/>
              <a:t>Descriptive</a:t>
            </a:r>
          </a:p>
          <a:p>
            <a:pPr lvl="2"/>
            <a:r>
              <a:rPr lang="en-US" sz="1600" dirty="0"/>
              <a:t>Statistical</a:t>
            </a:r>
          </a:p>
          <a:p>
            <a:pPr lvl="2"/>
            <a:r>
              <a:rPr lang="en-US" sz="1600" dirty="0"/>
              <a:t>System</a:t>
            </a:r>
          </a:p>
          <a:p>
            <a:pPr lvl="2"/>
            <a:r>
              <a:rPr lang="en-US" sz="1600" dirty="0"/>
              <a:t>Operational</a:t>
            </a:r>
          </a:p>
          <a:p>
            <a:pPr lvl="2"/>
            <a:r>
              <a:rPr lang="en-US" sz="1600" dirty="0"/>
              <a:t>Administrative</a:t>
            </a:r>
          </a:p>
          <a:p>
            <a:pPr lvl="2"/>
            <a:r>
              <a:rPr lang="en-US" sz="1600" dirty="0"/>
              <a:t>Structural</a:t>
            </a:r>
          </a:p>
        </p:txBody>
      </p:sp>
    </p:spTree>
    <p:extLst>
      <p:ext uri="{BB962C8B-B14F-4D97-AF65-F5344CB8AC3E}">
        <p14:creationId xmlns:p14="http://schemas.microsoft.com/office/powerpoint/2010/main" val="209200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600">
                <a:solidFill>
                  <a:srgbClr val="FFFFFF"/>
                </a:solidFill>
              </a:rPr>
              <a:t>Discussion</a:t>
            </a:r>
          </a:p>
        </p:txBody>
      </p:sp>
      <p:sp>
        <p:nvSpPr>
          <p:cNvPr id="3" name="Content Placeholder 2"/>
          <p:cNvSpPr>
            <a:spLocks noGrp="1"/>
          </p:cNvSpPr>
          <p:nvPr>
            <p:ph idx="1"/>
          </p:nvPr>
        </p:nvSpPr>
        <p:spPr>
          <a:xfrm>
            <a:off x="5591695" y="1402080"/>
            <a:ext cx="5320696" cy="4053840"/>
          </a:xfrm>
        </p:spPr>
        <p:txBody>
          <a:bodyPr anchor="ctr">
            <a:normAutofit/>
          </a:bodyPr>
          <a:lstStyle/>
          <a:p>
            <a:pPr lvl="1"/>
            <a:r>
              <a:rPr lang="en-US" b="1"/>
              <a:t>On first introduction, which of these areas of data science do you find most appealing?</a:t>
            </a:r>
          </a:p>
          <a:p>
            <a:pPr lvl="1"/>
            <a:r>
              <a:rPr lang="en-US" b="1"/>
              <a:t>Can you think of any aspects of data science that may not fit into these categories?</a:t>
            </a:r>
          </a:p>
          <a:p>
            <a:pPr lvl="1"/>
            <a:endParaRPr lang="en-US" b="1"/>
          </a:p>
          <a:p>
            <a:pPr lvl="1"/>
            <a:endParaRPr lang="en-US"/>
          </a:p>
        </p:txBody>
      </p:sp>
    </p:spTree>
    <p:extLst>
      <p:ext uri="{BB962C8B-B14F-4D97-AF65-F5344CB8AC3E}">
        <p14:creationId xmlns:p14="http://schemas.microsoft.com/office/powerpoint/2010/main" val="3248415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p>
        </p:txBody>
      </p:sp>
      <p:sp>
        <p:nvSpPr>
          <p:cNvPr id="3" name="Content Placeholder 2"/>
          <p:cNvSpPr>
            <a:spLocks noGrp="1"/>
          </p:cNvSpPr>
          <p:nvPr>
            <p:ph idx="1"/>
          </p:nvPr>
        </p:nvSpPr>
        <p:spPr/>
        <p:txBody>
          <a:bodyPr>
            <a:normAutofit fontScale="92500" lnSpcReduction="20000"/>
          </a:bodyPr>
          <a:lstStyle/>
          <a:p>
            <a:pPr lvl="1"/>
            <a:r>
              <a:rPr lang="en-US" sz="2000" b="1" dirty="0"/>
              <a:t>Boolean: </a:t>
            </a:r>
            <a:r>
              <a:rPr lang="en-US" sz="2000" dirty="0"/>
              <a:t>a binary variable, having two possible values TRUE or FALSE</a:t>
            </a:r>
            <a:endParaRPr lang="en-US" sz="1600" dirty="0"/>
          </a:p>
          <a:p>
            <a:pPr lvl="1"/>
            <a:r>
              <a:rPr lang="en-US" sz="2000" b="1" dirty="0"/>
              <a:t>Numeric: </a:t>
            </a:r>
            <a:r>
              <a:rPr lang="en-US" sz="2000" dirty="0"/>
              <a:t>a variable expressed explicitly as a number -infinity through infinity. This can be expressed as an INT (a whole number) or a FLOAT (a decimal)</a:t>
            </a:r>
          </a:p>
          <a:p>
            <a:pPr lvl="1"/>
            <a:r>
              <a:rPr lang="en-US" sz="2000" b="1" dirty="0"/>
              <a:t>Categorical: </a:t>
            </a:r>
            <a:r>
              <a:rPr lang="en-US" sz="2000" dirty="0"/>
              <a:t>a variable represented through a number representing a category. This number cannot be used in numeric analysis.</a:t>
            </a:r>
          </a:p>
          <a:p>
            <a:pPr lvl="1"/>
            <a:r>
              <a:rPr lang="en-US" sz="2000" b="1" dirty="0"/>
              <a:t>String: </a:t>
            </a:r>
            <a:r>
              <a:rPr lang="en-US" sz="2000" dirty="0"/>
              <a:t>a variable stored as simple text. Often these are narrative variables or variables joined to </a:t>
            </a:r>
            <a:r>
              <a:rPr lang="en-US" sz="2000" dirty="0" err="1"/>
              <a:t>categoricals</a:t>
            </a:r>
            <a:r>
              <a:rPr lang="en-US" sz="2000" dirty="0"/>
              <a:t> describing those categories.</a:t>
            </a:r>
          </a:p>
          <a:p>
            <a:pPr lvl="1"/>
            <a:r>
              <a:rPr lang="en-US" sz="2000" b="1" dirty="0"/>
              <a:t>Primary Key: </a:t>
            </a:r>
            <a:r>
              <a:rPr lang="en-US" sz="2000" dirty="0"/>
              <a:t>Column within a data source that cannot contain any NULL values</a:t>
            </a:r>
            <a:endParaRPr lang="en-US" sz="2000" b="1" dirty="0"/>
          </a:p>
        </p:txBody>
      </p:sp>
    </p:spTree>
    <p:extLst>
      <p:ext uri="{BB962C8B-B14F-4D97-AF65-F5344CB8AC3E}">
        <p14:creationId xmlns:p14="http://schemas.microsoft.com/office/powerpoint/2010/main" val="2806702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600">
                <a:solidFill>
                  <a:srgbClr val="FFFFFF"/>
                </a:solidFill>
              </a:rPr>
              <a:t>Discussion</a:t>
            </a:r>
          </a:p>
        </p:txBody>
      </p:sp>
      <p:sp>
        <p:nvSpPr>
          <p:cNvPr id="3" name="Content Placeholder 2"/>
          <p:cNvSpPr>
            <a:spLocks noGrp="1"/>
          </p:cNvSpPr>
          <p:nvPr>
            <p:ph idx="1"/>
          </p:nvPr>
        </p:nvSpPr>
        <p:spPr>
          <a:xfrm>
            <a:off x="5591695" y="1402080"/>
            <a:ext cx="5320696" cy="4053840"/>
          </a:xfrm>
        </p:spPr>
        <p:txBody>
          <a:bodyPr anchor="ctr">
            <a:normAutofit/>
          </a:bodyPr>
          <a:lstStyle/>
          <a:p>
            <a:pPr lvl="1"/>
            <a:r>
              <a:rPr lang="en-US" b="1"/>
              <a:t>How do different data types impact the types of analysis being done?</a:t>
            </a:r>
          </a:p>
          <a:p>
            <a:pPr lvl="1"/>
            <a:r>
              <a:rPr lang="en-US" b="1"/>
              <a:t>What data type do you personally find most insightful?</a:t>
            </a:r>
          </a:p>
          <a:p>
            <a:pPr lvl="1"/>
            <a:r>
              <a:rPr lang="en-US" b="1"/>
              <a:t>What are examples of questions that could be used to collect data and which data types would you associate with those questions?</a:t>
            </a:r>
            <a:endParaRPr lang="en-US"/>
          </a:p>
        </p:txBody>
      </p:sp>
    </p:spTree>
    <p:extLst>
      <p:ext uri="{BB962C8B-B14F-4D97-AF65-F5344CB8AC3E}">
        <p14:creationId xmlns:p14="http://schemas.microsoft.com/office/powerpoint/2010/main" val="384758779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6775</TotalTime>
  <Words>668</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Parcel</vt:lpstr>
      <vt:lpstr>Areas of data cont.</vt:lpstr>
      <vt:lpstr>Agenda</vt:lpstr>
      <vt:lpstr>Intros &amp; Warm Up</vt:lpstr>
      <vt:lpstr>Integration Management</vt:lpstr>
      <vt:lpstr>Data Quality</vt:lpstr>
      <vt:lpstr>References/Meta Data</vt:lpstr>
      <vt:lpstr>Discussion</vt:lpstr>
      <vt:lpstr>Data Types</vt:lpstr>
      <vt:lpstr>Discussion</vt:lpstr>
      <vt:lpstr>Data Literacy &amp; Communication</vt:lpstr>
      <vt:lpstr>Discussion</vt:lpstr>
      <vt:lpstr>Questions</vt:lpstr>
    </vt:vector>
  </TitlesOfParts>
  <Company>City of Syracuse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dc:title>
  <dc:creator>Darcangelo, Amanda</dc:creator>
  <cp:lastModifiedBy>Amanda Darcangelo</cp:lastModifiedBy>
  <cp:revision>41</cp:revision>
  <dcterms:created xsi:type="dcterms:W3CDTF">2021-05-17T11:57:58Z</dcterms:created>
  <dcterms:modified xsi:type="dcterms:W3CDTF">2021-11-05T20:36:35Z</dcterms:modified>
</cp:coreProperties>
</file>