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75" r:id="rId13"/>
    <p:sldId id="276" r:id="rId14"/>
    <p:sldId id="266" r:id="rId15"/>
    <p:sldId id="25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arcangelo" userId="c294b926-d2d0-48de-90e8-6659131a8186" providerId="ADAL" clId="{B84F8DD4-9347-4AAF-A200-93CAED819C61}"/>
    <pc:docChg chg="custSel modSld">
      <pc:chgData name="Amanda Darcangelo" userId="c294b926-d2d0-48de-90e8-6659131a8186" providerId="ADAL" clId="{B84F8DD4-9347-4AAF-A200-93CAED819C61}" dt="2021-11-23T12:35:16.130" v="191" actId="122"/>
      <pc:docMkLst>
        <pc:docMk/>
      </pc:docMkLst>
      <pc:sldChg chg="modSp mod">
        <pc:chgData name="Amanda Darcangelo" userId="c294b926-d2d0-48de-90e8-6659131a8186" providerId="ADAL" clId="{B84F8DD4-9347-4AAF-A200-93CAED819C61}" dt="2021-11-23T12:34:04.848" v="55" actId="20577"/>
        <pc:sldMkLst>
          <pc:docMk/>
          <pc:sldMk cId="869796959" sldId="256"/>
        </pc:sldMkLst>
        <pc:spChg chg="mod">
          <ac:chgData name="Amanda Darcangelo" userId="c294b926-d2d0-48de-90e8-6659131a8186" providerId="ADAL" clId="{B84F8DD4-9347-4AAF-A200-93CAED819C61}" dt="2021-11-23T12:33:49.792" v="6" actId="20577"/>
          <ac:spMkLst>
            <pc:docMk/>
            <pc:sldMk cId="869796959" sldId="256"/>
            <ac:spMk id="2" creationId="{00000000-0000-0000-0000-000000000000}"/>
          </ac:spMkLst>
        </pc:spChg>
        <pc:spChg chg="mod">
          <ac:chgData name="Amanda Darcangelo" userId="c294b926-d2d0-48de-90e8-6659131a8186" providerId="ADAL" clId="{B84F8DD4-9347-4AAF-A200-93CAED819C61}" dt="2021-11-23T12:34:04.848" v="55" actId="20577"/>
          <ac:spMkLst>
            <pc:docMk/>
            <pc:sldMk cId="869796959" sldId="256"/>
            <ac:spMk id="3" creationId="{00000000-0000-0000-0000-000000000000}"/>
          </ac:spMkLst>
        </pc:spChg>
      </pc:sldChg>
      <pc:sldChg chg="modSp mod">
        <pc:chgData name="Amanda Darcangelo" userId="c294b926-d2d0-48de-90e8-6659131a8186" providerId="ADAL" clId="{B84F8DD4-9347-4AAF-A200-93CAED819C61}" dt="2021-11-23T12:34:17.815" v="64" actId="6549"/>
        <pc:sldMkLst>
          <pc:docMk/>
          <pc:sldMk cId="3720468773" sldId="257"/>
        </pc:sldMkLst>
        <pc:spChg chg="mod">
          <ac:chgData name="Amanda Darcangelo" userId="c294b926-d2d0-48de-90e8-6659131a8186" providerId="ADAL" clId="{B84F8DD4-9347-4AAF-A200-93CAED819C61}" dt="2021-11-23T12:34:17.815" v="64" actId="6549"/>
          <ac:spMkLst>
            <pc:docMk/>
            <pc:sldMk cId="3720468773" sldId="257"/>
            <ac:spMk id="3" creationId="{00000000-0000-0000-0000-000000000000}"/>
          </ac:spMkLst>
        </pc:spChg>
      </pc:sldChg>
      <pc:sldChg chg="modSp mod">
        <pc:chgData name="Amanda Darcangelo" userId="c294b926-d2d0-48de-90e8-6659131a8186" providerId="ADAL" clId="{B84F8DD4-9347-4AAF-A200-93CAED819C61}" dt="2021-11-23T12:35:16.130" v="191" actId="122"/>
        <pc:sldMkLst>
          <pc:docMk/>
          <pc:sldMk cId="885489959" sldId="259"/>
        </pc:sldMkLst>
        <pc:spChg chg="mod">
          <ac:chgData name="Amanda Darcangelo" userId="c294b926-d2d0-48de-90e8-6659131a8186" providerId="ADAL" clId="{B84F8DD4-9347-4AAF-A200-93CAED819C61}" dt="2021-11-23T12:35:16.130" v="191" actId="122"/>
          <ac:spMkLst>
            <pc:docMk/>
            <pc:sldMk cId="885489959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fivethirtyeigh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Excel!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WiMLDS</a:t>
            </a:r>
            <a:r>
              <a:rPr lang="en-US" dirty="0"/>
              <a:t> Syracuse Presents Data Basics Training Arc</a:t>
            </a:r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 cell A11, type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=year(today()) - 1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In cell A10, type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=A11 – 1 </a:t>
            </a:r>
            <a:r>
              <a:rPr lang="en-US" dirty="0">
                <a:cs typeface="Lucida Sans Typewriter" panose="020B0602040502020304" pitchFamily="33" charset="0"/>
              </a:rPr>
              <a:t>and drag that formula up through cell A2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Copy each of the stat column types starting on B1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In column B2, write =AVERAGEIFS(Data!F2:F100000,Data!$C2:$C100000,Viz!$A2)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Using conditional formatting, create internal color scales for each metric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On the INSERT tab, use the point and click options to develop a line chart for the average possessions per year with proper formatting and data.</a:t>
            </a:r>
          </a:p>
          <a:p>
            <a:pPr lvl="1"/>
            <a:r>
              <a:rPr lang="en-US" b="1" dirty="0">
                <a:cs typeface="Lucida Sans Typewriter" panose="020B0602040502020304" pitchFamily="33" charset="0"/>
              </a:rPr>
              <a:t>Bonus!</a:t>
            </a:r>
          </a:p>
          <a:p>
            <a:pPr lvl="2"/>
            <a:r>
              <a:rPr lang="en-US" dirty="0">
                <a:cs typeface="Lucida Sans Typewriter" panose="020B0602040502020304" pitchFamily="33" charset="0"/>
              </a:rPr>
              <a:t>Create a new list on the </a:t>
            </a:r>
            <a:r>
              <a:rPr lang="en-US" dirty="0" err="1">
                <a:cs typeface="Lucida Sans Typewriter" panose="020B0602040502020304" pitchFamily="33" charset="0"/>
              </a:rPr>
              <a:t>Viz</a:t>
            </a:r>
            <a:r>
              <a:rPr lang="en-US" dirty="0">
                <a:cs typeface="Lucida Sans Typewriter" panose="020B0602040502020304" pitchFamily="33" charset="0"/>
              </a:rPr>
              <a:t> tab with the label Player. Use it to create a filter on your line chart to only show average possessions per year for an individual player.</a:t>
            </a:r>
          </a:p>
        </p:txBody>
      </p:sp>
    </p:spTree>
    <p:extLst>
      <p:ext uri="{BB962C8B-B14F-4D97-AF65-F5344CB8AC3E}">
        <p14:creationId xmlns:p14="http://schemas.microsoft.com/office/powerpoint/2010/main" val="256885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</a:t>
            </a:r>
          </a:p>
        </p:txBody>
      </p:sp>
    </p:spTree>
    <p:extLst>
      <p:ext uri="{BB962C8B-B14F-4D97-AF65-F5344CB8AC3E}">
        <p14:creationId xmlns:p14="http://schemas.microsoft.com/office/powerpoint/2010/main" val="12385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and DAX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VBA:</a:t>
            </a:r>
            <a:r>
              <a:rPr lang="en-US" dirty="0"/>
              <a:t> Visual Basic for Applications is a Microsoft coding language used in a number of Microsoft Office suite tools. This allows for more complex analysis and use of the tools that the point and click or functions built into the tool</a:t>
            </a:r>
          </a:p>
          <a:p>
            <a:pPr lvl="1"/>
            <a:r>
              <a:rPr lang="en-US" b="1" dirty="0"/>
              <a:t>DAX: </a:t>
            </a:r>
            <a:r>
              <a:rPr lang="en-US" dirty="0"/>
              <a:t>Data Analysis Expressions is another Microsoft coding language that allows for even more complex analysis and visualization than both point and click or VBA. Not available in all Microsoft tools.</a:t>
            </a:r>
          </a:p>
        </p:txBody>
      </p:sp>
    </p:spTree>
    <p:extLst>
      <p:ext uri="{BB962C8B-B14F-4D97-AF65-F5344CB8AC3E}">
        <p14:creationId xmlns:p14="http://schemas.microsoft.com/office/powerpoint/2010/main" val="5230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dirty="0"/>
              <a:t>In the chat, please list a few pros and cons about using Excel in data analysis. Use critical thinking and consider the topics and theory we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116473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Thursday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Python</a:t>
            </a:r>
          </a:p>
          <a:p>
            <a:r>
              <a:rPr lang="en-US" dirty="0"/>
              <a:t>2. R</a:t>
            </a:r>
          </a:p>
        </p:txBody>
      </p:sp>
    </p:spTree>
    <p:extLst>
      <p:ext uri="{BB962C8B-B14F-4D97-AF65-F5344CB8AC3E}">
        <p14:creationId xmlns:p14="http://schemas.microsoft.com/office/powerpoint/2010/main" val="172149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Tuesday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  <a:p>
            <a:r>
              <a:rPr lang="en-US" dirty="0"/>
              <a:t>Excel!</a:t>
            </a:r>
          </a:p>
          <a:p>
            <a:r>
              <a:rPr lang="en-US" dirty="0"/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On a scale of 1 – 10, how skilled would you consider yourself in Excel (1 = not at all, 10 = expert)</a:t>
            </a:r>
          </a:p>
        </p:txBody>
      </p:sp>
    </p:spTree>
    <p:extLst>
      <p:ext uri="{BB962C8B-B14F-4D97-AF65-F5344CB8AC3E}">
        <p14:creationId xmlns:p14="http://schemas.microsoft.com/office/powerpoint/2010/main" val="8854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Replaces Lotus 1-2-3 (IBM), </a:t>
            </a:r>
            <a:r>
              <a:rPr lang="en-US" dirty="0" err="1"/>
              <a:t>MultiPlan</a:t>
            </a:r>
            <a:r>
              <a:rPr lang="en-US" dirty="0"/>
              <a:t>, </a:t>
            </a:r>
            <a:r>
              <a:rPr lang="en-US" dirty="0" err="1"/>
              <a:t>SuperCalc</a:t>
            </a:r>
            <a:r>
              <a:rPr lang="en-US" dirty="0"/>
              <a:t>, and VisiCalc (Apple) in the early 90s as the dominant spreadsheet application</a:t>
            </a:r>
          </a:p>
          <a:p>
            <a:pPr lvl="1"/>
            <a:r>
              <a:rPr lang="en-US" dirty="0"/>
              <a:t>One of the first spreadsheet tools to be used widespread (Cells, Rows, Columns)</a:t>
            </a:r>
          </a:p>
          <a:p>
            <a:pPr lvl="1"/>
            <a:r>
              <a:rPr lang="en-US" dirty="0"/>
              <a:t>Only the LAMBDA function away from being Turing complete (most coding languages are currently at Turing completeness)</a:t>
            </a:r>
          </a:p>
          <a:p>
            <a:pPr lvl="1"/>
            <a:r>
              <a:rPr lang="en-US" b="1" dirty="0"/>
              <a:t>Turing completeness</a:t>
            </a:r>
            <a:r>
              <a:rPr lang="en-US" dirty="0"/>
              <a:t>: The idea that a machine can recognize or decide other data manipulation rule sets</a:t>
            </a:r>
          </a:p>
          <a:p>
            <a:pPr lvl="1"/>
            <a:r>
              <a:rPr lang="en-US" dirty="0"/>
              <a:t>Closed Source</a:t>
            </a:r>
          </a:p>
          <a:p>
            <a:pPr lvl="1"/>
            <a:r>
              <a:rPr lang="en-US" dirty="0"/>
              <a:t>484 functions built into the system</a:t>
            </a:r>
          </a:p>
          <a:p>
            <a:pPr lvl="1"/>
            <a:r>
              <a:rPr lang="en-US" dirty="0"/>
              <a:t>VBA (within Excel) and DAX (other MSFT systems)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>
                <a:hlinkClick r:id="rId2"/>
              </a:rPr>
              <a:t>https://data.fivethirtyeight.com/</a:t>
            </a:r>
            <a:endParaRPr lang="en-US" sz="2000" dirty="0"/>
          </a:p>
          <a:p>
            <a:pPr lvl="2"/>
            <a:r>
              <a:rPr lang="en-US" sz="2000" dirty="0"/>
              <a:t>The Best NBA Players According to RAPTOR</a:t>
            </a:r>
          </a:p>
          <a:p>
            <a:pPr lvl="2"/>
            <a:r>
              <a:rPr lang="en-US" sz="2000" dirty="0"/>
              <a:t>Download and unzip data</a:t>
            </a:r>
          </a:p>
          <a:p>
            <a:pPr lvl="2"/>
            <a:r>
              <a:rPr lang="en-US" sz="2000" dirty="0"/>
              <a:t>Open in Excel</a:t>
            </a:r>
          </a:p>
        </p:txBody>
      </p:sp>
    </p:spTree>
    <p:extLst>
      <p:ext uri="{BB962C8B-B14F-4D97-AF65-F5344CB8AC3E}">
        <p14:creationId xmlns:p14="http://schemas.microsoft.com/office/powerpoint/2010/main" val="363099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Organization is key</a:t>
            </a:r>
          </a:p>
          <a:p>
            <a:pPr lvl="1"/>
            <a:r>
              <a:rPr lang="en-US" dirty="0"/>
              <a:t>Consider your audience</a:t>
            </a:r>
          </a:p>
          <a:p>
            <a:pPr lvl="1"/>
            <a:r>
              <a:rPr lang="en-US" dirty="0"/>
              <a:t>How can you be 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Features, Formulas,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Features: Built in or Point and Click options within Excel that are easily accessible</a:t>
            </a:r>
          </a:p>
          <a:p>
            <a:pPr lvl="2"/>
            <a:r>
              <a:rPr lang="en-US" dirty="0"/>
              <a:t>Lists</a:t>
            </a:r>
          </a:p>
          <a:p>
            <a:pPr lvl="2"/>
            <a:r>
              <a:rPr lang="en-US" dirty="0"/>
              <a:t>Remove Duplicates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Conditional Formatting</a:t>
            </a:r>
          </a:p>
          <a:p>
            <a:pPr lvl="1"/>
            <a:r>
              <a:rPr lang="en-US" dirty="0"/>
              <a:t>Formulas: Calculations using mathematical operators without using built in functions</a:t>
            </a:r>
          </a:p>
          <a:p>
            <a:pPr lvl="1"/>
            <a:r>
              <a:rPr lang="en-US" dirty="0"/>
              <a:t>Functions: Predefined calculations in Excel eliminating need for extensive formula building and coding</a:t>
            </a:r>
          </a:p>
          <a:p>
            <a:pPr lvl="2"/>
            <a:r>
              <a:rPr lang="en-US" dirty="0"/>
              <a:t>Mathematical Operators (Sum, Diff, </a:t>
            </a:r>
            <a:r>
              <a:rPr lang="en-US" dirty="0" err="1"/>
              <a:t>Avg</a:t>
            </a:r>
            <a:r>
              <a:rPr lang="en-US" dirty="0"/>
              <a:t>, Med, Min, Max)</a:t>
            </a:r>
          </a:p>
          <a:p>
            <a:pPr lvl="2"/>
            <a:r>
              <a:rPr lang="en-US" dirty="0" err="1"/>
              <a:t>CountIf</a:t>
            </a:r>
            <a:r>
              <a:rPr lang="en-US" dirty="0"/>
              <a:t> and </a:t>
            </a:r>
            <a:r>
              <a:rPr lang="en-US" dirty="0" err="1"/>
              <a:t>CountIfs</a:t>
            </a:r>
            <a:endParaRPr lang="en-US" dirty="0"/>
          </a:p>
          <a:p>
            <a:pPr lvl="2"/>
            <a:r>
              <a:rPr lang="en-US" dirty="0" err="1"/>
              <a:t>Vlookup</a:t>
            </a:r>
            <a:r>
              <a:rPr lang="en-US" dirty="0"/>
              <a:t>/</a:t>
            </a:r>
            <a:r>
              <a:rPr lang="en-US" dirty="0" err="1"/>
              <a:t>Hlookup</a:t>
            </a:r>
            <a:endParaRPr lang="en-US" dirty="0"/>
          </a:p>
          <a:p>
            <a:pPr lvl="2"/>
            <a:r>
              <a:rPr lang="en-US" dirty="0"/>
              <a:t>Index/Match</a:t>
            </a:r>
          </a:p>
          <a:p>
            <a:pPr lvl="2"/>
            <a:r>
              <a:rPr lang="en-US" dirty="0"/>
              <a:t>Logical Operators (If, Then, Or, And, Else, </a:t>
            </a:r>
            <a:r>
              <a:rPr lang="en-US" dirty="0" err="1"/>
              <a:t>ElseIf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Date Operators (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Open </a:t>
            </a:r>
            <a:r>
              <a:rPr lang="en-US" dirty="0" err="1"/>
              <a:t>historical_RAPTOR_by_team</a:t>
            </a:r>
            <a:endParaRPr lang="en-US" dirty="0"/>
          </a:p>
          <a:p>
            <a:pPr lvl="1"/>
            <a:r>
              <a:rPr lang="en-US" dirty="0"/>
              <a:t>Open README</a:t>
            </a:r>
          </a:p>
          <a:p>
            <a:pPr lvl="1"/>
            <a:r>
              <a:rPr lang="en-US" dirty="0"/>
              <a:t>Label original tab ‘Data’</a:t>
            </a:r>
          </a:p>
          <a:p>
            <a:pPr lvl="1"/>
            <a:r>
              <a:rPr lang="en-US" dirty="0"/>
              <a:t>Add four new tabs. Label them ‘</a:t>
            </a:r>
            <a:r>
              <a:rPr lang="en-US" dirty="0" err="1"/>
              <a:t>Viz</a:t>
            </a:r>
            <a:r>
              <a:rPr lang="en-US" dirty="0"/>
              <a:t>’, ‘Analysis’, ‘Lists’, ‘Key’</a:t>
            </a:r>
          </a:p>
          <a:p>
            <a:pPr lvl="1"/>
            <a:r>
              <a:rPr lang="en-US" dirty="0"/>
              <a:t>Copy README text to cell A1 of Key tab</a:t>
            </a:r>
          </a:p>
          <a:p>
            <a:pPr lvl="1"/>
            <a:r>
              <a:rPr lang="en-US" dirty="0"/>
              <a:t>Copy columns A:E to Lists tab</a:t>
            </a:r>
          </a:p>
          <a:p>
            <a:pPr lvl="1"/>
            <a:r>
              <a:rPr lang="en-US" dirty="0"/>
              <a:t>Select column A, move to the DATA tab in the ribbon, use REMOVE DUPLICATES (when prompted click continue with current selection. This gives a list of unique values in only column A. Expanding the selection would create an inclusive unique list of all those columns)</a:t>
            </a:r>
          </a:p>
          <a:p>
            <a:pPr lvl="1"/>
            <a:r>
              <a:rPr lang="en-US" dirty="0"/>
              <a:t>Repeat with Lists tab columns B:E</a:t>
            </a:r>
          </a:p>
          <a:p>
            <a:pPr lvl="1"/>
            <a:r>
              <a:rPr lang="en-US" dirty="0"/>
              <a:t>In tab Analysis, select A:2. Still on the DATA tab in the ribbon, select Data Validation. Use the Allow dropdown to select List. Uncheck Ignore Blank. In Source,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insert =Data!$A$2:$A$100000</a:t>
            </a:r>
          </a:p>
        </p:txBody>
      </p:sp>
    </p:spTree>
    <p:extLst>
      <p:ext uri="{BB962C8B-B14F-4D97-AF65-F5344CB8AC3E}">
        <p14:creationId xmlns:p14="http://schemas.microsoft.com/office/powerpoint/2010/main" val="10958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Select cell B2 and enter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=COUNTIFS(Data!A:A,Analysis!A2)</a:t>
            </a:r>
          </a:p>
          <a:p>
            <a:pPr lvl="1"/>
            <a:r>
              <a:rPr lang="en-US" dirty="0"/>
              <a:t>Select cell A1 and write the word </a:t>
            </a:r>
            <a:r>
              <a:rPr lang="en-US" b="1" dirty="0"/>
              <a:t>Player</a:t>
            </a:r>
          </a:p>
          <a:p>
            <a:pPr lvl="1"/>
            <a:r>
              <a:rPr lang="en-US" dirty="0"/>
              <a:t>Select cell B1 and write the label </a:t>
            </a:r>
            <a:r>
              <a:rPr lang="en-US" b="1" dirty="0"/>
              <a:t>Number of Years in Play</a:t>
            </a:r>
          </a:p>
          <a:p>
            <a:pPr lvl="1"/>
            <a:r>
              <a:rPr lang="en-US" dirty="0"/>
              <a:t>Move to cells E1, F1, and G1. Label </a:t>
            </a:r>
            <a:r>
              <a:rPr lang="en-US" b="1" dirty="0"/>
              <a:t>Team, Year</a:t>
            </a:r>
            <a:r>
              <a:rPr lang="en-US" dirty="0"/>
              <a:t>, and </a:t>
            </a:r>
            <a:r>
              <a:rPr lang="en-US" b="1" dirty="0"/>
              <a:t>Number of Players </a:t>
            </a:r>
            <a:r>
              <a:rPr lang="en-US" dirty="0"/>
              <a:t>respectively </a:t>
            </a:r>
          </a:p>
          <a:p>
            <a:pPr lvl="1"/>
            <a:r>
              <a:rPr lang="en-US" dirty="0"/>
              <a:t>In cell E2, create another list using the Team column in the lists tab. Repeat this process with Year.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Lucida Sans Typewriter" panose="020B0602040502020304" pitchFamily="33" charset="0"/>
              </a:rPr>
              <a:t>In cell G2 use the COUNTIFS function to write </a:t>
            </a:r>
            <a:r>
              <a:rPr lang="en-US" dirty="0">
                <a:solidFill>
                  <a:srgbClr val="FF0000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=COUNTIFS(Data!$E:$E,Analysis!E2,Data!$C:$C,Analysis!F2)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Starting in cell J2, uniquely copy all the provided years within the dataset. Starting in cell K1, copy each of the stat column types onto the Analysis tab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Using the INDEX and MATCH functions in cell K2, type 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=INDEX(Data!$A:$Q,(MATCH(Analysis!$J2,Data!$C:$C,0)),MATCH(Analysis!K$1,Data!$A$1:$Q$1,0))</a:t>
            </a:r>
          </a:p>
          <a:p>
            <a:pPr lvl="1"/>
            <a:r>
              <a:rPr lang="en-US" dirty="0">
                <a:cs typeface="Lucida Sans Typewriter" panose="020B0602040502020304" pitchFamily="33" charset="0"/>
              </a:rPr>
              <a:t>Move to the </a:t>
            </a:r>
            <a:r>
              <a:rPr lang="en-US" dirty="0" err="1">
                <a:cs typeface="Lucida Sans Typewriter" panose="020B0602040502020304" pitchFamily="33" charset="0"/>
              </a:rPr>
              <a:t>Viz</a:t>
            </a:r>
            <a:r>
              <a:rPr lang="en-US" dirty="0">
                <a:cs typeface="Lucida Sans Typewriter" panose="020B0602040502020304" pitchFamily="33" charset="0"/>
              </a:rPr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21247485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6269</TotalTime>
  <Words>906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Lucida Sans Typewriter</vt:lpstr>
      <vt:lpstr>Parcel</vt:lpstr>
      <vt:lpstr>Excel!</vt:lpstr>
      <vt:lpstr>Agenda: Tuesday Session</vt:lpstr>
      <vt:lpstr>Warm Up</vt:lpstr>
      <vt:lpstr>Excel!</vt:lpstr>
      <vt:lpstr>Accessing Data</vt:lpstr>
      <vt:lpstr>Setting Up</vt:lpstr>
      <vt:lpstr>Features, Formulas, and Functions</vt:lpstr>
      <vt:lpstr>Steps</vt:lpstr>
      <vt:lpstr>Steps</vt:lpstr>
      <vt:lpstr>Steps</vt:lpstr>
      <vt:lpstr>Pivot Tables</vt:lpstr>
      <vt:lpstr>VBA and DAX</vt:lpstr>
      <vt:lpstr>Discussion</vt:lpstr>
      <vt:lpstr>Questions</vt:lpstr>
      <vt:lpstr>Agenda: Thursday Session</vt:lpstr>
      <vt:lpstr>Questions</vt:lpstr>
    </vt:vector>
  </TitlesOfParts>
  <Company>City of Syracuse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Amanda Darcangelo</cp:lastModifiedBy>
  <cp:revision>44</cp:revision>
  <dcterms:created xsi:type="dcterms:W3CDTF">2021-05-17T11:57:58Z</dcterms:created>
  <dcterms:modified xsi:type="dcterms:W3CDTF">2021-11-23T12:35:19Z</dcterms:modified>
</cp:coreProperties>
</file>