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  <p:sldId id="266" r:id="rId7"/>
    <p:sldId id="267" r:id="rId8"/>
    <p:sldId id="271" r:id="rId9"/>
    <p:sldId id="270" r:id="rId10"/>
    <p:sldId id="269" r:id="rId11"/>
    <p:sldId id="268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398"/>
    <a:srgbClr val="8EB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4B47-912B-FF55-7E58-C63C1F43A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31667-2ACA-61A1-C154-0DC07120F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76794-B475-948C-492E-F728DA89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B264-58DB-6B7C-0ADD-2693096B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99309-0023-0274-F0A8-8BE4D64F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9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E4B3-468B-13DC-8755-6674256F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247C1-18A6-E4CD-DB40-1886A29F3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E08AB-D487-26D5-1684-516F1221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8A038-96CD-8915-1348-17DCD213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41E0C-3953-3F67-2707-D912B747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92DA1-C587-4445-A6AD-4B97DFFAF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5D24E-4F95-3371-B52C-D7997F280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4AF08-EC7C-129E-C11B-6117A185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C76B0-47A2-DA20-686B-542A71E3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3BEC-B32F-F478-2F27-5881766F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4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71AD-4AE1-E589-393A-BC5EC60A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3F0F-2A6D-28A2-2976-19FD1CAA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A9B1B-5E2D-1951-9B19-98A2ADCA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444F7-EEA3-CD3C-FA4D-2D87D715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8AD5F-8178-B6F0-B6B5-81D387DA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02A3-1AC4-1EC3-EBA3-D52252F4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AC4FC-4A15-8C74-E3E4-812EF62F8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65B0E-2086-8B56-C71F-61B45DCA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D733-5442-C4B7-38F4-C44314F9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395F-C7DC-18EE-DE13-AC7B5698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09C6-590F-11C5-D3C2-896C96B9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5914-4981-D69D-348A-152610201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22665-9EB6-A718-0867-D12321688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B6B89-3785-4462-004F-1A38E052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09670-9BC9-BB34-315E-9C3DD898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84B77-81BB-153E-36B1-9AF85742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8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2E60-A7E7-566F-528E-E8253587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E3077-0B62-FFFD-22BF-885E1C044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14422-D745-AE43-D157-9FB0347A1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3B74D-232F-D27B-8E59-13738328B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9A62D-8CBE-4E6E-7C6C-FA7A4EF84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FC549-7127-38CC-1925-E540CBBB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893D2-1050-8CAD-A88C-39873ED7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CE97C-3FA2-6EC8-7B32-668A1A52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6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1139-6B0E-8F89-EED4-C6F0DECC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78BF3-5B60-6B55-51A5-6A91E119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005F2-7362-84D9-C3A3-4C9E942B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E2BB1-0FFF-EE55-0A8A-6AA58271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4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C43BC-8BE7-3826-9F2E-C099B3EB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4F9D2-DF66-1C05-936F-0225BBE3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DA216-D6E4-5216-413B-882CCCCB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9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5FDA-8F43-77E1-8CE8-565EE370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0128-22A9-D8CE-D962-A739D1E8F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23BE5-D1CD-C455-B10A-3D155E7CE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91145-798E-98F6-6511-69571754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9AF7-4C4E-17CF-14F6-0529DAF7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FA5B8-B46B-C141-F29B-25A3F6CA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40C4-A73E-1117-40C6-B0C7FAB5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957E-4250-5CA9-9E36-5FD5DC395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4571F-81AF-F5F7-BFA1-3AF9A971B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56E8E-7A5A-9949-CD6B-1ABC10B0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335AB-F854-0CBF-F47C-C86F994C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00FE0-EDDB-64C8-72BA-FCD3CA07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9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F4599-E8A4-1CB7-68E1-49343279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69408-5F90-781F-02AF-08EAB01F3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D3C66-C34D-FB5E-78A3-8209C250D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4BA18-9EDF-40AF-8D4D-D1CE128AAC7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EF63-FBCC-AA21-881C-B123F4736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AB499-810C-3D85-EA9C-88476F49A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2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ect.looker.com/library/document/creating-visualizations-and-graphs?version=22.6" TargetMode="External"/><Relationship Id="rId2" Type="http://schemas.openxmlformats.org/officeDocument/2006/relationships/hyperlink" Target="https://docs.looker.com/exploring-data/visualizing-query-results/visualization-typ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nect.looker.com/library/document/boxplot-chart-options?version=22.6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ooker.com/exploring-data/visualizing-query-results/interactive-map-option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ect.looker.com/library/document/building-lookml-dashboards?version=22.6" TargetMode="External"/><Relationship Id="rId2" Type="http://schemas.openxmlformats.org/officeDocument/2006/relationships/hyperlink" Target="https://docs.looker.com/sharing-and-publishing/sharing-dat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looker.com/reference/api-and-integration/api-getting-start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nect.looker.com/library/video/why-use-look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ooker.com/" TargetMode="External"/><Relationship Id="rId2" Type="http://schemas.openxmlformats.org/officeDocument/2006/relationships/hyperlink" Target="https://www.look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resources/looker-free-tria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looker.com/intr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nect.looker.com/library/video/intro-to-look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ooker.com/data-modeling/getting-started/model-develop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nect.looker.com/library/document/building-lookml-dashboards?version=22.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looker.com/setup-and-management/connecting-to-d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nnect.looker.com/library/document/what-is-lookml?version=22.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ooker.com/exploring-data/adding-fields/custom-measure" TargetMode="External"/><Relationship Id="rId2" Type="http://schemas.openxmlformats.org/officeDocument/2006/relationships/hyperlink" Target="https://docs.looker.com/exploring-data/using-table-calcula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docs.looker.com/exploring-data/filtering-and-limi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A5208-F050-4B0E-2C1C-8B058804BA96}"/>
              </a:ext>
            </a:extLst>
          </p:cNvPr>
          <p:cNvSpPr/>
          <p:nvPr/>
        </p:nvSpPr>
        <p:spPr>
          <a:xfrm>
            <a:off x="2029216" y="1640910"/>
            <a:ext cx="8090144" cy="32692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CA073-0A4D-573B-AB45-0DDC75B46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800" dirty="0"/>
              <a:t>Data Tool Demo: Looker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2704D-BF5B-CE27-D66D-780FF1503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3562"/>
          </a:xfrm>
        </p:spPr>
        <p:txBody>
          <a:bodyPr/>
          <a:lstStyle/>
          <a:p>
            <a:r>
              <a:rPr lang="en-US" sz="3200" dirty="0"/>
              <a:t>Salt City Data Community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D194C-74DB-97BC-DC30-A8EF7A0A7D81}"/>
              </a:ext>
            </a:extLst>
          </p:cNvPr>
          <p:cNvSpPr/>
          <p:nvPr/>
        </p:nvSpPr>
        <p:spPr>
          <a:xfrm>
            <a:off x="1816275" y="1440493"/>
            <a:ext cx="8505172" cy="3657600"/>
          </a:xfrm>
          <a:prstGeom prst="rect">
            <a:avLst/>
          </a:prstGeom>
          <a:noFill/>
          <a:ln w="57150">
            <a:solidFill>
              <a:srgbClr val="61A3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2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7BDD-FA2A-8C54-0AFC-473DDA84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7695C-D253-BE9B-1F2B-0DB26FC7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828741"/>
            <a:ext cx="4743450" cy="3612415"/>
          </a:xfrm>
        </p:spPr>
        <p:txBody>
          <a:bodyPr>
            <a:normAutofit/>
          </a:bodyPr>
          <a:lstStyle/>
          <a:p>
            <a:r>
              <a:rPr lang="en-US" dirty="0"/>
              <a:t>Charts</a:t>
            </a:r>
          </a:p>
          <a:p>
            <a:pPr lvl="1"/>
            <a:r>
              <a:rPr lang="en-US" dirty="0"/>
              <a:t>Column, Bar, Scatterplot, Line, Area, Pie, Donut, Progression, Boxplot</a:t>
            </a:r>
          </a:p>
          <a:p>
            <a:r>
              <a:rPr lang="en-US" dirty="0"/>
              <a:t>Text and Tables</a:t>
            </a:r>
          </a:p>
          <a:p>
            <a:pPr lvl="1"/>
            <a:r>
              <a:rPr lang="en-US" dirty="0"/>
              <a:t>Single Values or Records, Tables, and Word Clouds</a:t>
            </a:r>
          </a:p>
          <a:p>
            <a:r>
              <a:rPr lang="en-US" dirty="0"/>
              <a:t>Maps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65A1A-286A-AB62-D4A5-5889412EC215}"/>
              </a:ext>
            </a:extLst>
          </p:cNvPr>
          <p:cNvSpPr txBox="1"/>
          <p:nvPr/>
        </p:nvSpPr>
        <p:spPr>
          <a:xfrm>
            <a:off x="400050" y="6215063"/>
            <a:ext cx="80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Sources: </a:t>
            </a:r>
            <a:r>
              <a:rPr lang="en-US" dirty="0">
                <a:hlinkClick r:id="rId2"/>
              </a:rPr>
              <a:t>Visualization Types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Creating Visualizations and Graphs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09975-2D3E-7E53-F411-1099872A3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767" y="1528762"/>
            <a:ext cx="6324883" cy="3986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6F588D-BB41-829F-C3B8-6F3ACA8966D5}"/>
              </a:ext>
            </a:extLst>
          </p:cNvPr>
          <p:cNvSpPr txBox="1"/>
          <p:nvPr/>
        </p:nvSpPr>
        <p:spPr>
          <a:xfrm>
            <a:off x="400050" y="5676899"/>
            <a:ext cx="611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for Customization Options: </a:t>
            </a:r>
            <a:r>
              <a:rPr lang="en-US" sz="2400" dirty="0">
                <a:hlinkClick r:id="rId5"/>
              </a:rPr>
              <a:t>Boxplot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256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79C9-EB7E-EB85-5A27-EFAA76D2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D653-FF56-E061-872F-A7B7453ED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92" y="1857375"/>
            <a:ext cx="4619625" cy="3543300"/>
          </a:xfrm>
        </p:spPr>
        <p:txBody>
          <a:bodyPr/>
          <a:lstStyle/>
          <a:p>
            <a:r>
              <a:rPr lang="en-US" dirty="0"/>
              <a:t>More on Maps</a:t>
            </a:r>
          </a:p>
          <a:p>
            <a:pPr lvl="1"/>
            <a:r>
              <a:rPr lang="en-US" dirty="0"/>
              <a:t>Geospatial data can be turned into points on a map, heatmaps, and connecting lines and areas.</a:t>
            </a:r>
          </a:p>
          <a:p>
            <a:pPr lvl="1"/>
            <a:r>
              <a:rPr lang="en-US" dirty="0"/>
              <a:t>Integration between </a:t>
            </a:r>
            <a:r>
              <a:rPr lang="en-US" dirty="0" err="1"/>
              <a:t>BigQueryGIS</a:t>
            </a:r>
            <a:r>
              <a:rPr lang="en-US" dirty="0"/>
              <a:t> can help create polygons from points data for splits like state and </a:t>
            </a:r>
            <a:r>
              <a:rPr lang="en-US" dirty="0" err="1"/>
              <a:t>zipcode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249B6-362B-A43F-67D1-05F2E7B32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66"/>
          <a:stretch/>
        </p:blipFill>
        <p:spPr>
          <a:xfrm>
            <a:off x="5411685" y="1358243"/>
            <a:ext cx="6313590" cy="4949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E02670-C045-8761-E802-C71DBD66F896}"/>
              </a:ext>
            </a:extLst>
          </p:cNvPr>
          <p:cNvSpPr txBox="1"/>
          <p:nvPr/>
        </p:nvSpPr>
        <p:spPr>
          <a:xfrm>
            <a:off x="677760" y="6123543"/>
            <a:ext cx="473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Interactive Map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7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D054-A118-1B8C-A83B-B59CF36C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87C3-1A8F-7DC6-4EDC-EB362CF5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614863"/>
          </a:xfrm>
        </p:spPr>
        <p:txBody>
          <a:bodyPr/>
          <a:lstStyle/>
          <a:p>
            <a:r>
              <a:rPr lang="en-US" dirty="0"/>
              <a:t>Options to share data privately once or on reoccurring basis with Looker Scheduler</a:t>
            </a:r>
          </a:p>
          <a:p>
            <a:r>
              <a:rPr lang="en-US" dirty="0"/>
              <a:t>Shareable URLs and option for public URL that can be embedded on webpage</a:t>
            </a:r>
          </a:p>
          <a:p>
            <a:r>
              <a:rPr lang="en-US" dirty="0"/>
              <a:t>Schedule deliveries for dashboards</a:t>
            </a:r>
          </a:p>
          <a:p>
            <a:r>
              <a:rPr lang="en-US" dirty="0"/>
              <a:t>Alert options for when thresholds are met</a:t>
            </a:r>
          </a:p>
          <a:p>
            <a:pPr lvl="1"/>
            <a:r>
              <a:rPr lang="en-US" dirty="0"/>
              <a:t>Notifications to email or Slack</a:t>
            </a:r>
          </a:p>
          <a:p>
            <a:r>
              <a:rPr lang="en-US" dirty="0"/>
              <a:t>Export data from a Look or Explore in the following formats:</a:t>
            </a:r>
          </a:p>
          <a:p>
            <a:pPr lvl="1"/>
            <a:r>
              <a:rPr lang="en-US" dirty="0"/>
              <a:t>TXT, Excel spreadsheet, CSV, JSON, HTML, Markdown, PNG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C6554-B9B5-BB77-2966-51FEDACBC509}"/>
              </a:ext>
            </a:extLst>
          </p:cNvPr>
          <p:cNvSpPr txBox="1"/>
          <p:nvPr/>
        </p:nvSpPr>
        <p:spPr>
          <a:xfrm>
            <a:off x="295275" y="6308209"/>
            <a:ext cx="1160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Sources: </a:t>
            </a:r>
            <a:r>
              <a:rPr lang="en-US" dirty="0">
                <a:hlinkClick r:id="rId2"/>
              </a:rPr>
              <a:t>Sharing Data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Building LookML 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69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EF1D-FF18-ADD7-C139-AB2EA67C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Looker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7507-3CA3-54F5-AB22-5632FB318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3000"/>
          </a:xfrm>
        </p:spPr>
        <p:txBody>
          <a:bodyPr/>
          <a:lstStyle/>
          <a:p>
            <a:r>
              <a:rPr lang="en-US" dirty="0"/>
              <a:t>Run queries, generating reports on schedules, and administrative tasks</a:t>
            </a:r>
          </a:p>
          <a:p>
            <a:r>
              <a:rPr lang="en-US" dirty="0"/>
              <a:t>API Explorer gives interactive documentation via a builder for methods available and their categories</a:t>
            </a:r>
          </a:p>
          <a:p>
            <a:pPr lvl="1"/>
            <a:r>
              <a:rPr lang="en-US" dirty="0"/>
              <a:t>Examples: Alerts, Authentication, and Dashboard 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0C87D-847B-4772-0517-9CFF4C22C90D}"/>
              </a:ext>
            </a:extLst>
          </p:cNvPr>
          <p:cNvSpPr txBox="1"/>
          <p:nvPr/>
        </p:nvSpPr>
        <p:spPr>
          <a:xfrm>
            <a:off x="733425" y="6176963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Getting started with the Looker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7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6CDC-02CC-2C11-CCEF-638E16BD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Looker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0EBF-FCD3-C176-6C61-31CB7C96B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3717"/>
          </a:xfrm>
        </p:spPr>
        <p:txBody>
          <a:bodyPr/>
          <a:lstStyle/>
          <a:p>
            <a:r>
              <a:rPr lang="en-US" dirty="0"/>
              <a:t>Data management and exploration</a:t>
            </a:r>
          </a:p>
          <a:p>
            <a:r>
              <a:rPr lang="en-US" dirty="0"/>
              <a:t>Interactive dashboards and reports</a:t>
            </a:r>
          </a:p>
          <a:p>
            <a:r>
              <a:rPr lang="en-US" dirty="0"/>
              <a:t>Data modeling</a:t>
            </a:r>
          </a:p>
          <a:p>
            <a:r>
              <a:rPr lang="en-US" dirty="0"/>
              <a:t>Business-oriented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More Information: </a:t>
            </a:r>
            <a:r>
              <a:rPr lang="en-US" dirty="0">
                <a:hlinkClick r:id="rId2"/>
              </a:rPr>
              <a:t>Why Use Looker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65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EEA4-3F0D-A375-4147-F9F26E45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665B8-C93A-E1BE-0DC6-B35DDF8B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4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Looker Website: </a:t>
            </a:r>
            <a:r>
              <a:rPr lang="en-US" dirty="0">
                <a:hlinkClick r:id="rId2"/>
              </a:rPr>
              <a:t>Looker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Documentation: </a:t>
            </a:r>
            <a:r>
              <a:rPr lang="en-US" dirty="0">
                <a:hlinkClick r:id="rId3"/>
              </a:rPr>
              <a:t>Looker Documentation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14-Day Trial: </a:t>
            </a:r>
            <a:r>
              <a:rPr lang="en-US" dirty="0">
                <a:hlinkClick r:id="rId4"/>
              </a:rPr>
              <a:t>Looker Free Trial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/>
              <a:t>Note</a:t>
            </a:r>
            <a:r>
              <a:rPr lang="en-US" dirty="0"/>
              <a:t>: Contact with multiple representatives from Google Cloud initiates the process of actually getting a trial. Currently there is not an easily accessible sandbox environment without displayed business interest.</a:t>
            </a:r>
          </a:p>
        </p:txBody>
      </p:sp>
    </p:spTree>
    <p:extLst>
      <p:ext uri="{BB962C8B-B14F-4D97-AF65-F5344CB8AC3E}">
        <p14:creationId xmlns:p14="http://schemas.microsoft.com/office/powerpoint/2010/main" val="415131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3ED1-4615-DB48-1C78-19CD0010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in Looker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7F5D-B4FD-6522-DAD6-D253BCD8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97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Operates in-database; source data cannot be brought into Looker on its own.</a:t>
            </a:r>
          </a:p>
          <a:p>
            <a:r>
              <a:rPr lang="en-US" dirty="0"/>
              <a:t>Search function for data fields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Terminology</a:t>
            </a:r>
          </a:p>
          <a:p>
            <a:r>
              <a:rPr lang="en-US" dirty="0"/>
              <a:t>Dimensions: Customized groups within data</a:t>
            </a:r>
          </a:p>
          <a:p>
            <a:pPr lvl="1"/>
            <a:r>
              <a:rPr lang="en-US" dirty="0"/>
              <a:t>Example: Bins of data</a:t>
            </a:r>
          </a:p>
          <a:p>
            <a:r>
              <a:rPr lang="en-US" dirty="0"/>
              <a:t>Measures: Calculations for groups of data</a:t>
            </a:r>
          </a:p>
          <a:p>
            <a:pPr lvl="1"/>
            <a:r>
              <a:rPr lang="en-US" dirty="0"/>
              <a:t>Examples: Average, count, totals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DC104-5183-9FF4-08A5-8CD15E67C31F}"/>
              </a:ext>
            </a:extLst>
          </p:cNvPr>
          <p:cNvSpPr txBox="1"/>
          <p:nvPr/>
        </p:nvSpPr>
        <p:spPr>
          <a:xfrm>
            <a:off x="714375" y="6257925"/>
            <a:ext cx="455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Looker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7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579C-2AD9-FD4C-9481-36880B3D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LookerML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AD85-1551-9790-13AB-2238A51F2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Lightweight data modeling language</a:t>
            </a:r>
          </a:p>
          <a:p>
            <a:r>
              <a:rPr lang="en-US" dirty="0"/>
              <a:t>SQL-based, reusable, and version-controlled</a:t>
            </a:r>
          </a:p>
          <a:p>
            <a:r>
              <a:rPr lang="en-US" dirty="0"/>
              <a:t>More compact than statements in SQL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SQL Runner is also available as an option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4CAA2-F9D7-10FF-ABB6-BCDDB89B88A1}"/>
              </a:ext>
            </a:extLst>
          </p:cNvPr>
          <p:cNvSpPr txBox="1"/>
          <p:nvPr/>
        </p:nvSpPr>
        <p:spPr>
          <a:xfrm>
            <a:off x="253418" y="3054585"/>
            <a:ext cx="7381875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b="1" u="sng" dirty="0"/>
              <a:t>SQL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  CONCAT(</a:t>
            </a:r>
          </a:p>
          <a:p>
            <a:r>
              <a:rPr lang="en-US" dirty="0"/>
              <a:t>    UCASE(LEFT(</a:t>
            </a:r>
            <a:r>
              <a:rPr lang="en-US" dirty="0" err="1"/>
              <a:t>customer.first_name</a:t>
            </a:r>
            <a:r>
              <a:rPr lang="en-US" dirty="0"/>
              <a:t>, SUBSTRING(</a:t>
            </a:r>
            <a:r>
              <a:rPr lang="en-US" dirty="0" err="1"/>
              <a:t>customer.first_name</a:t>
            </a:r>
            <a:r>
              <a:rPr lang="en-US" dirty="0"/>
              <a:t>, 2),</a:t>
            </a:r>
          </a:p>
          <a:p>
            <a:r>
              <a:rPr lang="en-US" dirty="0"/>
              <a:t>    UCASE(LEFT(</a:t>
            </a:r>
            <a:r>
              <a:rPr lang="en-US" dirty="0" err="1"/>
              <a:t>customer.last_name</a:t>
            </a:r>
            <a:r>
              <a:rPr lang="en-US" dirty="0"/>
              <a:t>, 1)), SUBSTRING(</a:t>
            </a:r>
            <a:r>
              <a:rPr lang="en-US" dirty="0" err="1"/>
              <a:t>customer.last_name</a:t>
            </a:r>
            <a:r>
              <a:rPr lang="en-US" dirty="0"/>
              <a:t>, 2)</a:t>
            </a:r>
          </a:p>
          <a:p>
            <a:r>
              <a:rPr lang="en-US" dirty="0"/>
              <a:t>) AS </a:t>
            </a:r>
            <a:r>
              <a:rPr lang="en-US" dirty="0" err="1"/>
              <a:t>full_name</a:t>
            </a:r>
            <a:r>
              <a:rPr lang="en-US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39704-4A6F-5C13-563D-74FECD3784F4}"/>
              </a:ext>
            </a:extLst>
          </p:cNvPr>
          <p:cNvSpPr txBox="1"/>
          <p:nvPr/>
        </p:nvSpPr>
        <p:spPr>
          <a:xfrm>
            <a:off x="7635293" y="2916085"/>
            <a:ext cx="5318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LookML</a:t>
            </a:r>
          </a:p>
          <a:p>
            <a:r>
              <a:rPr lang="en-US" dirty="0"/>
              <a:t>View: customer {</a:t>
            </a:r>
          </a:p>
          <a:p>
            <a:r>
              <a:rPr lang="en-US" dirty="0"/>
              <a:t>  dimension: </a:t>
            </a:r>
            <a:r>
              <a:rPr lang="en-US" dirty="0" err="1"/>
              <a:t>full_name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sql</a:t>
            </a:r>
            <a:r>
              <a:rPr lang="en-US" dirty="0"/>
              <a:t>: CONCAT(${</a:t>
            </a:r>
            <a:r>
              <a:rPr lang="en-US" dirty="0" err="1"/>
              <a:t>first_name</a:t>
            </a:r>
            <a:r>
              <a:rPr lang="en-US" dirty="0"/>
              <a:t>}, {${</a:t>
            </a:r>
            <a:r>
              <a:rPr lang="en-US" dirty="0" err="1"/>
              <a:t>last_name</a:t>
            </a:r>
            <a:r>
              <a:rPr lang="en-US" dirty="0"/>
              <a:t>}) ;;</a:t>
            </a:r>
          </a:p>
          <a:p>
            <a:r>
              <a:rPr lang="en-US" dirty="0"/>
              <a:t>  html: {{ </a:t>
            </a:r>
            <a:r>
              <a:rPr lang="en-US" dirty="0" err="1"/>
              <a:t>first_name.value</a:t>
            </a:r>
            <a:r>
              <a:rPr lang="en-US" dirty="0"/>
              <a:t> | capitalize }}</a:t>
            </a:r>
          </a:p>
          <a:p>
            <a:r>
              <a:rPr lang="en-US" dirty="0"/>
              <a:t>  {{ </a:t>
            </a:r>
            <a:r>
              <a:rPr lang="en-US" dirty="0" err="1"/>
              <a:t>last_name._value</a:t>
            </a:r>
            <a:r>
              <a:rPr lang="en-US" dirty="0"/>
              <a:t> | capitalize }} ;;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66BC5-0F7E-8C01-6467-E1207C2F573A}"/>
              </a:ext>
            </a:extLst>
          </p:cNvPr>
          <p:cNvSpPr txBox="1"/>
          <p:nvPr/>
        </p:nvSpPr>
        <p:spPr>
          <a:xfrm>
            <a:off x="542925" y="6306991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Source: </a:t>
            </a:r>
            <a:r>
              <a:rPr lang="en-US" sz="1800" dirty="0">
                <a:hlinkClick r:id="rId2"/>
              </a:rPr>
              <a:t>Intro to LookML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568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29F8-0D16-5927-6B95-8459BE9B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and Model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409E-018C-BDB2-4779-DF1933569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825624"/>
            <a:ext cx="4274821" cy="4394201"/>
          </a:xfrm>
        </p:spPr>
        <p:txBody>
          <a:bodyPr/>
          <a:lstStyle/>
          <a:p>
            <a:r>
              <a:rPr lang="en-US" b="1" dirty="0"/>
              <a:t>Explore: </a:t>
            </a:r>
            <a:r>
              <a:rPr lang="en-US" dirty="0"/>
              <a:t>Specified set of data fields</a:t>
            </a:r>
          </a:p>
          <a:p>
            <a:r>
              <a:rPr lang="en-US" b="1" dirty="0"/>
              <a:t>Projects</a:t>
            </a:r>
            <a:r>
              <a:rPr lang="en-US" dirty="0"/>
              <a:t>: Combination of LookML files controlling connection to database, queries involved, and implemented controls</a:t>
            </a:r>
          </a:p>
          <a:p>
            <a:r>
              <a:rPr lang="en-US" b="1" dirty="0"/>
              <a:t>Models</a:t>
            </a:r>
            <a:r>
              <a:rPr lang="en-US" dirty="0"/>
              <a:t>: Database connection and Explores that use the connection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1450A-B564-B18D-EC69-E2DE11DE1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771" y="1690688"/>
            <a:ext cx="7355204" cy="4243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BA95A-2E83-CD5D-58FF-BBEC268A294B}"/>
              </a:ext>
            </a:extLst>
          </p:cNvPr>
          <p:cNvSpPr txBox="1"/>
          <p:nvPr/>
        </p:nvSpPr>
        <p:spPr>
          <a:xfrm>
            <a:off x="361950" y="6308209"/>
            <a:ext cx="6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Sources: </a:t>
            </a:r>
            <a:r>
              <a:rPr lang="en-US" dirty="0">
                <a:hlinkClick r:id="rId3"/>
              </a:rPr>
              <a:t>Model Development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LookML quick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9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77FA-E4F6-0811-DE60-BAB3767A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355D-1B07-2D2E-DF43-F5A35EE8C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344" y="1901825"/>
            <a:ext cx="8215312" cy="3289677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 err="1"/>
              <a:t>BigQuery</a:t>
            </a:r>
            <a:endParaRPr lang="en-US" dirty="0"/>
          </a:p>
          <a:p>
            <a:r>
              <a:rPr lang="en-US" dirty="0"/>
              <a:t>MySQL</a:t>
            </a:r>
          </a:p>
          <a:p>
            <a:r>
              <a:rPr lang="en-US" dirty="0"/>
              <a:t>Snowflake</a:t>
            </a:r>
          </a:p>
          <a:p>
            <a:r>
              <a:rPr lang="en-US" dirty="0"/>
              <a:t>PostgreSQL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Amazon Redshift</a:t>
            </a:r>
          </a:p>
          <a:p>
            <a:r>
              <a:rPr lang="en-US" dirty="0"/>
              <a:t>Amazon Aurora</a:t>
            </a:r>
          </a:p>
          <a:p>
            <a:r>
              <a:rPr lang="en-US" dirty="0"/>
              <a:t>Google Cloud PostgreSQL</a:t>
            </a:r>
          </a:p>
          <a:p>
            <a:r>
              <a:rPr lang="en-US" dirty="0"/>
              <a:t>Microsoft Azure PostgreSQL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91DEF-6854-3D48-7B26-F7B0D71C5A30}"/>
              </a:ext>
            </a:extLst>
          </p:cNvPr>
          <p:cNvSpPr txBox="1"/>
          <p:nvPr/>
        </p:nvSpPr>
        <p:spPr>
          <a:xfrm>
            <a:off x="762000" y="6311900"/>
            <a:ext cx="6553200" cy="37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Connecting Looker to your database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D095D8-1106-7F8B-0740-905139182A29}"/>
              </a:ext>
            </a:extLst>
          </p:cNvPr>
          <p:cNvSpPr txBox="1"/>
          <p:nvPr/>
        </p:nvSpPr>
        <p:spPr>
          <a:xfrm>
            <a:off x="904875" y="4600575"/>
            <a:ext cx="9906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Use Case: With </a:t>
            </a:r>
            <a:r>
              <a:rPr lang="en-US" sz="2600" dirty="0" err="1"/>
              <a:t>BigQuery</a:t>
            </a:r>
            <a:r>
              <a:rPr lang="en-US" sz="2600" dirty="0"/>
              <a:t>, machine learning models like regression and clustering can be called from a LookML model</a:t>
            </a:r>
          </a:p>
        </p:txBody>
      </p:sp>
    </p:spTree>
    <p:extLst>
      <p:ext uri="{BB962C8B-B14F-4D97-AF65-F5344CB8AC3E}">
        <p14:creationId xmlns:p14="http://schemas.microsoft.com/office/powerpoint/2010/main" val="134367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7305-3B9D-94B1-A86A-3F977E84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32" y="137652"/>
            <a:ext cx="10515600" cy="1325563"/>
          </a:xfrm>
        </p:spPr>
        <p:txBody>
          <a:bodyPr/>
          <a:lstStyle/>
          <a:p>
            <a:r>
              <a:rPr lang="en-US" dirty="0"/>
              <a:t>LookML Project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2C4E6-DFFF-5ECD-E250-929D35C02F7A}"/>
              </a:ext>
            </a:extLst>
          </p:cNvPr>
          <p:cNvSpPr txBox="1"/>
          <p:nvPr/>
        </p:nvSpPr>
        <p:spPr>
          <a:xfrm>
            <a:off x="9401175" y="6204155"/>
            <a:ext cx="257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What is LookML?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E75DB-91B3-70E9-3290-F9AF55CD7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1078538"/>
            <a:ext cx="6858000" cy="577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0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D429-6B33-1AC8-C57F-C6945AF5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C5F3-741D-CB51-29F6-BFB1BC73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25862"/>
            <a:ext cx="10801350" cy="2362719"/>
          </a:xfrm>
        </p:spPr>
        <p:txBody>
          <a:bodyPr numCol="2"/>
          <a:lstStyle/>
          <a:p>
            <a:r>
              <a:rPr lang="en-US" sz="2600" dirty="0"/>
              <a:t>Table Calculations</a:t>
            </a:r>
          </a:p>
          <a:p>
            <a:pPr lvl="1"/>
            <a:r>
              <a:rPr lang="en-US" sz="2200" dirty="0"/>
              <a:t>Can give users ability to create calculations when viewing data</a:t>
            </a:r>
          </a:p>
          <a:p>
            <a:r>
              <a:rPr lang="en-US" sz="2600" dirty="0"/>
              <a:t>Custom Fields</a:t>
            </a:r>
          </a:p>
          <a:p>
            <a:pPr lvl="1"/>
            <a:r>
              <a:rPr lang="en-US" sz="2200" dirty="0"/>
              <a:t>Can be created from table calculations</a:t>
            </a:r>
          </a:p>
          <a:p>
            <a:pPr lvl="1"/>
            <a:r>
              <a:rPr lang="en-US" sz="2200" dirty="0"/>
              <a:t>Measures and dimensions</a:t>
            </a:r>
          </a:p>
          <a:p>
            <a:r>
              <a:rPr lang="en-US" sz="2600" dirty="0"/>
              <a:t>Custom Filters</a:t>
            </a:r>
          </a:p>
          <a:p>
            <a:r>
              <a:rPr lang="en-US" sz="2600" dirty="0"/>
              <a:t>Limiting data displays</a:t>
            </a:r>
          </a:p>
          <a:p>
            <a:pPr lvl="1"/>
            <a:r>
              <a:rPr lang="en-US" sz="2200" dirty="0"/>
              <a:t>Performance considerations for dashboard 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D7071-BDD3-6F8A-B71A-AFCECAA67676}"/>
              </a:ext>
            </a:extLst>
          </p:cNvPr>
          <p:cNvSpPr txBox="1"/>
          <p:nvPr/>
        </p:nvSpPr>
        <p:spPr>
          <a:xfrm>
            <a:off x="266700" y="6308209"/>
            <a:ext cx="862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Sources: </a:t>
            </a:r>
            <a:r>
              <a:rPr lang="en-US" dirty="0">
                <a:hlinkClick r:id="rId2"/>
              </a:rPr>
              <a:t>Using table calculations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Adding custom fields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Filtering and Limiting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12D1E-1962-467C-3CC9-9FE3F524D5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5757"/>
          <a:stretch/>
        </p:blipFill>
        <p:spPr>
          <a:xfrm>
            <a:off x="1905437" y="3888581"/>
            <a:ext cx="7504826" cy="2362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055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632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Tool Demo: Looker</vt:lpstr>
      <vt:lpstr>Overview of Looker</vt:lpstr>
      <vt:lpstr>Resources</vt:lpstr>
      <vt:lpstr>Basics in Looker</vt:lpstr>
      <vt:lpstr>LookerML</vt:lpstr>
      <vt:lpstr>Project and Model Terminology</vt:lpstr>
      <vt:lpstr>Database Connections</vt:lpstr>
      <vt:lpstr>LookML Project Elements</vt:lpstr>
      <vt:lpstr>Customizing Features</vt:lpstr>
      <vt:lpstr>Types of Visualizations</vt:lpstr>
      <vt:lpstr>Types of Visualizations</vt:lpstr>
      <vt:lpstr>Collaboration and Sharing</vt:lpstr>
      <vt:lpstr>Looker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Gingeleski</dc:creator>
  <cp:lastModifiedBy>Ashley Gingeleski</cp:lastModifiedBy>
  <cp:revision>30</cp:revision>
  <dcterms:created xsi:type="dcterms:W3CDTF">2022-05-15T11:03:17Z</dcterms:created>
  <dcterms:modified xsi:type="dcterms:W3CDTF">2022-06-28T01:24:34Z</dcterms:modified>
</cp:coreProperties>
</file>