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58" r:id="rId5"/>
    <p:sldId id="265" r:id="rId6"/>
    <p:sldId id="259" r:id="rId7"/>
    <p:sldId id="264" r:id="rId8"/>
    <p:sldId id="260" r:id="rId9"/>
    <p:sldId id="261" r:id="rId10"/>
    <p:sldId id="263" r:id="rId11"/>
    <p:sldId id="266" r:id="rId12"/>
    <p:sldId id="275" r:id="rId13"/>
    <p:sldId id="276" r:id="rId14"/>
    <p:sldId id="267" r:id="rId15"/>
    <p:sldId id="268" r:id="rId16"/>
    <p:sldId id="269" r:id="rId17"/>
    <p:sldId id="270" r:id="rId18"/>
    <p:sldId id="271" r:id="rId19"/>
    <p:sldId id="273" r:id="rId20"/>
    <p:sldId id="272"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5"/>
    <p:restoredTop sz="94666"/>
  </p:normalViewPr>
  <p:slideViewPr>
    <p:cSldViewPr snapToGrid="0" snapToObjects="1">
      <p:cViewPr varScale="1">
        <p:scale>
          <a:sx n="103" d="100"/>
          <a:sy n="103"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4/29/19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bnvanand/smai-proj"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ckinsey.com/industries/retail/our-insights/how-retailers-can-keep-up-with-consumers" TargetMode="External"/><Relationship Id="rId2" Type="http://schemas.openxmlformats.org/officeDocument/2006/relationships/hyperlink" Target="http://www.mckinsey.com/industries/retail/our-insights/how-retailers-can-keep-up-with-consum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006-1076-9045-B508-D9341CB13856}"/>
              </a:ext>
            </a:extLst>
          </p:cNvPr>
          <p:cNvSpPr>
            <a:spLocks noGrp="1"/>
          </p:cNvSpPr>
          <p:nvPr>
            <p:ph type="ctrTitle"/>
          </p:nvPr>
        </p:nvSpPr>
        <p:spPr>
          <a:xfrm>
            <a:off x="1069848" y="1298448"/>
            <a:ext cx="7315200" cy="2130552"/>
          </a:xfrm>
        </p:spPr>
        <p:txBody>
          <a:bodyPr>
            <a:normAutofit fontScale="90000"/>
          </a:bodyPr>
          <a:lstStyle/>
          <a:p>
            <a:r>
              <a:rPr lang="en-US" dirty="0"/>
              <a:t>Recommender</a:t>
            </a:r>
            <a:br>
              <a:rPr lang="en-US" dirty="0"/>
            </a:br>
            <a:r>
              <a:rPr lang="en-US" dirty="0"/>
              <a:t>Systems</a:t>
            </a:r>
            <a:br>
              <a:rPr lang="en-US" dirty="0"/>
            </a:br>
            <a:r>
              <a:rPr lang="en-US" sz="3600" dirty="0"/>
              <a:t>based on click events</a:t>
            </a:r>
          </a:p>
        </p:txBody>
      </p:sp>
      <p:sp>
        <p:nvSpPr>
          <p:cNvPr id="3" name="Subtitle 2">
            <a:extLst>
              <a:ext uri="{FF2B5EF4-FFF2-40B4-BE49-F238E27FC236}">
                <a16:creationId xmlns:a16="http://schemas.microsoft.com/office/drawing/2014/main" id="{96001C0E-2863-694C-955E-BDF919979F2D}"/>
              </a:ext>
            </a:extLst>
          </p:cNvPr>
          <p:cNvSpPr>
            <a:spLocks noGrp="1"/>
          </p:cNvSpPr>
          <p:nvPr>
            <p:ph type="subTitle" idx="1"/>
          </p:nvPr>
        </p:nvSpPr>
        <p:spPr>
          <a:xfrm>
            <a:off x="5560540" y="3960721"/>
            <a:ext cx="3559010" cy="2130552"/>
          </a:xfrm>
        </p:spPr>
        <p:txBody>
          <a:bodyPr>
            <a:normAutofit fontScale="85000" lnSpcReduction="20000"/>
          </a:bodyPr>
          <a:lstStyle/>
          <a:p>
            <a:r>
              <a:rPr lang="en-US" i="1" dirty="0"/>
              <a:t>Submitted by:</a:t>
            </a:r>
          </a:p>
          <a:p>
            <a:r>
              <a:rPr lang="en-US" i="1" dirty="0"/>
              <a:t>Team : </a:t>
            </a:r>
            <a:r>
              <a:rPr lang="en-US" dirty="0"/>
              <a:t>Gravel</a:t>
            </a:r>
            <a:r>
              <a:rPr lang="en-US" i="1" dirty="0"/>
              <a:t> 	Team No:</a:t>
            </a:r>
            <a:r>
              <a:rPr lang="en-US" dirty="0"/>
              <a:t>16</a:t>
            </a:r>
          </a:p>
          <a:p>
            <a:r>
              <a:rPr lang="en-US" dirty="0"/>
              <a:t>Abhinav Anand (2018201037)</a:t>
            </a:r>
          </a:p>
          <a:p>
            <a:r>
              <a:rPr lang="en-US" dirty="0"/>
              <a:t>Nishant Goyal (2018201038)</a:t>
            </a:r>
          </a:p>
          <a:p>
            <a:r>
              <a:rPr lang="en-US" dirty="0"/>
              <a:t>Abhijeet Panda (2018201044)</a:t>
            </a:r>
          </a:p>
          <a:p>
            <a:r>
              <a:rPr lang="en-US" dirty="0"/>
              <a:t>Shubham Rawat (2018201098)</a:t>
            </a:r>
          </a:p>
        </p:txBody>
      </p:sp>
      <p:sp>
        <p:nvSpPr>
          <p:cNvPr id="4" name="TextBox 3">
            <a:extLst>
              <a:ext uri="{FF2B5EF4-FFF2-40B4-BE49-F238E27FC236}">
                <a16:creationId xmlns:a16="http://schemas.microsoft.com/office/drawing/2014/main" id="{D751AF69-7F0C-7449-A9BB-4E0095B3B10D}"/>
              </a:ext>
            </a:extLst>
          </p:cNvPr>
          <p:cNvSpPr txBox="1"/>
          <p:nvPr/>
        </p:nvSpPr>
        <p:spPr>
          <a:xfrm>
            <a:off x="0" y="6301163"/>
            <a:ext cx="6008914" cy="369332"/>
          </a:xfrm>
          <a:prstGeom prst="rect">
            <a:avLst/>
          </a:prstGeom>
          <a:noFill/>
        </p:spPr>
        <p:txBody>
          <a:bodyPr wrap="square" rtlCol="0">
            <a:spAutoFit/>
          </a:bodyPr>
          <a:lstStyle/>
          <a:p>
            <a:r>
              <a:rPr lang="en-US" dirty="0"/>
              <a:t>Project Github Link : </a:t>
            </a:r>
            <a:r>
              <a:rPr lang="en-IN" dirty="0">
                <a:hlinkClick r:id="rId2"/>
              </a:rPr>
              <a:t>https://github.com/abnvanand/smai-proj</a:t>
            </a:r>
            <a:endParaRPr lang="en-US" dirty="0"/>
          </a:p>
        </p:txBody>
      </p:sp>
    </p:spTree>
    <p:extLst>
      <p:ext uri="{BB962C8B-B14F-4D97-AF65-F5344CB8AC3E}">
        <p14:creationId xmlns:p14="http://schemas.microsoft.com/office/powerpoint/2010/main" val="239371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0DBD-9254-D14B-917C-F1EB31EE6804}"/>
              </a:ext>
            </a:extLst>
          </p:cNvPr>
          <p:cNvSpPr>
            <a:spLocks noGrp="1"/>
          </p:cNvSpPr>
          <p:nvPr>
            <p:ph type="title"/>
          </p:nvPr>
        </p:nvSpPr>
        <p:spPr/>
        <p:txBody>
          <a:bodyPr/>
          <a:lstStyle/>
          <a:p>
            <a:r>
              <a:rPr lang="en-US" dirty="0"/>
              <a:t>Features Extracted</a:t>
            </a:r>
          </a:p>
        </p:txBody>
      </p:sp>
      <p:graphicFrame>
        <p:nvGraphicFramePr>
          <p:cNvPr id="4" name="Content Placeholder 3">
            <a:extLst>
              <a:ext uri="{FF2B5EF4-FFF2-40B4-BE49-F238E27FC236}">
                <a16:creationId xmlns:a16="http://schemas.microsoft.com/office/drawing/2014/main" id="{31AC1E18-511B-6749-AEF4-60A98DF8D18B}"/>
              </a:ext>
            </a:extLst>
          </p:cNvPr>
          <p:cNvGraphicFramePr>
            <a:graphicFrameLocks noGrp="1"/>
          </p:cNvGraphicFramePr>
          <p:nvPr>
            <p:ph idx="1"/>
            <p:extLst>
              <p:ext uri="{D42A27DB-BD31-4B8C-83A1-F6EECF244321}">
                <p14:modId xmlns:p14="http://schemas.microsoft.com/office/powerpoint/2010/main" val="4108452181"/>
              </p:ext>
            </p:extLst>
          </p:nvPr>
        </p:nvGraphicFramePr>
        <p:xfrm>
          <a:off x="4697042" y="1938528"/>
          <a:ext cx="5943600" cy="2971800"/>
        </p:xfrm>
        <a:graphic>
          <a:graphicData uri="http://schemas.openxmlformats.org/drawingml/2006/table">
            <a:tbl>
              <a:tblPr/>
              <a:tblGrid>
                <a:gridCol w="1162050">
                  <a:extLst>
                    <a:ext uri="{9D8B030D-6E8A-4147-A177-3AD203B41FA5}">
                      <a16:colId xmlns:a16="http://schemas.microsoft.com/office/drawing/2014/main" val="577496552"/>
                    </a:ext>
                  </a:extLst>
                </a:gridCol>
                <a:gridCol w="752475">
                  <a:extLst>
                    <a:ext uri="{9D8B030D-6E8A-4147-A177-3AD203B41FA5}">
                      <a16:colId xmlns:a16="http://schemas.microsoft.com/office/drawing/2014/main" val="1222247710"/>
                    </a:ext>
                  </a:extLst>
                </a:gridCol>
                <a:gridCol w="4029075">
                  <a:extLst>
                    <a:ext uri="{9D8B030D-6E8A-4147-A177-3AD203B41FA5}">
                      <a16:colId xmlns:a16="http://schemas.microsoft.com/office/drawing/2014/main" val="1190566992"/>
                    </a:ext>
                  </a:extLst>
                </a:gridCol>
              </a:tblGrid>
              <a:tr h="0">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Feature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Type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Description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8318368"/>
                  </a:ext>
                </a:extLst>
              </a:tr>
              <a:tr h="0">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item_time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time spent on this item in this 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0502355"/>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dow_first</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Day of week of the first click on this item in this 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158937"/>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dow_last</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Day of week of the last click on this item in this 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745747"/>
                  </a:ext>
                </a:extLst>
              </a:tr>
              <a:tr h="16510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duration_f_l </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Duration between the first click and the last click on this item in this 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1127769"/>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f_click</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Bool</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Is this item the first click in this 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2714865"/>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l_click</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Bool</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Is this item the last click in this 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0141996"/>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item_pop </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Real</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popularity score of this item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19466"/>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purchased </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Bool</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whether this item is Purchased in this session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302293"/>
                  </a:ext>
                </a:extLst>
              </a:tr>
            </a:tbl>
          </a:graphicData>
        </a:graphic>
      </p:graphicFrame>
      <p:sp>
        <p:nvSpPr>
          <p:cNvPr id="5" name="Rectangle 1">
            <a:extLst>
              <a:ext uri="{FF2B5EF4-FFF2-40B4-BE49-F238E27FC236}">
                <a16:creationId xmlns:a16="http://schemas.microsoft.com/office/drawing/2014/main" id="{C21DEE44-7A64-8149-BBC8-B2A9F7F2289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409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E9F7-466A-214A-B16A-169D41EF1EB2}"/>
              </a:ext>
            </a:extLst>
          </p:cNvPr>
          <p:cNvSpPr>
            <a:spLocks noGrp="1"/>
          </p:cNvSpPr>
          <p:nvPr>
            <p:ph type="title"/>
          </p:nvPr>
        </p:nvSpPr>
        <p:spPr/>
        <p:txBody>
          <a:bodyPr/>
          <a:lstStyle/>
          <a:p>
            <a:r>
              <a:rPr lang="en-US" dirty="0"/>
              <a:t>Final</a:t>
            </a:r>
            <a:br>
              <a:rPr lang="en-US" dirty="0"/>
            </a:br>
            <a:r>
              <a:rPr lang="en-US" dirty="0"/>
              <a:t>Dataset</a:t>
            </a:r>
          </a:p>
        </p:txBody>
      </p:sp>
      <p:pic>
        <p:nvPicPr>
          <p:cNvPr id="5" name="Content Placeholder 4">
            <a:extLst>
              <a:ext uri="{FF2B5EF4-FFF2-40B4-BE49-F238E27FC236}">
                <a16:creationId xmlns:a16="http://schemas.microsoft.com/office/drawing/2014/main" id="{D5452B92-F4D9-E54E-B456-E3E0C70DCDE1}"/>
              </a:ext>
            </a:extLst>
          </p:cNvPr>
          <p:cNvPicPr>
            <a:picLocks noGrp="1" noChangeAspect="1"/>
          </p:cNvPicPr>
          <p:nvPr>
            <p:ph idx="1"/>
          </p:nvPr>
        </p:nvPicPr>
        <p:blipFill>
          <a:blip r:embed="rId2"/>
          <a:stretch>
            <a:fillRect/>
          </a:stretch>
        </p:blipFill>
        <p:spPr>
          <a:xfrm>
            <a:off x="3453101" y="2476814"/>
            <a:ext cx="8345412" cy="1904371"/>
          </a:xfrm>
        </p:spPr>
      </p:pic>
    </p:spTree>
    <p:extLst>
      <p:ext uri="{BB962C8B-B14F-4D97-AF65-F5344CB8AC3E}">
        <p14:creationId xmlns:p14="http://schemas.microsoft.com/office/powerpoint/2010/main" val="230275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6C92-7B3F-6A43-B0A0-06C7910BE4DD}"/>
              </a:ext>
            </a:extLst>
          </p:cNvPr>
          <p:cNvSpPr>
            <a:spLocks noGrp="1"/>
          </p:cNvSpPr>
          <p:nvPr>
            <p:ph type="title"/>
          </p:nvPr>
        </p:nvSpPr>
        <p:spPr/>
        <p:txBody>
          <a:bodyPr/>
          <a:lstStyle/>
          <a:p>
            <a:r>
              <a:rPr lang="en-US" dirty="0"/>
              <a:t>Analysis</a:t>
            </a:r>
          </a:p>
        </p:txBody>
      </p:sp>
      <p:pic>
        <p:nvPicPr>
          <p:cNvPr id="5" name="Content Placeholder 4">
            <a:extLst>
              <a:ext uri="{FF2B5EF4-FFF2-40B4-BE49-F238E27FC236}">
                <a16:creationId xmlns:a16="http://schemas.microsoft.com/office/drawing/2014/main" id="{6C7B96FD-52DD-4240-965E-F367B357AA67}"/>
              </a:ext>
            </a:extLst>
          </p:cNvPr>
          <p:cNvPicPr>
            <a:picLocks noGrp="1" noChangeAspect="1"/>
          </p:cNvPicPr>
          <p:nvPr>
            <p:ph idx="1"/>
          </p:nvPr>
        </p:nvPicPr>
        <p:blipFill>
          <a:blip r:embed="rId2"/>
          <a:stretch>
            <a:fillRect/>
          </a:stretch>
        </p:blipFill>
        <p:spPr>
          <a:xfrm>
            <a:off x="7409933" y="2629277"/>
            <a:ext cx="2387600" cy="1813532"/>
          </a:xfrm>
        </p:spPr>
      </p:pic>
      <p:pic>
        <p:nvPicPr>
          <p:cNvPr id="7" name="Picture 6">
            <a:extLst>
              <a:ext uri="{FF2B5EF4-FFF2-40B4-BE49-F238E27FC236}">
                <a16:creationId xmlns:a16="http://schemas.microsoft.com/office/drawing/2014/main" id="{C026BEBE-497D-514D-BBBE-49A871CFDE68}"/>
              </a:ext>
            </a:extLst>
          </p:cNvPr>
          <p:cNvPicPr>
            <a:picLocks noChangeAspect="1"/>
          </p:cNvPicPr>
          <p:nvPr/>
        </p:nvPicPr>
        <p:blipFill>
          <a:blip r:embed="rId3"/>
          <a:stretch>
            <a:fillRect/>
          </a:stretch>
        </p:blipFill>
        <p:spPr>
          <a:xfrm>
            <a:off x="4327267" y="4598259"/>
            <a:ext cx="2171700" cy="1803400"/>
          </a:xfrm>
          <a:prstGeom prst="rect">
            <a:avLst/>
          </a:prstGeom>
        </p:spPr>
      </p:pic>
      <p:pic>
        <p:nvPicPr>
          <p:cNvPr id="9" name="Picture 8">
            <a:extLst>
              <a:ext uri="{FF2B5EF4-FFF2-40B4-BE49-F238E27FC236}">
                <a16:creationId xmlns:a16="http://schemas.microsoft.com/office/drawing/2014/main" id="{7E29387A-C782-AF4B-AB4B-65140036348F}"/>
              </a:ext>
            </a:extLst>
          </p:cNvPr>
          <p:cNvPicPr>
            <a:picLocks noChangeAspect="1"/>
          </p:cNvPicPr>
          <p:nvPr/>
        </p:nvPicPr>
        <p:blipFill>
          <a:blip r:embed="rId4"/>
          <a:stretch>
            <a:fillRect/>
          </a:stretch>
        </p:blipFill>
        <p:spPr>
          <a:xfrm>
            <a:off x="7462195" y="4598259"/>
            <a:ext cx="2335338" cy="1803400"/>
          </a:xfrm>
          <a:prstGeom prst="rect">
            <a:avLst/>
          </a:prstGeom>
        </p:spPr>
      </p:pic>
      <p:pic>
        <p:nvPicPr>
          <p:cNvPr id="11" name="Picture 10">
            <a:extLst>
              <a:ext uri="{FF2B5EF4-FFF2-40B4-BE49-F238E27FC236}">
                <a16:creationId xmlns:a16="http://schemas.microsoft.com/office/drawing/2014/main" id="{091271DA-B49A-1E4E-B2C7-C635CC0AC778}"/>
              </a:ext>
            </a:extLst>
          </p:cNvPr>
          <p:cNvPicPr>
            <a:picLocks noChangeAspect="1"/>
          </p:cNvPicPr>
          <p:nvPr/>
        </p:nvPicPr>
        <p:blipFill>
          <a:blip r:embed="rId5"/>
          <a:stretch>
            <a:fillRect/>
          </a:stretch>
        </p:blipFill>
        <p:spPr>
          <a:xfrm>
            <a:off x="4111367" y="2630678"/>
            <a:ext cx="2387600" cy="1676400"/>
          </a:xfrm>
          <a:prstGeom prst="rect">
            <a:avLst/>
          </a:prstGeom>
        </p:spPr>
      </p:pic>
      <p:pic>
        <p:nvPicPr>
          <p:cNvPr id="13" name="Picture 12">
            <a:extLst>
              <a:ext uri="{FF2B5EF4-FFF2-40B4-BE49-F238E27FC236}">
                <a16:creationId xmlns:a16="http://schemas.microsoft.com/office/drawing/2014/main" id="{F990A609-0409-7C45-A45F-8E2BB6191A75}"/>
              </a:ext>
            </a:extLst>
          </p:cNvPr>
          <p:cNvPicPr>
            <a:picLocks noChangeAspect="1"/>
          </p:cNvPicPr>
          <p:nvPr/>
        </p:nvPicPr>
        <p:blipFill>
          <a:blip r:embed="rId6"/>
          <a:stretch>
            <a:fillRect/>
          </a:stretch>
        </p:blipFill>
        <p:spPr>
          <a:xfrm>
            <a:off x="7409933" y="564291"/>
            <a:ext cx="2327530" cy="1726033"/>
          </a:xfrm>
          <a:prstGeom prst="rect">
            <a:avLst/>
          </a:prstGeom>
        </p:spPr>
      </p:pic>
      <p:pic>
        <p:nvPicPr>
          <p:cNvPr id="15" name="Picture 14">
            <a:extLst>
              <a:ext uri="{FF2B5EF4-FFF2-40B4-BE49-F238E27FC236}">
                <a16:creationId xmlns:a16="http://schemas.microsoft.com/office/drawing/2014/main" id="{327CF7F5-3A2A-8B4C-B5F6-DF00613E9934}"/>
              </a:ext>
            </a:extLst>
          </p:cNvPr>
          <p:cNvPicPr>
            <a:picLocks noChangeAspect="1"/>
          </p:cNvPicPr>
          <p:nvPr/>
        </p:nvPicPr>
        <p:blipFill>
          <a:blip r:embed="rId7"/>
          <a:stretch>
            <a:fillRect/>
          </a:stretch>
        </p:blipFill>
        <p:spPr>
          <a:xfrm>
            <a:off x="3933567" y="545242"/>
            <a:ext cx="2743200" cy="1714500"/>
          </a:xfrm>
          <a:prstGeom prst="rect">
            <a:avLst/>
          </a:prstGeom>
        </p:spPr>
      </p:pic>
    </p:spTree>
    <p:extLst>
      <p:ext uri="{BB962C8B-B14F-4D97-AF65-F5344CB8AC3E}">
        <p14:creationId xmlns:p14="http://schemas.microsoft.com/office/powerpoint/2010/main" val="269860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A7EA-A333-1F4D-840B-937455BBDF72}"/>
              </a:ext>
            </a:extLst>
          </p:cNvPr>
          <p:cNvSpPr>
            <a:spLocks noGrp="1"/>
          </p:cNvSpPr>
          <p:nvPr>
            <p:ph type="title"/>
          </p:nvPr>
        </p:nvSpPr>
        <p:spPr/>
        <p:txBody>
          <a:bodyPr/>
          <a:lstStyle/>
          <a:p>
            <a:r>
              <a:rPr lang="en-US" dirty="0"/>
              <a:t>Analysis</a:t>
            </a:r>
          </a:p>
        </p:txBody>
      </p:sp>
      <p:pic>
        <p:nvPicPr>
          <p:cNvPr id="5" name="Content Placeholder 4">
            <a:extLst>
              <a:ext uri="{FF2B5EF4-FFF2-40B4-BE49-F238E27FC236}">
                <a16:creationId xmlns:a16="http://schemas.microsoft.com/office/drawing/2014/main" id="{0FF58551-E609-BF4B-B493-A2A6F27652B0}"/>
              </a:ext>
            </a:extLst>
          </p:cNvPr>
          <p:cNvPicPr>
            <a:picLocks noGrp="1" noChangeAspect="1"/>
          </p:cNvPicPr>
          <p:nvPr>
            <p:ph idx="1"/>
          </p:nvPr>
        </p:nvPicPr>
        <p:blipFill>
          <a:blip r:embed="rId2"/>
          <a:stretch>
            <a:fillRect/>
          </a:stretch>
        </p:blipFill>
        <p:spPr>
          <a:xfrm>
            <a:off x="7916091" y="3215160"/>
            <a:ext cx="3556000" cy="2781300"/>
          </a:xfrm>
        </p:spPr>
      </p:pic>
      <p:pic>
        <p:nvPicPr>
          <p:cNvPr id="7" name="Picture 6">
            <a:extLst>
              <a:ext uri="{FF2B5EF4-FFF2-40B4-BE49-F238E27FC236}">
                <a16:creationId xmlns:a16="http://schemas.microsoft.com/office/drawing/2014/main" id="{376D5528-1BAD-EA42-A7F4-E206390D8D4E}"/>
              </a:ext>
            </a:extLst>
          </p:cNvPr>
          <p:cNvPicPr>
            <a:picLocks noChangeAspect="1"/>
          </p:cNvPicPr>
          <p:nvPr/>
        </p:nvPicPr>
        <p:blipFill>
          <a:blip r:embed="rId3"/>
          <a:stretch>
            <a:fillRect/>
          </a:stretch>
        </p:blipFill>
        <p:spPr>
          <a:xfrm>
            <a:off x="7560491" y="383060"/>
            <a:ext cx="3911600" cy="2933700"/>
          </a:xfrm>
          <a:prstGeom prst="rect">
            <a:avLst/>
          </a:prstGeom>
        </p:spPr>
      </p:pic>
      <p:pic>
        <p:nvPicPr>
          <p:cNvPr id="9" name="Picture 8">
            <a:extLst>
              <a:ext uri="{FF2B5EF4-FFF2-40B4-BE49-F238E27FC236}">
                <a16:creationId xmlns:a16="http://schemas.microsoft.com/office/drawing/2014/main" id="{E60E87AD-2A72-E740-A844-F0E637951E22}"/>
              </a:ext>
            </a:extLst>
          </p:cNvPr>
          <p:cNvPicPr>
            <a:picLocks noChangeAspect="1"/>
          </p:cNvPicPr>
          <p:nvPr/>
        </p:nvPicPr>
        <p:blipFill>
          <a:blip r:embed="rId4"/>
          <a:stretch>
            <a:fillRect/>
          </a:stretch>
        </p:blipFill>
        <p:spPr>
          <a:xfrm>
            <a:off x="3818346" y="3316760"/>
            <a:ext cx="3479800" cy="2705100"/>
          </a:xfrm>
          <a:prstGeom prst="rect">
            <a:avLst/>
          </a:prstGeom>
        </p:spPr>
      </p:pic>
      <p:pic>
        <p:nvPicPr>
          <p:cNvPr id="11" name="Picture 10">
            <a:extLst>
              <a:ext uri="{FF2B5EF4-FFF2-40B4-BE49-F238E27FC236}">
                <a16:creationId xmlns:a16="http://schemas.microsoft.com/office/drawing/2014/main" id="{3FC4E3FA-7FDB-1E43-A421-8EFDFE2082B0}"/>
              </a:ext>
            </a:extLst>
          </p:cNvPr>
          <p:cNvPicPr>
            <a:picLocks noChangeAspect="1"/>
          </p:cNvPicPr>
          <p:nvPr/>
        </p:nvPicPr>
        <p:blipFill>
          <a:blip r:embed="rId5"/>
          <a:stretch>
            <a:fillRect/>
          </a:stretch>
        </p:blipFill>
        <p:spPr>
          <a:xfrm>
            <a:off x="3730539" y="383060"/>
            <a:ext cx="3594100" cy="2832100"/>
          </a:xfrm>
          <a:prstGeom prst="rect">
            <a:avLst/>
          </a:prstGeom>
        </p:spPr>
      </p:pic>
    </p:spTree>
    <p:extLst>
      <p:ext uri="{BB962C8B-B14F-4D97-AF65-F5344CB8AC3E}">
        <p14:creationId xmlns:p14="http://schemas.microsoft.com/office/powerpoint/2010/main" val="404942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7A3A-8721-FC45-810D-3C15DB36249E}"/>
              </a:ext>
            </a:extLst>
          </p:cNvPr>
          <p:cNvSpPr>
            <a:spLocks noGrp="1"/>
          </p:cNvSpPr>
          <p:nvPr>
            <p:ph type="title"/>
          </p:nvPr>
        </p:nvSpPr>
        <p:spPr/>
        <p:txBody>
          <a:bodyPr/>
          <a:lstStyle/>
          <a:p>
            <a:r>
              <a:rPr lang="en-US" dirty="0"/>
              <a:t>Methodology</a:t>
            </a:r>
          </a:p>
        </p:txBody>
      </p:sp>
      <p:pic>
        <p:nvPicPr>
          <p:cNvPr id="5" name="Content Placeholder 4">
            <a:extLst>
              <a:ext uri="{FF2B5EF4-FFF2-40B4-BE49-F238E27FC236}">
                <a16:creationId xmlns:a16="http://schemas.microsoft.com/office/drawing/2014/main" id="{335D5D35-6517-4144-848A-D152669F368D}"/>
              </a:ext>
            </a:extLst>
          </p:cNvPr>
          <p:cNvPicPr>
            <a:picLocks noGrp="1" noChangeAspect="1"/>
          </p:cNvPicPr>
          <p:nvPr>
            <p:ph idx="1"/>
          </p:nvPr>
        </p:nvPicPr>
        <p:blipFill>
          <a:blip r:embed="rId2"/>
          <a:stretch>
            <a:fillRect/>
          </a:stretch>
        </p:blipFill>
        <p:spPr>
          <a:xfrm>
            <a:off x="4317674" y="1985910"/>
            <a:ext cx="5819415" cy="2886179"/>
          </a:xfrm>
        </p:spPr>
      </p:pic>
    </p:spTree>
    <p:extLst>
      <p:ext uri="{BB962C8B-B14F-4D97-AF65-F5344CB8AC3E}">
        <p14:creationId xmlns:p14="http://schemas.microsoft.com/office/powerpoint/2010/main" val="245597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15E2-1D11-1F4D-ACD1-B79450FD9BAF}"/>
              </a:ext>
            </a:extLst>
          </p:cNvPr>
          <p:cNvSpPr>
            <a:spLocks noGrp="1"/>
          </p:cNvSpPr>
          <p:nvPr>
            <p:ph type="title"/>
          </p:nvPr>
        </p:nvSpPr>
        <p:spPr/>
        <p:txBody>
          <a:bodyPr/>
          <a:lstStyle/>
          <a:p>
            <a:r>
              <a:rPr lang="en-US" dirty="0"/>
              <a:t>Models </a:t>
            </a:r>
            <a:br>
              <a:rPr lang="en-US" dirty="0"/>
            </a:br>
            <a:r>
              <a:rPr lang="en-US" dirty="0"/>
              <a:t>Trained</a:t>
            </a:r>
          </a:p>
        </p:txBody>
      </p:sp>
      <p:sp>
        <p:nvSpPr>
          <p:cNvPr id="3" name="Content Placeholder 2">
            <a:extLst>
              <a:ext uri="{FF2B5EF4-FFF2-40B4-BE49-F238E27FC236}">
                <a16:creationId xmlns:a16="http://schemas.microsoft.com/office/drawing/2014/main" id="{60014CF3-6720-4F48-84B8-D5D34778C267}"/>
              </a:ext>
            </a:extLst>
          </p:cNvPr>
          <p:cNvSpPr>
            <a:spLocks noGrp="1"/>
          </p:cNvSpPr>
          <p:nvPr>
            <p:ph idx="1"/>
          </p:nvPr>
        </p:nvSpPr>
        <p:spPr/>
        <p:txBody>
          <a:bodyPr/>
          <a:lstStyle/>
          <a:p>
            <a:r>
              <a:rPr lang="en-US" dirty="0"/>
              <a:t>Random Forest Classifier</a:t>
            </a:r>
          </a:p>
          <a:p>
            <a:r>
              <a:rPr lang="en-US" dirty="0"/>
              <a:t>K-Nearest Neighbor Classifier</a:t>
            </a:r>
          </a:p>
          <a:p>
            <a:r>
              <a:rPr lang="en-US" dirty="0"/>
              <a:t>Naive Bayes Classifier</a:t>
            </a:r>
          </a:p>
          <a:p>
            <a:r>
              <a:rPr lang="en-US" dirty="0"/>
              <a:t>Gradient Boosting Classifier</a:t>
            </a:r>
          </a:p>
        </p:txBody>
      </p:sp>
    </p:spTree>
    <p:extLst>
      <p:ext uri="{BB962C8B-B14F-4D97-AF65-F5344CB8AC3E}">
        <p14:creationId xmlns:p14="http://schemas.microsoft.com/office/powerpoint/2010/main" val="1036499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6CC7-F4F9-7241-B492-79409A43549D}"/>
              </a:ext>
            </a:extLst>
          </p:cNvPr>
          <p:cNvSpPr>
            <a:spLocks noGrp="1"/>
          </p:cNvSpPr>
          <p:nvPr>
            <p:ph type="title"/>
          </p:nvPr>
        </p:nvSpPr>
        <p:spPr/>
        <p:txBody>
          <a:bodyPr/>
          <a:lstStyle/>
          <a:p>
            <a:r>
              <a:rPr lang="en-US" dirty="0"/>
              <a:t>Random Forest</a:t>
            </a:r>
          </a:p>
        </p:txBody>
      </p:sp>
      <p:pic>
        <p:nvPicPr>
          <p:cNvPr id="5" name="Content Placeholder 4">
            <a:extLst>
              <a:ext uri="{FF2B5EF4-FFF2-40B4-BE49-F238E27FC236}">
                <a16:creationId xmlns:a16="http://schemas.microsoft.com/office/drawing/2014/main" id="{7CE38631-47D3-CB44-82B3-7DE5D93CE587}"/>
              </a:ext>
            </a:extLst>
          </p:cNvPr>
          <p:cNvPicPr>
            <a:picLocks noGrp="1" noChangeAspect="1"/>
          </p:cNvPicPr>
          <p:nvPr>
            <p:ph idx="1"/>
          </p:nvPr>
        </p:nvPicPr>
        <p:blipFill>
          <a:blip r:embed="rId2"/>
          <a:stretch>
            <a:fillRect/>
          </a:stretch>
        </p:blipFill>
        <p:spPr>
          <a:xfrm>
            <a:off x="3616454" y="1374228"/>
            <a:ext cx="8053880" cy="4109544"/>
          </a:xfrm>
        </p:spPr>
      </p:pic>
    </p:spTree>
    <p:extLst>
      <p:ext uri="{BB962C8B-B14F-4D97-AF65-F5344CB8AC3E}">
        <p14:creationId xmlns:p14="http://schemas.microsoft.com/office/powerpoint/2010/main" val="167725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ADA3-DA5C-5B4A-A9DB-14D610C0D562}"/>
              </a:ext>
            </a:extLst>
          </p:cNvPr>
          <p:cNvSpPr>
            <a:spLocks noGrp="1"/>
          </p:cNvSpPr>
          <p:nvPr>
            <p:ph type="title"/>
          </p:nvPr>
        </p:nvSpPr>
        <p:spPr/>
        <p:txBody>
          <a:bodyPr/>
          <a:lstStyle/>
          <a:p>
            <a:r>
              <a:rPr lang="en-US" dirty="0"/>
              <a:t>K-Nearest</a:t>
            </a:r>
            <a:br>
              <a:rPr lang="en-US" dirty="0"/>
            </a:br>
            <a:r>
              <a:rPr lang="en-US" dirty="0"/>
              <a:t>Neighbor</a:t>
            </a:r>
          </a:p>
        </p:txBody>
      </p:sp>
      <p:pic>
        <p:nvPicPr>
          <p:cNvPr id="5" name="Content Placeholder 4">
            <a:extLst>
              <a:ext uri="{FF2B5EF4-FFF2-40B4-BE49-F238E27FC236}">
                <a16:creationId xmlns:a16="http://schemas.microsoft.com/office/drawing/2014/main" id="{E9AB07BA-F30F-4846-A98D-F6F31A4400DE}"/>
              </a:ext>
            </a:extLst>
          </p:cNvPr>
          <p:cNvPicPr>
            <a:picLocks noGrp="1" noChangeAspect="1"/>
          </p:cNvPicPr>
          <p:nvPr>
            <p:ph idx="1"/>
          </p:nvPr>
        </p:nvPicPr>
        <p:blipFill>
          <a:blip r:embed="rId2"/>
          <a:stretch>
            <a:fillRect/>
          </a:stretch>
        </p:blipFill>
        <p:spPr>
          <a:xfrm>
            <a:off x="3592728" y="1325696"/>
            <a:ext cx="8103904" cy="4206607"/>
          </a:xfrm>
        </p:spPr>
      </p:pic>
    </p:spTree>
    <p:extLst>
      <p:ext uri="{BB962C8B-B14F-4D97-AF65-F5344CB8AC3E}">
        <p14:creationId xmlns:p14="http://schemas.microsoft.com/office/powerpoint/2010/main" val="27737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C537-D657-474C-BAC8-9D89BD5CDB0E}"/>
              </a:ext>
            </a:extLst>
          </p:cNvPr>
          <p:cNvSpPr>
            <a:spLocks noGrp="1"/>
          </p:cNvSpPr>
          <p:nvPr>
            <p:ph type="title"/>
          </p:nvPr>
        </p:nvSpPr>
        <p:spPr/>
        <p:txBody>
          <a:bodyPr/>
          <a:lstStyle/>
          <a:p>
            <a:r>
              <a:rPr lang="en-US" dirty="0"/>
              <a:t>Naive</a:t>
            </a:r>
            <a:br>
              <a:rPr lang="en-US" dirty="0"/>
            </a:br>
            <a:r>
              <a:rPr lang="en-US" dirty="0"/>
              <a:t>Bayes</a:t>
            </a:r>
          </a:p>
        </p:txBody>
      </p:sp>
      <p:pic>
        <p:nvPicPr>
          <p:cNvPr id="5" name="Content Placeholder 4">
            <a:extLst>
              <a:ext uri="{FF2B5EF4-FFF2-40B4-BE49-F238E27FC236}">
                <a16:creationId xmlns:a16="http://schemas.microsoft.com/office/drawing/2014/main" id="{785CA3D9-BAA7-F143-BE95-A2AA4A969381}"/>
              </a:ext>
            </a:extLst>
          </p:cNvPr>
          <p:cNvPicPr>
            <a:picLocks noGrp="1" noChangeAspect="1"/>
          </p:cNvPicPr>
          <p:nvPr>
            <p:ph idx="1"/>
          </p:nvPr>
        </p:nvPicPr>
        <p:blipFill>
          <a:blip r:embed="rId2"/>
          <a:stretch>
            <a:fillRect/>
          </a:stretch>
        </p:blipFill>
        <p:spPr>
          <a:xfrm>
            <a:off x="3493073" y="1454019"/>
            <a:ext cx="8164610" cy="3949961"/>
          </a:xfrm>
        </p:spPr>
      </p:pic>
    </p:spTree>
    <p:extLst>
      <p:ext uri="{BB962C8B-B14F-4D97-AF65-F5344CB8AC3E}">
        <p14:creationId xmlns:p14="http://schemas.microsoft.com/office/powerpoint/2010/main" val="1101504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C9EE-0DB8-5F44-ABD3-EA91885B16FA}"/>
              </a:ext>
            </a:extLst>
          </p:cNvPr>
          <p:cNvSpPr>
            <a:spLocks noGrp="1"/>
          </p:cNvSpPr>
          <p:nvPr>
            <p:ph type="title"/>
          </p:nvPr>
        </p:nvSpPr>
        <p:spPr/>
        <p:txBody>
          <a:bodyPr/>
          <a:lstStyle/>
          <a:p>
            <a:r>
              <a:rPr lang="en-US" dirty="0"/>
              <a:t>Gradient Boosting</a:t>
            </a:r>
          </a:p>
        </p:txBody>
      </p:sp>
      <p:pic>
        <p:nvPicPr>
          <p:cNvPr id="5" name="Content Placeholder 4">
            <a:extLst>
              <a:ext uri="{FF2B5EF4-FFF2-40B4-BE49-F238E27FC236}">
                <a16:creationId xmlns:a16="http://schemas.microsoft.com/office/drawing/2014/main" id="{4D1CFA94-2A05-FC4D-B598-08FACF4E8CC9}"/>
              </a:ext>
            </a:extLst>
          </p:cNvPr>
          <p:cNvPicPr>
            <a:picLocks noGrp="1" noChangeAspect="1"/>
          </p:cNvPicPr>
          <p:nvPr>
            <p:ph idx="1"/>
          </p:nvPr>
        </p:nvPicPr>
        <p:blipFill>
          <a:blip r:embed="rId2"/>
          <a:stretch>
            <a:fillRect/>
          </a:stretch>
        </p:blipFill>
        <p:spPr>
          <a:xfrm>
            <a:off x="3790134" y="1430915"/>
            <a:ext cx="7674235" cy="3996169"/>
          </a:xfrm>
        </p:spPr>
      </p:pic>
    </p:spTree>
    <p:extLst>
      <p:ext uri="{BB962C8B-B14F-4D97-AF65-F5344CB8AC3E}">
        <p14:creationId xmlns:p14="http://schemas.microsoft.com/office/powerpoint/2010/main" val="36405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199B-355D-BC47-9094-9BDCCE089CB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2058343-FE68-1047-9A91-CD00DC0AC30B}"/>
              </a:ext>
            </a:extLst>
          </p:cNvPr>
          <p:cNvSpPr>
            <a:spLocks noGrp="1"/>
          </p:cNvSpPr>
          <p:nvPr>
            <p:ph idx="1"/>
          </p:nvPr>
        </p:nvSpPr>
        <p:spPr/>
        <p:txBody>
          <a:bodyPr/>
          <a:lstStyle/>
          <a:p>
            <a:r>
              <a:rPr lang="en-IN" dirty="0"/>
              <a:t>RecSys Challenge 2015 is about predicting the items a user will buy in a given click session.</a:t>
            </a:r>
          </a:p>
          <a:p>
            <a:r>
              <a:rPr lang="en-IN" dirty="0"/>
              <a:t>In this challenge, YOOCHOOSE is providing a collection of sequences of click events; click sessions. </a:t>
            </a:r>
          </a:p>
          <a:p>
            <a:r>
              <a:rPr lang="en-IN" dirty="0"/>
              <a:t>For some of the sessions, there are also buying events.</a:t>
            </a:r>
          </a:p>
          <a:p>
            <a:r>
              <a:rPr lang="en-IN" dirty="0"/>
              <a:t> The goal is hence to predict whether the user (a session) is going to buy something or not, and if he is buying, what would be the items he is going to buy.</a:t>
            </a:r>
            <a:endParaRPr lang="en-US" dirty="0"/>
          </a:p>
        </p:txBody>
      </p:sp>
    </p:spTree>
    <p:extLst>
      <p:ext uri="{BB962C8B-B14F-4D97-AF65-F5344CB8AC3E}">
        <p14:creationId xmlns:p14="http://schemas.microsoft.com/office/powerpoint/2010/main" val="637810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FA9D-6E60-D543-BAA7-2C23638D6F23}"/>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6B96D00-C13C-AD46-B4CC-58276FD38C7B}"/>
              </a:ext>
            </a:extLst>
          </p:cNvPr>
          <p:cNvSpPr>
            <a:spLocks noGrp="1"/>
          </p:cNvSpPr>
          <p:nvPr>
            <p:ph idx="1"/>
          </p:nvPr>
        </p:nvSpPr>
        <p:spPr/>
        <p:txBody>
          <a:bodyPr/>
          <a:lstStyle/>
          <a:p>
            <a:r>
              <a:rPr lang="en-US" dirty="0"/>
              <a:t>Data not directly usable: needed to extract new features in order to get noticeable accuracy.</a:t>
            </a:r>
          </a:p>
          <a:p>
            <a:r>
              <a:rPr lang="en-US" dirty="0"/>
              <a:t>Huge Datasets made Analysis extremely slow</a:t>
            </a:r>
          </a:p>
          <a:p>
            <a:r>
              <a:rPr lang="en-US" dirty="0"/>
              <a:t>Feature Extraction is not limited, Many more features could be extracted for further improving the performance.</a:t>
            </a:r>
          </a:p>
          <a:p>
            <a:r>
              <a:rPr lang="en-US" dirty="0"/>
              <a:t>Class Imbalance Problem</a:t>
            </a:r>
          </a:p>
          <a:p>
            <a:endParaRPr lang="en-US" dirty="0"/>
          </a:p>
        </p:txBody>
      </p:sp>
    </p:spTree>
    <p:extLst>
      <p:ext uri="{BB962C8B-B14F-4D97-AF65-F5344CB8AC3E}">
        <p14:creationId xmlns:p14="http://schemas.microsoft.com/office/powerpoint/2010/main" val="186821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4FE1-2D85-6542-816D-D443387E51B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FECA7C0-CF9C-2E45-A639-2625444AA5D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6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80E0-2DBA-1340-9F6A-9019B7F06C8B}"/>
              </a:ext>
            </a:extLst>
          </p:cNvPr>
          <p:cNvSpPr>
            <a:spLocks noGrp="1"/>
          </p:cNvSpPr>
          <p:nvPr>
            <p:ph type="title"/>
          </p:nvPr>
        </p:nvSpPr>
        <p:spPr/>
        <p:txBody>
          <a:bodyPr/>
          <a:lstStyle/>
          <a:p>
            <a:r>
              <a:rPr lang="en-US" dirty="0"/>
              <a:t>Why</a:t>
            </a:r>
            <a:br>
              <a:rPr lang="en-US" dirty="0"/>
            </a:br>
            <a:r>
              <a:rPr lang="en-US" dirty="0"/>
              <a:t>Recommender Systems</a:t>
            </a:r>
          </a:p>
        </p:txBody>
      </p:sp>
      <p:sp>
        <p:nvSpPr>
          <p:cNvPr id="3" name="Content Placeholder 2">
            <a:extLst>
              <a:ext uri="{FF2B5EF4-FFF2-40B4-BE49-F238E27FC236}">
                <a16:creationId xmlns:a16="http://schemas.microsoft.com/office/drawing/2014/main" id="{8D6FDE20-1408-3E40-A16C-7ECBB84A8D3C}"/>
              </a:ext>
            </a:extLst>
          </p:cNvPr>
          <p:cNvSpPr>
            <a:spLocks noGrp="1"/>
          </p:cNvSpPr>
          <p:nvPr>
            <p:ph idx="1"/>
          </p:nvPr>
        </p:nvSpPr>
        <p:spPr/>
        <p:txBody>
          <a:bodyPr/>
          <a:lstStyle/>
          <a:p>
            <a:r>
              <a:rPr lang="en-US" dirty="0"/>
              <a:t>One of the most important applications of recommender systems.</a:t>
            </a:r>
          </a:p>
          <a:p>
            <a:r>
              <a:rPr lang="en-IN" dirty="0"/>
              <a:t>35% of </a:t>
            </a:r>
            <a:r>
              <a:rPr lang="en-IN" dirty="0" err="1"/>
              <a:t>Amazon.com’s</a:t>
            </a:r>
            <a:r>
              <a:rPr lang="en-IN" dirty="0"/>
              <a:t> revenue is generated by its recommendation engine. (</a:t>
            </a:r>
            <a:r>
              <a:rPr lang="en-IN" dirty="0">
                <a:hlinkClick r:id="rId2"/>
              </a:rPr>
              <a:t>source</a:t>
            </a:r>
            <a:r>
              <a:rPr lang="en-IN" dirty="0"/>
              <a:t>: </a:t>
            </a:r>
            <a:r>
              <a:rPr lang="en-IN" dirty="0">
                <a:hlinkClick r:id="rId3"/>
              </a:rPr>
              <a:t>https://www.mckinsey.com/industries/retail/our-insights/how-retailers-can-keep-up-with-consumers</a:t>
            </a:r>
            <a:r>
              <a:rPr lang="en-IN" dirty="0"/>
              <a:t>)</a:t>
            </a:r>
          </a:p>
          <a:p>
            <a:r>
              <a:rPr lang="en-IN" dirty="0"/>
              <a:t>The Netflix Prize was an open competition for the best</a:t>
            </a:r>
            <a:r>
              <a:rPr lang="en-IN"/>
              <a:t> algorithm </a:t>
            </a:r>
            <a:r>
              <a:rPr lang="en-IN" dirty="0"/>
              <a:t>for Recommender Systems with a prize money of US$1,000,000</a:t>
            </a:r>
            <a:endParaRPr lang="en-US" dirty="0"/>
          </a:p>
        </p:txBody>
      </p:sp>
    </p:spTree>
    <p:extLst>
      <p:ext uri="{BB962C8B-B14F-4D97-AF65-F5344CB8AC3E}">
        <p14:creationId xmlns:p14="http://schemas.microsoft.com/office/powerpoint/2010/main" val="288185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D920-1E6B-6142-8F59-A2241AED4C81}"/>
              </a:ext>
            </a:extLst>
          </p:cNvPr>
          <p:cNvSpPr>
            <a:spLocks noGrp="1"/>
          </p:cNvSpPr>
          <p:nvPr>
            <p:ph type="title"/>
          </p:nvPr>
        </p:nvSpPr>
        <p:spPr/>
        <p:txBody>
          <a:bodyPr/>
          <a:lstStyle/>
          <a:p>
            <a:r>
              <a:rPr lang="en-IN" dirty="0"/>
              <a:t>The Task</a:t>
            </a:r>
            <a:endParaRPr lang="en-US" dirty="0"/>
          </a:p>
        </p:txBody>
      </p:sp>
      <p:sp>
        <p:nvSpPr>
          <p:cNvPr id="3" name="Content Placeholder 2">
            <a:extLst>
              <a:ext uri="{FF2B5EF4-FFF2-40B4-BE49-F238E27FC236}">
                <a16:creationId xmlns:a16="http://schemas.microsoft.com/office/drawing/2014/main" id="{21972410-ECE7-8344-83F8-71DF840B34BA}"/>
              </a:ext>
            </a:extLst>
          </p:cNvPr>
          <p:cNvSpPr>
            <a:spLocks noGrp="1"/>
          </p:cNvSpPr>
          <p:nvPr>
            <p:ph idx="1"/>
          </p:nvPr>
        </p:nvSpPr>
        <p:spPr/>
        <p:txBody>
          <a:bodyPr/>
          <a:lstStyle/>
          <a:p>
            <a:pPr fontAlgn="base"/>
            <a:r>
              <a:rPr lang="en-IN" dirty="0"/>
              <a:t>Given a sequence of click events performed by some user during a typical session in an e-commerce website, the goal is to predict whether the user is going to buy something or not, and if he is buying, what would be the items he is going to buy. The task could therefore be divided into two sub goals:</a:t>
            </a:r>
          </a:p>
          <a:p>
            <a:pPr fontAlgn="base"/>
            <a:r>
              <a:rPr lang="en-IN" dirty="0"/>
              <a:t>Is the user going to buy items in this session? </a:t>
            </a:r>
            <a:r>
              <a:rPr lang="en-IN" dirty="0">
                <a:highlight>
                  <a:srgbClr val="FFFF00"/>
                </a:highlight>
              </a:rPr>
              <a:t>Yes | No</a:t>
            </a:r>
          </a:p>
          <a:p>
            <a:pPr fontAlgn="base"/>
            <a:r>
              <a:rPr lang="en-IN" dirty="0"/>
              <a:t>If yes, what are the items that are going to be bought?</a:t>
            </a:r>
          </a:p>
          <a:p>
            <a:endParaRPr lang="en-US" dirty="0"/>
          </a:p>
        </p:txBody>
      </p:sp>
    </p:spTree>
    <p:extLst>
      <p:ext uri="{BB962C8B-B14F-4D97-AF65-F5344CB8AC3E}">
        <p14:creationId xmlns:p14="http://schemas.microsoft.com/office/powerpoint/2010/main" val="410946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81BE-C04C-8E45-9BE0-73A8DA58087B}"/>
              </a:ext>
            </a:extLst>
          </p:cNvPr>
          <p:cNvSpPr>
            <a:spLocks noGrp="1"/>
          </p:cNvSpPr>
          <p:nvPr>
            <p:ph type="title"/>
          </p:nvPr>
        </p:nvSpPr>
        <p:spPr/>
        <p:txBody>
          <a:bodyPr/>
          <a:lstStyle/>
          <a:p>
            <a:r>
              <a:rPr lang="en-US" dirty="0"/>
              <a:t>Our Approach</a:t>
            </a:r>
          </a:p>
        </p:txBody>
      </p:sp>
      <p:pic>
        <p:nvPicPr>
          <p:cNvPr id="5" name="Content Placeholder 4">
            <a:extLst>
              <a:ext uri="{FF2B5EF4-FFF2-40B4-BE49-F238E27FC236}">
                <a16:creationId xmlns:a16="http://schemas.microsoft.com/office/drawing/2014/main" id="{31CCD987-75BF-3C42-BF0C-E79B4868E037}"/>
              </a:ext>
            </a:extLst>
          </p:cNvPr>
          <p:cNvPicPr>
            <a:picLocks noGrp="1" noChangeAspect="1"/>
          </p:cNvPicPr>
          <p:nvPr>
            <p:ph idx="1"/>
          </p:nvPr>
        </p:nvPicPr>
        <p:blipFill>
          <a:blip r:embed="rId2"/>
          <a:stretch>
            <a:fillRect/>
          </a:stretch>
        </p:blipFill>
        <p:spPr>
          <a:xfrm>
            <a:off x="5240916" y="1323528"/>
            <a:ext cx="4306845" cy="4201800"/>
          </a:xfrm>
        </p:spPr>
      </p:pic>
    </p:spTree>
    <p:extLst>
      <p:ext uri="{BB962C8B-B14F-4D97-AF65-F5344CB8AC3E}">
        <p14:creationId xmlns:p14="http://schemas.microsoft.com/office/powerpoint/2010/main" val="17664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5F05-F438-A64C-886B-901C72FBD6D5}"/>
              </a:ext>
            </a:extLst>
          </p:cNvPr>
          <p:cNvSpPr>
            <a:spLocks noGrp="1"/>
          </p:cNvSpPr>
          <p:nvPr>
            <p:ph type="title"/>
          </p:nvPr>
        </p:nvSpPr>
        <p:spPr/>
        <p:txBody>
          <a:bodyPr/>
          <a:lstStyle/>
          <a:p>
            <a:r>
              <a:rPr lang="en-US" dirty="0"/>
              <a:t>Data :</a:t>
            </a:r>
            <a:br>
              <a:rPr lang="en-US" dirty="0"/>
            </a:br>
            <a:r>
              <a:rPr lang="en-US" dirty="0"/>
              <a:t>Buys Dataset</a:t>
            </a:r>
          </a:p>
        </p:txBody>
      </p:sp>
      <p:pic>
        <p:nvPicPr>
          <p:cNvPr id="9" name="Content Placeholder 8">
            <a:extLst>
              <a:ext uri="{FF2B5EF4-FFF2-40B4-BE49-F238E27FC236}">
                <a16:creationId xmlns:a16="http://schemas.microsoft.com/office/drawing/2014/main" id="{CFABA48D-B6C4-6E4B-AFA8-39F25B4C727E}"/>
              </a:ext>
            </a:extLst>
          </p:cNvPr>
          <p:cNvPicPr>
            <a:picLocks noGrp="1" noChangeAspect="1"/>
          </p:cNvPicPr>
          <p:nvPr>
            <p:ph idx="1"/>
          </p:nvPr>
        </p:nvPicPr>
        <p:blipFill>
          <a:blip r:embed="rId2"/>
          <a:stretch>
            <a:fillRect/>
          </a:stretch>
        </p:blipFill>
        <p:spPr>
          <a:xfrm>
            <a:off x="5063445" y="1600114"/>
            <a:ext cx="4876202" cy="3648627"/>
          </a:xfrm>
        </p:spPr>
      </p:pic>
    </p:spTree>
    <p:extLst>
      <p:ext uri="{BB962C8B-B14F-4D97-AF65-F5344CB8AC3E}">
        <p14:creationId xmlns:p14="http://schemas.microsoft.com/office/powerpoint/2010/main" val="158634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5F05-F438-A64C-886B-901C72FBD6D5}"/>
              </a:ext>
            </a:extLst>
          </p:cNvPr>
          <p:cNvSpPr>
            <a:spLocks noGrp="1"/>
          </p:cNvSpPr>
          <p:nvPr>
            <p:ph type="title"/>
          </p:nvPr>
        </p:nvSpPr>
        <p:spPr/>
        <p:txBody>
          <a:bodyPr/>
          <a:lstStyle/>
          <a:p>
            <a:r>
              <a:rPr lang="en-US" dirty="0"/>
              <a:t>Data :</a:t>
            </a:r>
            <a:br>
              <a:rPr lang="en-US" dirty="0"/>
            </a:br>
            <a:r>
              <a:rPr lang="en-US" dirty="0"/>
              <a:t>Clicks Dataset</a:t>
            </a:r>
          </a:p>
        </p:txBody>
      </p:sp>
      <p:pic>
        <p:nvPicPr>
          <p:cNvPr id="6" name="Content Placeholder 5">
            <a:extLst>
              <a:ext uri="{FF2B5EF4-FFF2-40B4-BE49-F238E27FC236}">
                <a16:creationId xmlns:a16="http://schemas.microsoft.com/office/drawing/2014/main" id="{0E52182B-A0FC-AB46-85FA-7DAD2682AA15}"/>
              </a:ext>
            </a:extLst>
          </p:cNvPr>
          <p:cNvPicPr>
            <a:picLocks noGrp="1" noChangeAspect="1"/>
          </p:cNvPicPr>
          <p:nvPr>
            <p:ph idx="1"/>
          </p:nvPr>
        </p:nvPicPr>
        <p:blipFill>
          <a:blip r:embed="rId2"/>
          <a:stretch>
            <a:fillRect/>
          </a:stretch>
        </p:blipFill>
        <p:spPr>
          <a:xfrm>
            <a:off x="5113338" y="1449387"/>
            <a:ext cx="4826000" cy="3949700"/>
          </a:xfrm>
        </p:spPr>
      </p:pic>
    </p:spTree>
    <p:extLst>
      <p:ext uri="{BB962C8B-B14F-4D97-AF65-F5344CB8AC3E}">
        <p14:creationId xmlns:p14="http://schemas.microsoft.com/office/powerpoint/2010/main" val="280317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CE66-75A8-6546-9527-A4CCB46C4456}"/>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810C8E2E-9C48-EF45-9A8B-470803EFCBC3}"/>
              </a:ext>
            </a:extLst>
          </p:cNvPr>
          <p:cNvSpPr>
            <a:spLocks noGrp="1"/>
          </p:cNvSpPr>
          <p:nvPr>
            <p:ph idx="1"/>
          </p:nvPr>
        </p:nvSpPr>
        <p:spPr/>
        <p:txBody>
          <a:bodyPr/>
          <a:lstStyle/>
          <a:p>
            <a:r>
              <a:rPr lang="en-US" dirty="0"/>
              <a:t>Session Level Features</a:t>
            </a:r>
          </a:p>
          <a:p>
            <a:r>
              <a:rPr lang="en-US" dirty="0"/>
              <a:t>Item Level Features</a:t>
            </a:r>
          </a:p>
          <a:p>
            <a:r>
              <a:rPr lang="en-US" dirty="0"/>
              <a:t>Session-Item related features</a:t>
            </a:r>
          </a:p>
          <a:p>
            <a:endParaRPr lang="en-US" dirty="0"/>
          </a:p>
        </p:txBody>
      </p:sp>
    </p:spTree>
    <p:extLst>
      <p:ext uri="{BB962C8B-B14F-4D97-AF65-F5344CB8AC3E}">
        <p14:creationId xmlns:p14="http://schemas.microsoft.com/office/powerpoint/2010/main" val="88719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0DBD-9254-D14B-917C-F1EB31EE6804}"/>
              </a:ext>
            </a:extLst>
          </p:cNvPr>
          <p:cNvSpPr>
            <a:spLocks noGrp="1"/>
          </p:cNvSpPr>
          <p:nvPr>
            <p:ph type="title"/>
          </p:nvPr>
        </p:nvSpPr>
        <p:spPr/>
        <p:txBody>
          <a:bodyPr/>
          <a:lstStyle/>
          <a:p>
            <a:r>
              <a:rPr lang="en-US" dirty="0"/>
              <a:t>Features Extracted</a:t>
            </a:r>
          </a:p>
        </p:txBody>
      </p:sp>
      <p:graphicFrame>
        <p:nvGraphicFramePr>
          <p:cNvPr id="5" name="Content Placeholder 4">
            <a:extLst>
              <a:ext uri="{FF2B5EF4-FFF2-40B4-BE49-F238E27FC236}">
                <a16:creationId xmlns:a16="http://schemas.microsoft.com/office/drawing/2014/main" id="{4F6A6E94-4AE3-9046-99FF-B0C75778D04B}"/>
              </a:ext>
            </a:extLst>
          </p:cNvPr>
          <p:cNvGraphicFramePr>
            <a:graphicFrameLocks noGrp="1"/>
          </p:cNvGraphicFramePr>
          <p:nvPr>
            <p:ph idx="1"/>
            <p:extLst>
              <p:ext uri="{D42A27DB-BD31-4B8C-83A1-F6EECF244321}">
                <p14:modId xmlns:p14="http://schemas.microsoft.com/office/powerpoint/2010/main" val="4147587820"/>
              </p:ext>
            </p:extLst>
          </p:nvPr>
        </p:nvGraphicFramePr>
        <p:xfrm>
          <a:off x="4708917" y="2029968"/>
          <a:ext cx="5943600" cy="2788920"/>
        </p:xfrm>
        <a:graphic>
          <a:graphicData uri="http://schemas.openxmlformats.org/drawingml/2006/table">
            <a:tbl>
              <a:tblPr/>
              <a:tblGrid>
                <a:gridCol w="1288122">
                  <a:extLst>
                    <a:ext uri="{9D8B030D-6E8A-4147-A177-3AD203B41FA5}">
                      <a16:colId xmlns:a16="http://schemas.microsoft.com/office/drawing/2014/main" val="3023025274"/>
                    </a:ext>
                  </a:extLst>
                </a:gridCol>
                <a:gridCol w="626403">
                  <a:extLst>
                    <a:ext uri="{9D8B030D-6E8A-4147-A177-3AD203B41FA5}">
                      <a16:colId xmlns:a16="http://schemas.microsoft.com/office/drawing/2014/main" val="1876011413"/>
                    </a:ext>
                  </a:extLst>
                </a:gridCol>
                <a:gridCol w="4029075">
                  <a:extLst>
                    <a:ext uri="{9D8B030D-6E8A-4147-A177-3AD203B41FA5}">
                      <a16:colId xmlns:a16="http://schemas.microsoft.com/office/drawing/2014/main" val="1164423043"/>
                    </a:ext>
                  </a:extLst>
                </a:gridCol>
              </a:tblGrid>
              <a:tr h="0">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Feature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Type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Description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869436"/>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Session ID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916648"/>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item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Item ID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2548244"/>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total_time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Total time spent on a 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1293681"/>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avg.time_clicks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Average time between the clicks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531484"/>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max_time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Maximum time between the clicks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597986"/>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n_clicks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Integer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Number of clicks in this 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078774"/>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avg_pop_score </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Integer</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Average popularity Score of all items in this session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21836"/>
                  </a:ext>
                </a:extLst>
              </a:tr>
              <a:tr h="0">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no_of_categories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Integer</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Number of unique categories in this session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8963460"/>
                  </a:ext>
                </a:extLst>
              </a:tr>
            </a:tbl>
          </a:graphicData>
        </a:graphic>
      </p:graphicFrame>
      <p:sp>
        <p:nvSpPr>
          <p:cNvPr id="6" name="Rectangle 1">
            <a:extLst>
              <a:ext uri="{FF2B5EF4-FFF2-40B4-BE49-F238E27FC236}">
                <a16:creationId xmlns:a16="http://schemas.microsoft.com/office/drawing/2014/main" id="{1722188C-4F3E-9743-99BC-21BF4CC1CA7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28158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153</TotalTime>
  <Words>530</Words>
  <Application>Microsoft Macintosh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Times New Roman</vt:lpstr>
      <vt:lpstr>Wingdings 2</vt:lpstr>
      <vt:lpstr>Frame</vt:lpstr>
      <vt:lpstr>Recommender Systems based on click events</vt:lpstr>
      <vt:lpstr>Objective</vt:lpstr>
      <vt:lpstr>Why Recommender Systems</vt:lpstr>
      <vt:lpstr>The Task</vt:lpstr>
      <vt:lpstr>Our Approach</vt:lpstr>
      <vt:lpstr>Data : Buys Dataset</vt:lpstr>
      <vt:lpstr>Data : Clicks Dataset</vt:lpstr>
      <vt:lpstr>Features</vt:lpstr>
      <vt:lpstr>Features Extracted</vt:lpstr>
      <vt:lpstr>Features Extracted</vt:lpstr>
      <vt:lpstr>Final Dataset</vt:lpstr>
      <vt:lpstr>Analysis</vt:lpstr>
      <vt:lpstr>Analysis</vt:lpstr>
      <vt:lpstr>Methodology</vt:lpstr>
      <vt:lpstr>Models  Trained</vt:lpstr>
      <vt:lpstr>Random Forest</vt:lpstr>
      <vt:lpstr>K-Nearest Neighbor</vt:lpstr>
      <vt:lpstr>Naive Bayes</vt:lpstr>
      <vt:lpstr>Gradient Boosting</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Microsoft Office User</dc:creator>
  <cp:lastModifiedBy>Microsoft Office User</cp:lastModifiedBy>
  <cp:revision>23</cp:revision>
  <dcterms:created xsi:type="dcterms:W3CDTF">2019-04-29T15:37:57Z</dcterms:created>
  <dcterms:modified xsi:type="dcterms:W3CDTF">2019-04-29T18:11:37Z</dcterms:modified>
</cp:coreProperties>
</file>