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8803600" cy="360045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530225" indent="-73025"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1060450" indent="-146050"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590675" indent="-219075"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2120900" indent="-292100" algn="l" rtl="0" eaLnBrk="0" fontAlgn="base" hangingPunct="0">
      <a:spcBef>
        <a:spcPct val="0"/>
      </a:spcBef>
      <a:spcAft>
        <a:spcPct val="0"/>
      </a:spcAft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27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391"/>
    <a:srgbClr val="FEB10F"/>
    <a:srgbClr val="FDB1DB"/>
    <a:srgbClr val="4169FF"/>
    <a:srgbClr val="36648A"/>
    <a:srgbClr val="66CCFF"/>
    <a:srgbClr val="5B7EFF"/>
    <a:srgbClr val="65E91B"/>
    <a:srgbClr val="FFF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21" autoAdjust="0"/>
    <p:restoredTop sz="94917" autoAdjust="0"/>
  </p:normalViewPr>
  <p:slideViewPr>
    <p:cSldViewPr>
      <p:cViewPr>
        <p:scale>
          <a:sx n="33" d="100"/>
          <a:sy n="33" d="100"/>
        </p:scale>
        <p:origin x="1310" y="-1277"/>
      </p:cViewPr>
      <p:guideLst>
        <p:guide orient="horz" pos="11340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F10048-A2D2-40E4-B9A7-3F333A028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B81EE2-2A3B-40E9-A513-D88D2F8B1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1D56FC-8DE8-4467-A91D-13DE06FD6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EC4AD-E210-45F4-BA6A-3CFA07349D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5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92F08D-C3D5-4FDF-8CD8-CF5F165A5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60588" y="3200400"/>
            <a:ext cx="244824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2746" tIns="186375" rIns="372746" bIns="1863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B1694A-7D2B-4923-A929-99246A508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60588" y="10401300"/>
            <a:ext cx="244824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2746" tIns="186375" rIns="372746" bIns="186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5FDD70-C0B8-40E6-87CD-34C8AF3E45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60588" y="32804100"/>
            <a:ext cx="59991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2746" tIns="186375" rIns="372746" bIns="186375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58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737C2A-4855-460A-B618-08B84239F8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2500" y="32804100"/>
            <a:ext cx="9118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2746" tIns="186375" rIns="372746" bIns="186375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58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05B455-E213-46CB-AF1A-AA7CE219F0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3850" y="32804100"/>
            <a:ext cx="59991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2746" tIns="186375" rIns="372746" bIns="1863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58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0C77254-4B81-4DD2-B8EA-7C1E2AD971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defTabSz="3725863" rtl="0" eaLnBrk="0" fontAlgn="base" latinLnBrk="1" hangingPunct="0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530603" algn="ctr" defTabSz="3727106" rtl="0" fontAlgn="base" latinLnBrk="1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1061201" algn="ctr" defTabSz="3727106" rtl="0" fontAlgn="base" latinLnBrk="1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591804" algn="ctr" defTabSz="3727106" rtl="0" fontAlgn="base" latinLnBrk="1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2122406" algn="ctr" defTabSz="3727106" rtl="0" fontAlgn="base" latinLnBrk="1">
        <a:spcBef>
          <a:spcPct val="0"/>
        </a:spcBef>
        <a:spcAft>
          <a:spcPct val="0"/>
        </a:spcAft>
        <a:defRPr kumimoji="1" sz="18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1397000" indent="-1397000" algn="l" defTabSz="37258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100">
          <a:solidFill>
            <a:schemeClr val="tx1"/>
          </a:solidFill>
          <a:latin typeface="+mn-lt"/>
          <a:ea typeface="+mn-ea"/>
          <a:cs typeface="+mn-cs"/>
        </a:defRPr>
      </a:lvl1pPr>
      <a:lvl2pPr marL="3027363" indent="-1163638" algn="l" defTabSz="37258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200">
          <a:solidFill>
            <a:schemeClr val="tx1"/>
          </a:solidFill>
          <a:latin typeface="+mn-lt"/>
          <a:ea typeface="+mn-ea"/>
        </a:defRPr>
      </a:lvl2pPr>
      <a:lvl3pPr marL="4659313" indent="-931863" algn="l" defTabSz="37258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9700">
          <a:solidFill>
            <a:schemeClr val="tx1"/>
          </a:solidFill>
          <a:latin typeface="+mn-lt"/>
          <a:ea typeface="+mn-ea"/>
        </a:defRPr>
      </a:lvl3pPr>
      <a:lvl4pPr marL="6523038" indent="-931863" algn="l" defTabSz="37258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8100">
          <a:solidFill>
            <a:schemeClr val="tx1"/>
          </a:solidFill>
          <a:latin typeface="+mn-lt"/>
          <a:ea typeface="+mn-ea"/>
        </a:defRPr>
      </a:lvl4pPr>
      <a:lvl5pPr marL="8385175" indent="-931863" algn="l" defTabSz="37258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5pPr>
      <a:lvl6pPr marL="8917046" indent="-932235" algn="l" defTabSz="3727106" rtl="0" fontAlgn="base" latinLnBrk="1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6pPr>
      <a:lvl7pPr marL="9447649" indent="-932235" algn="l" defTabSz="3727106" rtl="0" fontAlgn="base" latinLnBrk="1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7pPr>
      <a:lvl8pPr marL="9978251" indent="-932235" algn="l" defTabSz="3727106" rtl="0" fontAlgn="base" latinLnBrk="1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8pPr>
      <a:lvl9pPr marL="10508854" indent="-932235" algn="l" defTabSz="3727106" rtl="0" fontAlgn="base" latinLnBrk="1">
        <a:spcBef>
          <a:spcPct val="20000"/>
        </a:spcBef>
        <a:spcAft>
          <a:spcPct val="0"/>
        </a:spcAft>
        <a:buChar char="»"/>
        <a:defRPr kumimoji="1" sz="8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03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201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1804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22406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3005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83607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210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4808" algn="l" defTabSz="1061201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FFF0">
            <a:alpha val="1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3">
            <a:extLst>
              <a:ext uri="{FF2B5EF4-FFF2-40B4-BE49-F238E27FC236}">
                <a16:creationId xmlns:a16="http://schemas.microsoft.com/office/drawing/2014/main" id="{3925BAE0-0229-4E25-A58E-2298E8EA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-76200"/>
            <a:ext cx="28771850" cy="36004500"/>
          </a:xfrm>
          <a:prstGeom prst="rect">
            <a:avLst/>
          </a:prstGeom>
          <a:noFill/>
          <a:ln w="28575">
            <a:solidFill>
              <a:srgbClr val="FEB1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Box 5">
            <a:extLst>
              <a:ext uri="{FF2B5EF4-FFF2-40B4-BE49-F238E27FC236}">
                <a16:creationId xmlns:a16="http://schemas.microsoft.com/office/drawing/2014/main" id="{92C9857C-0E4A-4286-9CA1-F22333AD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532" y="1159849"/>
            <a:ext cx="240760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just" eaLnBrk="1" latinLnBrk="1" hangingPunct="1"/>
            <a:r>
              <a:rPr lang="ko-KR" altLang="en-US" sz="8800" b="1" dirty="0">
                <a:latin typeface="맑은고딕"/>
                <a:ea typeface="맑은 고딕" panose="020B0503020000020004" pitchFamily="34" charset="-127"/>
              </a:rPr>
              <a:t>광주과학고등학교 편의 서비스 웹사이트 개발</a:t>
            </a:r>
          </a:p>
        </p:txBody>
      </p:sp>
      <p:sp>
        <p:nvSpPr>
          <p:cNvPr id="3076" name="TextBox 101">
            <a:extLst>
              <a:ext uri="{FF2B5EF4-FFF2-40B4-BE49-F238E27FC236}">
                <a16:creationId xmlns:a16="http://schemas.microsoft.com/office/drawing/2014/main" id="{EA6FB26E-A3D2-4004-A915-18415EAD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745" y="118676"/>
            <a:ext cx="13733463" cy="93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119" tIns="53063" rIns="106119" bIns="53063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2022</a:t>
            </a:r>
            <a:r>
              <a:rPr lang="ko-KR" altLang="en-US" sz="5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학년도 기초</a:t>
            </a:r>
            <a:r>
              <a:rPr lang="en-US" altLang="ko-KR" sz="5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R&amp;E</a:t>
            </a:r>
            <a:endParaRPr lang="ko-KR" altLang="en-US" sz="54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77" name="TextBox 101">
            <a:extLst>
              <a:ext uri="{FF2B5EF4-FFF2-40B4-BE49-F238E27FC236}">
                <a16:creationId xmlns:a16="http://schemas.microsoft.com/office/drawing/2014/main" id="{993F6C84-9421-493F-9491-E45F2645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613" y="3603625"/>
            <a:ext cx="179625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119" tIns="53063" rIns="106119" bIns="53063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 eaLnBrk="1" latinLnBrk="1" hangingPunct="1"/>
            <a:r>
              <a:rPr lang="ko-KR" altLang="en-US" sz="5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정보분야  김성현 </a:t>
            </a:r>
            <a:r>
              <a:rPr lang="ko-KR" altLang="en-US" sz="5000" b="1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박부승</a:t>
            </a:r>
            <a:r>
              <a:rPr lang="ko-KR" altLang="en-US" sz="50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최성민 지도교사 이동윤</a:t>
            </a:r>
          </a:p>
        </p:txBody>
      </p:sp>
      <p:pic>
        <p:nvPicPr>
          <p:cNvPr id="3078" name="Picture 1">
            <a:extLst>
              <a:ext uri="{FF2B5EF4-FFF2-40B4-BE49-F238E27FC236}">
                <a16:creationId xmlns:a16="http://schemas.microsoft.com/office/drawing/2014/main" id="{37D23F11-722E-44A3-A7EC-B66A3F2CA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" y="439737"/>
            <a:ext cx="3160597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9" name="직선 연결선 3">
            <a:extLst>
              <a:ext uri="{FF2B5EF4-FFF2-40B4-BE49-F238E27FC236}">
                <a16:creationId xmlns:a16="http://schemas.microsoft.com/office/drawing/2014/main" id="{AD89F6F0-44F8-454C-9225-91E2DEEB4C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4371638" y="5905500"/>
            <a:ext cx="36512" cy="294576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직사각형 24">
            <a:extLst>
              <a:ext uri="{FF2B5EF4-FFF2-40B4-BE49-F238E27FC236}">
                <a16:creationId xmlns:a16="http://schemas.microsoft.com/office/drawing/2014/main" id="{FDFB0E54-14C4-4C13-B05C-3900AC85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544" y="2511073"/>
            <a:ext cx="2199897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5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Gwangju Science Academy Student Service Website Development</a:t>
            </a:r>
            <a:endParaRPr lang="ko-KR" altLang="en-US" sz="54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2" name="TextBox 5">
            <a:extLst>
              <a:ext uri="{FF2B5EF4-FFF2-40B4-BE49-F238E27FC236}">
                <a16:creationId xmlns:a16="http://schemas.microsoft.com/office/drawing/2014/main" id="{C7D7089B-4160-45FB-88EE-20B14642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9008388"/>
            <a:ext cx="12720638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3300"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endParaRPr lang="ko-KR" altLang="en-US" sz="3300" b="1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4" name="자유형 18">
            <a:extLst>
              <a:ext uri="{FF2B5EF4-FFF2-40B4-BE49-F238E27FC236}">
                <a16:creationId xmlns:a16="http://schemas.microsoft.com/office/drawing/2014/main" id="{4B962B0F-C78B-44EE-950A-7A7FA24DA527}"/>
              </a:ext>
            </a:extLst>
          </p:cNvPr>
          <p:cNvSpPr>
            <a:spLocks/>
          </p:cNvSpPr>
          <p:nvPr/>
        </p:nvSpPr>
        <p:spPr bwMode="auto">
          <a:xfrm>
            <a:off x="4427538" y="20073938"/>
            <a:ext cx="2755900" cy="1282700"/>
          </a:xfrm>
          <a:custGeom>
            <a:avLst/>
            <a:gdLst>
              <a:gd name="T0" fmla="*/ 2755750 w 2755915"/>
              <a:gd name="T1" fmla="*/ 1282700 h 1282700"/>
              <a:gd name="T2" fmla="*/ 2730350 w 2755915"/>
              <a:gd name="T3" fmla="*/ 1155700 h 1282700"/>
              <a:gd name="T4" fmla="*/ 2679550 w 2755915"/>
              <a:gd name="T5" fmla="*/ 965200 h 1282700"/>
              <a:gd name="T6" fmla="*/ 2616061 w 2755915"/>
              <a:gd name="T7" fmla="*/ 825500 h 1282700"/>
              <a:gd name="T8" fmla="*/ 2514461 w 2755915"/>
              <a:gd name="T9" fmla="*/ 711200 h 1282700"/>
              <a:gd name="T10" fmla="*/ 2463672 w 2755915"/>
              <a:gd name="T11" fmla="*/ 596900 h 1282700"/>
              <a:gd name="T12" fmla="*/ 2285883 w 2755915"/>
              <a:gd name="T13" fmla="*/ 393700 h 1282700"/>
              <a:gd name="T14" fmla="*/ 2057294 w 2755915"/>
              <a:gd name="T15" fmla="*/ 139700 h 1282700"/>
              <a:gd name="T16" fmla="*/ 1993794 w 2755915"/>
              <a:gd name="T17" fmla="*/ 127000 h 1282700"/>
              <a:gd name="T18" fmla="*/ 1892205 w 2755915"/>
              <a:gd name="T19" fmla="*/ 101600 h 1282700"/>
              <a:gd name="T20" fmla="*/ 1689016 w 2755915"/>
              <a:gd name="T21" fmla="*/ 127000 h 1282700"/>
              <a:gd name="T22" fmla="*/ 1612816 w 2755915"/>
              <a:gd name="T23" fmla="*/ 165100 h 1282700"/>
              <a:gd name="T24" fmla="*/ 1562016 w 2755915"/>
              <a:gd name="T25" fmla="*/ 190500 h 1282700"/>
              <a:gd name="T26" fmla="*/ 1523927 w 2755915"/>
              <a:gd name="T27" fmla="*/ 241300 h 1282700"/>
              <a:gd name="T28" fmla="*/ 1473127 w 2755915"/>
              <a:gd name="T29" fmla="*/ 266700 h 1282700"/>
              <a:gd name="T30" fmla="*/ 1396927 w 2755915"/>
              <a:gd name="T31" fmla="*/ 393700 h 1282700"/>
              <a:gd name="T32" fmla="*/ 1384227 w 2755915"/>
              <a:gd name="T33" fmla="*/ 457200 h 1282700"/>
              <a:gd name="T34" fmla="*/ 1371538 w 2755915"/>
              <a:gd name="T35" fmla="*/ 495300 h 1282700"/>
              <a:gd name="T36" fmla="*/ 1384227 w 2755915"/>
              <a:gd name="T37" fmla="*/ 647700 h 1282700"/>
              <a:gd name="T38" fmla="*/ 1435027 w 2755915"/>
              <a:gd name="T39" fmla="*/ 685800 h 1282700"/>
              <a:gd name="T40" fmla="*/ 1536627 w 2755915"/>
              <a:gd name="T41" fmla="*/ 723900 h 1282700"/>
              <a:gd name="T42" fmla="*/ 1777905 w 2755915"/>
              <a:gd name="T43" fmla="*/ 698500 h 1282700"/>
              <a:gd name="T44" fmla="*/ 1816005 w 2755915"/>
              <a:gd name="T45" fmla="*/ 685800 h 1282700"/>
              <a:gd name="T46" fmla="*/ 1955694 w 2755915"/>
              <a:gd name="T47" fmla="*/ 571500 h 1282700"/>
              <a:gd name="T48" fmla="*/ 1981094 w 2755915"/>
              <a:gd name="T49" fmla="*/ 482600 h 1282700"/>
              <a:gd name="T50" fmla="*/ 1942994 w 2755915"/>
              <a:gd name="T51" fmla="*/ 266700 h 1282700"/>
              <a:gd name="T52" fmla="*/ 1917605 w 2755915"/>
              <a:gd name="T53" fmla="*/ 228600 h 1282700"/>
              <a:gd name="T54" fmla="*/ 1841405 w 2755915"/>
              <a:gd name="T55" fmla="*/ 127000 h 1282700"/>
              <a:gd name="T56" fmla="*/ 1752505 w 2755915"/>
              <a:gd name="T57" fmla="*/ 88900 h 1282700"/>
              <a:gd name="T58" fmla="*/ 1663616 w 2755915"/>
              <a:gd name="T59" fmla="*/ 38100 h 1282700"/>
              <a:gd name="T60" fmla="*/ 1625516 w 2755915"/>
              <a:gd name="T61" fmla="*/ 12700 h 1282700"/>
              <a:gd name="T62" fmla="*/ 1587416 w 2755915"/>
              <a:gd name="T63" fmla="*/ 0 h 1282700"/>
              <a:gd name="T64" fmla="*/ 1333438 w 2755915"/>
              <a:gd name="T65" fmla="*/ 25400 h 1282700"/>
              <a:gd name="T66" fmla="*/ 1295338 w 2755915"/>
              <a:gd name="T67" fmla="*/ 50800 h 1282700"/>
              <a:gd name="T68" fmla="*/ 1231838 w 2755915"/>
              <a:gd name="T69" fmla="*/ 63500 h 1282700"/>
              <a:gd name="T70" fmla="*/ 1155649 w 2755915"/>
              <a:gd name="T71" fmla="*/ 101600 h 1282700"/>
              <a:gd name="T72" fmla="*/ 1066749 w 2755915"/>
              <a:gd name="T73" fmla="*/ 127000 h 1282700"/>
              <a:gd name="T74" fmla="*/ 977860 w 2755915"/>
              <a:gd name="T75" fmla="*/ 190500 h 1282700"/>
              <a:gd name="T76" fmla="*/ 888960 w 2755915"/>
              <a:gd name="T77" fmla="*/ 241300 h 1282700"/>
              <a:gd name="T78" fmla="*/ 800071 w 2755915"/>
              <a:gd name="T79" fmla="*/ 317500 h 1282700"/>
              <a:gd name="T80" fmla="*/ 609582 w 2755915"/>
              <a:gd name="T81" fmla="*/ 444500 h 1282700"/>
              <a:gd name="T82" fmla="*/ 482582 w 2755915"/>
              <a:gd name="T83" fmla="*/ 571500 h 1282700"/>
              <a:gd name="T84" fmla="*/ 406393 w 2755915"/>
              <a:gd name="T85" fmla="*/ 622300 h 1282700"/>
              <a:gd name="T86" fmla="*/ 317493 w 2755915"/>
              <a:gd name="T87" fmla="*/ 736600 h 1282700"/>
              <a:gd name="T88" fmla="*/ 228604 w 2755915"/>
              <a:gd name="T89" fmla="*/ 812800 h 1282700"/>
              <a:gd name="T90" fmla="*/ 152404 w 2755915"/>
              <a:gd name="T91" fmla="*/ 927100 h 1282700"/>
              <a:gd name="T92" fmla="*/ 76215 w 2755915"/>
              <a:gd name="T93" fmla="*/ 1016000 h 1282700"/>
              <a:gd name="T94" fmla="*/ 50815 w 2755915"/>
              <a:gd name="T95" fmla="*/ 1066800 h 1282700"/>
              <a:gd name="T96" fmla="*/ 15 w 2755915"/>
              <a:gd name="T97" fmla="*/ 1155700 h 12827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755915" h="1282700">
                <a:moveTo>
                  <a:pt x="2755915" y="1282700"/>
                </a:moveTo>
                <a:cubicBezTo>
                  <a:pt x="2724800" y="1064897"/>
                  <a:pt x="2760070" y="1273919"/>
                  <a:pt x="2730515" y="1155700"/>
                </a:cubicBezTo>
                <a:cubicBezTo>
                  <a:pt x="2704753" y="1052654"/>
                  <a:pt x="2733014" y="1105110"/>
                  <a:pt x="2679715" y="965200"/>
                </a:cubicBezTo>
                <a:cubicBezTo>
                  <a:pt x="2661505" y="917399"/>
                  <a:pt x="2644092" y="868388"/>
                  <a:pt x="2616215" y="825500"/>
                </a:cubicBezTo>
                <a:cubicBezTo>
                  <a:pt x="2588434" y="782759"/>
                  <a:pt x="2542891" y="753615"/>
                  <a:pt x="2514615" y="711200"/>
                </a:cubicBezTo>
                <a:cubicBezTo>
                  <a:pt x="2491488" y="676509"/>
                  <a:pt x="2488177" y="630736"/>
                  <a:pt x="2463815" y="596900"/>
                </a:cubicBezTo>
                <a:cubicBezTo>
                  <a:pt x="2411226" y="523860"/>
                  <a:pt x="2337245" y="467699"/>
                  <a:pt x="2286015" y="393700"/>
                </a:cubicBezTo>
                <a:cubicBezTo>
                  <a:pt x="2251850" y="344351"/>
                  <a:pt x="2146952" y="157607"/>
                  <a:pt x="2057415" y="139700"/>
                </a:cubicBezTo>
                <a:cubicBezTo>
                  <a:pt x="2036248" y="135467"/>
                  <a:pt x="2014856" y="132235"/>
                  <a:pt x="1993915" y="127000"/>
                </a:cubicBezTo>
                <a:cubicBezTo>
                  <a:pt x="1837707" y="87948"/>
                  <a:pt x="2126366" y="148410"/>
                  <a:pt x="1892315" y="101600"/>
                </a:cubicBezTo>
                <a:cubicBezTo>
                  <a:pt x="1824582" y="110067"/>
                  <a:pt x="1756540" y="116354"/>
                  <a:pt x="1689115" y="127000"/>
                </a:cubicBezTo>
                <a:cubicBezTo>
                  <a:pt x="1648896" y="133350"/>
                  <a:pt x="1648060" y="145017"/>
                  <a:pt x="1612915" y="165100"/>
                </a:cubicBezTo>
                <a:cubicBezTo>
                  <a:pt x="1596477" y="174493"/>
                  <a:pt x="1579048" y="182033"/>
                  <a:pt x="1562115" y="190500"/>
                </a:cubicBezTo>
                <a:cubicBezTo>
                  <a:pt x="1549415" y="207433"/>
                  <a:pt x="1540086" y="227525"/>
                  <a:pt x="1524015" y="241300"/>
                </a:cubicBezTo>
                <a:cubicBezTo>
                  <a:pt x="1509641" y="253621"/>
                  <a:pt x="1485335" y="252156"/>
                  <a:pt x="1473215" y="266700"/>
                </a:cubicBezTo>
                <a:cubicBezTo>
                  <a:pt x="1441610" y="304626"/>
                  <a:pt x="1397015" y="393700"/>
                  <a:pt x="1397015" y="393700"/>
                </a:cubicBezTo>
                <a:cubicBezTo>
                  <a:pt x="1392782" y="414867"/>
                  <a:pt x="1389550" y="436259"/>
                  <a:pt x="1384315" y="457200"/>
                </a:cubicBezTo>
                <a:cubicBezTo>
                  <a:pt x="1381068" y="470187"/>
                  <a:pt x="1371615" y="481913"/>
                  <a:pt x="1371615" y="495300"/>
                </a:cubicBezTo>
                <a:cubicBezTo>
                  <a:pt x="1371615" y="546276"/>
                  <a:pt x="1368195" y="599340"/>
                  <a:pt x="1384315" y="647700"/>
                </a:cubicBezTo>
                <a:cubicBezTo>
                  <a:pt x="1391008" y="667780"/>
                  <a:pt x="1417166" y="674582"/>
                  <a:pt x="1435115" y="685800"/>
                </a:cubicBezTo>
                <a:cubicBezTo>
                  <a:pt x="1479390" y="713472"/>
                  <a:pt x="1487958" y="711711"/>
                  <a:pt x="1536715" y="723900"/>
                </a:cubicBezTo>
                <a:cubicBezTo>
                  <a:pt x="1617148" y="715433"/>
                  <a:pt x="1697879" y="709428"/>
                  <a:pt x="1778015" y="698500"/>
                </a:cubicBezTo>
                <a:cubicBezTo>
                  <a:pt x="1791279" y="696691"/>
                  <a:pt x="1804821" y="692987"/>
                  <a:pt x="1816115" y="685800"/>
                </a:cubicBezTo>
                <a:cubicBezTo>
                  <a:pt x="1895843" y="635064"/>
                  <a:pt x="1903156" y="624159"/>
                  <a:pt x="1955815" y="571500"/>
                </a:cubicBezTo>
                <a:cubicBezTo>
                  <a:pt x="1961804" y="553533"/>
                  <a:pt x="1981215" y="498547"/>
                  <a:pt x="1981215" y="482600"/>
                </a:cubicBezTo>
                <a:cubicBezTo>
                  <a:pt x="1981215" y="386233"/>
                  <a:pt x="1980921" y="342312"/>
                  <a:pt x="1943115" y="266700"/>
                </a:cubicBezTo>
                <a:cubicBezTo>
                  <a:pt x="1936289" y="253048"/>
                  <a:pt x="1925805" y="241543"/>
                  <a:pt x="1917715" y="228600"/>
                </a:cubicBezTo>
                <a:cubicBezTo>
                  <a:pt x="1897759" y="196671"/>
                  <a:pt x="1877144" y="148377"/>
                  <a:pt x="1841515" y="127000"/>
                </a:cubicBezTo>
                <a:cubicBezTo>
                  <a:pt x="1813869" y="110413"/>
                  <a:pt x="1782248" y="101600"/>
                  <a:pt x="1752615" y="88900"/>
                </a:cubicBezTo>
                <a:cubicBezTo>
                  <a:pt x="1680235" y="16520"/>
                  <a:pt x="1753259" y="76476"/>
                  <a:pt x="1663715" y="38100"/>
                </a:cubicBezTo>
                <a:cubicBezTo>
                  <a:pt x="1649686" y="32087"/>
                  <a:pt x="1639267" y="19526"/>
                  <a:pt x="1625615" y="12700"/>
                </a:cubicBezTo>
                <a:cubicBezTo>
                  <a:pt x="1613641" y="6713"/>
                  <a:pt x="1600215" y="4233"/>
                  <a:pt x="1587515" y="0"/>
                </a:cubicBezTo>
                <a:cubicBezTo>
                  <a:pt x="1502848" y="8467"/>
                  <a:pt x="1417346" y="10821"/>
                  <a:pt x="1333515" y="25400"/>
                </a:cubicBezTo>
                <a:cubicBezTo>
                  <a:pt x="1318477" y="28015"/>
                  <a:pt x="1309707" y="45441"/>
                  <a:pt x="1295415" y="50800"/>
                </a:cubicBezTo>
                <a:cubicBezTo>
                  <a:pt x="1275204" y="58379"/>
                  <a:pt x="1253082" y="59267"/>
                  <a:pt x="1231915" y="63500"/>
                </a:cubicBezTo>
                <a:cubicBezTo>
                  <a:pt x="1206515" y="76200"/>
                  <a:pt x="1182220" y="91406"/>
                  <a:pt x="1155715" y="101600"/>
                </a:cubicBezTo>
                <a:cubicBezTo>
                  <a:pt x="1126950" y="112663"/>
                  <a:pt x="1094380" y="113217"/>
                  <a:pt x="1066815" y="127000"/>
                </a:cubicBezTo>
                <a:cubicBezTo>
                  <a:pt x="1034243" y="143286"/>
                  <a:pt x="1008548" y="170807"/>
                  <a:pt x="977915" y="190500"/>
                </a:cubicBezTo>
                <a:cubicBezTo>
                  <a:pt x="949205" y="208956"/>
                  <a:pt x="916788" y="221462"/>
                  <a:pt x="889015" y="241300"/>
                </a:cubicBezTo>
                <a:cubicBezTo>
                  <a:pt x="857255" y="263985"/>
                  <a:pt x="831875" y="294815"/>
                  <a:pt x="800115" y="317500"/>
                </a:cubicBezTo>
                <a:cubicBezTo>
                  <a:pt x="654319" y="421640"/>
                  <a:pt x="763501" y="307713"/>
                  <a:pt x="609615" y="444500"/>
                </a:cubicBezTo>
                <a:cubicBezTo>
                  <a:pt x="564869" y="484274"/>
                  <a:pt x="532428" y="538291"/>
                  <a:pt x="482615" y="571500"/>
                </a:cubicBezTo>
                <a:cubicBezTo>
                  <a:pt x="457215" y="588433"/>
                  <a:pt x="428001" y="600714"/>
                  <a:pt x="406415" y="622300"/>
                </a:cubicBezTo>
                <a:cubicBezTo>
                  <a:pt x="372285" y="656430"/>
                  <a:pt x="357676" y="709826"/>
                  <a:pt x="317515" y="736600"/>
                </a:cubicBezTo>
                <a:cubicBezTo>
                  <a:pt x="278085" y="762886"/>
                  <a:pt x="261032" y="770657"/>
                  <a:pt x="228615" y="812800"/>
                </a:cubicBezTo>
                <a:cubicBezTo>
                  <a:pt x="200696" y="849095"/>
                  <a:pt x="184794" y="894721"/>
                  <a:pt x="152415" y="927100"/>
                </a:cubicBezTo>
                <a:cubicBezTo>
                  <a:pt x="117780" y="961735"/>
                  <a:pt x="103369" y="972554"/>
                  <a:pt x="76215" y="1016000"/>
                </a:cubicBezTo>
                <a:cubicBezTo>
                  <a:pt x="66181" y="1032054"/>
                  <a:pt x="60555" y="1050566"/>
                  <a:pt x="50815" y="1066800"/>
                </a:cubicBezTo>
                <a:cubicBezTo>
                  <a:pt x="-2333" y="1155380"/>
                  <a:pt x="15" y="1111245"/>
                  <a:pt x="15" y="115570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5" name="Rectangle 47">
            <a:extLst>
              <a:ext uri="{FF2B5EF4-FFF2-40B4-BE49-F238E27FC236}">
                <a16:creationId xmlns:a16="http://schemas.microsoft.com/office/drawing/2014/main" id="{DE763D79-FB9D-4B4F-A825-F1CC919F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  <p:sp>
        <p:nvSpPr>
          <p:cNvPr id="3086" name="Rectangle 51">
            <a:extLst>
              <a:ext uri="{FF2B5EF4-FFF2-40B4-BE49-F238E27FC236}">
                <a16:creationId xmlns:a16="http://schemas.microsoft.com/office/drawing/2014/main" id="{731BC3FF-4DD8-40DB-B5B8-A2CA5C0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  <p:sp>
        <p:nvSpPr>
          <p:cNvPr id="3087" name="Rectangle 55">
            <a:extLst>
              <a:ext uri="{FF2B5EF4-FFF2-40B4-BE49-F238E27FC236}">
                <a16:creationId xmlns:a16="http://schemas.microsoft.com/office/drawing/2014/main" id="{13E9830F-53B7-46AD-A0FF-664770A0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  <p:sp>
        <p:nvSpPr>
          <p:cNvPr id="3088" name="Rectangle 57">
            <a:extLst>
              <a:ext uri="{FF2B5EF4-FFF2-40B4-BE49-F238E27FC236}">
                <a16:creationId xmlns:a16="http://schemas.microsoft.com/office/drawing/2014/main" id="{FB2B7B5C-EAE5-4F1F-8832-FA5CB919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80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  <p:sp>
        <p:nvSpPr>
          <p:cNvPr id="3089" name="모서리가 둥근 직사각형 54">
            <a:extLst>
              <a:ext uri="{FF2B5EF4-FFF2-40B4-BE49-F238E27FC236}">
                <a16:creationId xmlns:a16="http://schemas.microsoft.com/office/drawing/2014/main" id="{812F36D4-5B09-412A-8AF4-3C7C9307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8208" y="12431155"/>
            <a:ext cx="13680000" cy="1003697"/>
          </a:xfrm>
          <a:prstGeom prst="roundRect">
            <a:avLst>
              <a:gd name="adj" fmla="val 14343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0" name="모서리가 둥근 직사각형 54">
            <a:extLst>
              <a:ext uri="{FF2B5EF4-FFF2-40B4-BE49-F238E27FC236}">
                <a16:creationId xmlns:a16="http://schemas.microsoft.com/office/drawing/2014/main" id="{581CFAF9-6D37-4389-B7B0-D58170BE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8208" y="29487019"/>
            <a:ext cx="13680000" cy="1003697"/>
          </a:xfrm>
          <a:prstGeom prst="roundRect">
            <a:avLst>
              <a:gd name="adj" fmla="val 14343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고찰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2" name="모서리가 둥근 직사각형 46">
            <a:extLst>
              <a:ext uri="{FF2B5EF4-FFF2-40B4-BE49-F238E27FC236}">
                <a16:creationId xmlns:a16="http://schemas.microsoft.com/office/drawing/2014/main" id="{3CD413FB-8F05-405B-A689-635DDC228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308" y="4840399"/>
            <a:ext cx="3505821" cy="1003697"/>
          </a:xfrm>
          <a:prstGeom prst="roundRect">
            <a:avLst>
              <a:gd name="adj" fmla="val 14343"/>
            </a:avLst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ctr" eaLnBrk="1" latinLnBrk="1" hangingPunct="1"/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</a:p>
        </p:txBody>
      </p:sp>
      <p:sp>
        <p:nvSpPr>
          <p:cNvPr id="3093" name="모서리가 둥근 직사각형 50">
            <a:extLst>
              <a:ext uri="{FF2B5EF4-FFF2-40B4-BE49-F238E27FC236}">
                <a16:creationId xmlns:a16="http://schemas.microsoft.com/office/drawing/2014/main" id="{52B16D50-2AFA-4A49-8A58-0748C6EC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57" y="17982122"/>
            <a:ext cx="13680000" cy="1003697"/>
          </a:xfrm>
          <a:prstGeom prst="roundRect">
            <a:avLst>
              <a:gd name="adj" fmla="val 14343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8" name="TextBox 5">
            <a:extLst>
              <a:ext uri="{FF2B5EF4-FFF2-40B4-BE49-F238E27FC236}">
                <a16:creationId xmlns:a16="http://schemas.microsoft.com/office/drawing/2014/main" id="{6FB987C7-744B-4EEA-A54B-88F77EEF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17" y="12064641"/>
            <a:ext cx="1347623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indent="0" algn="just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많은 신입생들이 학기 초에 학교에 대한 정보 부족으로 인한 불편함을 느끼지만  신입생들을 위한 정보 제공 서비스는 미흡한 편이다</a:t>
            </a:r>
            <a:r>
              <a:rPr lang="en-US" altLang="ko-KR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이와 같이 신입생들의 정보 부족으로 인한 불편함을 조금이라도 해소하고자 학교 관련 정보를 제공하는 웹사이트를 개발 및 운영하는 연구를 진행하고자 한다</a:t>
            </a:r>
            <a:r>
              <a:rPr lang="en-US" altLang="ko-KR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marR="0" indent="0" algn="just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 정보 제공 서비스는 자연어 처리 기술</a:t>
            </a:r>
            <a:r>
              <a:rPr lang="en-US" altLang="ko-KR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(NLP, Natural Language Process)</a:t>
            </a:r>
            <a:r>
              <a:rPr lang="ko-KR" altLang="en-US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이용한 </a:t>
            </a:r>
            <a:r>
              <a:rPr lang="ko-KR" altLang="en-US" sz="3600" kern="0" spc="-10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챗봇의</a:t>
            </a:r>
            <a:r>
              <a:rPr lang="ko-KR" altLang="en-US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형태로 구현하여 학생들이 편리하게 이용할 수 있도록 한다</a:t>
            </a:r>
            <a:r>
              <a:rPr lang="en-US" altLang="ko-KR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또한 빨래 도착 정보 서비스를 개발하여 빨래가 도착하는 즉시 모든 학생들이 알 수 있도록 </a:t>
            </a:r>
            <a:r>
              <a:rPr lang="en-US" altLang="ko-KR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IoT</a:t>
            </a:r>
            <a:r>
              <a:rPr lang="ko-KR" altLang="en-US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활용한 서비스를 개발하여 학생들의 빨래 수거에 도움을 줄 수 있도록 한다</a:t>
            </a:r>
            <a:r>
              <a:rPr lang="en-US" altLang="ko-KR" sz="3600" kern="0" spc="-1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36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3CD413FB-8F05-405B-A689-635DDC228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99" y="10511665"/>
            <a:ext cx="13680000" cy="1003697"/>
          </a:xfrm>
          <a:prstGeom prst="roundRect">
            <a:avLst>
              <a:gd name="adj" fmla="val 14343"/>
            </a:avLst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642938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latinLnBrk="1" hangingPunct="1"/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연구동기 및 목적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93699" y="6286251"/>
            <a:ext cx="13641388" cy="377975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4169FF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spAutoFit/>
          </a:bodyPr>
          <a:lstStyle/>
          <a:p>
            <a:pPr algn="just" defTabSz="642938" eaLnBrk="1" latinLnBrk="1" hangingPunct="1">
              <a:defRPr/>
            </a:pPr>
            <a:r>
              <a:rPr lang="ko-KR" altLang="en-US"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신입생들은 학교에 대한 정보가 거의 없는 상태로 입학하여 험난한 적응 기간을 거치게 된다</a:t>
            </a:r>
            <a:r>
              <a:rPr lang="en-US" altLang="ko-KR"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신입생들에게 도움을 주고자 광주과학고등학교에 관련된 정보를 서비스하는 웹사이트를 제작하는 연구를 진행하게 되었다</a:t>
            </a:r>
            <a:r>
              <a:rPr lang="en-US" altLang="ko-KR"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연구를 통해 개발된 서비스를 이용하여 신입생들이 학교에 대한 새로운 정보들을 쉽게 얻어갈 수 있을 것으로 기대된다</a:t>
            </a:r>
            <a:r>
              <a:rPr lang="en-US" altLang="ko-KR" sz="3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0267AAD3-AAA2-EB72-AD64-F9EEC1E08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21" y="19515794"/>
            <a:ext cx="13476237" cy="1543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869950" marR="0" indent="-742950" algn="l" fontAlgn="base" latinLnBrk="1">
              <a:spcBef>
                <a:spcPts val="200"/>
              </a:spcBef>
              <a:spcAft>
                <a:spcPts val="0"/>
              </a:spcAft>
              <a:buAutoNum type="arabicPeriod"/>
            </a:pP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학교 정보 제공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챗봇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서비스 개발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의도 파악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모델 개발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연산 단축을 위해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사용자의 의도를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CNN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이용해 파악한 후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의도에 해당하는 질문만을 탐색하는 방식을 사용하였다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36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나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답변 검색 모델 개발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자연어처리 알고리즘을 기반으로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데이터베이스와 사용자의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질문 사이의 유사도를 코사인 유사도를 이용해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가장 적절한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답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변을 출력해내는 모델을 개발한다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endParaRPr lang="en-US" altLang="ko-KR" sz="36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통합 서비스 지원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위한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및 데이터베이스 서버 개발  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API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 개발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챗봇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엔진과 웹사이트 사이를 연결시켜주는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REST API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서버를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Flask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통해 개발한다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GET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방식을 이용하여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호출하였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아두이노와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브라우저 역시 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API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이용하여 연결했다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데이터베이스 개발</a:t>
            </a:r>
            <a:endParaRPr lang="en-US" altLang="ko-KR" sz="36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의도에 따라 분류된 질문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과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대답을 </a:t>
            </a:r>
            <a:r>
              <a:rPr lang="en-US" altLang="ko-KR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PyMySQL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이용하여 구축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챗봇의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자연어처리 모델 학습을 위한 데이터를 구하고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새로 구축한다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챗봇이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단어를 학습하기 위한 말뭉치는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국립국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어원 데이터에 학교에 관한 정보를 추가했다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endParaRPr lang="en-US" altLang="ko-KR" sz="36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빨래 도착 정보 제공을 위한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IoT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3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아두이노는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3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WiFi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연결을 위해 </a:t>
            </a:r>
            <a:r>
              <a:rPr lang="en-US" altLang="ko-KR" sz="3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Wemos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D1 R1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보드를 사용하였다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웹사이트 연결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아두이노는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빨래가 도착하였는지를 체크하기 위해 버튼이 눌렸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때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GET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요청을 보내도록 구축하였다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GET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요청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받은 서버는 빨래가 왔음을 변수로 저장한다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D2C54-D83D-8FC6-2DF5-A4D4C8E8E11E}"/>
              </a:ext>
            </a:extLst>
          </p:cNvPr>
          <p:cNvSpPr txBox="1"/>
          <p:nvPr/>
        </p:nvSpPr>
        <p:spPr>
          <a:xfrm>
            <a:off x="14881340" y="6536031"/>
            <a:ext cx="13403033" cy="626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웹사이트 제작 및 디자인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웹사이트 구조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웹사이트 입장 시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&lt;index.html&gt;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연결되어 급식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빨래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자습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감독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체육활동에 관련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된 정보를 제공하고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이후 세부적인 사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항들은 또 다른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html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문서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&lt;every.html&gt;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묶어 시간표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방과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후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일정표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학사력과 같이 이미지파일을 요구하는 페이지를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제공한다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또한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챗봇을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위해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챗봇을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사용할 수 있는 문서인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&lt;chatbot.html&gt;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제작한다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챗봇과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통신을 할 때에는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fetch 	API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이용하여 통신하여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클라이언트가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호출할 수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있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도록 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B03A1-C5F4-5E23-C76A-7B58549B4EA5}"/>
              </a:ext>
            </a:extLst>
          </p:cNvPr>
          <p:cNvSpPr txBox="1"/>
          <p:nvPr/>
        </p:nvSpPr>
        <p:spPr>
          <a:xfrm>
            <a:off x="14642580" y="30940339"/>
            <a:ext cx="135014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본 프로젝트를 통해 학교에 새로 들어오는 학생들을 위한 서비스를 마련할 수 있게 되었다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또한 이러한 서비스를 개발함으로써 신입생들이 편하게 사용하고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학교에 대한 새로운 정보들을 얻어갈 수 있을 것으로 기대된다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추후 지속적으로 개선 사항을 신청 받아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다양한 학교의 변화와 새로운 안내 사항들을 개시해주는 역할을 수행하여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교내 학생들에게 정보를 전달함에 효과적으로 기여할 수 있을 것으로 보인다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6386FF2-F37E-4D93-E1AC-E8DF8B2A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1137" y="14032230"/>
            <a:ext cx="13476237" cy="1095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869950" marR="0" indent="-742950" algn="l" fontAlgn="base" latinLnBrk="1">
              <a:spcBef>
                <a:spcPts val="200"/>
              </a:spcBef>
              <a:spcAft>
                <a:spcPts val="0"/>
              </a:spcAft>
              <a:buAutoNum type="arabicPeriod"/>
            </a:pP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챗봇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엔진 개발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전처리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과정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의도 분석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답변 검색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이후 답변을 출력하는 과정으로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구현하였다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과정에서 의도 분석을 위한 딥러닝 모델의 개발하여 의도를 분석하고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룰 베이스를 기반으로 답변을 찾아낸다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데이터베이스 개발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챗봇의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질의응답과 빨래를 위한 데이터베이스와 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서버를 예정대로 개발하였다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아두이노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프로그래밍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36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아두이노는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버튼이 눌렸을 </a:t>
            </a:r>
            <a:endParaRPr lang="en-US" altLang="ko-KR" sz="36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때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서버로 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GET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요청을 보낸다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GET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요청을 받은 서버는 </a:t>
            </a:r>
            <a:endParaRPr lang="en-US" altLang="ko-KR" sz="36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변수를 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0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바꾸고 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일 뒤 다시 초기화 시킨다</a:t>
            </a: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marR="0" indent="0" algn="l" fontAlgn="base" latinLnBrk="1">
              <a:spcBef>
                <a:spcPts val="200"/>
              </a:spcBef>
              <a:spcAft>
                <a:spcPts val="0"/>
              </a:spcAft>
            </a:pP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27000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웹사이트 개발 및 디자인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27000" latinLnBrk="1">
              <a:spcBef>
                <a:spcPts val="200"/>
              </a:spcBef>
              <a:spcAft>
                <a:spcPts val="0"/>
              </a:spcAft>
            </a:pP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광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주과학고등학교에 관련된 다양한 서비스를 할 수 있는 깔끔한 인터페이스를 제작하였다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모든 화면 공통적으로 맨 위에 </a:t>
            </a:r>
            <a:r>
              <a:rPr lang="ko-KR" altLang="en-US" sz="3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메뉴바가있어</a:t>
            </a: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빠르게 정보를 확인할 수 있게 하여 편의성을 증진시켰다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127000" latinLnBrk="1">
              <a:spcBef>
                <a:spcPts val="200"/>
              </a:spcBef>
              <a:spcAft>
                <a:spcPts val="0"/>
              </a:spcAft>
            </a:pPr>
            <a:r>
              <a:rPr lang="ko-KR" altLang="en-US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아래는 이번 프로젝트의 최종 결과물이다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127000" latinLnBrk="1">
              <a:spcBef>
                <a:spcPts val="200"/>
              </a:spcBef>
              <a:spcAft>
                <a:spcPts val="0"/>
              </a:spcAft>
            </a:pPr>
            <a:r>
              <a:rPr lang="en-US" altLang="ko-KR" sz="3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C71E4E83-A4B3-18CB-F0AD-CFB8EA29F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6541" y="17695912"/>
            <a:ext cx="4612095" cy="239820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B1CAD5-FACD-8AB9-CFF5-376EE8884CE3}"/>
              </a:ext>
            </a:extLst>
          </p:cNvPr>
          <p:cNvGrpSpPr/>
          <p:nvPr/>
        </p:nvGrpSpPr>
        <p:grpSpPr>
          <a:xfrm>
            <a:off x="25523962" y="17680639"/>
            <a:ext cx="2816921" cy="3741062"/>
            <a:chOff x="23664748" y="23617238"/>
            <a:chExt cx="4619625" cy="539115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82775BF-6499-CD6D-0E4B-176B088FBD7A}"/>
                </a:ext>
              </a:extLst>
            </p:cNvPr>
            <p:cNvGrpSpPr/>
            <p:nvPr/>
          </p:nvGrpSpPr>
          <p:grpSpPr>
            <a:xfrm>
              <a:off x="23664748" y="23617238"/>
              <a:ext cx="4619625" cy="5391150"/>
              <a:chOff x="23664748" y="23617238"/>
              <a:chExt cx="4619625" cy="539115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69BC7E5-24DB-325D-770F-452E17F07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4748" y="23617238"/>
                <a:ext cx="4619625" cy="5391150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CF64495-B0F2-637E-3A92-69E297E2040C}"/>
                  </a:ext>
                </a:extLst>
              </p:cNvPr>
              <p:cNvSpPr/>
              <p:nvPr/>
            </p:nvSpPr>
            <p:spPr bwMode="auto">
              <a:xfrm>
                <a:off x="25851072" y="26427186"/>
                <a:ext cx="1440160" cy="432048"/>
              </a:xfrm>
              <a:prstGeom prst="rect">
                <a:avLst/>
              </a:prstGeom>
              <a:solidFill>
                <a:srgbClr val="0F739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642938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FD5B412-26CF-9F19-718D-E625B623697F}"/>
                  </a:ext>
                </a:extLst>
              </p:cNvPr>
              <p:cNvSpPr/>
              <p:nvPr/>
            </p:nvSpPr>
            <p:spPr bwMode="auto">
              <a:xfrm>
                <a:off x="25775143" y="26629371"/>
                <a:ext cx="1440160" cy="432048"/>
              </a:xfrm>
              <a:prstGeom prst="rect">
                <a:avLst/>
              </a:prstGeom>
              <a:solidFill>
                <a:srgbClr val="0F739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642938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5C376F-9D0E-257A-AC9A-E88C7374E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26753142" y="26982894"/>
              <a:ext cx="698756" cy="5281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AD9EB1-53B9-F4E6-1361-3371F7851AB9}"/>
                </a:ext>
              </a:extLst>
            </p:cNvPr>
            <p:cNvSpPr txBox="1"/>
            <p:nvPr/>
          </p:nvSpPr>
          <p:spPr>
            <a:xfrm>
              <a:off x="26005560" y="26511735"/>
              <a:ext cx="7200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gency FB" panose="020B0503020202020204" pitchFamily="34" charset="0"/>
                  <a:ea typeface="휴먼매직체" panose="02030504000101010101" pitchFamily="18" charset="-127"/>
                </a:rPr>
                <a:t>D1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휴먼매직체" panose="02030504000101010101" pitchFamily="18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20B91E2-795C-CB86-03B1-D5BC8D260D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35100" y="25000800"/>
            <a:ext cx="8643339" cy="3930018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5345BF94-1082-5B88-BF4C-DF10C4828E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24476" y="24332601"/>
            <a:ext cx="5116407" cy="29116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65B6888-69F9-861B-28DD-710A59AB8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41648" y="26323357"/>
            <a:ext cx="5116407" cy="29099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25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6429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25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6429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695</Words>
  <Application>Microsoft Office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맑은고딕</vt:lpstr>
      <vt:lpstr>함초롬바탕</vt:lpstr>
      <vt:lpstr>Agency FB</vt:lpstr>
      <vt:lpstr>Times New Roman</vt:lpstr>
      <vt:lpstr>기본 디자인</vt:lpstr>
      <vt:lpstr>PowerPoint 프레젠테이션</vt:lpstr>
    </vt:vector>
  </TitlesOfParts>
  <Company>LG 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USER</dc:creator>
  <cp:lastModifiedBy>박부승 / 1학년6반</cp:lastModifiedBy>
  <cp:revision>268</cp:revision>
  <cp:lastPrinted>2019-11-14T06:11:39Z</cp:lastPrinted>
  <dcterms:created xsi:type="dcterms:W3CDTF">2005-06-04T05:20:50Z</dcterms:created>
  <dcterms:modified xsi:type="dcterms:W3CDTF">2022-11-23T09:21:53Z</dcterms:modified>
</cp:coreProperties>
</file>