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2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88" r:id="rId2"/>
    <p:sldId id="272" r:id="rId3"/>
    <p:sldId id="289" r:id="rId4"/>
    <p:sldId id="298" r:id="rId5"/>
    <p:sldId id="299" r:id="rId6"/>
    <p:sldId id="306" r:id="rId7"/>
    <p:sldId id="300" r:id="rId8"/>
    <p:sldId id="307" r:id="rId9"/>
    <p:sldId id="301" r:id="rId10"/>
    <p:sldId id="308" r:id="rId11"/>
    <p:sldId id="302" r:id="rId12"/>
    <p:sldId id="303" r:id="rId13"/>
    <p:sldId id="305" r:id="rId14"/>
    <p:sldId id="294" r:id="rId15"/>
    <p:sldId id="295" r:id="rId16"/>
    <p:sldId id="290" r:id="rId17"/>
    <p:sldId id="296" r:id="rId18"/>
    <p:sldId id="291" r:id="rId19"/>
    <p:sldId id="292" r:id="rId20"/>
    <p:sldId id="293" r:id="rId21"/>
    <p:sldId id="309" r:id="rId22"/>
    <p:sldId id="310" r:id="rId23"/>
    <p:sldId id="282" r:id="rId24"/>
    <p:sldId id="266" r:id="rId25"/>
    <p:sldId id="286" r:id="rId26"/>
    <p:sldId id="285" r:id="rId27"/>
    <p:sldId id="269" r:id="rId2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CBF8"/>
    <a:srgbClr val="FFFFFF"/>
    <a:srgbClr val="F8F5A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62" autoAdjust="0"/>
    <p:restoredTop sz="94660"/>
  </p:normalViewPr>
  <p:slideViewPr>
    <p:cSldViewPr snapToGrid="0">
      <p:cViewPr varScale="1">
        <p:scale>
          <a:sx n="70" d="100"/>
          <a:sy n="70" d="100"/>
        </p:scale>
        <p:origin x="-85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111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211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FFFFFF">
                <a:alpha val="40000"/>
              </a:srgbClr>
            </a:solidFill>
            <a:ln w="25328">
              <a:noFill/>
            </a:ln>
          </c:spPr>
          <c:cat>
            <c:strRef>
              <c:f>Sheet1!$A$2:$A$3</c:f>
              <c:strCache>
                <c:ptCount val="2"/>
                <c:pt idx="0">
                  <c:v>类别 1</c:v>
                </c:pt>
                <c:pt idx="1">
                  <c:v>类别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gapWidth val="72"/>
        <c:overlap val="-15"/>
        <c:axId val="216807296"/>
        <c:axId val="219030656"/>
      </c:barChart>
      <c:catAx>
        <c:axId val="216807296"/>
        <c:scaling>
          <c:orientation val="minMax"/>
        </c:scaling>
        <c:delete val="1"/>
        <c:axPos val="b"/>
        <c:numFmt formatCode="General" sourceLinked="1"/>
        <c:majorTickMark val="none"/>
        <c:tickLblPos val="none"/>
        <c:crossAx val="219030656"/>
        <c:crosses val="autoZero"/>
        <c:auto val="1"/>
        <c:lblAlgn val="ctr"/>
        <c:lblOffset val="100"/>
      </c:catAx>
      <c:valAx>
        <c:axId val="219030656"/>
        <c:scaling>
          <c:orientation val="minMax"/>
        </c:scaling>
        <c:delete val="1"/>
        <c:axPos val="l"/>
        <c:majorGridlines>
          <c:spPr>
            <a:ln w="9478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tickLblPos val="none"/>
        <c:crossAx val="216807296"/>
        <c:crosses val="autoZero"/>
        <c:crossBetween val="between"/>
      </c:valAx>
      <c:spPr>
        <a:noFill/>
        <a:ln w="25328">
          <a:noFill/>
        </a:ln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F8F5A6"/>
            </a:solidFill>
            <a:ln w="25328">
              <a:noFill/>
            </a:ln>
          </c:spPr>
          <c:cat>
            <c:strRef>
              <c:f>Sheet1!$A$2:$A$3</c:f>
              <c:strCache>
                <c:ptCount val="2"/>
                <c:pt idx="0">
                  <c:v>类别 1</c:v>
                </c:pt>
                <c:pt idx="1">
                  <c:v>类别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gapWidth val="72"/>
        <c:overlap val="-15"/>
        <c:axId val="182148096"/>
        <c:axId val="203961088"/>
      </c:barChart>
      <c:catAx>
        <c:axId val="182148096"/>
        <c:scaling>
          <c:orientation val="minMax"/>
        </c:scaling>
        <c:delete val="1"/>
        <c:axPos val="b"/>
        <c:numFmt formatCode="General" sourceLinked="1"/>
        <c:majorTickMark val="none"/>
        <c:tickLblPos val="none"/>
        <c:crossAx val="203961088"/>
        <c:crosses val="autoZero"/>
        <c:auto val="1"/>
        <c:lblAlgn val="ctr"/>
        <c:lblOffset val="100"/>
      </c:catAx>
      <c:valAx>
        <c:axId val="203961088"/>
        <c:scaling>
          <c:orientation val="minMax"/>
        </c:scaling>
        <c:delete val="1"/>
        <c:axPos val="l"/>
        <c:majorGridlines>
          <c:spPr>
            <a:ln w="9478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tickLblPos val="none"/>
        <c:crossAx val="182148096"/>
        <c:crosses val="autoZero"/>
        <c:crossBetween val="between"/>
      </c:valAx>
      <c:spPr>
        <a:noFill/>
        <a:ln w="25328">
          <a:noFill/>
        </a:ln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0.54944</cdr:x>
      <cdr:y>0.61885</cdr:y>
    </cdr:from>
    <cdr:to>
      <cdr:x>1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69242" y="1671851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zh-CN" sz="1100" dirty="0" smtClean="0"/>
            <a:t>MVC</a:t>
          </a:r>
          <a:endParaRPr lang="zh-CN" altLang="en-US" sz="1100" dirty="0"/>
        </a:p>
      </cdr:txBody>
    </cdr:sp>
  </cdr:relSizeAnchor>
  <cdr:relSizeAnchor xmlns:cdr="http://schemas.openxmlformats.org/drawingml/2006/chartDrawing">
    <cdr:from>
      <cdr:x>0.1883</cdr:x>
      <cdr:y>0.61155</cdr:y>
    </cdr:from>
    <cdr:to>
      <cdr:x>0.63886</cdr:x>
      <cdr:y>0.99271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82138" y="146713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zh-CN" sz="1100" dirty="0" smtClean="0"/>
            <a:t>MTV</a:t>
          </a:r>
          <a:endParaRPr lang="zh-CN" altLang="en-US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0.54944</cdr:x>
      <cdr:y>0.61885</cdr:y>
    </cdr:from>
    <cdr:to>
      <cdr:x>1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9155" y="148463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zh-CN" sz="1100" dirty="0" smtClean="0"/>
            <a:t>MVC</a:t>
          </a:r>
          <a:endParaRPr lang="zh-CN" altLang="en-US" sz="1100" dirty="0"/>
        </a:p>
      </cdr:txBody>
    </cdr:sp>
  </cdr:relSizeAnchor>
  <cdr:relSizeAnchor xmlns:cdr="http://schemas.openxmlformats.org/drawingml/2006/chartDrawing">
    <cdr:from>
      <cdr:x>0.15776</cdr:x>
      <cdr:y>0.61885</cdr:y>
    </cdr:from>
    <cdr:to>
      <cdr:x>0.60832</cdr:x>
      <cdr:y>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20163" y="1532397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zh-CN" sz="1100" dirty="0" smtClean="0"/>
            <a:t>MTV</a:t>
          </a:r>
          <a:endParaRPr lang="zh-CN" alt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2020/7/4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4860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508064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dn201307082009_1920x108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3805" y="1257300"/>
            <a:ext cx="2470150" cy="33356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413082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5864168" y="3324655"/>
            <a:ext cx="45492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400" dirty="0" smtClean="0">
                <a:solidFill>
                  <a:schemeClr val="bg1">
                    <a:alpha val="89000"/>
                  </a:schemeClr>
                </a:solidFill>
                <a:ea typeface="微软雅黑" panose="020B0503020204020204" charset="-122"/>
                <a:cs typeface="+mn-ea"/>
                <a:sym typeface="+mn-ea"/>
              </a:rPr>
              <a:t>一款面向小型团队开发的图片资源管理网站</a:t>
            </a:r>
            <a:r>
              <a:rPr lang="en-US" altLang="zh-CN" sz="1400" dirty="0" smtClean="0">
                <a:solidFill>
                  <a:schemeClr val="bg1">
                    <a:alpha val="89000"/>
                  </a:schemeClr>
                </a:solidFill>
                <a:ea typeface="微软雅黑" panose="020B0503020204020204" charset="-122"/>
                <a:cs typeface="+mn-ea"/>
                <a:sym typeface="+mn-ea"/>
              </a:rPr>
              <a:t>[</a:t>
            </a:r>
            <a:r>
              <a:rPr lang="zh-CN" altLang="en-US" sz="1400" dirty="0" smtClean="0">
                <a:solidFill>
                  <a:schemeClr val="bg1">
                    <a:alpha val="89000"/>
                  </a:schemeClr>
                </a:solidFill>
                <a:ea typeface="微软雅黑" panose="020B0503020204020204" charset="-122"/>
                <a:cs typeface="+mn-ea"/>
                <a:sym typeface="+mn-ea"/>
              </a:rPr>
              <a:t>图床</a:t>
            </a:r>
            <a:r>
              <a:rPr lang="en-US" altLang="zh-CN" sz="1400" dirty="0" smtClean="0">
                <a:solidFill>
                  <a:schemeClr val="bg1">
                    <a:alpha val="89000"/>
                  </a:schemeClr>
                </a:solidFill>
                <a:ea typeface="微软雅黑" panose="020B0503020204020204" charset="-122"/>
                <a:cs typeface="+mn-ea"/>
                <a:sym typeface="+mn-ea"/>
              </a:rPr>
              <a:t>]</a:t>
            </a:r>
            <a:endParaRPr lang="en-US" altLang="zh-CN" sz="1400" dirty="0">
              <a:solidFill>
                <a:schemeClr val="bg1">
                  <a:alpha val="89000"/>
                </a:schemeClr>
              </a:solidFill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803211" y="3964080"/>
            <a:ext cx="2787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汇报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人：王诗斌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527073" y="3964080"/>
            <a:ext cx="2787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班级：惠普测试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03463" y="2642298"/>
            <a:ext cx="6729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知夕图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床</a:t>
            </a:r>
            <a:endParaRPr lang="zh-CN" altLang="en-US" sz="4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2"/>
          <p:cNvGrpSpPr/>
          <p:nvPr/>
        </p:nvGrpSpPr>
        <p:grpSpPr>
          <a:xfrm>
            <a:off x="809625" y="297815"/>
            <a:ext cx="2104390" cy="756285"/>
            <a:chOff x="1275" y="469"/>
            <a:chExt cx="3314" cy="1191"/>
          </a:xfrm>
        </p:grpSpPr>
        <p:pic>
          <p:nvPicPr>
            <p:cNvPr id="74" name="图片 73" descr="dn201307082009_1920x108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75" name="矩形 74"/>
            <p:cNvSpPr/>
            <p:nvPr/>
          </p:nvSpPr>
          <p:spPr>
            <a:xfrm>
              <a:off x="1802" y="1026"/>
              <a:ext cx="2787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  数据  界面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-07</a:t>
              </a:r>
            </a:p>
          </p:txBody>
        </p:sp>
      </p:grpSp>
      <p:pic>
        <p:nvPicPr>
          <p:cNvPr id="18" name="Picture 17" descr="2020_07_04_16_22.22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2430" y="1028700"/>
            <a:ext cx="9655919" cy="5623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2"/>
          <p:cNvGrpSpPr/>
          <p:nvPr/>
        </p:nvGrpSpPr>
        <p:grpSpPr>
          <a:xfrm>
            <a:off x="809625" y="297815"/>
            <a:ext cx="2104390" cy="756285"/>
            <a:chOff x="1275" y="469"/>
            <a:chExt cx="3314" cy="1191"/>
          </a:xfrm>
        </p:grpSpPr>
        <p:pic>
          <p:nvPicPr>
            <p:cNvPr id="74" name="图片 73" descr="dn201307082009_1920x108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75" name="矩形 74"/>
            <p:cNvSpPr/>
            <p:nvPr/>
          </p:nvSpPr>
          <p:spPr>
            <a:xfrm>
              <a:off x="1802" y="1026"/>
              <a:ext cx="2787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  管理  界面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-08</a:t>
              </a:r>
            </a:p>
          </p:txBody>
        </p:sp>
      </p:grpSp>
      <p:pic>
        <p:nvPicPr>
          <p:cNvPr id="18" name="Picture 17" descr="2020_07_04_16_22.22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8820" y="1661855"/>
            <a:ext cx="9883140" cy="43572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2"/>
          <p:cNvGrpSpPr/>
          <p:nvPr/>
        </p:nvGrpSpPr>
        <p:grpSpPr>
          <a:xfrm>
            <a:off x="809625" y="297815"/>
            <a:ext cx="2104390" cy="756285"/>
            <a:chOff x="1275" y="469"/>
            <a:chExt cx="3314" cy="1191"/>
          </a:xfrm>
        </p:grpSpPr>
        <p:pic>
          <p:nvPicPr>
            <p:cNvPr id="74" name="图片 73" descr="dn201307082009_1920x108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75" name="矩形 74"/>
            <p:cNvSpPr/>
            <p:nvPr/>
          </p:nvSpPr>
          <p:spPr>
            <a:xfrm>
              <a:off x="1802" y="1026"/>
              <a:ext cx="2787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  文档  界面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-09</a:t>
              </a:r>
            </a:p>
          </p:txBody>
        </p:sp>
      </p:grpSp>
      <p:pic>
        <p:nvPicPr>
          <p:cNvPr id="18" name="Picture 17" descr="2020_07_04_16_22.22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09775" y="1028700"/>
            <a:ext cx="9841230" cy="5623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2"/>
          <p:cNvGrpSpPr/>
          <p:nvPr/>
        </p:nvGrpSpPr>
        <p:grpSpPr>
          <a:xfrm>
            <a:off x="809625" y="297815"/>
            <a:ext cx="2138680" cy="756285"/>
            <a:chOff x="1275" y="469"/>
            <a:chExt cx="3368" cy="1191"/>
          </a:xfrm>
        </p:grpSpPr>
        <p:pic>
          <p:nvPicPr>
            <p:cNvPr id="74" name="图片 73" descr="dn201307082009_1920x108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75" name="矩形 74"/>
            <p:cNvSpPr/>
            <p:nvPr/>
          </p:nvSpPr>
          <p:spPr>
            <a:xfrm>
              <a:off x="1747" y="1026"/>
              <a:ext cx="2896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  详情  界面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-10</a:t>
              </a:r>
            </a:p>
          </p:txBody>
        </p:sp>
      </p:grpSp>
      <p:pic>
        <p:nvPicPr>
          <p:cNvPr id="18" name="Picture 17" descr="2020_07_04_16_22.22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8820" y="1432588"/>
            <a:ext cx="9883140" cy="48157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3529965" y="4350068"/>
            <a:ext cx="4995863" cy="6619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主要技术</a:t>
            </a:r>
            <a:endParaRPr lang="zh-CN" altLang="en-US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88335" y="4924425"/>
            <a:ext cx="5793104" cy="520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n-US" altLang="zh-CN" sz="1400" strike="noStrike" noProof="1">
                <a:solidFill>
                  <a:schemeClr val="bg1">
                    <a:alpha val="89000"/>
                  </a:schemeClr>
                </a:solidFill>
                <a:latin typeface="+mn-lt"/>
                <a:ea typeface="微软雅黑" panose="020B0503020204020204" charset="-122"/>
                <a:cs typeface="+mn-cs"/>
                <a:sym typeface="+mn-ea"/>
              </a:rPr>
              <a:t>Don't aim for success if you want it; just do what you love and believe in, and it will come naturally.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1"/>
          <p:cNvGrpSpPr/>
          <p:nvPr/>
        </p:nvGrpSpPr>
        <p:grpSpPr>
          <a:xfrm>
            <a:off x="1391920" y="2315210"/>
            <a:ext cx="3162300" cy="3037205"/>
            <a:chOff x="2192" y="3646"/>
            <a:chExt cx="4980" cy="4783"/>
          </a:xfrm>
          <a:blipFill rotWithShape="1">
            <a:blip r:embed="rId2"/>
            <a:stretch>
              <a:fillRect/>
            </a:stretch>
          </a:blipFill>
        </p:grpSpPr>
        <p:sp>
          <p:nvSpPr>
            <p:cNvPr id="67" name="Freeform 8"/>
            <p:cNvSpPr/>
            <p:nvPr/>
          </p:nvSpPr>
          <p:spPr bwMode="auto">
            <a:xfrm>
              <a:off x="4724" y="5084"/>
              <a:ext cx="1623" cy="1877"/>
            </a:xfrm>
            <a:custGeom>
              <a:avLst/>
              <a:gdLst>
                <a:gd name="T0" fmla="*/ 1130 w 2260"/>
                <a:gd name="T1" fmla="*/ 0 h 2610"/>
                <a:gd name="T2" fmla="*/ 1695 w 2260"/>
                <a:gd name="T3" fmla="*/ 326 h 2610"/>
                <a:gd name="T4" fmla="*/ 2260 w 2260"/>
                <a:gd name="T5" fmla="*/ 652 h 2610"/>
                <a:gd name="T6" fmla="*/ 2260 w 2260"/>
                <a:gd name="T7" fmla="*/ 1305 h 2610"/>
                <a:gd name="T8" fmla="*/ 2260 w 2260"/>
                <a:gd name="T9" fmla="*/ 1957 h 2610"/>
                <a:gd name="T10" fmla="*/ 1695 w 2260"/>
                <a:gd name="T11" fmla="*/ 2283 h 2610"/>
                <a:gd name="T12" fmla="*/ 1130 w 2260"/>
                <a:gd name="T13" fmla="*/ 2610 h 2610"/>
                <a:gd name="T14" fmla="*/ 565 w 2260"/>
                <a:gd name="T15" fmla="*/ 2283 h 2610"/>
                <a:gd name="T16" fmla="*/ 0 w 2260"/>
                <a:gd name="T17" fmla="*/ 1957 h 2610"/>
                <a:gd name="T18" fmla="*/ 0 w 2260"/>
                <a:gd name="T19" fmla="*/ 1305 h 2610"/>
                <a:gd name="T20" fmla="*/ 0 w 2260"/>
                <a:gd name="T21" fmla="*/ 652 h 2610"/>
                <a:gd name="T22" fmla="*/ 565 w 2260"/>
                <a:gd name="T23" fmla="*/ 326 h 2610"/>
                <a:gd name="T24" fmla="*/ 1130 w 2260"/>
                <a:gd name="T25" fmla="*/ 0 h 2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0" h="2610">
                  <a:moveTo>
                    <a:pt x="1130" y="0"/>
                  </a:moveTo>
                  <a:lnTo>
                    <a:pt x="1695" y="326"/>
                  </a:lnTo>
                  <a:lnTo>
                    <a:pt x="2260" y="652"/>
                  </a:lnTo>
                  <a:lnTo>
                    <a:pt x="2260" y="1305"/>
                  </a:lnTo>
                  <a:lnTo>
                    <a:pt x="2260" y="1957"/>
                  </a:lnTo>
                  <a:lnTo>
                    <a:pt x="1695" y="2283"/>
                  </a:lnTo>
                  <a:lnTo>
                    <a:pt x="1130" y="2610"/>
                  </a:lnTo>
                  <a:lnTo>
                    <a:pt x="565" y="2283"/>
                  </a:lnTo>
                  <a:lnTo>
                    <a:pt x="0" y="1957"/>
                  </a:lnTo>
                  <a:lnTo>
                    <a:pt x="0" y="1305"/>
                  </a:lnTo>
                  <a:lnTo>
                    <a:pt x="0" y="652"/>
                  </a:lnTo>
                  <a:lnTo>
                    <a:pt x="565" y="326"/>
                  </a:lnTo>
                  <a:lnTo>
                    <a:pt x="11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8"/>
            <p:cNvSpPr/>
            <p:nvPr/>
          </p:nvSpPr>
          <p:spPr bwMode="auto">
            <a:xfrm>
              <a:off x="3879" y="6537"/>
              <a:ext cx="1623" cy="1877"/>
            </a:xfrm>
            <a:custGeom>
              <a:avLst/>
              <a:gdLst>
                <a:gd name="T0" fmla="*/ 1130 w 2260"/>
                <a:gd name="T1" fmla="*/ 0 h 2610"/>
                <a:gd name="T2" fmla="*/ 1695 w 2260"/>
                <a:gd name="T3" fmla="*/ 326 h 2610"/>
                <a:gd name="T4" fmla="*/ 2260 w 2260"/>
                <a:gd name="T5" fmla="*/ 652 h 2610"/>
                <a:gd name="T6" fmla="*/ 2260 w 2260"/>
                <a:gd name="T7" fmla="*/ 1305 h 2610"/>
                <a:gd name="T8" fmla="*/ 2260 w 2260"/>
                <a:gd name="T9" fmla="*/ 1957 h 2610"/>
                <a:gd name="T10" fmla="*/ 1695 w 2260"/>
                <a:gd name="T11" fmla="*/ 2283 h 2610"/>
                <a:gd name="T12" fmla="*/ 1130 w 2260"/>
                <a:gd name="T13" fmla="*/ 2610 h 2610"/>
                <a:gd name="T14" fmla="*/ 565 w 2260"/>
                <a:gd name="T15" fmla="*/ 2283 h 2610"/>
                <a:gd name="T16" fmla="*/ 0 w 2260"/>
                <a:gd name="T17" fmla="*/ 1957 h 2610"/>
                <a:gd name="T18" fmla="*/ 0 w 2260"/>
                <a:gd name="T19" fmla="*/ 1305 h 2610"/>
                <a:gd name="T20" fmla="*/ 0 w 2260"/>
                <a:gd name="T21" fmla="*/ 652 h 2610"/>
                <a:gd name="T22" fmla="*/ 565 w 2260"/>
                <a:gd name="T23" fmla="*/ 326 h 2610"/>
                <a:gd name="T24" fmla="*/ 1130 w 2260"/>
                <a:gd name="T25" fmla="*/ 0 h 2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0" h="2610">
                  <a:moveTo>
                    <a:pt x="1130" y="0"/>
                  </a:moveTo>
                  <a:lnTo>
                    <a:pt x="1695" y="326"/>
                  </a:lnTo>
                  <a:lnTo>
                    <a:pt x="2260" y="652"/>
                  </a:lnTo>
                  <a:lnTo>
                    <a:pt x="2260" y="1305"/>
                  </a:lnTo>
                  <a:lnTo>
                    <a:pt x="2260" y="1957"/>
                  </a:lnTo>
                  <a:lnTo>
                    <a:pt x="1695" y="2283"/>
                  </a:lnTo>
                  <a:lnTo>
                    <a:pt x="1130" y="2610"/>
                  </a:lnTo>
                  <a:lnTo>
                    <a:pt x="565" y="2283"/>
                  </a:lnTo>
                  <a:lnTo>
                    <a:pt x="0" y="1957"/>
                  </a:lnTo>
                  <a:lnTo>
                    <a:pt x="0" y="1305"/>
                  </a:lnTo>
                  <a:lnTo>
                    <a:pt x="0" y="652"/>
                  </a:lnTo>
                  <a:lnTo>
                    <a:pt x="565" y="326"/>
                  </a:lnTo>
                  <a:lnTo>
                    <a:pt x="11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8"/>
            <p:cNvSpPr/>
            <p:nvPr/>
          </p:nvSpPr>
          <p:spPr bwMode="auto">
            <a:xfrm>
              <a:off x="3053" y="5084"/>
              <a:ext cx="1623" cy="1877"/>
            </a:xfrm>
            <a:custGeom>
              <a:avLst/>
              <a:gdLst>
                <a:gd name="T0" fmla="*/ 1130 w 2260"/>
                <a:gd name="T1" fmla="*/ 0 h 2610"/>
                <a:gd name="T2" fmla="*/ 1695 w 2260"/>
                <a:gd name="T3" fmla="*/ 326 h 2610"/>
                <a:gd name="T4" fmla="*/ 2260 w 2260"/>
                <a:gd name="T5" fmla="*/ 652 h 2610"/>
                <a:gd name="T6" fmla="*/ 2260 w 2260"/>
                <a:gd name="T7" fmla="*/ 1305 h 2610"/>
                <a:gd name="T8" fmla="*/ 2260 w 2260"/>
                <a:gd name="T9" fmla="*/ 1957 h 2610"/>
                <a:gd name="T10" fmla="*/ 1695 w 2260"/>
                <a:gd name="T11" fmla="*/ 2283 h 2610"/>
                <a:gd name="T12" fmla="*/ 1130 w 2260"/>
                <a:gd name="T13" fmla="*/ 2610 h 2610"/>
                <a:gd name="T14" fmla="*/ 565 w 2260"/>
                <a:gd name="T15" fmla="*/ 2283 h 2610"/>
                <a:gd name="T16" fmla="*/ 0 w 2260"/>
                <a:gd name="T17" fmla="*/ 1957 h 2610"/>
                <a:gd name="T18" fmla="*/ 0 w 2260"/>
                <a:gd name="T19" fmla="*/ 1305 h 2610"/>
                <a:gd name="T20" fmla="*/ 0 w 2260"/>
                <a:gd name="T21" fmla="*/ 652 h 2610"/>
                <a:gd name="T22" fmla="*/ 565 w 2260"/>
                <a:gd name="T23" fmla="*/ 326 h 2610"/>
                <a:gd name="T24" fmla="*/ 1130 w 2260"/>
                <a:gd name="T25" fmla="*/ 0 h 2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0" h="2610">
                  <a:moveTo>
                    <a:pt x="1130" y="0"/>
                  </a:moveTo>
                  <a:lnTo>
                    <a:pt x="1695" y="326"/>
                  </a:lnTo>
                  <a:lnTo>
                    <a:pt x="2260" y="652"/>
                  </a:lnTo>
                  <a:lnTo>
                    <a:pt x="2260" y="1305"/>
                  </a:lnTo>
                  <a:lnTo>
                    <a:pt x="2260" y="1957"/>
                  </a:lnTo>
                  <a:lnTo>
                    <a:pt x="1695" y="2283"/>
                  </a:lnTo>
                  <a:lnTo>
                    <a:pt x="1130" y="2610"/>
                  </a:lnTo>
                  <a:lnTo>
                    <a:pt x="565" y="2283"/>
                  </a:lnTo>
                  <a:lnTo>
                    <a:pt x="0" y="1957"/>
                  </a:lnTo>
                  <a:lnTo>
                    <a:pt x="0" y="1305"/>
                  </a:lnTo>
                  <a:lnTo>
                    <a:pt x="0" y="652"/>
                  </a:lnTo>
                  <a:lnTo>
                    <a:pt x="565" y="326"/>
                  </a:lnTo>
                  <a:lnTo>
                    <a:pt x="11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8"/>
            <p:cNvSpPr/>
            <p:nvPr/>
          </p:nvSpPr>
          <p:spPr bwMode="auto">
            <a:xfrm>
              <a:off x="5550" y="6553"/>
              <a:ext cx="1623" cy="1877"/>
            </a:xfrm>
            <a:custGeom>
              <a:avLst/>
              <a:gdLst>
                <a:gd name="T0" fmla="*/ 1130 w 2260"/>
                <a:gd name="T1" fmla="*/ 0 h 2610"/>
                <a:gd name="T2" fmla="*/ 1695 w 2260"/>
                <a:gd name="T3" fmla="*/ 326 h 2610"/>
                <a:gd name="T4" fmla="*/ 2260 w 2260"/>
                <a:gd name="T5" fmla="*/ 652 h 2610"/>
                <a:gd name="T6" fmla="*/ 2260 w 2260"/>
                <a:gd name="T7" fmla="*/ 1305 h 2610"/>
                <a:gd name="T8" fmla="*/ 2260 w 2260"/>
                <a:gd name="T9" fmla="*/ 1957 h 2610"/>
                <a:gd name="T10" fmla="*/ 1695 w 2260"/>
                <a:gd name="T11" fmla="*/ 2283 h 2610"/>
                <a:gd name="T12" fmla="*/ 1130 w 2260"/>
                <a:gd name="T13" fmla="*/ 2610 h 2610"/>
                <a:gd name="T14" fmla="*/ 565 w 2260"/>
                <a:gd name="T15" fmla="*/ 2283 h 2610"/>
                <a:gd name="T16" fmla="*/ 0 w 2260"/>
                <a:gd name="T17" fmla="*/ 1957 h 2610"/>
                <a:gd name="T18" fmla="*/ 0 w 2260"/>
                <a:gd name="T19" fmla="*/ 1305 h 2610"/>
                <a:gd name="T20" fmla="*/ 0 w 2260"/>
                <a:gd name="T21" fmla="*/ 652 h 2610"/>
                <a:gd name="T22" fmla="*/ 565 w 2260"/>
                <a:gd name="T23" fmla="*/ 326 h 2610"/>
                <a:gd name="T24" fmla="*/ 1130 w 2260"/>
                <a:gd name="T25" fmla="*/ 0 h 2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0" h="2610">
                  <a:moveTo>
                    <a:pt x="1130" y="0"/>
                  </a:moveTo>
                  <a:lnTo>
                    <a:pt x="1695" y="326"/>
                  </a:lnTo>
                  <a:lnTo>
                    <a:pt x="2260" y="652"/>
                  </a:lnTo>
                  <a:lnTo>
                    <a:pt x="2260" y="1305"/>
                  </a:lnTo>
                  <a:lnTo>
                    <a:pt x="2260" y="1957"/>
                  </a:lnTo>
                  <a:lnTo>
                    <a:pt x="1695" y="2283"/>
                  </a:lnTo>
                  <a:lnTo>
                    <a:pt x="1130" y="2610"/>
                  </a:lnTo>
                  <a:lnTo>
                    <a:pt x="565" y="2283"/>
                  </a:lnTo>
                  <a:lnTo>
                    <a:pt x="0" y="1957"/>
                  </a:lnTo>
                  <a:lnTo>
                    <a:pt x="0" y="1305"/>
                  </a:lnTo>
                  <a:lnTo>
                    <a:pt x="0" y="652"/>
                  </a:lnTo>
                  <a:lnTo>
                    <a:pt x="565" y="326"/>
                  </a:lnTo>
                  <a:lnTo>
                    <a:pt x="11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8"/>
            <p:cNvSpPr/>
            <p:nvPr/>
          </p:nvSpPr>
          <p:spPr bwMode="auto">
            <a:xfrm>
              <a:off x="2192" y="6521"/>
              <a:ext cx="1623" cy="1877"/>
            </a:xfrm>
            <a:custGeom>
              <a:avLst/>
              <a:gdLst>
                <a:gd name="T0" fmla="*/ 1130 w 2260"/>
                <a:gd name="T1" fmla="*/ 0 h 2610"/>
                <a:gd name="T2" fmla="*/ 1695 w 2260"/>
                <a:gd name="T3" fmla="*/ 326 h 2610"/>
                <a:gd name="T4" fmla="*/ 2260 w 2260"/>
                <a:gd name="T5" fmla="*/ 652 h 2610"/>
                <a:gd name="T6" fmla="*/ 2260 w 2260"/>
                <a:gd name="T7" fmla="*/ 1305 h 2610"/>
                <a:gd name="T8" fmla="*/ 2260 w 2260"/>
                <a:gd name="T9" fmla="*/ 1957 h 2610"/>
                <a:gd name="T10" fmla="*/ 1695 w 2260"/>
                <a:gd name="T11" fmla="*/ 2283 h 2610"/>
                <a:gd name="T12" fmla="*/ 1130 w 2260"/>
                <a:gd name="T13" fmla="*/ 2610 h 2610"/>
                <a:gd name="T14" fmla="*/ 565 w 2260"/>
                <a:gd name="T15" fmla="*/ 2283 h 2610"/>
                <a:gd name="T16" fmla="*/ 0 w 2260"/>
                <a:gd name="T17" fmla="*/ 1957 h 2610"/>
                <a:gd name="T18" fmla="*/ 0 w 2260"/>
                <a:gd name="T19" fmla="*/ 1305 h 2610"/>
                <a:gd name="T20" fmla="*/ 0 w 2260"/>
                <a:gd name="T21" fmla="*/ 652 h 2610"/>
                <a:gd name="T22" fmla="*/ 565 w 2260"/>
                <a:gd name="T23" fmla="*/ 326 h 2610"/>
                <a:gd name="T24" fmla="*/ 1130 w 2260"/>
                <a:gd name="T25" fmla="*/ 0 h 2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0" h="2610">
                  <a:moveTo>
                    <a:pt x="1130" y="0"/>
                  </a:moveTo>
                  <a:lnTo>
                    <a:pt x="1695" y="326"/>
                  </a:lnTo>
                  <a:lnTo>
                    <a:pt x="2260" y="652"/>
                  </a:lnTo>
                  <a:lnTo>
                    <a:pt x="2260" y="1305"/>
                  </a:lnTo>
                  <a:lnTo>
                    <a:pt x="2260" y="1957"/>
                  </a:lnTo>
                  <a:lnTo>
                    <a:pt x="1695" y="2283"/>
                  </a:lnTo>
                  <a:lnTo>
                    <a:pt x="1130" y="2610"/>
                  </a:lnTo>
                  <a:lnTo>
                    <a:pt x="565" y="2283"/>
                  </a:lnTo>
                  <a:lnTo>
                    <a:pt x="0" y="1957"/>
                  </a:lnTo>
                  <a:lnTo>
                    <a:pt x="0" y="1305"/>
                  </a:lnTo>
                  <a:lnTo>
                    <a:pt x="0" y="652"/>
                  </a:lnTo>
                  <a:lnTo>
                    <a:pt x="565" y="326"/>
                  </a:lnTo>
                  <a:lnTo>
                    <a:pt x="11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8"/>
            <p:cNvSpPr/>
            <p:nvPr/>
          </p:nvSpPr>
          <p:spPr bwMode="auto">
            <a:xfrm>
              <a:off x="3927" y="3646"/>
              <a:ext cx="1623" cy="1877"/>
            </a:xfrm>
            <a:custGeom>
              <a:avLst/>
              <a:gdLst>
                <a:gd name="T0" fmla="*/ 1130 w 2260"/>
                <a:gd name="T1" fmla="*/ 0 h 2610"/>
                <a:gd name="T2" fmla="*/ 1695 w 2260"/>
                <a:gd name="T3" fmla="*/ 326 h 2610"/>
                <a:gd name="T4" fmla="*/ 2260 w 2260"/>
                <a:gd name="T5" fmla="*/ 652 h 2610"/>
                <a:gd name="T6" fmla="*/ 2260 w 2260"/>
                <a:gd name="T7" fmla="*/ 1305 h 2610"/>
                <a:gd name="T8" fmla="*/ 2260 w 2260"/>
                <a:gd name="T9" fmla="*/ 1957 h 2610"/>
                <a:gd name="T10" fmla="*/ 1695 w 2260"/>
                <a:gd name="T11" fmla="*/ 2283 h 2610"/>
                <a:gd name="T12" fmla="*/ 1130 w 2260"/>
                <a:gd name="T13" fmla="*/ 2610 h 2610"/>
                <a:gd name="T14" fmla="*/ 565 w 2260"/>
                <a:gd name="T15" fmla="*/ 2283 h 2610"/>
                <a:gd name="T16" fmla="*/ 0 w 2260"/>
                <a:gd name="T17" fmla="*/ 1957 h 2610"/>
                <a:gd name="T18" fmla="*/ 0 w 2260"/>
                <a:gd name="T19" fmla="*/ 1305 h 2610"/>
                <a:gd name="T20" fmla="*/ 0 w 2260"/>
                <a:gd name="T21" fmla="*/ 652 h 2610"/>
                <a:gd name="T22" fmla="*/ 565 w 2260"/>
                <a:gd name="T23" fmla="*/ 326 h 2610"/>
                <a:gd name="T24" fmla="*/ 1130 w 2260"/>
                <a:gd name="T25" fmla="*/ 0 h 2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0" h="2610">
                  <a:moveTo>
                    <a:pt x="1130" y="0"/>
                  </a:moveTo>
                  <a:lnTo>
                    <a:pt x="1695" y="326"/>
                  </a:lnTo>
                  <a:lnTo>
                    <a:pt x="2260" y="652"/>
                  </a:lnTo>
                  <a:lnTo>
                    <a:pt x="2260" y="1305"/>
                  </a:lnTo>
                  <a:lnTo>
                    <a:pt x="2260" y="1957"/>
                  </a:lnTo>
                  <a:lnTo>
                    <a:pt x="1695" y="2283"/>
                  </a:lnTo>
                  <a:lnTo>
                    <a:pt x="1130" y="2610"/>
                  </a:lnTo>
                  <a:lnTo>
                    <a:pt x="565" y="2283"/>
                  </a:lnTo>
                  <a:lnTo>
                    <a:pt x="0" y="1957"/>
                  </a:lnTo>
                  <a:lnTo>
                    <a:pt x="0" y="1305"/>
                  </a:lnTo>
                  <a:lnTo>
                    <a:pt x="0" y="652"/>
                  </a:lnTo>
                  <a:lnTo>
                    <a:pt x="565" y="326"/>
                  </a:lnTo>
                  <a:lnTo>
                    <a:pt x="11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组合 72"/>
          <p:cNvGrpSpPr/>
          <p:nvPr/>
        </p:nvGrpSpPr>
        <p:grpSpPr>
          <a:xfrm>
            <a:off x="809625" y="297815"/>
            <a:ext cx="1492250" cy="756285"/>
            <a:chOff x="1275" y="469"/>
            <a:chExt cx="2350" cy="1191"/>
          </a:xfrm>
        </p:grpSpPr>
        <p:pic>
          <p:nvPicPr>
            <p:cNvPr id="74" name="图片 73" descr="dn201307082009_1920x1080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75" name="矩形 74"/>
            <p:cNvSpPr/>
            <p:nvPr/>
          </p:nvSpPr>
          <p:spPr>
            <a:xfrm>
              <a:off x="1880" y="841"/>
              <a:ext cx="1745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技术搭建</a:t>
              </a:r>
              <a:endParaRPr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endParaRPr>
            </a:p>
          </p:txBody>
        </p:sp>
      </p:grpSp>
      <p:cxnSp>
        <p:nvCxnSpPr>
          <p:cNvPr id="76" name="直接连接符 75"/>
          <p:cNvCxnSpPr/>
          <p:nvPr/>
        </p:nvCxnSpPr>
        <p:spPr>
          <a:xfrm>
            <a:off x="6687779" y="2711850"/>
            <a:ext cx="764498" cy="0"/>
          </a:xfrm>
          <a:prstGeom prst="line">
            <a:avLst/>
          </a:prstGeom>
          <a:ln w="28575">
            <a:solidFill>
              <a:srgbClr val="F8F5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23"/>
          <p:cNvSpPr txBox="1"/>
          <p:nvPr/>
        </p:nvSpPr>
        <p:spPr>
          <a:xfrm>
            <a:off x="6596380" y="2792730"/>
            <a:ext cx="4607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老生常谈，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HTML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技术：结合原生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js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实现动态布局；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endParaRPr lang="en-US" altLang="zh-CN" sz="12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Django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-Python Web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框架，实现数据库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ORM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结构，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model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与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setting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配置完成方可直连数据库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实现模版管理，存在大量组件加速开发；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endParaRPr lang="en-US" altLang="zh-CN" sz="12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Sqlite3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：轻量级数据库，支持默认参数设置，仅需简单配置即可上手。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8" name="TextBox 24"/>
          <p:cNvSpPr txBox="1"/>
          <p:nvPr/>
        </p:nvSpPr>
        <p:spPr>
          <a:xfrm>
            <a:off x="6634483" y="2315496"/>
            <a:ext cx="3683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Html-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后端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Django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框架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Sqlite3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78"/>
          <p:cNvGrpSpPr/>
          <p:nvPr/>
        </p:nvGrpSpPr>
        <p:grpSpPr>
          <a:xfrm rot="18240000">
            <a:off x="6103303" y="1692680"/>
            <a:ext cx="713446" cy="535853"/>
            <a:chOff x="7586663" y="2316885"/>
            <a:chExt cx="713446" cy="535853"/>
          </a:xfrm>
        </p:grpSpPr>
        <p:sp>
          <p:nvSpPr>
            <p:cNvPr id="80" name="椭圆 79"/>
            <p:cNvSpPr/>
            <p:nvPr/>
          </p:nvSpPr>
          <p:spPr>
            <a:xfrm>
              <a:off x="7586663" y="2316885"/>
              <a:ext cx="535853" cy="535853"/>
            </a:xfrm>
            <a:prstGeom prst="ellipse">
              <a:avLst/>
            </a:prstGeom>
            <a:solidFill>
              <a:srgbClr val="F8F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7944922" y="2497551"/>
              <a:ext cx="355187" cy="355187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7" grpId="1"/>
      <p:bldP spid="78" grpId="0"/>
      <p:bldP spid="7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图表 64"/>
          <p:cNvGraphicFramePr/>
          <p:nvPr/>
        </p:nvGraphicFramePr>
        <p:xfrm>
          <a:off x="2210937" y="1699146"/>
          <a:ext cx="2029460" cy="2399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图表 1"/>
          <p:cNvGraphicFramePr/>
          <p:nvPr/>
        </p:nvGraphicFramePr>
        <p:xfrm>
          <a:off x="2122786" y="4458970"/>
          <a:ext cx="2029460" cy="2399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" name="组合 17"/>
          <p:cNvGrpSpPr/>
          <p:nvPr/>
        </p:nvGrpSpPr>
        <p:grpSpPr>
          <a:xfrm>
            <a:off x="809625" y="297815"/>
            <a:ext cx="2573655" cy="756285"/>
            <a:chOff x="1275" y="469"/>
            <a:chExt cx="4053" cy="1191"/>
          </a:xfrm>
        </p:grpSpPr>
        <p:pic>
          <p:nvPicPr>
            <p:cNvPr id="19" name="图片 18" descr="dn201307082009_1920x1080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2244" y="841"/>
              <a:ext cx="3084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MVC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与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MTC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比对</a:t>
              </a:r>
              <a:endParaRPr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22" name="TextBox 24"/>
          <p:cNvSpPr txBox="1"/>
          <p:nvPr/>
        </p:nvSpPr>
        <p:spPr>
          <a:xfrm>
            <a:off x="1557944" y="142971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组件化程度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TextBox 24"/>
          <p:cNvSpPr txBox="1"/>
          <p:nvPr/>
        </p:nvSpPr>
        <p:spPr>
          <a:xfrm>
            <a:off x="1407001" y="422797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文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件结构合理性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Picture 14" descr="2020_06_29_23_28.45.bmp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76825" y="0"/>
            <a:ext cx="7115175" cy="3432412"/>
          </a:xfrm>
          <a:prstGeom prst="rect">
            <a:avLst/>
          </a:prstGeom>
        </p:spPr>
      </p:pic>
      <p:pic>
        <p:nvPicPr>
          <p:cNvPr id="16" name="Picture 15" descr="2020_06_29_23_26.49.bmp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76967" y="3582537"/>
            <a:ext cx="7115033" cy="327546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5" grpId="0">
        <p:bldAsOne/>
      </p:bldGraphic>
      <p:bldP spid="22" grpId="0"/>
      <p:bldP spid="22" grpId="1"/>
      <p:bldP spid="23" grpId="0"/>
      <p:bldP spid="2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3529965" y="4350068"/>
            <a:ext cx="4995863" cy="6619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代码实现</a:t>
            </a:r>
            <a:endParaRPr lang="zh-CN" altLang="en-US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88335" y="4924425"/>
            <a:ext cx="5793104" cy="520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n-US" altLang="zh-CN" sz="1400" strike="noStrike" noProof="1">
                <a:solidFill>
                  <a:schemeClr val="bg1">
                    <a:alpha val="89000"/>
                  </a:schemeClr>
                </a:solidFill>
                <a:latin typeface="+mn-lt"/>
                <a:ea typeface="微软雅黑" panose="020B0503020204020204" charset="-122"/>
                <a:cs typeface="+mn-cs"/>
                <a:sym typeface="+mn-ea"/>
              </a:rPr>
              <a:t>Don't aim for success if you want it; just do what you love and believe in, and it will come naturally.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直接连接符 12"/>
          <p:cNvSpPr>
            <a:spLocks noChangeShapeType="1"/>
          </p:cNvSpPr>
          <p:nvPr/>
        </p:nvSpPr>
        <p:spPr bwMode="auto">
          <a:xfrm>
            <a:off x="2098041" y="3787618"/>
            <a:ext cx="7559675" cy="1"/>
          </a:xfrm>
          <a:prstGeom prst="line">
            <a:avLst/>
          </a:prstGeom>
          <a:noFill/>
          <a:ln w="19050" cap="flat" cmpd="sng">
            <a:solidFill>
              <a:schemeClr val="bg1"/>
            </a:solidFill>
            <a:prstDash val="dash"/>
            <a:miter lim="800000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3200"/>
          </a:p>
        </p:txBody>
      </p:sp>
      <p:sp>
        <p:nvSpPr>
          <p:cNvPr id="43" name="矩形 9"/>
          <p:cNvSpPr>
            <a:spLocks noChangeArrowheads="1"/>
          </p:cNvSpPr>
          <p:nvPr/>
        </p:nvSpPr>
        <p:spPr bwMode="auto">
          <a:xfrm>
            <a:off x="4617720" y="2527935"/>
            <a:ext cx="1259840" cy="1259840"/>
          </a:xfrm>
          <a:prstGeom prst="rect">
            <a:avLst/>
          </a:prstGeom>
          <a:solidFill>
            <a:srgbClr val="F8F5A6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5400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CN" altLang="zh-CN" sz="32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" name="矩形 52"/>
          <p:cNvSpPr>
            <a:spLocks noChangeArrowheads="1"/>
          </p:cNvSpPr>
          <p:nvPr/>
        </p:nvSpPr>
        <p:spPr bwMode="auto">
          <a:xfrm>
            <a:off x="5878195" y="2527935"/>
            <a:ext cx="1259840" cy="125984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5400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CN" altLang="zh-CN" sz="32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9" name="矩形 54"/>
          <p:cNvSpPr>
            <a:spLocks noChangeArrowheads="1"/>
          </p:cNvSpPr>
          <p:nvPr/>
        </p:nvSpPr>
        <p:spPr bwMode="auto">
          <a:xfrm>
            <a:off x="5878195" y="3787775"/>
            <a:ext cx="1259840" cy="1259840"/>
          </a:xfrm>
          <a:prstGeom prst="rect">
            <a:avLst/>
          </a:prstGeom>
          <a:solidFill>
            <a:srgbClr val="F8F5A6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5400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CN" altLang="zh-CN" sz="32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" name="矩形 53"/>
          <p:cNvSpPr>
            <a:spLocks noChangeArrowheads="1"/>
          </p:cNvSpPr>
          <p:nvPr/>
        </p:nvSpPr>
        <p:spPr bwMode="auto">
          <a:xfrm>
            <a:off x="4617720" y="3787775"/>
            <a:ext cx="1259840" cy="125984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5400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CN" altLang="zh-CN" sz="32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" name="直接连接符 82"/>
          <p:cNvSpPr>
            <a:spLocks noChangeShapeType="1"/>
          </p:cNvSpPr>
          <p:nvPr/>
        </p:nvSpPr>
        <p:spPr bwMode="auto">
          <a:xfrm>
            <a:off x="5877880" y="2042160"/>
            <a:ext cx="0" cy="3490915"/>
          </a:xfrm>
          <a:prstGeom prst="line">
            <a:avLst/>
          </a:prstGeom>
          <a:noFill/>
          <a:ln w="19050" cap="flat" cmpd="sng">
            <a:solidFill>
              <a:schemeClr val="bg1"/>
            </a:solidFill>
            <a:prstDash val="dash"/>
            <a:miter lim="800000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3200"/>
          </a:p>
        </p:txBody>
      </p:sp>
      <p:grpSp>
        <p:nvGrpSpPr>
          <p:cNvPr id="2" name="组合 17"/>
          <p:cNvGrpSpPr/>
          <p:nvPr/>
        </p:nvGrpSpPr>
        <p:grpSpPr>
          <a:xfrm>
            <a:off x="809625" y="297815"/>
            <a:ext cx="1575435" cy="756285"/>
            <a:chOff x="1275" y="469"/>
            <a:chExt cx="2481" cy="1191"/>
          </a:xfrm>
        </p:grpSpPr>
        <p:pic>
          <p:nvPicPr>
            <p:cNvPr id="19" name="图片 18" descr="dn201307082009_1920x108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2011" y="841"/>
              <a:ext cx="1745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整体划分</a:t>
              </a:r>
              <a:endParaRPr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8" name="TextBox 23"/>
          <p:cNvSpPr txBox="1"/>
          <p:nvPr/>
        </p:nvSpPr>
        <p:spPr>
          <a:xfrm>
            <a:off x="7219315" y="2971800"/>
            <a:ext cx="3207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采用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modelOrm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结构链接数据库，使用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admin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与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doc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组件实现管理功能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1" name="TextBox 24"/>
          <p:cNvSpPr txBox="1"/>
          <p:nvPr/>
        </p:nvSpPr>
        <p:spPr>
          <a:xfrm>
            <a:off x="7227812" y="2776506"/>
            <a:ext cx="173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后端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Python +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组件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7219315" y="4165600"/>
            <a:ext cx="3207385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后端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url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陪你决定了整体文件结构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7227208" y="397030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Url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配置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Box 23"/>
          <p:cNvSpPr txBox="1"/>
          <p:nvPr/>
        </p:nvSpPr>
        <p:spPr>
          <a:xfrm>
            <a:off x="1334770" y="2971800"/>
            <a:ext cx="3207385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采用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Bootstrap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框架进行编排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TextBox 24"/>
          <p:cNvSpPr txBox="1"/>
          <p:nvPr/>
        </p:nvSpPr>
        <p:spPr>
          <a:xfrm>
            <a:off x="3126209" y="2776506"/>
            <a:ext cx="1414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HTML+JS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extBox 23"/>
          <p:cNvSpPr txBox="1"/>
          <p:nvPr/>
        </p:nvSpPr>
        <p:spPr>
          <a:xfrm>
            <a:off x="1283970" y="4165600"/>
            <a:ext cx="320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HTML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语言在于语法表达，实现标签语义书写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TextBox 24"/>
          <p:cNvSpPr txBox="1"/>
          <p:nvPr/>
        </p:nvSpPr>
        <p:spPr>
          <a:xfrm>
            <a:off x="3586768" y="397030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前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端语法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1" name="Freeform 64"/>
          <p:cNvSpPr>
            <a:spLocks noEditPoints="1"/>
          </p:cNvSpPr>
          <p:nvPr/>
        </p:nvSpPr>
        <p:spPr bwMode="auto">
          <a:xfrm>
            <a:off x="5017770" y="2971800"/>
            <a:ext cx="459740" cy="490855"/>
          </a:xfrm>
          <a:custGeom>
            <a:avLst/>
            <a:gdLst>
              <a:gd name="T0" fmla="*/ 123 w 131"/>
              <a:gd name="T1" fmla="*/ 72 h 131"/>
              <a:gd name="T2" fmla="*/ 51 w 131"/>
              <a:gd name="T3" fmla="*/ 0 h 131"/>
              <a:gd name="T4" fmla="*/ 0 w 131"/>
              <a:gd name="T5" fmla="*/ 0 h 131"/>
              <a:gd name="T6" fmla="*/ 0 w 131"/>
              <a:gd name="T7" fmla="*/ 51 h 131"/>
              <a:gd name="T8" fmla="*/ 72 w 131"/>
              <a:gd name="T9" fmla="*/ 123 h 131"/>
              <a:gd name="T10" fmla="*/ 89 w 131"/>
              <a:gd name="T11" fmla="*/ 123 h 131"/>
              <a:gd name="T12" fmla="*/ 123 w 131"/>
              <a:gd name="T13" fmla="*/ 89 h 131"/>
              <a:gd name="T14" fmla="*/ 123 w 131"/>
              <a:gd name="T15" fmla="*/ 72 h 131"/>
              <a:gd name="T16" fmla="*/ 34 w 131"/>
              <a:gd name="T17" fmla="*/ 34 h 131"/>
              <a:gd name="T18" fmla="*/ 17 w 131"/>
              <a:gd name="T19" fmla="*/ 34 h 131"/>
              <a:gd name="T20" fmla="*/ 17 w 131"/>
              <a:gd name="T21" fmla="*/ 17 h 131"/>
              <a:gd name="T22" fmla="*/ 34 w 131"/>
              <a:gd name="T23" fmla="*/ 17 h 131"/>
              <a:gd name="T24" fmla="*/ 34 w 131"/>
              <a:gd name="T25" fmla="*/ 3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123" y="72"/>
                </a:moveTo>
                <a:cubicBezTo>
                  <a:pt x="114" y="63"/>
                  <a:pt x="51" y="0"/>
                  <a:pt x="5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1"/>
                  <a:pt x="0" y="51"/>
                  <a:pt x="0" y="51"/>
                </a:cubicBezTo>
                <a:cubicBezTo>
                  <a:pt x="72" y="123"/>
                  <a:pt x="72" y="123"/>
                  <a:pt x="72" y="123"/>
                </a:cubicBezTo>
                <a:cubicBezTo>
                  <a:pt x="72" y="123"/>
                  <a:pt x="80" y="131"/>
                  <a:pt x="89" y="123"/>
                </a:cubicBezTo>
                <a:cubicBezTo>
                  <a:pt x="123" y="89"/>
                  <a:pt x="123" y="89"/>
                  <a:pt x="123" y="89"/>
                </a:cubicBezTo>
                <a:cubicBezTo>
                  <a:pt x="123" y="89"/>
                  <a:pt x="131" y="80"/>
                  <a:pt x="123" y="72"/>
                </a:cubicBezTo>
                <a:moveTo>
                  <a:pt x="34" y="34"/>
                </a:moveTo>
                <a:cubicBezTo>
                  <a:pt x="29" y="38"/>
                  <a:pt x="21" y="38"/>
                  <a:pt x="17" y="34"/>
                </a:cubicBezTo>
                <a:cubicBezTo>
                  <a:pt x="12" y="29"/>
                  <a:pt x="12" y="21"/>
                  <a:pt x="17" y="17"/>
                </a:cubicBezTo>
                <a:cubicBezTo>
                  <a:pt x="21" y="12"/>
                  <a:pt x="29" y="12"/>
                  <a:pt x="34" y="17"/>
                </a:cubicBezTo>
                <a:cubicBezTo>
                  <a:pt x="38" y="21"/>
                  <a:pt x="38" y="29"/>
                  <a:pt x="34" y="34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1" name="Freeform 84"/>
          <p:cNvSpPr>
            <a:spLocks noEditPoints="1"/>
          </p:cNvSpPr>
          <p:nvPr/>
        </p:nvSpPr>
        <p:spPr bwMode="auto">
          <a:xfrm>
            <a:off x="6259195" y="2971800"/>
            <a:ext cx="498475" cy="447675"/>
          </a:xfrm>
          <a:custGeom>
            <a:avLst/>
            <a:gdLst>
              <a:gd name="T0" fmla="*/ 104 w 154"/>
              <a:gd name="T1" fmla="*/ 69 h 144"/>
              <a:gd name="T2" fmla="*/ 115 w 154"/>
              <a:gd name="T3" fmla="*/ 66 h 144"/>
              <a:gd name="T4" fmla="*/ 149 w 154"/>
              <a:gd name="T5" fmla="*/ 6 h 144"/>
              <a:gd name="T6" fmla="*/ 129 w 154"/>
              <a:gd name="T7" fmla="*/ 6 h 144"/>
              <a:gd name="T8" fmla="*/ 119 w 154"/>
              <a:gd name="T9" fmla="*/ 6 h 144"/>
              <a:gd name="T10" fmla="*/ 119 w 154"/>
              <a:gd name="T11" fmla="*/ 0 h 144"/>
              <a:gd name="T12" fmla="*/ 35 w 154"/>
              <a:gd name="T13" fmla="*/ 0 h 144"/>
              <a:gd name="T14" fmla="*/ 35 w 154"/>
              <a:gd name="T15" fmla="*/ 6 h 144"/>
              <a:gd name="T16" fmla="*/ 25 w 154"/>
              <a:gd name="T17" fmla="*/ 6 h 144"/>
              <a:gd name="T18" fmla="*/ 5 w 154"/>
              <a:gd name="T19" fmla="*/ 6 h 144"/>
              <a:gd name="T20" fmla="*/ 39 w 154"/>
              <a:gd name="T21" fmla="*/ 66 h 144"/>
              <a:gd name="T22" fmla="*/ 50 w 154"/>
              <a:gd name="T23" fmla="*/ 69 h 144"/>
              <a:gd name="T24" fmla="*/ 71 w 154"/>
              <a:gd name="T25" fmla="*/ 83 h 144"/>
              <a:gd name="T26" fmla="*/ 71 w 154"/>
              <a:gd name="T27" fmla="*/ 126 h 144"/>
              <a:gd name="T28" fmla="*/ 35 w 154"/>
              <a:gd name="T29" fmla="*/ 144 h 144"/>
              <a:gd name="T30" fmla="*/ 119 w 154"/>
              <a:gd name="T31" fmla="*/ 144 h 144"/>
              <a:gd name="T32" fmla="*/ 83 w 154"/>
              <a:gd name="T33" fmla="*/ 126 h 144"/>
              <a:gd name="T34" fmla="*/ 83 w 154"/>
              <a:gd name="T35" fmla="*/ 83 h 144"/>
              <a:gd name="T36" fmla="*/ 104 w 154"/>
              <a:gd name="T37" fmla="*/ 69 h 144"/>
              <a:gd name="T38" fmla="*/ 119 w 154"/>
              <a:gd name="T39" fmla="*/ 26 h 144"/>
              <a:gd name="T40" fmla="*/ 119 w 154"/>
              <a:gd name="T41" fmla="*/ 12 h 144"/>
              <a:gd name="T42" fmla="*/ 129 w 154"/>
              <a:gd name="T43" fmla="*/ 12 h 144"/>
              <a:gd name="T44" fmla="*/ 143 w 154"/>
              <a:gd name="T45" fmla="*/ 12 h 144"/>
              <a:gd name="T46" fmla="*/ 113 w 154"/>
              <a:gd name="T47" fmla="*/ 60 h 144"/>
              <a:gd name="T48" fmla="*/ 109 w 154"/>
              <a:gd name="T49" fmla="*/ 62 h 144"/>
              <a:gd name="T50" fmla="*/ 119 w 154"/>
              <a:gd name="T51" fmla="*/ 26 h 144"/>
              <a:gd name="T52" fmla="*/ 41 w 154"/>
              <a:gd name="T53" fmla="*/ 60 h 144"/>
              <a:gd name="T54" fmla="*/ 11 w 154"/>
              <a:gd name="T55" fmla="*/ 12 h 144"/>
              <a:gd name="T56" fmla="*/ 25 w 154"/>
              <a:gd name="T57" fmla="*/ 12 h 144"/>
              <a:gd name="T58" fmla="*/ 35 w 154"/>
              <a:gd name="T59" fmla="*/ 12 h 144"/>
              <a:gd name="T60" fmla="*/ 35 w 154"/>
              <a:gd name="T61" fmla="*/ 26 h 144"/>
              <a:gd name="T62" fmla="*/ 45 w 154"/>
              <a:gd name="T63" fmla="*/ 62 h 144"/>
              <a:gd name="T64" fmla="*/ 41 w 154"/>
              <a:gd name="T65" fmla="*/ 60 h 144"/>
              <a:gd name="T66" fmla="*/ 77 w 154"/>
              <a:gd name="T67" fmla="*/ 53 h 144"/>
              <a:gd name="T68" fmla="*/ 58 w 154"/>
              <a:gd name="T69" fmla="*/ 66 h 144"/>
              <a:gd name="T70" fmla="*/ 65 w 154"/>
              <a:gd name="T71" fmla="*/ 44 h 144"/>
              <a:gd name="T72" fmla="*/ 47 w 154"/>
              <a:gd name="T73" fmla="*/ 31 h 144"/>
              <a:gd name="T74" fmla="*/ 70 w 154"/>
              <a:gd name="T75" fmla="*/ 30 h 144"/>
              <a:gd name="T76" fmla="*/ 77 w 154"/>
              <a:gd name="T77" fmla="*/ 9 h 144"/>
              <a:gd name="T78" fmla="*/ 84 w 154"/>
              <a:gd name="T79" fmla="*/ 30 h 144"/>
              <a:gd name="T80" fmla="*/ 107 w 154"/>
              <a:gd name="T81" fmla="*/ 31 h 144"/>
              <a:gd name="T82" fmla="*/ 89 w 154"/>
              <a:gd name="T83" fmla="*/ 44 h 144"/>
              <a:gd name="T84" fmla="*/ 96 w 154"/>
              <a:gd name="T85" fmla="*/ 66 h 144"/>
              <a:gd name="T86" fmla="*/ 77 w 154"/>
              <a:gd name="T87" fmla="*/ 5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4" h="144">
                <a:moveTo>
                  <a:pt x="104" y="69"/>
                </a:moveTo>
                <a:cubicBezTo>
                  <a:pt x="107" y="69"/>
                  <a:pt x="110" y="68"/>
                  <a:pt x="115" y="66"/>
                </a:cubicBezTo>
                <a:cubicBezTo>
                  <a:pt x="154" y="54"/>
                  <a:pt x="149" y="6"/>
                  <a:pt x="149" y="6"/>
                </a:cubicBezTo>
                <a:cubicBezTo>
                  <a:pt x="129" y="6"/>
                  <a:pt x="129" y="6"/>
                  <a:pt x="129" y="6"/>
                </a:cubicBezTo>
                <a:cubicBezTo>
                  <a:pt x="119" y="6"/>
                  <a:pt x="119" y="6"/>
                  <a:pt x="119" y="6"/>
                </a:cubicBezTo>
                <a:cubicBezTo>
                  <a:pt x="119" y="0"/>
                  <a:pt x="119" y="0"/>
                  <a:pt x="119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6"/>
                  <a:pt x="35" y="6"/>
                  <a:pt x="3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0" y="54"/>
                  <a:pt x="39" y="66"/>
                </a:cubicBezTo>
                <a:cubicBezTo>
                  <a:pt x="43" y="67"/>
                  <a:pt x="47" y="69"/>
                  <a:pt x="50" y="69"/>
                </a:cubicBezTo>
                <a:cubicBezTo>
                  <a:pt x="56" y="76"/>
                  <a:pt x="63" y="82"/>
                  <a:pt x="71" y="83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51" y="127"/>
                  <a:pt x="35" y="135"/>
                  <a:pt x="35" y="144"/>
                </a:cubicBezTo>
                <a:cubicBezTo>
                  <a:pt x="119" y="144"/>
                  <a:pt x="119" y="144"/>
                  <a:pt x="119" y="144"/>
                </a:cubicBezTo>
                <a:cubicBezTo>
                  <a:pt x="119" y="135"/>
                  <a:pt x="103" y="127"/>
                  <a:pt x="83" y="126"/>
                </a:cubicBezTo>
                <a:cubicBezTo>
                  <a:pt x="83" y="83"/>
                  <a:pt x="83" y="83"/>
                  <a:pt x="83" y="83"/>
                </a:cubicBezTo>
                <a:cubicBezTo>
                  <a:pt x="91" y="82"/>
                  <a:pt x="98" y="77"/>
                  <a:pt x="104" y="69"/>
                </a:cubicBezTo>
                <a:moveTo>
                  <a:pt x="119" y="26"/>
                </a:moveTo>
                <a:cubicBezTo>
                  <a:pt x="119" y="12"/>
                  <a:pt x="119" y="12"/>
                  <a:pt x="119" y="12"/>
                </a:cubicBezTo>
                <a:cubicBezTo>
                  <a:pt x="129" y="12"/>
                  <a:pt x="129" y="12"/>
                  <a:pt x="129" y="12"/>
                </a:cubicBezTo>
                <a:cubicBezTo>
                  <a:pt x="143" y="12"/>
                  <a:pt x="143" y="12"/>
                  <a:pt x="143" y="12"/>
                </a:cubicBezTo>
                <a:cubicBezTo>
                  <a:pt x="143" y="24"/>
                  <a:pt x="140" y="52"/>
                  <a:pt x="113" y="60"/>
                </a:cubicBezTo>
                <a:cubicBezTo>
                  <a:pt x="112" y="61"/>
                  <a:pt x="111" y="61"/>
                  <a:pt x="109" y="62"/>
                </a:cubicBezTo>
                <a:cubicBezTo>
                  <a:pt x="115" y="51"/>
                  <a:pt x="119" y="38"/>
                  <a:pt x="119" y="26"/>
                </a:cubicBezTo>
                <a:close/>
                <a:moveTo>
                  <a:pt x="41" y="60"/>
                </a:moveTo>
                <a:cubicBezTo>
                  <a:pt x="14" y="52"/>
                  <a:pt x="11" y="24"/>
                  <a:pt x="11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35" y="12"/>
                  <a:pt x="35" y="12"/>
                  <a:pt x="35" y="12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38"/>
                  <a:pt x="39" y="51"/>
                  <a:pt x="45" y="62"/>
                </a:cubicBezTo>
                <a:cubicBezTo>
                  <a:pt x="43" y="61"/>
                  <a:pt x="42" y="61"/>
                  <a:pt x="41" y="60"/>
                </a:cubicBezTo>
                <a:moveTo>
                  <a:pt x="77" y="53"/>
                </a:moveTo>
                <a:cubicBezTo>
                  <a:pt x="58" y="66"/>
                  <a:pt x="58" y="66"/>
                  <a:pt x="58" y="66"/>
                </a:cubicBezTo>
                <a:cubicBezTo>
                  <a:pt x="65" y="44"/>
                  <a:pt x="65" y="44"/>
                  <a:pt x="65" y="44"/>
                </a:cubicBezTo>
                <a:cubicBezTo>
                  <a:pt x="47" y="31"/>
                  <a:pt x="47" y="31"/>
                  <a:pt x="47" y="31"/>
                </a:cubicBezTo>
                <a:cubicBezTo>
                  <a:pt x="70" y="30"/>
                  <a:pt x="70" y="30"/>
                  <a:pt x="70" y="30"/>
                </a:cubicBezTo>
                <a:cubicBezTo>
                  <a:pt x="77" y="9"/>
                  <a:pt x="77" y="9"/>
                  <a:pt x="77" y="9"/>
                </a:cubicBezTo>
                <a:cubicBezTo>
                  <a:pt x="84" y="30"/>
                  <a:pt x="84" y="30"/>
                  <a:pt x="84" y="30"/>
                </a:cubicBezTo>
                <a:cubicBezTo>
                  <a:pt x="107" y="31"/>
                  <a:pt x="107" y="31"/>
                  <a:pt x="107" y="31"/>
                </a:cubicBezTo>
                <a:cubicBezTo>
                  <a:pt x="89" y="44"/>
                  <a:pt x="89" y="44"/>
                  <a:pt x="89" y="44"/>
                </a:cubicBezTo>
                <a:cubicBezTo>
                  <a:pt x="96" y="66"/>
                  <a:pt x="96" y="66"/>
                  <a:pt x="96" y="66"/>
                </a:cubicBezTo>
                <a:lnTo>
                  <a:pt x="77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0" name="Freeform 33"/>
          <p:cNvSpPr>
            <a:spLocks noEditPoints="1"/>
          </p:cNvSpPr>
          <p:nvPr/>
        </p:nvSpPr>
        <p:spPr bwMode="auto">
          <a:xfrm>
            <a:off x="5121275" y="4185920"/>
            <a:ext cx="356235" cy="463550"/>
          </a:xfrm>
          <a:custGeom>
            <a:avLst/>
            <a:gdLst>
              <a:gd name="T0" fmla="*/ 102 w 120"/>
              <a:gd name="T1" fmla="*/ 60 h 144"/>
              <a:gd name="T2" fmla="*/ 102 w 120"/>
              <a:gd name="T3" fmla="*/ 42 h 144"/>
              <a:gd name="T4" fmla="*/ 60 w 120"/>
              <a:gd name="T5" fmla="*/ 0 h 144"/>
              <a:gd name="T6" fmla="*/ 18 w 120"/>
              <a:gd name="T7" fmla="*/ 42 h 144"/>
              <a:gd name="T8" fmla="*/ 18 w 120"/>
              <a:gd name="T9" fmla="*/ 60 h 144"/>
              <a:gd name="T10" fmla="*/ 0 w 120"/>
              <a:gd name="T11" fmla="*/ 60 h 144"/>
              <a:gd name="T12" fmla="*/ 0 w 120"/>
              <a:gd name="T13" fmla="*/ 144 h 144"/>
              <a:gd name="T14" fmla="*/ 120 w 120"/>
              <a:gd name="T15" fmla="*/ 144 h 144"/>
              <a:gd name="T16" fmla="*/ 120 w 120"/>
              <a:gd name="T17" fmla="*/ 60 h 144"/>
              <a:gd name="T18" fmla="*/ 102 w 120"/>
              <a:gd name="T19" fmla="*/ 60 h 144"/>
              <a:gd name="T20" fmla="*/ 66 w 120"/>
              <a:gd name="T21" fmla="*/ 106 h 144"/>
              <a:gd name="T22" fmla="*/ 66 w 120"/>
              <a:gd name="T23" fmla="*/ 126 h 144"/>
              <a:gd name="T24" fmla="*/ 54 w 120"/>
              <a:gd name="T25" fmla="*/ 126 h 144"/>
              <a:gd name="T26" fmla="*/ 54 w 120"/>
              <a:gd name="T27" fmla="*/ 106 h 144"/>
              <a:gd name="T28" fmla="*/ 48 w 120"/>
              <a:gd name="T29" fmla="*/ 96 h 144"/>
              <a:gd name="T30" fmla="*/ 60 w 120"/>
              <a:gd name="T31" fmla="*/ 84 h 144"/>
              <a:gd name="T32" fmla="*/ 72 w 120"/>
              <a:gd name="T33" fmla="*/ 96 h 144"/>
              <a:gd name="T34" fmla="*/ 66 w 120"/>
              <a:gd name="T35" fmla="*/ 106 h 144"/>
              <a:gd name="T36" fmla="*/ 90 w 120"/>
              <a:gd name="T37" fmla="*/ 60 h 144"/>
              <a:gd name="T38" fmla="*/ 30 w 120"/>
              <a:gd name="T39" fmla="*/ 60 h 144"/>
              <a:gd name="T40" fmla="*/ 30 w 120"/>
              <a:gd name="T41" fmla="*/ 42 h 144"/>
              <a:gd name="T42" fmla="*/ 60 w 120"/>
              <a:gd name="T43" fmla="*/ 12 h 144"/>
              <a:gd name="T44" fmla="*/ 90 w 120"/>
              <a:gd name="T45" fmla="*/ 42 h 144"/>
              <a:gd name="T46" fmla="*/ 90 w 120"/>
              <a:gd name="T47" fmla="*/ 6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0" h="144">
                <a:moveTo>
                  <a:pt x="102" y="60"/>
                </a:moveTo>
                <a:cubicBezTo>
                  <a:pt x="102" y="42"/>
                  <a:pt x="102" y="42"/>
                  <a:pt x="102" y="42"/>
                </a:cubicBezTo>
                <a:cubicBezTo>
                  <a:pt x="102" y="42"/>
                  <a:pt x="102" y="0"/>
                  <a:pt x="60" y="0"/>
                </a:cubicBezTo>
                <a:cubicBezTo>
                  <a:pt x="18" y="0"/>
                  <a:pt x="18" y="42"/>
                  <a:pt x="18" y="42"/>
                </a:cubicBezTo>
                <a:cubicBezTo>
                  <a:pt x="18" y="60"/>
                  <a:pt x="18" y="60"/>
                  <a:pt x="18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44"/>
                  <a:pt x="0" y="144"/>
                  <a:pt x="0" y="144"/>
                </a:cubicBezTo>
                <a:cubicBezTo>
                  <a:pt x="120" y="144"/>
                  <a:pt x="120" y="144"/>
                  <a:pt x="120" y="144"/>
                </a:cubicBezTo>
                <a:cubicBezTo>
                  <a:pt x="120" y="60"/>
                  <a:pt x="120" y="60"/>
                  <a:pt x="120" y="60"/>
                </a:cubicBezTo>
                <a:lnTo>
                  <a:pt x="102" y="60"/>
                </a:lnTo>
                <a:close/>
                <a:moveTo>
                  <a:pt x="66" y="106"/>
                </a:moveTo>
                <a:cubicBezTo>
                  <a:pt x="66" y="126"/>
                  <a:pt x="66" y="126"/>
                  <a:pt x="66" y="126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54" y="106"/>
                  <a:pt x="54" y="106"/>
                  <a:pt x="54" y="106"/>
                </a:cubicBezTo>
                <a:cubicBezTo>
                  <a:pt x="50" y="104"/>
                  <a:pt x="48" y="100"/>
                  <a:pt x="48" y="96"/>
                </a:cubicBezTo>
                <a:cubicBezTo>
                  <a:pt x="48" y="89"/>
                  <a:pt x="53" y="84"/>
                  <a:pt x="60" y="84"/>
                </a:cubicBezTo>
                <a:cubicBezTo>
                  <a:pt x="67" y="84"/>
                  <a:pt x="72" y="89"/>
                  <a:pt x="72" y="96"/>
                </a:cubicBezTo>
                <a:cubicBezTo>
                  <a:pt x="72" y="100"/>
                  <a:pt x="70" y="104"/>
                  <a:pt x="66" y="106"/>
                </a:cubicBezTo>
                <a:moveTo>
                  <a:pt x="90" y="60"/>
                </a:moveTo>
                <a:cubicBezTo>
                  <a:pt x="30" y="60"/>
                  <a:pt x="30" y="60"/>
                  <a:pt x="30" y="60"/>
                </a:cubicBezTo>
                <a:cubicBezTo>
                  <a:pt x="30" y="42"/>
                  <a:pt x="30" y="42"/>
                  <a:pt x="30" y="42"/>
                </a:cubicBezTo>
                <a:cubicBezTo>
                  <a:pt x="30" y="37"/>
                  <a:pt x="32" y="12"/>
                  <a:pt x="60" y="12"/>
                </a:cubicBezTo>
                <a:cubicBezTo>
                  <a:pt x="88" y="12"/>
                  <a:pt x="90" y="37"/>
                  <a:pt x="90" y="42"/>
                </a:cubicBezTo>
                <a:lnTo>
                  <a:pt x="90" y="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3" name="Freeform 16"/>
          <p:cNvSpPr>
            <a:spLocks noEditPoints="1"/>
          </p:cNvSpPr>
          <p:nvPr/>
        </p:nvSpPr>
        <p:spPr bwMode="auto">
          <a:xfrm>
            <a:off x="6308090" y="4224655"/>
            <a:ext cx="449580" cy="425450"/>
          </a:xfrm>
          <a:custGeom>
            <a:avLst/>
            <a:gdLst>
              <a:gd name="T0" fmla="*/ 140 w 145"/>
              <a:gd name="T1" fmla="*/ 124 h 144"/>
              <a:gd name="T2" fmla="*/ 106 w 145"/>
              <a:gd name="T3" fmla="*/ 89 h 144"/>
              <a:gd name="T4" fmla="*/ 105 w 145"/>
              <a:gd name="T5" fmla="*/ 88 h 144"/>
              <a:gd name="T6" fmla="*/ 114 w 145"/>
              <a:gd name="T7" fmla="*/ 57 h 144"/>
              <a:gd name="T8" fmla="*/ 57 w 145"/>
              <a:gd name="T9" fmla="*/ 0 h 144"/>
              <a:gd name="T10" fmla="*/ 0 w 145"/>
              <a:gd name="T11" fmla="*/ 57 h 144"/>
              <a:gd name="T12" fmla="*/ 57 w 145"/>
              <a:gd name="T13" fmla="*/ 114 h 144"/>
              <a:gd name="T14" fmla="*/ 88 w 145"/>
              <a:gd name="T15" fmla="*/ 105 h 144"/>
              <a:gd name="T16" fmla="*/ 89 w 145"/>
              <a:gd name="T17" fmla="*/ 106 h 144"/>
              <a:gd name="T18" fmla="*/ 124 w 145"/>
              <a:gd name="T19" fmla="*/ 140 h 144"/>
              <a:gd name="T20" fmla="*/ 132 w 145"/>
              <a:gd name="T21" fmla="*/ 144 h 144"/>
              <a:gd name="T22" fmla="*/ 140 w 145"/>
              <a:gd name="T23" fmla="*/ 140 h 144"/>
              <a:gd name="T24" fmla="*/ 140 w 145"/>
              <a:gd name="T25" fmla="*/ 124 h 144"/>
              <a:gd name="T26" fmla="*/ 57 w 145"/>
              <a:gd name="T27" fmla="*/ 96 h 144"/>
              <a:gd name="T28" fmla="*/ 18 w 145"/>
              <a:gd name="T29" fmla="*/ 57 h 144"/>
              <a:gd name="T30" fmla="*/ 57 w 145"/>
              <a:gd name="T31" fmla="*/ 18 h 144"/>
              <a:gd name="T32" fmla="*/ 96 w 145"/>
              <a:gd name="T33" fmla="*/ 57 h 144"/>
              <a:gd name="T34" fmla="*/ 57 w 145"/>
              <a:gd name="T35" fmla="*/ 9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5" h="144">
                <a:moveTo>
                  <a:pt x="140" y="124"/>
                </a:moveTo>
                <a:cubicBezTo>
                  <a:pt x="106" y="89"/>
                  <a:pt x="106" y="89"/>
                  <a:pt x="106" y="89"/>
                </a:cubicBezTo>
                <a:cubicBezTo>
                  <a:pt x="106" y="89"/>
                  <a:pt x="105" y="88"/>
                  <a:pt x="105" y="88"/>
                </a:cubicBezTo>
                <a:cubicBezTo>
                  <a:pt x="111" y="79"/>
                  <a:pt x="114" y="68"/>
                  <a:pt x="114" y="57"/>
                </a:cubicBezTo>
                <a:cubicBezTo>
                  <a:pt x="114" y="26"/>
                  <a:pt x="88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88"/>
                  <a:pt x="26" y="114"/>
                  <a:pt x="57" y="114"/>
                </a:cubicBezTo>
                <a:cubicBezTo>
                  <a:pt x="68" y="114"/>
                  <a:pt x="79" y="111"/>
                  <a:pt x="88" y="105"/>
                </a:cubicBezTo>
                <a:cubicBezTo>
                  <a:pt x="88" y="105"/>
                  <a:pt x="89" y="106"/>
                  <a:pt x="89" y="106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26" y="143"/>
                  <a:pt x="129" y="144"/>
                  <a:pt x="132" y="144"/>
                </a:cubicBezTo>
                <a:cubicBezTo>
                  <a:pt x="135" y="144"/>
                  <a:pt x="138" y="143"/>
                  <a:pt x="140" y="140"/>
                </a:cubicBezTo>
                <a:cubicBezTo>
                  <a:pt x="145" y="136"/>
                  <a:pt x="145" y="128"/>
                  <a:pt x="140" y="124"/>
                </a:cubicBezTo>
                <a:moveTo>
                  <a:pt x="57" y="96"/>
                </a:moveTo>
                <a:cubicBezTo>
                  <a:pt x="36" y="96"/>
                  <a:pt x="18" y="78"/>
                  <a:pt x="18" y="57"/>
                </a:cubicBezTo>
                <a:cubicBezTo>
                  <a:pt x="18" y="35"/>
                  <a:pt x="36" y="18"/>
                  <a:pt x="57" y="18"/>
                </a:cubicBezTo>
                <a:cubicBezTo>
                  <a:pt x="78" y="18"/>
                  <a:pt x="96" y="35"/>
                  <a:pt x="96" y="57"/>
                </a:cubicBezTo>
                <a:cubicBezTo>
                  <a:pt x="96" y="78"/>
                  <a:pt x="78" y="96"/>
                  <a:pt x="57" y="96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2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2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2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2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1" grpId="0" animBg="1"/>
      <p:bldP spid="39" grpId="0" animBg="1"/>
      <p:bldP spid="37" grpId="0" animBg="1"/>
      <p:bldP spid="8" grpId="0"/>
      <p:bldP spid="8" grpId="1"/>
      <p:bldP spid="51" grpId="0"/>
      <p:bldP spid="51" grpId="1"/>
      <p:bldP spid="5" grpId="0"/>
      <p:bldP spid="5" grpId="1"/>
      <p:bldP spid="6" grpId="0"/>
      <p:bldP spid="6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411" grpId="0" animBg="1"/>
      <p:bldP spid="431" grpId="0" animBg="1"/>
      <p:bldP spid="380" grpId="0" animBg="1"/>
      <p:bldP spid="3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直接连接符 150"/>
          <p:cNvCxnSpPr/>
          <p:nvPr/>
        </p:nvCxnSpPr>
        <p:spPr>
          <a:xfrm>
            <a:off x="5921375" y="1852930"/>
            <a:ext cx="3810" cy="272923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151"/>
          <p:cNvGrpSpPr/>
          <p:nvPr/>
        </p:nvGrpSpPr>
        <p:grpSpPr>
          <a:xfrm>
            <a:off x="2829328" y="2405209"/>
            <a:ext cx="2877660" cy="360045"/>
            <a:chOff x="3249264" y="1751685"/>
            <a:chExt cx="2994025" cy="360022"/>
          </a:xfrm>
        </p:grpSpPr>
        <p:grpSp>
          <p:nvGrpSpPr>
            <p:cNvPr id="4" name="组合 152"/>
            <p:cNvGrpSpPr/>
            <p:nvPr/>
          </p:nvGrpSpPr>
          <p:grpSpPr>
            <a:xfrm>
              <a:off x="3249264" y="1776444"/>
              <a:ext cx="2994025" cy="314202"/>
              <a:chOff x="2940050" y="2132898"/>
              <a:chExt cx="2994025" cy="314202"/>
            </a:xfrm>
          </p:grpSpPr>
          <p:sp>
            <p:nvSpPr>
              <p:cNvPr id="155" name="圆角矩形 154"/>
              <p:cNvSpPr/>
              <p:nvPr/>
            </p:nvSpPr>
            <p:spPr>
              <a:xfrm>
                <a:off x="2940050" y="2132898"/>
                <a:ext cx="2994025" cy="314202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rgbClr val="F8F5A6"/>
                </a:solidFill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>
                        <a:lumMod val="85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535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6" name="圆角矩形 155"/>
              <p:cNvSpPr/>
              <p:nvPr/>
            </p:nvSpPr>
            <p:spPr>
              <a:xfrm>
                <a:off x="2940050" y="2132898"/>
                <a:ext cx="2108200" cy="314202"/>
              </a:xfrm>
              <a:prstGeom prst="roundRect">
                <a:avLst>
                  <a:gd name="adj" fmla="val 50000"/>
                </a:avLst>
              </a:prstGeom>
              <a:solidFill>
                <a:srgbClr val="F8F5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535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4" name="文本框 4"/>
            <p:cNvSpPr txBox="1"/>
            <p:nvPr/>
          </p:nvSpPr>
          <p:spPr>
            <a:xfrm>
              <a:off x="5335260" y="1751685"/>
              <a:ext cx="673754" cy="360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6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70%</a:t>
              </a:r>
              <a:endParaRPr lang="en-US" altLang="zh-CN" sz="1465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156"/>
          <p:cNvGrpSpPr/>
          <p:nvPr/>
        </p:nvGrpSpPr>
        <p:grpSpPr>
          <a:xfrm>
            <a:off x="2829328" y="2816299"/>
            <a:ext cx="2877660" cy="360045"/>
            <a:chOff x="3249264" y="2162753"/>
            <a:chExt cx="2994025" cy="360023"/>
          </a:xfrm>
        </p:grpSpPr>
        <p:grpSp>
          <p:nvGrpSpPr>
            <p:cNvPr id="6" name="组合 157"/>
            <p:cNvGrpSpPr/>
            <p:nvPr/>
          </p:nvGrpSpPr>
          <p:grpSpPr>
            <a:xfrm>
              <a:off x="3249264" y="2178703"/>
              <a:ext cx="2994025" cy="314618"/>
              <a:chOff x="2940050" y="2519659"/>
              <a:chExt cx="2994025" cy="314618"/>
            </a:xfrm>
          </p:grpSpPr>
          <p:sp>
            <p:nvSpPr>
              <p:cNvPr id="160" name="圆角矩形 159"/>
              <p:cNvSpPr/>
              <p:nvPr/>
            </p:nvSpPr>
            <p:spPr>
              <a:xfrm>
                <a:off x="2940050" y="2520075"/>
                <a:ext cx="2994025" cy="314202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rgbClr val="F8F5A6"/>
                </a:solidFill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>
                        <a:lumMod val="85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535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1" name="圆角矩形 160"/>
              <p:cNvSpPr/>
              <p:nvPr/>
            </p:nvSpPr>
            <p:spPr>
              <a:xfrm>
                <a:off x="2940051" y="2519659"/>
                <a:ext cx="889000" cy="314202"/>
              </a:xfrm>
              <a:prstGeom prst="roundRect">
                <a:avLst>
                  <a:gd name="adj" fmla="val 50000"/>
                </a:avLst>
              </a:prstGeom>
              <a:solidFill>
                <a:srgbClr val="F8F5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535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9" name="文本框 9"/>
            <p:cNvSpPr txBox="1"/>
            <p:nvPr/>
          </p:nvSpPr>
          <p:spPr>
            <a:xfrm>
              <a:off x="4118872" y="2162753"/>
              <a:ext cx="673754" cy="360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6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30%</a:t>
              </a:r>
              <a:endParaRPr lang="en-US" altLang="zh-CN" sz="1465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" name="组合 161"/>
          <p:cNvGrpSpPr/>
          <p:nvPr/>
        </p:nvGrpSpPr>
        <p:grpSpPr>
          <a:xfrm flipH="1">
            <a:off x="6115050" y="2353945"/>
            <a:ext cx="3434715" cy="360045"/>
            <a:chOff x="3244272" y="3932941"/>
            <a:chExt cx="3011560" cy="360022"/>
          </a:xfrm>
        </p:grpSpPr>
        <p:sp>
          <p:nvSpPr>
            <p:cNvPr id="163" name="圆角矩形 162"/>
            <p:cNvSpPr/>
            <p:nvPr/>
          </p:nvSpPr>
          <p:spPr>
            <a:xfrm>
              <a:off x="3261807" y="3971332"/>
              <a:ext cx="2994025" cy="31420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D9D9D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3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164" name="圆角矩形 163"/>
            <p:cNvSpPr/>
            <p:nvPr/>
          </p:nvSpPr>
          <p:spPr>
            <a:xfrm>
              <a:off x="3244272" y="3971332"/>
              <a:ext cx="1201953" cy="314202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3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165" name="文本框 15"/>
            <p:cNvSpPr txBox="1"/>
            <p:nvPr/>
          </p:nvSpPr>
          <p:spPr>
            <a:xfrm>
              <a:off x="4418923" y="3932941"/>
              <a:ext cx="907693" cy="360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6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40%</a:t>
              </a:r>
              <a:endParaRPr lang="en-US" altLang="zh-CN" sz="1465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165"/>
          <p:cNvGrpSpPr/>
          <p:nvPr/>
        </p:nvGrpSpPr>
        <p:grpSpPr>
          <a:xfrm flipH="1">
            <a:off x="6112510" y="2745740"/>
            <a:ext cx="3432175" cy="360045"/>
            <a:chOff x="3244272" y="4324968"/>
            <a:chExt cx="3008542" cy="360020"/>
          </a:xfrm>
        </p:grpSpPr>
        <p:sp>
          <p:nvSpPr>
            <p:cNvPr id="167" name="圆角矩形 166"/>
            <p:cNvSpPr/>
            <p:nvPr/>
          </p:nvSpPr>
          <p:spPr>
            <a:xfrm>
              <a:off x="3258789" y="4362615"/>
              <a:ext cx="2994025" cy="31420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D9D9D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3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168" name="圆角矩形 167"/>
            <p:cNvSpPr/>
            <p:nvPr/>
          </p:nvSpPr>
          <p:spPr>
            <a:xfrm>
              <a:off x="3244272" y="4362651"/>
              <a:ext cx="2108200" cy="314202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3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169" name="文本框 19"/>
            <p:cNvSpPr txBox="1"/>
            <p:nvPr/>
          </p:nvSpPr>
          <p:spPr>
            <a:xfrm>
              <a:off x="5326614" y="4324968"/>
              <a:ext cx="673754" cy="360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6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60%</a:t>
              </a:r>
              <a:endParaRPr lang="en-US" altLang="zh-CN" sz="1465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170"/>
          <p:cNvGrpSpPr>
            <a:grpSpLocks noChangeAspect="1"/>
          </p:cNvGrpSpPr>
          <p:nvPr/>
        </p:nvGrpSpPr>
        <p:grpSpPr>
          <a:xfrm>
            <a:off x="864235" y="2101215"/>
            <a:ext cx="2158365" cy="2195830"/>
            <a:chOff x="5397500" y="5734050"/>
            <a:chExt cx="365125" cy="371476"/>
          </a:xfrm>
          <a:solidFill>
            <a:srgbClr val="F8F5A6"/>
          </a:solidFill>
        </p:grpSpPr>
        <p:sp>
          <p:nvSpPr>
            <p:cNvPr id="175" name="Freeform 288"/>
            <p:cNvSpPr/>
            <p:nvPr/>
          </p:nvSpPr>
          <p:spPr bwMode="auto">
            <a:xfrm>
              <a:off x="5532438" y="5907088"/>
              <a:ext cx="71438" cy="68263"/>
            </a:xfrm>
            <a:custGeom>
              <a:avLst/>
              <a:gdLst>
                <a:gd name="T0" fmla="*/ 45 w 45"/>
                <a:gd name="T1" fmla="*/ 17 h 43"/>
                <a:gd name="T2" fmla="*/ 17 w 45"/>
                <a:gd name="T3" fmla="*/ 43 h 43"/>
                <a:gd name="T4" fmla="*/ 0 w 45"/>
                <a:gd name="T5" fmla="*/ 26 h 43"/>
                <a:gd name="T6" fmla="*/ 29 w 45"/>
                <a:gd name="T7" fmla="*/ 0 h 43"/>
                <a:gd name="T8" fmla="*/ 45 w 45"/>
                <a:gd name="T9" fmla="*/ 1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3">
                  <a:moveTo>
                    <a:pt x="45" y="17"/>
                  </a:moveTo>
                  <a:lnTo>
                    <a:pt x="17" y="43"/>
                  </a:lnTo>
                  <a:lnTo>
                    <a:pt x="0" y="26"/>
                  </a:lnTo>
                  <a:lnTo>
                    <a:pt x="29" y="0"/>
                  </a:lnTo>
                  <a:lnTo>
                    <a:pt x="45" y="1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3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176" name="Freeform 289"/>
            <p:cNvSpPr>
              <a:spLocks noEditPoints="1"/>
            </p:cNvSpPr>
            <p:nvPr/>
          </p:nvSpPr>
          <p:spPr bwMode="auto">
            <a:xfrm>
              <a:off x="5537200" y="5734050"/>
              <a:ext cx="225425" cy="225425"/>
            </a:xfrm>
            <a:custGeom>
              <a:avLst/>
              <a:gdLst>
                <a:gd name="T0" fmla="*/ 30 w 60"/>
                <a:gd name="T1" fmla="*/ 0 h 60"/>
                <a:gd name="T2" fmla="*/ 0 w 60"/>
                <a:gd name="T3" fmla="*/ 30 h 60"/>
                <a:gd name="T4" fmla="*/ 30 w 60"/>
                <a:gd name="T5" fmla="*/ 60 h 60"/>
                <a:gd name="T6" fmla="*/ 60 w 60"/>
                <a:gd name="T7" fmla="*/ 30 h 60"/>
                <a:gd name="T8" fmla="*/ 30 w 60"/>
                <a:gd name="T9" fmla="*/ 0 h 60"/>
                <a:gd name="T10" fmla="*/ 30 w 60"/>
                <a:gd name="T11" fmla="*/ 51 h 60"/>
                <a:gd name="T12" fmla="*/ 8 w 60"/>
                <a:gd name="T13" fmla="*/ 30 h 60"/>
                <a:gd name="T14" fmla="*/ 30 w 60"/>
                <a:gd name="T15" fmla="*/ 8 h 60"/>
                <a:gd name="T16" fmla="*/ 52 w 60"/>
                <a:gd name="T17" fmla="*/ 30 h 60"/>
                <a:gd name="T18" fmla="*/ 30 w 60"/>
                <a:gd name="T1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47" y="60"/>
                    <a:pt x="60" y="47"/>
                    <a:pt x="60" y="30"/>
                  </a:cubicBezTo>
                  <a:cubicBezTo>
                    <a:pt x="60" y="13"/>
                    <a:pt x="47" y="0"/>
                    <a:pt x="30" y="0"/>
                  </a:cubicBezTo>
                  <a:close/>
                  <a:moveTo>
                    <a:pt x="30" y="51"/>
                  </a:moveTo>
                  <a:cubicBezTo>
                    <a:pt x="18" y="51"/>
                    <a:pt x="8" y="42"/>
                    <a:pt x="8" y="30"/>
                  </a:cubicBezTo>
                  <a:cubicBezTo>
                    <a:pt x="8" y="18"/>
                    <a:pt x="18" y="8"/>
                    <a:pt x="30" y="8"/>
                  </a:cubicBezTo>
                  <a:cubicBezTo>
                    <a:pt x="42" y="8"/>
                    <a:pt x="52" y="18"/>
                    <a:pt x="52" y="30"/>
                  </a:cubicBezTo>
                  <a:cubicBezTo>
                    <a:pt x="52" y="42"/>
                    <a:pt x="42" y="51"/>
                    <a:pt x="30" y="5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3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177" name="Freeform 291"/>
            <p:cNvSpPr/>
            <p:nvPr/>
          </p:nvSpPr>
          <p:spPr bwMode="auto">
            <a:xfrm>
              <a:off x="5397500" y="5951538"/>
              <a:ext cx="158750" cy="153988"/>
            </a:xfrm>
            <a:custGeom>
              <a:avLst/>
              <a:gdLst>
                <a:gd name="T0" fmla="*/ 30 w 42"/>
                <a:gd name="T1" fmla="*/ 0 h 41"/>
                <a:gd name="T2" fmla="*/ 3 w 42"/>
                <a:gd name="T3" fmla="*/ 26 h 41"/>
                <a:gd name="T4" fmla="*/ 3 w 42"/>
                <a:gd name="T5" fmla="*/ 38 h 41"/>
                <a:gd name="T6" fmla="*/ 15 w 42"/>
                <a:gd name="T7" fmla="*/ 38 h 41"/>
                <a:gd name="T8" fmla="*/ 42 w 42"/>
                <a:gd name="T9" fmla="*/ 12 h 41"/>
                <a:gd name="T10" fmla="*/ 30 w 42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1">
                  <a:moveTo>
                    <a:pt x="30" y="0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0" y="29"/>
                    <a:pt x="0" y="34"/>
                    <a:pt x="3" y="38"/>
                  </a:cubicBezTo>
                  <a:cubicBezTo>
                    <a:pt x="6" y="41"/>
                    <a:pt x="12" y="41"/>
                    <a:pt x="15" y="38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3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" name="组合 179"/>
          <p:cNvGrpSpPr>
            <a:grpSpLocks noChangeAspect="1"/>
          </p:cNvGrpSpPr>
          <p:nvPr/>
        </p:nvGrpSpPr>
        <p:grpSpPr>
          <a:xfrm rot="17160000">
            <a:off x="9277350" y="2185670"/>
            <a:ext cx="2158365" cy="2195830"/>
            <a:chOff x="5397500" y="5734050"/>
            <a:chExt cx="365125" cy="371476"/>
          </a:xfrm>
          <a:solidFill>
            <a:schemeClr val="bg1"/>
          </a:solidFill>
        </p:grpSpPr>
        <p:sp>
          <p:nvSpPr>
            <p:cNvPr id="181" name="Freeform 288"/>
            <p:cNvSpPr/>
            <p:nvPr/>
          </p:nvSpPr>
          <p:spPr bwMode="auto">
            <a:xfrm>
              <a:off x="5532438" y="5907088"/>
              <a:ext cx="71438" cy="68263"/>
            </a:xfrm>
            <a:custGeom>
              <a:avLst/>
              <a:gdLst>
                <a:gd name="T0" fmla="*/ 45 w 45"/>
                <a:gd name="T1" fmla="*/ 17 h 43"/>
                <a:gd name="T2" fmla="*/ 17 w 45"/>
                <a:gd name="T3" fmla="*/ 43 h 43"/>
                <a:gd name="T4" fmla="*/ 0 w 45"/>
                <a:gd name="T5" fmla="*/ 26 h 43"/>
                <a:gd name="T6" fmla="*/ 29 w 45"/>
                <a:gd name="T7" fmla="*/ 0 h 43"/>
                <a:gd name="T8" fmla="*/ 45 w 45"/>
                <a:gd name="T9" fmla="*/ 1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3">
                  <a:moveTo>
                    <a:pt x="45" y="17"/>
                  </a:moveTo>
                  <a:lnTo>
                    <a:pt x="17" y="43"/>
                  </a:lnTo>
                  <a:lnTo>
                    <a:pt x="0" y="26"/>
                  </a:lnTo>
                  <a:lnTo>
                    <a:pt x="29" y="0"/>
                  </a:lnTo>
                  <a:lnTo>
                    <a:pt x="45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62519" tIns="81259" rIns="162519" bIns="81259" numCol="1" anchor="t" anchorCtr="0" compatLnSpc="1"/>
            <a:lstStyle/>
            <a:p>
              <a:endParaRPr lang="zh-CN" altLang="en-US" sz="253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182" name="Freeform 289"/>
            <p:cNvSpPr>
              <a:spLocks noEditPoints="1"/>
            </p:cNvSpPr>
            <p:nvPr/>
          </p:nvSpPr>
          <p:spPr bwMode="auto">
            <a:xfrm>
              <a:off x="5537200" y="5734050"/>
              <a:ext cx="225425" cy="225425"/>
            </a:xfrm>
            <a:custGeom>
              <a:avLst/>
              <a:gdLst>
                <a:gd name="T0" fmla="*/ 30 w 60"/>
                <a:gd name="T1" fmla="*/ 0 h 60"/>
                <a:gd name="T2" fmla="*/ 0 w 60"/>
                <a:gd name="T3" fmla="*/ 30 h 60"/>
                <a:gd name="T4" fmla="*/ 30 w 60"/>
                <a:gd name="T5" fmla="*/ 60 h 60"/>
                <a:gd name="T6" fmla="*/ 60 w 60"/>
                <a:gd name="T7" fmla="*/ 30 h 60"/>
                <a:gd name="T8" fmla="*/ 30 w 60"/>
                <a:gd name="T9" fmla="*/ 0 h 60"/>
                <a:gd name="T10" fmla="*/ 30 w 60"/>
                <a:gd name="T11" fmla="*/ 51 h 60"/>
                <a:gd name="T12" fmla="*/ 8 w 60"/>
                <a:gd name="T13" fmla="*/ 30 h 60"/>
                <a:gd name="T14" fmla="*/ 30 w 60"/>
                <a:gd name="T15" fmla="*/ 8 h 60"/>
                <a:gd name="T16" fmla="*/ 52 w 60"/>
                <a:gd name="T17" fmla="*/ 30 h 60"/>
                <a:gd name="T18" fmla="*/ 30 w 60"/>
                <a:gd name="T1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47" y="60"/>
                    <a:pt x="60" y="47"/>
                    <a:pt x="60" y="30"/>
                  </a:cubicBezTo>
                  <a:cubicBezTo>
                    <a:pt x="60" y="13"/>
                    <a:pt x="47" y="0"/>
                    <a:pt x="30" y="0"/>
                  </a:cubicBezTo>
                  <a:close/>
                  <a:moveTo>
                    <a:pt x="30" y="51"/>
                  </a:moveTo>
                  <a:cubicBezTo>
                    <a:pt x="18" y="51"/>
                    <a:pt x="8" y="42"/>
                    <a:pt x="8" y="30"/>
                  </a:cubicBezTo>
                  <a:cubicBezTo>
                    <a:pt x="8" y="18"/>
                    <a:pt x="18" y="8"/>
                    <a:pt x="30" y="8"/>
                  </a:cubicBezTo>
                  <a:cubicBezTo>
                    <a:pt x="42" y="8"/>
                    <a:pt x="52" y="18"/>
                    <a:pt x="52" y="30"/>
                  </a:cubicBezTo>
                  <a:cubicBezTo>
                    <a:pt x="52" y="42"/>
                    <a:pt x="42" y="51"/>
                    <a:pt x="3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62519" tIns="81259" rIns="162519" bIns="81259" numCol="1" anchor="t" anchorCtr="0" compatLnSpc="1"/>
            <a:lstStyle/>
            <a:p>
              <a:endParaRPr lang="zh-CN" altLang="en-US" sz="253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183" name="Freeform 291"/>
            <p:cNvSpPr/>
            <p:nvPr/>
          </p:nvSpPr>
          <p:spPr bwMode="auto">
            <a:xfrm>
              <a:off x="5397500" y="5951538"/>
              <a:ext cx="158750" cy="153988"/>
            </a:xfrm>
            <a:custGeom>
              <a:avLst/>
              <a:gdLst>
                <a:gd name="T0" fmla="*/ 30 w 42"/>
                <a:gd name="T1" fmla="*/ 0 h 41"/>
                <a:gd name="T2" fmla="*/ 3 w 42"/>
                <a:gd name="T3" fmla="*/ 26 h 41"/>
                <a:gd name="T4" fmla="*/ 3 w 42"/>
                <a:gd name="T5" fmla="*/ 38 h 41"/>
                <a:gd name="T6" fmla="*/ 15 w 42"/>
                <a:gd name="T7" fmla="*/ 38 h 41"/>
                <a:gd name="T8" fmla="*/ 42 w 42"/>
                <a:gd name="T9" fmla="*/ 12 h 41"/>
                <a:gd name="T10" fmla="*/ 30 w 42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1">
                  <a:moveTo>
                    <a:pt x="30" y="0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0" y="29"/>
                    <a:pt x="0" y="34"/>
                    <a:pt x="3" y="38"/>
                  </a:cubicBezTo>
                  <a:cubicBezTo>
                    <a:pt x="6" y="41"/>
                    <a:pt x="12" y="41"/>
                    <a:pt x="15" y="38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62519" tIns="81259" rIns="162519" bIns="81259" numCol="1" anchor="t" anchorCtr="0" compatLnSpc="1"/>
            <a:lstStyle/>
            <a:p>
              <a:endParaRPr lang="zh-CN" altLang="en-US" sz="253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" name="组合 17"/>
          <p:cNvGrpSpPr/>
          <p:nvPr/>
        </p:nvGrpSpPr>
        <p:grpSpPr>
          <a:xfrm>
            <a:off x="809625" y="297815"/>
            <a:ext cx="2840990" cy="756285"/>
            <a:chOff x="1275" y="469"/>
            <a:chExt cx="4474" cy="1191"/>
          </a:xfrm>
        </p:grpSpPr>
        <p:pic>
          <p:nvPicPr>
            <p:cNvPr id="19" name="图片 18" descr="dn201307082009_1920x1080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1823" y="841"/>
              <a:ext cx="3926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前端与后端工作量分配</a:t>
              </a:r>
              <a:endParaRPr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32" name="TextBox 23"/>
          <p:cNvSpPr txBox="1"/>
          <p:nvPr/>
        </p:nvSpPr>
        <p:spPr>
          <a:xfrm>
            <a:off x="2829560" y="3434080"/>
            <a:ext cx="2760980" cy="116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第一次结束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Bootstrap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，关于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div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标签用的还不是那不熟练，大头在于套组件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——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至于代码编写，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for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循环反而是简单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1" name="TextBox 24"/>
          <p:cNvSpPr txBox="1"/>
          <p:nvPr/>
        </p:nvSpPr>
        <p:spPr>
          <a:xfrm>
            <a:off x="3002255" y="323878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框架的使用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TextBox 23"/>
          <p:cNvSpPr txBox="1"/>
          <p:nvPr/>
        </p:nvSpPr>
        <p:spPr>
          <a:xfrm>
            <a:off x="6971030" y="3422015"/>
            <a:ext cx="2428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大头在于查资料，本身对于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Python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也不是很熟悉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——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至于具体算法思想不算难，却花心思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4" name="TextBox 24"/>
          <p:cNvSpPr txBox="1"/>
          <p:nvPr/>
        </p:nvSpPr>
        <p:spPr>
          <a:xfrm>
            <a:off x="8145120" y="316703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函数的查阅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Freeform 27"/>
          <p:cNvSpPr/>
          <p:nvPr/>
        </p:nvSpPr>
        <p:spPr bwMode="auto">
          <a:xfrm>
            <a:off x="2092325" y="2566670"/>
            <a:ext cx="542290" cy="403225"/>
          </a:xfrm>
          <a:custGeom>
            <a:avLst/>
            <a:gdLst>
              <a:gd name="T0" fmla="*/ 224622 w 81"/>
              <a:gd name="T1" fmla="*/ 0 h 58"/>
              <a:gd name="T2" fmla="*/ 206160 w 81"/>
              <a:gd name="T3" fmla="*/ 9197 h 58"/>
              <a:gd name="T4" fmla="*/ 98464 w 81"/>
              <a:gd name="T5" fmla="*/ 119555 h 58"/>
              <a:gd name="T6" fmla="*/ 43078 w 81"/>
              <a:gd name="T7" fmla="*/ 70507 h 58"/>
              <a:gd name="T8" fmla="*/ 27693 w 81"/>
              <a:gd name="T9" fmla="*/ 61310 h 58"/>
              <a:gd name="T10" fmla="*/ 9231 w 81"/>
              <a:gd name="T11" fmla="*/ 70507 h 58"/>
              <a:gd name="T12" fmla="*/ 9231 w 81"/>
              <a:gd name="T13" fmla="*/ 104228 h 58"/>
              <a:gd name="T14" fmla="*/ 76925 w 81"/>
              <a:gd name="T15" fmla="*/ 165538 h 58"/>
              <a:gd name="T16" fmla="*/ 83079 w 81"/>
              <a:gd name="T17" fmla="*/ 171669 h 58"/>
              <a:gd name="T18" fmla="*/ 89233 w 81"/>
              <a:gd name="T19" fmla="*/ 174734 h 58"/>
              <a:gd name="T20" fmla="*/ 98464 w 81"/>
              <a:gd name="T21" fmla="*/ 177800 h 58"/>
              <a:gd name="T22" fmla="*/ 98464 w 81"/>
              <a:gd name="T23" fmla="*/ 177800 h 58"/>
              <a:gd name="T24" fmla="*/ 98464 w 81"/>
              <a:gd name="T25" fmla="*/ 177800 h 58"/>
              <a:gd name="T26" fmla="*/ 110772 w 81"/>
              <a:gd name="T27" fmla="*/ 174734 h 58"/>
              <a:gd name="T28" fmla="*/ 120003 w 81"/>
              <a:gd name="T29" fmla="*/ 168603 h 58"/>
              <a:gd name="T30" fmla="*/ 123080 w 81"/>
              <a:gd name="T31" fmla="*/ 165538 h 58"/>
              <a:gd name="T32" fmla="*/ 123080 w 81"/>
              <a:gd name="T33" fmla="*/ 165538 h 58"/>
              <a:gd name="T34" fmla="*/ 240007 w 81"/>
              <a:gd name="T35" fmla="*/ 42917 h 58"/>
              <a:gd name="T36" fmla="*/ 240007 w 81"/>
              <a:gd name="T37" fmla="*/ 9197 h 58"/>
              <a:gd name="T38" fmla="*/ 224622 w 81"/>
              <a:gd name="T39" fmla="*/ 0 h 5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81" h="58">
                <a:moveTo>
                  <a:pt x="73" y="0"/>
                </a:moveTo>
                <a:cubicBezTo>
                  <a:pt x="71" y="0"/>
                  <a:pt x="69" y="1"/>
                  <a:pt x="67" y="3"/>
                </a:cubicBezTo>
                <a:cubicBezTo>
                  <a:pt x="32" y="39"/>
                  <a:pt x="32" y="39"/>
                  <a:pt x="32" y="39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1"/>
                  <a:pt x="11" y="20"/>
                  <a:pt x="9" y="20"/>
                </a:cubicBezTo>
                <a:cubicBezTo>
                  <a:pt x="7" y="20"/>
                  <a:pt x="5" y="21"/>
                  <a:pt x="3" y="23"/>
                </a:cubicBezTo>
                <a:cubicBezTo>
                  <a:pt x="0" y="26"/>
                  <a:pt x="0" y="31"/>
                  <a:pt x="3" y="3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6" y="55"/>
                  <a:pt x="27" y="56"/>
                </a:cubicBezTo>
                <a:cubicBezTo>
                  <a:pt x="27" y="56"/>
                  <a:pt x="28" y="56"/>
                  <a:pt x="29" y="57"/>
                </a:cubicBezTo>
                <a:cubicBezTo>
                  <a:pt x="30" y="57"/>
                  <a:pt x="31" y="58"/>
                  <a:pt x="32" y="58"/>
                </a:cubicBezTo>
                <a:cubicBezTo>
                  <a:pt x="32" y="58"/>
                  <a:pt x="32" y="58"/>
                  <a:pt x="32" y="58"/>
                </a:cubicBezTo>
                <a:cubicBezTo>
                  <a:pt x="32" y="58"/>
                  <a:pt x="32" y="58"/>
                  <a:pt x="32" y="58"/>
                </a:cubicBezTo>
                <a:cubicBezTo>
                  <a:pt x="34" y="58"/>
                  <a:pt x="35" y="57"/>
                  <a:pt x="36" y="57"/>
                </a:cubicBezTo>
                <a:cubicBezTo>
                  <a:pt x="37" y="56"/>
                  <a:pt x="38" y="56"/>
                  <a:pt x="39" y="55"/>
                </a:cubicBezTo>
                <a:cubicBezTo>
                  <a:pt x="39" y="55"/>
                  <a:pt x="40" y="54"/>
                  <a:pt x="40" y="54"/>
                </a:cubicBezTo>
                <a:cubicBezTo>
                  <a:pt x="40" y="54"/>
                  <a:pt x="40" y="54"/>
                  <a:pt x="40" y="54"/>
                </a:cubicBezTo>
                <a:cubicBezTo>
                  <a:pt x="78" y="14"/>
                  <a:pt x="78" y="14"/>
                  <a:pt x="78" y="14"/>
                </a:cubicBezTo>
                <a:cubicBezTo>
                  <a:pt x="81" y="11"/>
                  <a:pt x="81" y="6"/>
                  <a:pt x="78" y="3"/>
                </a:cubicBezTo>
                <a:cubicBezTo>
                  <a:pt x="77" y="1"/>
                  <a:pt x="75" y="0"/>
                  <a:pt x="73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 kern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02" name="Freeform 43"/>
          <p:cNvSpPr/>
          <p:nvPr/>
        </p:nvSpPr>
        <p:spPr bwMode="auto">
          <a:xfrm>
            <a:off x="9876790" y="2619375"/>
            <a:ext cx="330200" cy="350520"/>
          </a:xfrm>
          <a:custGeom>
            <a:avLst/>
            <a:gdLst>
              <a:gd name="T0" fmla="*/ 186657 w 69"/>
              <a:gd name="T1" fmla="*/ 0 h 68"/>
              <a:gd name="T2" fmla="*/ 168298 w 69"/>
              <a:gd name="T3" fmla="*/ 9245 h 68"/>
              <a:gd name="T4" fmla="*/ 107098 w 69"/>
              <a:gd name="T5" fmla="*/ 70877 h 68"/>
              <a:gd name="T6" fmla="*/ 42839 w 69"/>
              <a:gd name="T7" fmla="*/ 9245 h 68"/>
              <a:gd name="T8" fmla="*/ 27540 w 69"/>
              <a:gd name="T9" fmla="*/ 0 h 68"/>
              <a:gd name="T10" fmla="*/ 9180 w 69"/>
              <a:gd name="T11" fmla="*/ 9245 h 68"/>
              <a:gd name="T12" fmla="*/ 9180 w 69"/>
              <a:gd name="T13" fmla="*/ 43143 h 68"/>
              <a:gd name="T14" fmla="*/ 73439 w 69"/>
              <a:gd name="T15" fmla="*/ 104775 h 68"/>
              <a:gd name="T16" fmla="*/ 9180 w 69"/>
              <a:gd name="T17" fmla="*/ 169489 h 68"/>
              <a:gd name="T18" fmla="*/ 9180 w 69"/>
              <a:gd name="T19" fmla="*/ 203387 h 68"/>
              <a:gd name="T20" fmla="*/ 27540 w 69"/>
              <a:gd name="T21" fmla="*/ 209550 h 68"/>
              <a:gd name="T22" fmla="*/ 42839 w 69"/>
              <a:gd name="T23" fmla="*/ 203387 h 68"/>
              <a:gd name="T24" fmla="*/ 107098 w 69"/>
              <a:gd name="T25" fmla="*/ 138673 h 68"/>
              <a:gd name="T26" fmla="*/ 168298 w 69"/>
              <a:gd name="T27" fmla="*/ 203387 h 68"/>
              <a:gd name="T28" fmla="*/ 186657 w 69"/>
              <a:gd name="T29" fmla="*/ 209550 h 68"/>
              <a:gd name="T30" fmla="*/ 201957 w 69"/>
              <a:gd name="T31" fmla="*/ 203387 h 68"/>
              <a:gd name="T32" fmla="*/ 201957 w 69"/>
              <a:gd name="T33" fmla="*/ 169489 h 68"/>
              <a:gd name="T34" fmla="*/ 140758 w 69"/>
              <a:gd name="T35" fmla="*/ 104775 h 68"/>
              <a:gd name="T36" fmla="*/ 201957 w 69"/>
              <a:gd name="T37" fmla="*/ 43143 h 68"/>
              <a:gd name="T38" fmla="*/ 201957 w 69"/>
              <a:gd name="T39" fmla="*/ 9245 h 68"/>
              <a:gd name="T40" fmla="*/ 186657 w 69"/>
              <a:gd name="T41" fmla="*/ 0 h 6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69" h="68">
                <a:moveTo>
                  <a:pt x="61" y="0"/>
                </a:moveTo>
                <a:cubicBezTo>
                  <a:pt x="59" y="0"/>
                  <a:pt x="57" y="1"/>
                  <a:pt x="55" y="3"/>
                </a:cubicBezTo>
                <a:cubicBezTo>
                  <a:pt x="35" y="23"/>
                  <a:pt x="35" y="23"/>
                  <a:pt x="35" y="23"/>
                </a:cubicBezTo>
                <a:cubicBezTo>
                  <a:pt x="14" y="3"/>
                  <a:pt x="14" y="3"/>
                  <a:pt x="14" y="3"/>
                </a:cubicBezTo>
                <a:cubicBezTo>
                  <a:pt x="13" y="1"/>
                  <a:pt x="11" y="0"/>
                  <a:pt x="9" y="0"/>
                </a:cubicBezTo>
                <a:cubicBezTo>
                  <a:pt x="7" y="0"/>
                  <a:pt x="5" y="1"/>
                  <a:pt x="3" y="3"/>
                </a:cubicBezTo>
                <a:cubicBezTo>
                  <a:pt x="0" y="6"/>
                  <a:pt x="0" y="11"/>
                  <a:pt x="3" y="14"/>
                </a:cubicBezTo>
                <a:cubicBezTo>
                  <a:pt x="24" y="34"/>
                  <a:pt x="24" y="34"/>
                  <a:pt x="24" y="34"/>
                </a:cubicBezTo>
                <a:cubicBezTo>
                  <a:pt x="3" y="55"/>
                  <a:pt x="3" y="55"/>
                  <a:pt x="3" y="55"/>
                </a:cubicBezTo>
                <a:cubicBezTo>
                  <a:pt x="0" y="58"/>
                  <a:pt x="0" y="63"/>
                  <a:pt x="3" y="66"/>
                </a:cubicBezTo>
                <a:cubicBezTo>
                  <a:pt x="5" y="67"/>
                  <a:pt x="7" y="68"/>
                  <a:pt x="9" y="68"/>
                </a:cubicBezTo>
                <a:cubicBezTo>
                  <a:pt x="11" y="68"/>
                  <a:pt x="13" y="67"/>
                  <a:pt x="14" y="66"/>
                </a:cubicBezTo>
                <a:cubicBezTo>
                  <a:pt x="35" y="45"/>
                  <a:pt x="35" y="45"/>
                  <a:pt x="35" y="45"/>
                </a:cubicBezTo>
                <a:cubicBezTo>
                  <a:pt x="55" y="66"/>
                  <a:pt x="55" y="66"/>
                  <a:pt x="55" y="66"/>
                </a:cubicBezTo>
                <a:cubicBezTo>
                  <a:pt x="57" y="67"/>
                  <a:pt x="59" y="68"/>
                  <a:pt x="61" y="68"/>
                </a:cubicBezTo>
                <a:cubicBezTo>
                  <a:pt x="63" y="68"/>
                  <a:pt x="65" y="67"/>
                  <a:pt x="66" y="66"/>
                </a:cubicBezTo>
                <a:cubicBezTo>
                  <a:pt x="69" y="63"/>
                  <a:pt x="69" y="58"/>
                  <a:pt x="66" y="55"/>
                </a:cubicBezTo>
                <a:cubicBezTo>
                  <a:pt x="46" y="34"/>
                  <a:pt x="46" y="34"/>
                  <a:pt x="46" y="34"/>
                </a:cubicBezTo>
                <a:cubicBezTo>
                  <a:pt x="66" y="14"/>
                  <a:pt x="66" y="14"/>
                  <a:pt x="66" y="14"/>
                </a:cubicBezTo>
                <a:cubicBezTo>
                  <a:pt x="69" y="11"/>
                  <a:pt x="69" y="6"/>
                  <a:pt x="66" y="3"/>
                </a:cubicBezTo>
                <a:cubicBezTo>
                  <a:pt x="65" y="1"/>
                  <a:pt x="63" y="0"/>
                  <a:pt x="61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 kern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51" grpId="0"/>
      <p:bldP spid="51" grpId="1"/>
      <p:bldP spid="33" grpId="0"/>
      <p:bldP spid="33" grpId="1"/>
      <p:bldP spid="34" grpId="0"/>
      <p:bldP spid="34" grpId="1"/>
      <p:bldP spid="2" grpId="0" animBg="1"/>
      <p:bldP spid="10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 flipV="1">
            <a:off x="1261336" y="3779097"/>
            <a:ext cx="2232000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V="1">
            <a:off x="6424352" y="3782272"/>
            <a:ext cx="2232000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flipV="1">
            <a:off x="3828472" y="3782272"/>
            <a:ext cx="2232000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V="1">
            <a:off x="9020232" y="3779097"/>
            <a:ext cx="2232000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09625" y="297815"/>
            <a:ext cx="2080260" cy="756285"/>
            <a:chOff x="1275" y="469"/>
            <a:chExt cx="3276" cy="1191"/>
          </a:xfrm>
        </p:grpSpPr>
        <p:pic>
          <p:nvPicPr>
            <p:cNvPr id="23" name="图片 22" descr="dn201307082009_1920x108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24" name="矩形 23"/>
            <p:cNvSpPr/>
            <p:nvPr/>
          </p:nvSpPr>
          <p:spPr>
            <a:xfrm>
              <a:off x="1922" y="842"/>
              <a:ext cx="2629" cy="6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目录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/Content</a:t>
              </a:r>
            </a:p>
          </p:txBody>
        </p:sp>
      </p:grpSp>
      <p:sp>
        <p:nvSpPr>
          <p:cNvPr id="26" name="流程图: 联系 25"/>
          <p:cNvSpPr/>
          <p:nvPr/>
        </p:nvSpPr>
        <p:spPr>
          <a:xfrm>
            <a:off x="1879600" y="2658110"/>
            <a:ext cx="995680" cy="995680"/>
          </a:xfrm>
          <a:prstGeom prst="flowChartConnector">
            <a:avLst/>
          </a:prstGeom>
          <a:solidFill>
            <a:srgbClr val="F8F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流程图: 联系 27"/>
          <p:cNvSpPr/>
          <p:nvPr/>
        </p:nvSpPr>
        <p:spPr>
          <a:xfrm>
            <a:off x="4446905" y="2658110"/>
            <a:ext cx="995680" cy="995680"/>
          </a:xfrm>
          <a:prstGeom prst="flowChartConnector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流程图: 联系 28"/>
          <p:cNvSpPr/>
          <p:nvPr/>
        </p:nvSpPr>
        <p:spPr>
          <a:xfrm>
            <a:off x="7042150" y="2658110"/>
            <a:ext cx="995680" cy="995680"/>
          </a:xfrm>
          <a:prstGeom prst="flowChartConnector">
            <a:avLst/>
          </a:prstGeom>
          <a:solidFill>
            <a:srgbClr val="F8F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流程图: 联系 29"/>
          <p:cNvSpPr/>
          <p:nvPr/>
        </p:nvSpPr>
        <p:spPr>
          <a:xfrm>
            <a:off x="9638665" y="2658110"/>
            <a:ext cx="995680" cy="995680"/>
          </a:xfrm>
          <a:prstGeom prst="flowChartConnector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1143000" y="3858260"/>
            <a:ext cx="2707005" cy="585470"/>
            <a:chOff x="1800" y="5484"/>
            <a:chExt cx="4263" cy="922"/>
          </a:xfrm>
        </p:grpSpPr>
        <p:sp>
          <p:nvSpPr>
            <p:cNvPr id="31" name="文本框 30"/>
            <p:cNvSpPr txBox="1"/>
            <p:nvPr/>
          </p:nvSpPr>
          <p:spPr>
            <a:xfrm>
              <a:off x="2177" y="5484"/>
              <a:ext cx="3886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1218565"/>
              <a:r>
                <a:rPr lang="zh-CN" altLang="en-US" sz="2000" kern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前端表现</a:t>
              </a:r>
              <a:endParaRPr lang="zh-CN" altLang="en-US" sz="20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800" y="5970"/>
              <a:ext cx="3872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Calibri" panose="020F0502020204030204" charset="0"/>
                  <a:sym typeface="+mn-ea"/>
                </a:rPr>
                <a:t>展示功能效果</a:t>
              </a:r>
              <a:endParaRPr lang="en-US" altLang="zh-CN" sz="1200" b="1" dirty="0">
                <a:solidFill>
                  <a:schemeClr val="bg1"/>
                </a:solidFill>
                <a:latin typeface="Calibri" panose="020F0502020204030204" charset="0"/>
                <a:sym typeface="+mn-ea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836670" y="3858260"/>
            <a:ext cx="2707005" cy="585470"/>
            <a:chOff x="1800" y="5484"/>
            <a:chExt cx="4263" cy="922"/>
          </a:xfrm>
        </p:grpSpPr>
        <p:sp>
          <p:nvSpPr>
            <p:cNvPr id="38" name="文本框 37"/>
            <p:cNvSpPr txBox="1"/>
            <p:nvPr/>
          </p:nvSpPr>
          <p:spPr>
            <a:xfrm>
              <a:off x="2177" y="5484"/>
              <a:ext cx="3886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1218565"/>
              <a:r>
                <a:rPr lang="zh-CN" altLang="en-US" sz="2000" kern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主要技术</a:t>
              </a:r>
              <a:endParaRPr lang="zh-CN" altLang="en-US" sz="20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800" y="5970"/>
              <a:ext cx="3872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Calibri" panose="020F0502020204030204" charset="0"/>
                  <a:sym typeface="+mn-ea"/>
                </a:rPr>
                <a:t>覆盖主要功能实现技术</a:t>
              </a:r>
              <a:endParaRPr lang="en-US" altLang="zh-CN" sz="1200" b="1" dirty="0">
                <a:solidFill>
                  <a:schemeClr val="bg1"/>
                </a:solidFill>
                <a:latin typeface="Calibri" panose="020F0502020204030204" charset="0"/>
                <a:sym typeface="+mn-ea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295390" y="3858260"/>
            <a:ext cx="2707005" cy="585470"/>
            <a:chOff x="1800" y="5484"/>
            <a:chExt cx="4263" cy="922"/>
          </a:xfrm>
        </p:grpSpPr>
        <p:sp>
          <p:nvSpPr>
            <p:cNvPr id="41" name="文本框 40"/>
            <p:cNvSpPr txBox="1"/>
            <p:nvPr/>
          </p:nvSpPr>
          <p:spPr>
            <a:xfrm>
              <a:off x="2177" y="5484"/>
              <a:ext cx="3886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1218565"/>
              <a:r>
                <a:rPr lang="zh-CN" altLang="en-US" sz="2000" kern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代码设计</a:t>
              </a:r>
              <a:endParaRPr lang="zh-CN" altLang="en-US" sz="20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800" y="5970"/>
              <a:ext cx="3872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Calibri" panose="020F0502020204030204" charset="0"/>
                  <a:sym typeface="+mn-ea"/>
                </a:rPr>
                <a:t>讲述代码设计</a:t>
              </a:r>
              <a:endParaRPr lang="en-US" altLang="zh-CN" sz="1200" b="1" dirty="0">
                <a:solidFill>
                  <a:schemeClr val="bg1"/>
                </a:solidFill>
                <a:latin typeface="Calibri" panose="020F0502020204030204" charset="0"/>
                <a:sym typeface="+mn-ea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930005" y="3858260"/>
            <a:ext cx="2683510" cy="585470"/>
            <a:chOff x="1837" y="5484"/>
            <a:chExt cx="4226" cy="922"/>
          </a:xfrm>
        </p:grpSpPr>
        <p:sp>
          <p:nvSpPr>
            <p:cNvPr id="44" name="文本框 43"/>
            <p:cNvSpPr txBox="1"/>
            <p:nvPr/>
          </p:nvSpPr>
          <p:spPr>
            <a:xfrm>
              <a:off x="2177" y="5484"/>
              <a:ext cx="3886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1218565"/>
              <a:r>
                <a:rPr lang="zh-CN" altLang="en-US" sz="2000" kern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网站架设</a:t>
              </a:r>
              <a:endParaRPr lang="zh-CN" altLang="en-US" sz="20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837" y="5970"/>
              <a:ext cx="3872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Calibri" panose="020F0502020204030204" charset="0"/>
                  <a:sym typeface="+mn-ea"/>
                </a:rPr>
                <a:t>简介网站架构</a:t>
              </a:r>
              <a:endParaRPr lang="en-US" altLang="zh-CN" sz="1200" b="1" dirty="0">
                <a:solidFill>
                  <a:schemeClr val="bg1"/>
                </a:solidFill>
                <a:latin typeface="Calibri" panose="020F0502020204030204" charset="0"/>
                <a:sym typeface="+mn-ea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904095" y="3014980"/>
            <a:ext cx="457835" cy="330200"/>
            <a:chOff x="2493" y="3854"/>
            <a:chExt cx="514" cy="344"/>
          </a:xfrm>
          <a:solidFill>
            <a:schemeClr val="bg1"/>
          </a:solidFill>
        </p:grpSpPr>
        <p:sp>
          <p:nvSpPr>
            <p:cNvPr id="407" name="Freeform 60"/>
            <p:cNvSpPr/>
            <p:nvPr/>
          </p:nvSpPr>
          <p:spPr bwMode="auto">
            <a:xfrm>
              <a:off x="2509" y="3854"/>
              <a:ext cx="482" cy="198"/>
            </a:xfrm>
            <a:custGeom>
              <a:avLst/>
              <a:gdLst>
                <a:gd name="T0" fmla="*/ 67 w 134"/>
                <a:gd name="T1" fmla="*/ 56 h 56"/>
                <a:gd name="T2" fmla="*/ 134 w 134"/>
                <a:gd name="T3" fmla="*/ 0 h 56"/>
                <a:gd name="T4" fmla="*/ 133 w 134"/>
                <a:gd name="T5" fmla="*/ 0 h 56"/>
                <a:gd name="T6" fmla="*/ 1 w 134"/>
                <a:gd name="T7" fmla="*/ 0 h 56"/>
                <a:gd name="T8" fmla="*/ 0 w 134"/>
                <a:gd name="T9" fmla="*/ 0 h 56"/>
                <a:gd name="T10" fmla="*/ 67 w 134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" h="56">
                  <a:moveTo>
                    <a:pt x="67" y="56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4" y="0"/>
                    <a:pt x="133" y="0"/>
                    <a:pt x="133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67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Freeform 61"/>
            <p:cNvSpPr/>
            <p:nvPr/>
          </p:nvSpPr>
          <p:spPr bwMode="auto">
            <a:xfrm>
              <a:off x="2837" y="3866"/>
              <a:ext cx="170" cy="312"/>
            </a:xfrm>
            <a:custGeom>
              <a:avLst/>
              <a:gdLst>
                <a:gd name="T0" fmla="*/ 48 w 48"/>
                <a:gd name="T1" fmla="*/ 2 h 87"/>
                <a:gd name="T2" fmla="*/ 48 w 48"/>
                <a:gd name="T3" fmla="*/ 0 h 87"/>
                <a:gd name="T4" fmla="*/ 0 w 48"/>
                <a:gd name="T5" fmla="*/ 40 h 87"/>
                <a:gd name="T6" fmla="*/ 48 w 48"/>
                <a:gd name="T7" fmla="*/ 87 h 87"/>
                <a:gd name="T8" fmla="*/ 48 w 48"/>
                <a:gd name="T9" fmla="*/ 86 h 87"/>
                <a:gd name="T10" fmla="*/ 48 w 48"/>
                <a:gd name="T11" fmla="*/ 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87">
                  <a:moveTo>
                    <a:pt x="48" y="2"/>
                  </a:moveTo>
                  <a:cubicBezTo>
                    <a:pt x="48" y="1"/>
                    <a:pt x="48" y="1"/>
                    <a:pt x="48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6"/>
                  </a:cubicBezTo>
                  <a:lnTo>
                    <a:pt x="48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9" name="Freeform 62"/>
            <p:cNvSpPr/>
            <p:nvPr/>
          </p:nvSpPr>
          <p:spPr bwMode="auto">
            <a:xfrm>
              <a:off x="2493" y="3866"/>
              <a:ext cx="170" cy="312"/>
            </a:xfrm>
            <a:custGeom>
              <a:avLst/>
              <a:gdLst>
                <a:gd name="T0" fmla="*/ 0 w 48"/>
                <a:gd name="T1" fmla="*/ 0 h 87"/>
                <a:gd name="T2" fmla="*/ 0 w 48"/>
                <a:gd name="T3" fmla="*/ 2 h 87"/>
                <a:gd name="T4" fmla="*/ 0 w 48"/>
                <a:gd name="T5" fmla="*/ 86 h 87"/>
                <a:gd name="T6" fmla="*/ 0 w 48"/>
                <a:gd name="T7" fmla="*/ 87 h 87"/>
                <a:gd name="T8" fmla="*/ 48 w 48"/>
                <a:gd name="T9" fmla="*/ 40 h 87"/>
                <a:gd name="T10" fmla="*/ 0 w 48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87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48" y="40"/>
                    <a:pt x="48" y="40"/>
                    <a:pt x="48" y="4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0" name="Freeform 63"/>
            <p:cNvSpPr/>
            <p:nvPr/>
          </p:nvSpPr>
          <p:spPr bwMode="auto">
            <a:xfrm>
              <a:off x="2509" y="4024"/>
              <a:ext cx="482" cy="174"/>
            </a:xfrm>
            <a:custGeom>
              <a:avLst/>
              <a:gdLst>
                <a:gd name="T0" fmla="*/ 86 w 134"/>
                <a:gd name="T1" fmla="*/ 0 h 48"/>
                <a:gd name="T2" fmla="*/ 69 w 134"/>
                <a:gd name="T3" fmla="*/ 14 h 48"/>
                <a:gd name="T4" fmla="*/ 67 w 134"/>
                <a:gd name="T5" fmla="*/ 15 h 48"/>
                <a:gd name="T6" fmla="*/ 65 w 134"/>
                <a:gd name="T7" fmla="*/ 14 h 48"/>
                <a:gd name="T8" fmla="*/ 48 w 134"/>
                <a:gd name="T9" fmla="*/ 0 h 48"/>
                <a:gd name="T10" fmla="*/ 0 w 134"/>
                <a:gd name="T11" fmla="*/ 48 h 48"/>
                <a:gd name="T12" fmla="*/ 1 w 134"/>
                <a:gd name="T13" fmla="*/ 48 h 48"/>
                <a:gd name="T14" fmla="*/ 133 w 134"/>
                <a:gd name="T15" fmla="*/ 48 h 48"/>
                <a:gd name="T16" fmla="*/ 134 w 134"/>
                <a:gd name="T17" fmla="*/ 48 h 48"/>
                <a:gd name="T18" fmla="*/ 86 w 134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48">
                  <a:moveTo>
                    <a:pt x="86" y="0"/>
                  </a:moveTo>
                  <a:cubicBezTo>
                    <a:pt x="69" y="14"/>
                    <a:pt x="69" y="14"/>
                    <a:pt x="69" y="14"/>
                  </a:cubicBezTo>
                  <a:cubicBezTo>
                    <a:pt x="68" y="15"/>
                    <a:pt x="68" y="15"/>
                    <a:pt x="67" y="15"/>
                  </a:cubicBezTo>
                  <a:cubicBezTo>
                    <a:pt x="66" y="15"/>
                    <a:pt x="66" y="15"/>
                    <a:pt x="65" y="1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1" y="48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4" y="48"/>
                    <a:pt x="134" y="48"/>
                    <a:pt x="134" y="48"/>
                  </a:cubicBez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154555" y="2966720"/>
            <a:ext cx="446405" cy="361315"/>
            <a:chOff x="1453" y="1855"/>
            <a:chExt cx="474" cy="473"/>
          </a:xfrm>
          <a:solidFill>
            <a:schemeClr val="bg1"/>
          </a:solidFill>
        </p:grpSpPr>
        <p:sp>
          <p:nvSpPr>
            <p:cNvPr id="352" name="Freeform 5"/>
            <p:cNvSpPr/>
            <p:nvPr/>
          </p:nvSpPr>
          <p:spPr bwMode="auto">
            <a:xfrm>
              <a:off x="1453" y="1855"/>
              <a:ext cx="474" cy="473"/>
            </a:xfrm>
            <a:custGeom>
              <a:avLst/>
              <a:gdLst>
                <a:gd name="T0" fmla="*/ 101 w 117"/>
                <a:gd name="T1" fmla="*/ 42 h 117"/>
                <a:gd name="T2" fmla="*/ 101 w 117"/>
                <a:gd name="T3" fmla="*/ 5 h 117"/>
                <a:gd name="T4" fmla="*/ 80 w 117"/>
                <a:gd name="T5" fmla="*/ 5 h 117"/>
                <a:gd name="T6" fmla="*/ 80 w 117"/>
                <a:gd name="T7" fmla="*/ 21 h 117"/>
                <a:gd name="T8" fmla="*/ 58 w 117"/>
                <a:gd name="T9" fmla="*/ 0 h 117"/>
                <a:gd name="T10" fmla="*/ 0 w 117"/>
                <a:gd name="T11" fmla="*/ 58 h 117"/>
                <a:gd name="T12" fmla="*/ 10 w 117"/>
                <a:gd name="T13" fmla="*/ 58 h 117"/>
                <a:gd name="T14" fmla="*/ 10 w 117"/>
                <a:gd name="T15" fmla="*/ 117 h 117"/>
                <a:gd name="T16" fmla="*/ 42 w 117"/>
                <a:gd name="T17" fmla="*/ 117 h 117"/>
                <a:gd name="T18" fmla="*/ 42 w 117"/>
                <a:gd name="T19" fmla="*/ 69 h 117"/>
                <a:gd name="T20" fmla="*/ 74 w 117"/>
                <a:gd name="T21" fmla="*/ 69 h 117"/>
                <a:gd name="T22" fmla="*/ 74 w 117"/>
                <a:gd name="T23" fmla="*/ 117 h 117"/>
                <a:gd name="T24" fmla="*/ 106 w 117"/>
                <a:gd name="T25" fmla="*/ 117 h 117"/>
                <a:gd name="T26" fmla="*/ 106 w 117"/>
                <a:gd name="T27" fmla="*/ 58 h 117"/>
                <a:gd name="T28" fmla="*/ 117 w 117"/>
                <a:gd name="T29" fmla="*/ 58 h 117"/>
                <a:gd name="T30" fmla="*/ 101 w 117"/>
                <a:gd name="T31" fmla="*/ 4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" h="117">
                  <a:moveTo>
                    <a:pt x="101" y="42"/>
                  </a:moveTo>
                  <a:lnTo>
                    <a:pt x="101" y="5"/>
                  </a:lnTo>
                  <a:lnTo>
                    <a:pt x="80" y="5"/>
                  </a:lnTo>
                  <a:lnTo>
                    <a:pt x="80" y="21"/>
                  </a:lnTo>
                  <a:lnTo>
                    <a:pt x="58" y="0"/>
                  </a:lnTo>
                  <a:lnTo>
                    <a:pt x="0" y="58"/>
                  </a:lnTo>
                  <a:lnTo>
                    <a:pt x="10" y="58"/>
                  </a:lnTo>
                  <a:lnTo>
                    <a:pt x="10" y="117"/>
                  </a:lnTo>
                  <a:lnTo>
                    <a:pt x="42" y="117"/>
                  </a:lnTo>
                  <a:lnTo>
                    <a:pt x="42" y="69"/>
                  </a:lnTo>
                  <a:lnTo>
                    <a:pt x="74" y="69"/>
                  </a:lnTo>
                  <a:lnTo>
                    <a:pt x="74" y="117"/>
                  </a:lnTo>
                  <a:lnTo>
                    <a:pt x="106" y="117"/>
                  </a:lnTo>
                  <a:lnTo>
                    <a:pt x="106" y="58"/>
                  </a:lnTo>
                  <a:lnTo>
                    <a:pt x="117" y="58"/>
                  </a:lnTo>
                  <a:lnTo>
                    <a:pt x="101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Rectangle 6"/>
            <p:cNvSpPr>
              <a:spLocks noChangeArrowheads="1"/>
            </p:cNvSpPr>
            <p:nvPr/>
          </p:nvSpPr>
          <p:spPr bwMode="auto">
            <a:xfrm>
              <a:off x="1647" y="2154"/>
              <a:ext cx="85" cy="1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Rectangle 7"/>
            <p:cNvSpPr>
              <a:spLocks noChangeArrowheads="1"/>
            </p:cNvSpPr>
            <p:nvPr/>
          </p:nvSpPr>
          <p:spPr bwMode="auto">
            <a:xfrm>
              <a:off x="1647" y="2154"/>
              <a:ext cx="85" cy="1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Rectangle 8"/>
            <p:cNvSpPr>
              <a:spLocks noChangeArrowheads="1"/>
            </p:cNvSpPr>
            <p:nvPr/>
          </p:nvSpPr>
          <p:spPr bwMode="auto">
            <a:xfrm>
              <a:off x="1647" y="2154"/>
              <a:ext cx="85" cy="1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Rectangle 9"/>
            <p:cNvSpPr>
              <a:spLocks noChangeArrowheads="1"/>
            </p:cNvSpPr>
            <p:nvPr/>
          </p:nvSpPr>
          <p:spPr bwMode="auto">
            <a:xfrm>
              <a:off x="1647" y="2154"/>
              <a:ext cx="85" cy="1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717415" y="3021965"/>
            <a:ext cx="474345" cy="330200"/>
            <a:chOff x="6492" y="2883"/>
            <a:chExt cx="571" cy="408"/>
          </a:xfrm>
          <a:solidFill>
            <a:schemeClr val="bg1"/>
          </a:solidFill>
        </p:grpSpPr>
        <p:sp>
          <p:nvSpPr>
            <p:cNvPr id="386" name="Freeform 39"/>
            <p:cNvSpPr/>
            <p:nvPr/>
          </p:nvSpPr>
          <p:spPr bwMode="auto">
            <a:xfrm>
              <a:off x="6743" y="3105"/>
              <a:ext cx="320" cy="186"/>
            </a:xfrm>
            <a:custGeom>
              <a:avLst/>
              <a:gdLst>
                <a:gd name="T0" fmla="*/ 90 w 90"/>
                <a:gd name="T1" fmla="*/ 28 h 52"/>
                <a:gd name="T2" fmla="*/ 54 w 90"/>
                <a:gd name="T3" fmla="*/ 4 h 52"/>
                <a:gd name="T4" fmla="*/ 54 w 90"/>
                <a:gd name="T5" fmla="*/ 19 h 52"/>
                <a:gd name="T6" fmla="*/ 53 w 90"/>
                <a:gd name="T7" fmla="*/ 19 h 52"/>
                <a:gd name="T8" fmla="*/ 28 w 90"/>
                <a:gd name="T9" fmla="*/ 19 h 52"/>
                <a:gd name="T10" fmla="*/ 12 w 90"/>
                <a:gd name="T11" fmla="*/ 0 h 52"/>
                <a:gd name="T12" fmla="*/ 0 w 90"/>
                <a:gd name="T13" fmla="*/ 14 h 52"/>
                <a:gd name="T14" fmla="*/ 17 w 90"/>
                <a:gd name="T15" fmla="*/ 34 h 52"/>
                <a:gd name="T16" fmla="*/ 24 w 90"/>
                <a:gd name="T17" fmla="*/ 37 h 52"/>
                <a:gd name="T18" fmla="*/ 53 w 90"/>
                <a:gd name="T19" fmla="*/ 37 h 52"/>
                <a:gd name="T20" fmla="*/ 54 w 90"/>
                <a:gd name="T21" fmla="*/ 37 h 52"/>
                <a:gd name="T22" fmla="*/ 54 w 90"/>
                <a:gd name="T23" fmla="*/ 52 h 52"/>
                <a:gd name="T24" fmla="*/ 90 w 90"/>
                <a:gd name="T25" fmla="*/ 2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52">
                  <a:moveTo>
                    <a:pt x="90" y="28"/>
                  </a:moveTo>
                  <a:cubicBezTo>
                    <a:pt x="54" y="4"/>
                    <a:pt x="54" y="4"/>
                    <a:pt x="54" y="4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6"/>
                    <a:pt x="21" y="37"/>
                    <a:pt x="24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52"/>
                    <a:pt x="54" y="52"/>
                    <a:pt x="54" y="52"/>
                  </a:cubicBezTo>
                  <a:lnTo>
                    <a:pt x="9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Freeform 40"/>
            <p:cNvSpPr/>
            <p:nvPr/>
          </p:nvSpPr>
          <p:spPr bwMode="auto">
            <a:xfrm>
              <a:off x="6496" y="2935"/>
              <a:ext cx="219" cy="134"/>
            </a:xfrm>
            <a:custGeom>
              <a:avLst/>
              <a:gdLst>
                <a:gd name="T0" fmla="*/ 39 w 62"/>
                <a:gd name="T1" fmla="*/ 0 h 37"/>
                <a:gd name="T2" fmla="*/ 9 w 62"/>
                <a:gd name="T3" fmla="*/ 0 h 37"/>
                <a:gd name="T4" fmla="*/ 0 w 62"/>
                <a:gd name="T5" fmla="*/ 9 h 37"/>
                <a:gd name="T6" fmla="*/ 9 w 62"/>
                <a:gd name="T7" fmla="*/ 18 h 37"/>
                <a:gd name="T8" fmla="*/ 34 w 62"/>
                <a:gd name="T9" fmla="*/ 18 h 37"/>
                <a:gd name="T10" fmla="*/ 50 w 62"/>
                <a:gd name="T11" fmla="*/ 37 h 37"/>
                <a:gd name="T12" fmla="*/ 62 w 62"/>
                <a:gd name="T13" fmla="*/ 23 h 37"/>
                <a:gd name="T14" fmla="*/ 45 w 62"/>
                <a:gd name="T15" fmla="*/ 3 h 37"/>
                <a:gd name="T16" fmla="*/ 39 w 62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7">
                  <a:moveTo>
                    <a:pt x="3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1"/>
                    <a:pt x="41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Freeform 41"/>
            <p:cNvSpPr/>
            <p:nvPr/>
          </p:nvSpPr>
          <p:spPr bwMode="auto">
            <a:xfrm>
              <a:off x="6492" y="2883"/>
              <a:ext cx="571" cy="356"/>
            </a:xfrm>
            <a:custGeom>
              <a:avLst/>
              <a:gdLst>
                <a:gd name="T0" fmla="*/ 160 w 160"/>
                <a:gd name="T1" fmla="*/ 24 h 99"/>
                <a:gd name="T2" fmla="*/ 124 w 160"/>
                <a:gd name="T3" fmla="*/ 0 h 99"/>
                <a:gd name="T4" fmla="*/ 124 w 160"/>
                <a:gd name="T5" fmla="*/ 15 h 99"/>
                <a:gd name="T6" fmla="*/ 123 w 160"/>
                <a:gd name="T7" fmla="*/ 15 h 99"/>
                <a:gd name="T8" fmla="*/ 94 w 160"/>
                <a:gd name="T9" fmla="*/ 15 h 99"/>
                <a:gd name="T10" fmla="*/ 87 w 160"/>
                <a:gd name="T11" fmla="*/ 18 h 99"/>
                <a:gd name="T12" fmla="*/ 35 w 160"/>
                <a:gd name="T13" fmla="*/ 81 h 99"/>
                <a:gd name="T14" fmla="*/ 9 w 160"/>
                <a:gd name="T15" fmla="*/ 81 h 99"/>
                <a:gd name="T16" fmla="*/ 0 w 160"/>
                <a:gd name="T17" fmla="*/ 90 h 99"/>
                <a:gd name="T18" fmla="*/ 9 w 160"/>
                <a:gd name="T19" fmla="*/ 99 h 99"/>
                <a:gd name="T20" fmla="*/ 40 w 160"/>
                <a:gd name="T21" fmla="*/ 99 h 99"/>
                <a:gd name="T22" fmla="*/ 46 w 160"/>
                <a:gd name="T23" fmla="*/ 96 h 99"/>
                <a:gd name="T24" fmla="*/ 98 w 160"/>
                <a:gd name="T25" fmla="*/ 33 h 99"/>
                <a:gd name="T26" fmla="*/ 123 w 160"/>
                <a:gd name="T27" fmla="*/ 33 h 99"/>
                <a:gd name="T28" fmla="*/ 124 w 160"/>
                <a:gd name="T29" fmla="*/ 33 h 99"/>
                <a:gd name="T30" fmla="*/ 124 w 160"/>
                <a:gd name="T31" fmla="*/ 48 h 99"/>
                <a:gd name="T32" fmla="*/ 160 w 160"/>
                <a:gd name="T33" fmla="*/ 2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99">
                  <a:moveTo>
                    <a:pt x="160" y="24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15"/>
                    <a:pt x="124" y="15"/>
                    <a:pt x="124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94" y="15"/>
                    <a:pt x="94" y="15"/>
                    <a:pt x="94" y="15"/>
                  </a:cubicBezTo>
                  <a:cubicBezTo>
                    <a:pt x="91" y="15"/>
                    <a:pt x="88" y="16"/>
                    <a:pt x="87" y="18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5" y="81"/>
                    <a:pt x="0" y="85"/>
                    <a:pt x="0" y="90"/>
                  </a:cubicBezTo>
                  <a:cubicBezTo>
                    <a:pt x="0" y="95"/>
                    <a:pt x="5" y="99"/>
                    <a:pt x="9" y="99"/>
                  </a:cubicBezTo>
                  <a:cubicBezTo>
                    <a:pt x="40" y="99"/>
                    <a:pt x="40" y="99"/>
                    <a:pt x="40" y="99"/>
                  </a:cubicBezTo>
                  <a:cubicBezTo>
                    <a:pt x="42" y="99"/>
                    <a:pt x="45" y="98"/>
                    <a:pt x="46" y="96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4" y="48"/>
                    <a:pt x="124" y="48"/>
                    <a:pt x="124" y="48"/>
                  </a:cubicBezTo>
                  <a:lnTo>
                    <a:pt x="16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75" name="Freeform 28"/>
          <p:cNvSpPr>
            <a:spLocks noEditPoints="1"/>
          </p:cNvSpPr>
          <p:nvPr/>
        </p:nvSpPr>
        <p:spPr bwMode="auto">
          <a:xfrm>
            <a:off x="7352665" y="2988310"/>
            <a:ext cx="375285" cy="376555"/>
          </a:xfrm>
          <a:custGeom>
            <a:avLst/>
            <a:gdLst>
              <a:gd name="T0" fmla="*/ 132 w 144"/>
              <a:gd name="T1" fmla="*/ 61 h 144"/>
              <a:gd name="T2" fmla="*/ 121 w 144"/>
              <a:gd name="T3" fmla="*/ 46 h 144"/>
              <a:gd name="T4" fmla="*/ 127 w 144"/>
              <a:gd name="T5" fmla="*/ 33 h 144"/>
              <a:gd name="T6" fmla="*/ 119 w 144"/>
              <a:gd name="T7" fmla="*/ 17 h 144"/>
              <a:gd name="T8" fmla="*/ 106 w 144"/>
              <a:gd name="T9" fmla="*/ 22 h 144"/>
              <a:gd name="T10" fmla="*/ 88 w 144"/>
              <a:gd name="T11" fmla="*/ 19 h 144"/>
              <a:gd name="T12" fmla="*/ 83 w 144"/>
              <a:gd name="T13" fmla="*/ 6 h 144"/>
              <a:gd name="T14" fmla="*/ 66 w 144"/>
              <a:gd name="T15" fmla="*/ 0 h 144"/>
              <a:gd name="T16" fmla="*/ 61 w 144"/>
              <a:gd name="T17" fmla="*/ 12 h 144"/>
              <a:gd name="T18" fmla="*/ 46 w 144"/>
              <a:gd name="T19" fmla="*/ 23 h 144"/>
              <a:gd name="T20" fmla="*/ 33 w 144"/>
              <a:gd name="T21" fmla="*/ 17 h 144"/>
              <a:gd name="T22" fmla="*/ 17 w 144"/>
              <a:gd name="T23" fmla="*/ 25 h 144"/>
              <a:gd name="T24" fmla="*/ 22 w 144"/>
              <a:gd name="T25" fmla="*/ 38 h 144"/>
              <a:gd name="T26" fmla="*/ 19 w 144"/>
              <a:gd name="T27" fmla="*/ 56 h 144"/>
              <a:gd name="T28" fmla="*/ 6 w 144"/>
              <a:gd name="T29" fmla="*/ 61 h 144"/>
              <a:gd name="T30" fmla="*/ 0 w 144"/>
              <a:gd name="T31" fmla="*/ 78 h 144"/>
              <a:gd name="T32" fmla="*/ 12 w 144"/>
              <a:gd name="T33" fmla="*/ 83 h 144"/>
              <a:gd name="T34" fmla="*/ 23 w 144"/>
              <a:gd name="T35" fmla="*/ 98 h 144"/>
              <a:gd name="T36" fmla="*/ 17 w 144"/>
              <a:gd name="T37" fmla="*/ 111 h 144"/>
              <a:gd name="T38" fmla="*/ 25 w 144"/>
              <a:gd name="T39" fmla="*/ 127 h 144"/>
              <a:gd name="T40" fmla="*/ 38 w 144"/>
              <a:gd name="T41" fmla="*/ 122 h 144"/>
              <a:gd name="T42" fmla="*/ 56 w 144"/>
              <a:gd name="T43" fmla="*/ 125 h 144"/>
              <a:gd name="T44" fmla="*/ 61 w 144"/>
              <a:gd name="T45" fmla="*/ 138 h 144"/>
              <a:gd name="T46" fmla="*/ 78 w 144"/>
              <a:gd name="T47" fmla="*/ 144 h 144"/>
              <a:gd name="T48" fmla="*/ 83 w 144"/>
              <a:gd name="T49" fmla="*/ 132 h 144"/>
              <a:gd name="T50" fmla="*/ 98 w 144"/>
              <a:gd name="T51" fmla="*/ 121 h 144"/>
              <a:gd name="T52" fmla="*/ 111 w 144"/>
              <a:gd name="T53" fmla="*/ 127 h 144"/>
              <a:gd name="T54" fmla="*/ 127 w 144"/>
              <a:gd name="T55" fmla="*/ 119 h 144"/>
              <a:gd name="T56" fmla="*/ 122 w 144"/>
              <a:gd name="T57" fmla="*/ 106 h 144"/>
              <a:gd name="T58" fmla="*/ 125 w 144"/>
              <a:gd name="T59" fmla="*/ 88 h 144"/>
              <a:gd name="T60" fmla="*/ 138 w 144"/>
              <a:gd name="T61" fmla="*/ 83 h 144"/>
              <a:gd name="T62" fmla="*/ 144 w 144"/>
              <a:gd name="T63" fmla="*/ 66 h 144"/>
              <a:gd name="T64" fmla="*/ 100 w 144"/>
              <a:gd name="T65" fmla="*/ 72 h 144"/>
              <a:gd name="T66" fmla="*/ 44 w 144"/>
              <a:gd name="T67" fmla="*/ 72 h 144"/>
              <a:gd name="T68" fmla="*/ 100 w 144"/>
              <a:gd name="T69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4" h="144">
                <a:moveTo>
                  <a:pt x="138" y="61"/>
                </a:moveTo>
                <a:cubicBezTo>
                  <a:pt x="132" y="61"/>
                  <a:pt x="132" y="61"/>
                  <a:pt x="132" y="61"/>
                </a:cubicBezTo>
                <a:cubicBezTo>
                  <a:pt x="129" y="61"/>
                  <a:pt x="126" y="59"/>
                  <a:pt x="125" y="56"/>
                </a:cubicBezTo>
                <a:cubicBezTo>
                  <a:pt x="121" y="46"/>
                  <a:pt x="121" y="46"/>
                  <a:pt x="121" y="46"/>
                </a:cubicBezTo>
                <a:cubicBezTo>
                  <a:pt x="119" y="44"/>
                  <a:pt x="120" y="40"/>
                  <a:pt x="122" y="38"/>
                </a:cubicBezTo>
                <a:cubicBezTo>
                  <a:pt x="127" y="33"/>
                  <a:pt x="127" y="33"/>
                  <a:pt x="127" y="33"/>
                </a:cubicBezTo>
                <a:cubicBezTo>
                  <a:pt x="129" y="31"/>
                  <a:pt x="129" y="27"/>
                  <a:pt x="127" y="25"/>
                </a:cubicBezTo>
                <a:cubicBezTo>
                  <a:pt x="119" y="17"/>
                  <a:pt x="119" y="17"/>
                  <a:pt x="119" y="17"/>
                </a:cubicBezTo>
                <a:cubicBezTo>
                  <a:pt x="117" y="15"/>
                  <a:pt x="113" y="15"/>
                  <a:pt x="111" y="17"/>
                </a:cubicBezTo>
                <a:cubicBezTo>
                  <a:pt x="106" y="22"/>
                  <a:pt x="106" y="22"/>
                  <a:pt x="106" y="22"/>
                </a:cubicBezTo>
                <a:cubicBezTo>
                  <a:pt x="104" y="24"/>
                  <a:pt x="100" y="25"/>
                  <a:pt x="98" y="23"/>
                </a:cubicBezTo>
                <a:cubicBezTo>
                  <a:pt x="88" y="19"/>
                  <a:pt x="88" y="19"/>
                  <a:pt x="88" y="19"/>
                </a:cubicBezTo>
                <a:cubicBezTo>
                  <a:pt x="85" y="18"/>
                  <a:pt x="83" y="15"/>
                  <a:pt x="83" y="12"/>
                </a:cubicBezTo>
                <a:cubicBezTo>
                  <a:pt x="83" y="6"/>
                  <a:pt x="83" y="6"/>
                  <a:pt x="83" y="6"/>
                </a:cubicBezTo>
                <a:cubicBezTo>
                  <a:pt x="83" y="2"/>
                  <a:pt x="81" y="0"/>
                  <a:pt x="78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3" y="0"/>
                  <a:pt x="61" y="2"/>
                  <a:pt x="61" y="6"/>
                </a:cubicBezTo>
                <a:cubicBezTo>
                  <a:pt x="61" y="12"/>
                  <a:pt x="61" y="12"/>
                  <a:pt x="61" y="12"/>
                </a:cubicBezTo>
                <a:cubicBezTo>
                  <a:pt x="61" y="15"/>
                  <a:pt x="59" y="18"/>
                  <a:pt x="56" y="19"/>
                </a:cubicBezTo>
                <a:cubicBezTo>
                  <a:pt x="46" y="23"/>
                  <a:pt x="46" y="23"/>
                  <a:pt x="46" y="23"/>
                </a:cubicBezTo>
                <a:cubicBezTo>
                  <a:pt x="44" y="25"/>
                  <a:pt x="40" y="24"/>
                  <a:pt x="38" y="22"/>
                </a:cubicBezTo>
                <a:cubicBezTo>
                  <a:pt x="33" y="17"/>
                  <a:pt x="33" y="17"/>
                  <a:pt x="33" y="17"/>
                </a:cubicBezTo>
                <a:cubicBezTo>
                  <a:pt x="31" y="15"/>
                  <a:pt x="27" y="15"/>
                  <a:pt x="25" y="17"/>
                </a:cubicBezTo>
                <a:cubicBezTo>
                  <a:pt x="17" y="25"/>
                  <a:pt x="17" y="25"/>
                  <a:pt x="17" y="25"/>
                </a:cubicBezTo>
                <a:cubicBezTo>
                  <a:pt x="15" y="27"/>
                  <a:pt x="15" y="31"/>
                  <a:pt x="17" y="33"/>
                </a:cubicBezTo>
                <a:cubicBezTo>
                  <a:pt x="22" y="38"/>
                  <a:pt x="22" y="38"/>
                  <a:pt x="22" y="38"/>
                </a:cubicBezTo>
                <a:cubicBezTo>
                  <a:pt x="24" y="40"/>
                  <a:pt x="25" y="44"/>
                  <a:pt x="23" y="46"/>
                </a:cubicBezTo>
                <a:cubicBezTo>
                  <a:pt x="19" y="56"/>
                  <a:pt x="19" y="56"/>
                  <a:pt x="19" y="56"/>
                </a:cubicBezTo>
                <a:cubicBezTo>
                  <a:pt x="18" y="59"/>
                  <a:pt x="15" y="61"/>
                  <a:pt x="12" y="61"/>
                </a:cubicBezTo>
                <a:cubicBezTo>
                  <a:pt x="6" y="61"/>
                  <a:pt x="6" y="61"/>
                  <a:pt x="6" y="61"/>
                </a:cubicBezTo>
                <a:cubicBezTo>
                  <a:pt x="2" y="61"/>
                  <a:pt x="0" y="63"/>
                  <a:pt x="0" y="6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1"/>
                  <a:pt x="2" y="83"/>
                  <a:pt x="6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5" y="83"/>
                  <a:pt x="18" y="85"/>
                  <a:pt x="19" y="88"/>
                </a:cubicBezTo>
                <a:cubicBezTo>
                  <a:pt x="23" y="98"/>
                  <a:pt x="23" y="98"/>
                  <a:pt x="23" y="98"/>
                </a:cubicBezTo>
                <a:cubicBezTo>
                  <a:pt x="25" y="100"/>
                  <a:pt x="24" y="104"/>
                  <a:pt x="22" y="106"/>
                </a:cubicBezTo>
                <a:cubicBezTo>
                  <a:pt x="17" y="111"/>
                  <a:pt x="17" y="111"/>
                  <a:pt x="17" y="111"/>
                </a:cubicBezTo>
                <a:cubicBezTo>
                  <a:pt x="15" y="113"/>
                  <a:pt x="15" y="117"/>
                  <a:pt x="17" y="119"/>
                </a:cubicBezTo>
                <a:cubicBezTo>
                  <a:pt x="25" y="127"/>
                  <a:pt x="25" y="127"/>
                  <a:pt x="25" y="127"/>
                </a:cubicBezTo>
                <a:cubicBezTo>
                  <a:pt x="27" y="129"/>
                  <a:pt x="31" y="129"/>
                  <a:pt x="33" y="127"/>
                </a:cubicBezTo>
                <a:cubicBezTo>
                  <a:pt x="38" y="122"/>
                  <a:pt x="38" y="122"/>
                  <a:pt x="38" y="122"/>
                </a:cubicBezTo>
                <a:cubicBezTo>
                  <a:pt x="40" y="120"/>
                  <a:pt x="44" y="119"/>
                  <a:pt x="46" y="121"/>
                </a:cubicBezTo>
                <a:cubicBezTo>
                  <a:pt x="56" y="125"/>
                  <a:pt x="56" y="125"/>
                  <a:pt x="56" y="125"/>
                </a:cubicBezTo>
                <a:cubicBezTo>
                  <a:pt x="59" y="126"/>
                  <a:pt x="61" y="129"/>
                  <a:pt x="61" y="132"/>
                </a:cubicBezTo>
                <a:cubicBezTo>
                  <a:pt x="61" y="138"/>
                  <a:pt x="61" y="138"/>
                  <a:pt x="61" y="138"/>
                </a:cubicBezTo>
                <a:cubicBezTo>
                  <a:pt x="61" y="142"/>
                  <a:pt x="63" y="144"/>
                  <a:pt x="66" y="144"/>
                </a:cubicBezTo>
                <a:cubicBezTo>
                  <a:pt x="78" y="144"/>
                  <a:pt x="78" y="144"/>
                  <a:pt x="78" y="144"/>
                </a:cubicBezTo>
                <a:cubicBezTo>
                  <a:pt x="81" y="144"/>
                  <a:pt x="83" y="142"/>
                  <a:pt x="83" y="138"/>
                </a:cubicBezTo>
                <a:cubicBezTo>
                  <a:pt x="83" y="132"/>
                  <a:pt x="83" y="132"/>
                  <a:pt x="83" y="132"/>
                </a:cubicBezTo>
                <a:cubicBezTo>
                  <a:pt x="83" y="129"/>
                  <a:pt x="85" y="126"/>
                  <a:pt x="88" y="125"/>
                </a:cubicBezTo>
                <a:cubicBezTo>
                  <a:pt x="98" y="121"/>
                  <a:pt x="98" y="121"/>
                  <a:pt x="98" y="121"/>
                </a:cubicBezTo>
                <a:cubicBezTo>
                  <a:pt x="100" y="119"/>
                  <a:pt x="104" y="120"/>
                  <a:pt x="106" y="122"/>
                </a:cubicBezTo>
                <a:cubicBezTo>
                  <a:pt x="111" y="127"/>
                  <a:pt x="111" y="127"/>
                  <a:pt x="111" y="127"/>
                </a:cubicBezTo>
                <a:cubicBezTo>
                  <a:pt x="113" y="129"/>
                  <a:pt x="117" y="129"/>
                  <a:pt x="119" y="127"/>
                </a:cubicBezTo>
                <a:cubicBezTo>
                  <a:pt x="127" y="119"/>
                  <a:pt x="127" y="119"/>
                  <a:pt x="127" y="119"/>
                </a:cubicBezTo>
                <a:cubicBezTo>
                  <a:pt x="129" y="117"/>
                  <a:pt x="129" y="113"/>
                  <a:pt x="127" y="111"/>
                </a:cubicBezTo>
                <a:cubicBezTo>
                  <a:pt x="122" y="106"/>
                  <a:pt x="122" y="106"/>
                  <a:pt x="122" y="106"/>
                </a:cubicBezTo>
                <a:cubicBezTo>
                  <a:pt x="120" y="104"/>
                  <a:pt x="119" y="100"/>
                  <a:pt x="121" y="98"/>
                </a:cubicBezTo>
                <a:cubicBezTo>
                  <a:pt x="125" y="88"/>
                  <a:pt x="125" y="88"/>
                  <a:pt x="125" y="88"/>
                </a:cubicBezTo>
                <a:cubicBezTo>
                  <a:pt x="126" y="85"/>
                  <a:pt x="129" y="83"/>
                  <a:pt x="132" y="83"/>
                </a:cubicBezTo>
                <a:cubicBezTo>
                  <a:pt x="138" y="83"/>
                  <a:pt x="138" y="83"/>
                  <a:pt x="138" y="83"/>
                </a:cubicBezTo>
                <a:cubicBezTo>
                  <a:pt x="142" y="83"/>
                  <a:pt x="144" y="81"/>
                  <a:pt x="144" y="78"/>
                </a:cubicBezTo>
                <a:cubicBezTo>
                  <a:pt x="144" y="66"/>
                  <a:pt x="144" y="66"/>
                  <a:pt x="144" y="66"/>
                </a:cubicBezTo>
                <a:cubicBezTo>
                  <a:pt x="144" y="63"/>
                  <a:pt x="142" y="61"/>
                  <a:pt x="138" y="61"/>
                </a:cubicBezTo>
                <a:moveTo>
                  <a:pt x="100" y="72"/>
                </a:moveTo>
                <a:cubicBezTo>
                  <a:pt x="100" y="87"/>
                  <a:pt x="87" y="100"/>
                  <a:pt x="72" y="100"/>
                </a:cubicBezTo>
                <a:cubicBezTo>
                  <a:pt x="57" y="100"/>
                  <a:pt x="44" y="87"/>
                  <a:pt x="44" y="72"/>
                </a:cubicBezTo>
                <a:cubicBezTo>
                  <a:pt x="44" y="57"/>
                  <a:pt x="57" y="44"/>
                  <a:pt x="72" y="44"/>
                </a:cubicBezTo>
                <a:cubicBezTo>
                  <a:pt x="87" y="44"/>
                  <a:pt x="100" y="57"/>
                  <a:pt x="100" y="7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6" grpId="0" animBg="1"/>
      <p:bldP spid="21" grpId="0" animBg="1"/>
      <p:bldP spid="26" grpId="0" animBg="1"/>
      <p:bldP spid="28" grpId="0" animBg="1"/>
      <p:bldP spid="29" grpId="0" animBg="1"/>
      <p:bldP spid="30" grpId="0" animBg="1"/>
      <p:bldP spid="37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71395"/>
            <a:ext cx="3222625" cy="3166745"/>
          </a:xfrm>
          <a:prstGeom prst="rect">
            <a:avLst/>
          </a:prstGeom>
          <a:solidFill>
            <a:srgbClr val="68CB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Connector 27"/>
          <p:cNvCxnSpPr/>
          <p:nvPr/>
        </p:nvCxnSpPr>
        <p:spPr>
          <a:xfrm>
            <a:off x="5767374" y="2361769"/>
            <a:ext cx="0" cy="3062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2"/>
          <p:cNvGrpSpPr/>
          <p:nvPr/>
        </p:nvGrpSpPr>
        <p:grpSpPr>
          <a:xfrm>
            <a:off x="809625" y="297815"/>
            <a:ext cx="2263775" cy="756285"/>
            <a:chOff x="1275" y="469"/>
            <a:chExt cx="3565" cy="1191"/>
          </a:xfrm>
        </p:grpSpPr>
        <p:pic>
          <p:nvPicPr>
            <p:cNvPr id="14" name="图片 13" descr="dn201307082009_1920x108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2732" y="841"/>
              <a:ext cx="2108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前端的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代码</a:t>
              </a:r>
            </a:p>
          </p:txBody>
        </p:sp>
      </p:grpSp>
      <p:sp>
        <p:nvSpPr>
          <p:cNvPr id="77" name="TextBox 23"/>
          <p:cNvSpPr txBox="1"/>
          <p:nvPr/>
        </p:nvSpPr>
        <p:spPr>
          <a:xfrm>
            <a:off x="3362011" y="2381335"/>
            <a:ext cx="2629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&lt;!-- </a:t>
            </a:r>
            <a:r>
              <a:rPr lang="zh-CN" altLang="en-US" sz="2000" dirty="0" smtClean="0"/>
              <a:t>上传 </a:t>
            </a:r>
            <a:r>
              <a:rPr lang="en-US" altLang="zh-CN" sz="2000" dirty="0" smtClean="0"/>
              <a:t>--&gt;    </a:t>
            </a:r>
            <a:r>
              <a:rPr lang="zh-CN" altLang="en-US" sz="2000" dirty="0" smtClean="0"/>
              <a:t>轻松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&lt;!– </a:t>
            </a:r>
            <a:r>
              <a:rPr lang="zh-CN" altLang="en-US" sz="2000" dirty="0" smtClean="0"/>
              <a:t>分页 </a:t>
            </a:r>
            <a:r>
              <a:rPr lang="en-US" altLang="zh-CN" sz="2000" dirty="0" smtClean="0"/>
              <a:t>--&gt;</a:t>
            </a:r>
            <a:r>
              <a:rPr lang="zh-CN" altLang="en-US" sz="2000" dirty="0" smtClean="0"/>
              <a:t>：难点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&lt;!– </a:t>
            </a:r>
            <a:r>
              <a:rPr lang="zh-CN" altLang="en-US" sz="2000" dirty="0" smtClean="0"/>
              <a:t>列表 </a:t>
            </a:r>
            <a:r>
              <a:rPr lang="en-US" altLang="zh-CN" sz="2000" dirty="0" smtClean="0"/>
              <a:t>--&gt;</a:t>
            </a:r>
            <a:r>
              <a:rPr lang="zh-CN" altLang="en-US" sz="2000" dirty="0" smtClean="0"/>
              <a:t>：重点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8" name="TextBox 24"/>
          <p:cNvSpPr txBox="1"/>
          <p:nvPr/>
        </p:nvSpPr>
        <p:spPr>
          <a:xfrm>
            <a:off x="3332277" y="2048273"/>
            <a:ext cx="2339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关键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的接收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0" name="Freeform 59"/>
          <p:cNvSpPr>
            <a:spLocks noEditPoints="1"/>
          </p:cNvSpPr>
          <p:nvPr/>
        </p:nvSpPr>
        <p:spPr bwMode="auto">
          <a:xfrm>
            <a:off x="1043940" y="3155315"/>
            <a:ext cx="984250" cy="804545"/>
          </a:xfrm>
          <a:custGeom>
            <a:avLst/>
            <a:gdLst>
              <a:gd name="T0" fmla="*/ 39994 w 145"/>
              <a:gd name="T1" fmla="*/ 221122 h 107"/>
              <a:gd name="T2" fmla="*/ 33841 w 145"/>
              <a:gd name="T3" fmla="*/ 322470 h 107"/>
              <a:gd name="T4" fmla="*/ 89218 w 145"/>
              <a:gd name="T5" fmla="*/ 328612 h 107"/>
              <a:gd name="T6" fmla="*/ 95371 w 145"/>
              <a:gd name="T7" fmla="*/ 230336 h 107"/>
              <a:gd name="T8" fmla="*/ 286112 w 145"/>
              <a:gd name="T9" fmla="*/ 205766 h 107"/>
              <a:gd name="T10" fmla="*/ 230735 w 145"/>
              <a:gd name="T11" fmla="*/ 211909 h 107"/>
              <a:gd name="T12" fmla="*/ 239965 w 145"/>
              <a:gd name="T13" fmla="*/ 328612 h 107"/>
              <a:gd name="T14" fmla="*/ 295341 w 145"/>
              <a:gd name="T15" fmla="*/ 322470 h 107"/>
              <a:gd name="T16" fmla="*/ 286112 w 145"/>
              <a:gd name="T17" fmla="*/ 205766 h 107"/>
              <a:gd name="T18" fmla="*/ 338412 w 145"/>
              <a:gd name="T19" fmla="*/ 171984 h 107"/>
              <a:gd name="T20" fmla="*/ 329182 w 145"/>
              <a:gd name="T21" fmla="*/ 322470 h 107"/>
              <a:gd name="T22" fmla="*/ 384559 w 145"/>
              <a:gd name="T23" fmla="*/ 328612 h 107"/>
              <a:gd name="T24" fmla="*/ 393788 w 145"/>
              <a:gd name="T25" fmla="*/ 181197 h 107"/>
              <a:gd name="T26" fmla="*/ 187665 w 145"/>
              <a:gd name="T27" fmla="*/ 162770 h 107"/>
              <a:gd name="T28" fmla="*/ 132288 w 145"/>
              <a:gd name="T29" fmla="*/ 168913 h 107"/>
              <a:gd name="T30" fmla="*/ 141518 w 145"/>
              <a:gd name="T31" fmla="*/ 328612 h 107"/>
              <a:gd name="T32" fmla="*/ 193818 w 145"/>
              <a:gd name="T33" fmla="*/ 322470 h 107"/>
              <a:gd name="T34" fmla="*/ 187665 w 145"/>
              <a:gd name="T35" fmla="*/ 162770 h 107"/>
              <a:gd name="T36" fmla="*/ 436859 w 145"/>
              <a:gd name="T37" fmla="*/ 0 h 107"/>
              <a:gd name="T38" fmla="*/ 356870 w 145"/>
              <a:gd name="T39" fmla="*/ 18427 h 107"/>
              <a:gd name="T40" fmla="*/ 353794 w 145"/>
              <a:gd name="T41" fmla="*/ 30711 h 107"/>
              <a:gd name="T42" fmla="*/ 276882 w 145"/>
              <a:gd name="T43" fmla="*/ 135130 h 107"/>
              <a:gd name="T44" fmla="*/ 169206 w 145"/>
              <a:gd name="T45" fmla="*/ 42996 h 107"/>
              <a:gd name="T46" fmla="*/ 9229 w 145"/>
              <a:gd name="T47" fmla="*/ 184268 h 107"/>
              <a:gd name="T48" fmla="*/ 18459 w 145"/>
              <a:gd name="T49" fmla="*/ 208838 h 107"/>
              <a:gd name="T50" fmla="*/ 169206 w 145"/>
              <a:gd name="T51" fmla="*/ 79850 h 107"/>
              <a:gd name="T52" fmla="*/ 276882 w 145"/>
              <a:gd name="T53" fmla="*/ 171984 h 107"/>
              <a:gd name="T54" fmla="*/ 390712 w 145"/>
              <a:gd name="T55" fmla="*/ 67565 h 107"/>
              <a:gd name="T56" fmla="*/ 418400 w 145"/>
              <a:gd name="T57" fmla="*/ 92134 h 107"/>
              <a:gd name="T58" fmla="*/ 424553 w 145"/>
              <a:gd name="T59" fmla="*/ 89063 h 107"/>
              <a:gd name="T60" fmla="*/ 446088 w 145"/>
              <a:gd name="T61" fmla="*/ 9213 h 107"/>
              <a:gd name="T62" fmla="*/ 439935 w 145"/>
              <a:gd name="T63" fmla="*/ 0 h 10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45" h="107">
                <a:moveTo>
                  <a:pt x="29" y="72"/>
                </a:moveTo>
                <a:cubicBezTo>
                  <a:pt x="13" y="72"/>
                  <a:pt x="13" y="72"/>
                  <a:pt x="13" y="72"/>
                </a:cubicBezTo>
                <a:cubicBezTo>
                  <a:pt x="12" y="72"/>
                  <a:pt x="11" y="73"/>
                  <a:pt x="11" y="75"/>
                </a:cubicBezTo>
                <a:cubicBezTo>
                  <a:pt x="11" y="105"/>
                  <a:pt x="11" y="105"/>
                  <a:pt x="11" y="105"/>
                </a:cubicBezTo>
                <a:cubicBezTo>
                  <a:pt x="11" y="106"/>
                  <a:pt x="12" y="107"/>
                  <a:pt x="13" y="107"/>
                </a:cubicBezTo>
                <a:cubicBezTo>
                  <a:pt x="29" y="107"/>
                  <a:pt x="29" y="107"/>
                  <a:pt x="29" y="107"/>
                </a:cubicBezTo>
                <a:cubicBezTo>
                  <a:pt x="30" y="107"/>
                  <a:pt x="31" y="106"/>
                  <a:pt x="31" y="105"/>
                </a:cubicBezTo>
                <a:cubicBezTo>
                  <a:pt x="31" y="75"/>
                  <a:pt x="31" y="75"/>
                  <a:pt x="31" y="75"/>
                </a:cubicBezTo>
                <a:cubicBezTo>
                  <a:pt x="31" y="73"/>
                  <a:pt x="30" y="72"/>
                  <a:pt x="29" y="72"/>
                </a:cubicBezTo>
                <a:moveTo>
                  <a:pt x="93" y="67"/>
                </a:moveTo>
                <a:cubicBezTo>
                  <a:pt x="78" y="67"/>
                  <a:pt x="78" y="67"/>
                  <a:pt x="78" y="67"/>
                </a:cubicBezTo>
                <a:cubicBezTo>
                  <a:pt x="76" y="67"/>
                  <a:pt x="75" y="68"/>
                  <a:pt x="75" y="69"/>
                </a:cubicBezTo>
                <a:cubicBezTo>
                  <a:pt x="75" y="105"/>
                  <a:pt x="75" y="105"/>
                  <a:pt x="75" y="105"/>
                </a:cubicBezTo>
                <a:cubicBezTo>
                  <a:pt x="75" y="106"/>
                  <a:pt x="76" y="107"/>
                  <a:pt x="78" y="107"/>
                </a:cubicBezTo>
                <a:cubicBezTo>
                  <a:pt x="93" y="107"/>
                  <a:pt x="93" y="107"/>
                  <a:pt x="93" y="107"/>
                </a:cubicBezTo>
                <a:cubicBezTo>
                  <a:pt x="94" y="107"/>
                  <a:pt x="96" y="106"/>
                  <a:pt x="96" y="105"/>
                </a:cubicBezTo>
                <a:cubicBezTo>
                  <a:pt x="96" y="69"/>
                  <a:pt x="96" y="69"/>
                  <a:pt x="96" y="69"/>
                </a:cubicBezTo>
                <a:cubicBezTo>
                  <a:pt x="96" y="68"/>
                  <a:pt x="94" y="67"/>
                  <a:pt x="93" y="67"/>
                </a:cubicBezTo>
                <a:moveTo>
                  <a:pt x="125" y="56"/>
                </a:moveTo>
                <a:cubicBezTo>
                  <a:pt x="110" y="56"/>
                  <a:pt x="110" y="56"/>
                  <a:pt x="110" y="56"/>
                </a:cubicBezTo>
                <a:cubicBezTo>
                  <a:pt x="108" y="56"/>
                  <a:pt x="107" y="57"/>
                  <a:pt x="107" y="59"/>
                </a:cubicBezTo>
                <a:cubicBezTo>
                  <a:pt x="107" y="105"/>
                  <a:pt x="107" y="105"/>
                  <a:pt x="107" y="105"/>
                </a:cubicBezTo>
                <a:cubicBezTo>
                  <a:pt x="107" y="106"/>
                  <a:pt x="108" y="107"/>
                  <a:pt x="110" y="107"/>
                </a:cubicBezTo>
                <a:cubicBezTo>
                  <a:pt x="125" y="107"/>
                  <a:pt x="125" y="107"/>
                  <a:pt x="125" y="107"/>
                </a:cubicBezTo>
                <a:cubicBezTo>
                  <a:pt x="127" y="107"/>
                  <a:pt x="128" y="106"/>
                  <a:pt x="128" y="105"/>
                </a:cubicBezTo>
                <a:cubicBezTo>
                  <a:pt x="128" y="59"/>
                  <a:pt x="128" y="59"/>
                  <a:pt x="128" y="59"/>
                </a:cubicBezTo>
                <a:cubicBezTo>
                  <a:pt x="128" y="57"/>
                  <a:pt x="127" y="56"/>
                  <a:pt x="125" y="56"/>
                </a:cubicBezTo>
                <a:moveTo>
                  <a:pt x="61" y="53"/>
                </a:moveTo>
                <a:cubicBezTo>
                  <a:pt x="46" y="53"/>
                  <a:pt x="46" y="53"/>
                  <a:pt x="46" y="53"/>
                </a:cubicBezTo>
                <a:cubicBezTo>
                  <a:pt x="44" y="53"/>
                  <a:pt x="43" y="54"/>
                  <a:pt x="43" y="55"/>
                </a:cubicBezTo>
                <a:cubicBezTo>
                  <a:pt x="43" y="105"/>
                  <a:pt x="43" y="105"/>
                  <a:pt x="43" y="105"/>
                </a:cubicBezTo>
                <a:cubicBezTo>
                  <a:pt x="43" y="106"/>
                  <a:pt x="44" y="107"/>
                  <a:pt x="46" y="107"/>
                </a:cubicBezTo>
                <a:cubicBezTo>
                  <a:pt x="61" y="107"/>
                  <a:pt x="61" y="107"/>
                  <a:pt x="61" y="107"/>
                </a:cubicBezTo>
                <a:cubicBezTo>
                  <a:pt x="62" y="107"/>
                  <a:pt x="63" y="106"/>
                  <a:pt x="63" y="105"/>
                </a:cubicBezTo>
                <a:cubicBezTo>
                  <a:pt x="63" y="55"/>
                  <a:pt x="63" y="55"/>
                  <a:pt x="63" y="55"/>
                </a:cubicBezTo>
                <a:cubicBezTo>
                  <a:pt x="63" y="54"/>
                  <a:pt x="62" y="53"/>
                  <a:pt x="61" y="53"/>
                </a:cubicBezTo>
                <a:moveTo>
                  <a:pt x="143" y="0"/>
                </a:moveTo>
                <a:cubicBezTo>
                  <a:pt x="143" y="0"/>
                  <a:pt x="142" y="0"/>
                  <a:pt x="142" y="0"/>
                </a:cubicBezTo>
                <a:cubicBezTo>
                  <a:pt x="118" y="5"/>
                  <a:pt x="118" y="5"/>
                  <a:pt x="118" y="5"/>
                </a:cubicBezTo>
                <a:cubicBezTo>
                  <a:pt x="117" y="5"/>
                  <a:pt x="117" y="5"/>
                  <a:pt x="116" y="6"/>
                </a:cubicBezTo>
                <a:cubicBezTo>
                  <a:pt x="116" y="6"/>
                  <a:pt x="115" y="7"/>
                  <a:pt x="115" y="7"/>
                </a:cubicBezTo>
                <a:cubicBezTo>
                  <a:pt x="115" y="8"/>
                  <a:pt x="115" y="9"/>
                  <a:pt x="115" y="10"/>
                </a:cubicBezTo>
                <a:cubicBezTo>
                  <a:pt x="121" y="15"/>
                  <a:pt x="121" y="15"/>
                  <a:pt x="121" y="15"/>
                </a:cubicBezTo>
                <a:cubicBezTo>
                  <a:pt x="90" y="44"/>
                  <a:pt x="90" y="44"/>
                  <a:pt x="90" y="44"/>
                </a:cubicBezTo>
                <a:cubicBezTo>
                  <a:pt x="59" y="15"/>
                  <a:pt x="59" y="15"/>
                  <a:pt x="59" y="15"/>
                </a:cubicBezTo>
                <a:cubicBezTo>
                  <a:pt x="58" y="15"/>
                  <a:pt x="57" y="14"/>
                  <a:pt x="55" y="14"/>
                </a:cubicBezTo>
                <a:cubicBezTo>
                  <a:pt x="54" y="14"/>
                  <a:pt x="53" y="14"/>
                  <a:pt x="52" y="15"/>
                </a:cubicBezTo>
                <a:cubicBezTo>
                  <a:pt x="3" y="60"/>
                  <a:pt x="3" y="60"/>
                  <a:pt x="3" y="60"/>
                </a:cubicBezTo>
                <a:cubicBezTo>
                  <a:pt x="1" y="62"/>
                  <a:pt x="0" y="65"/>
                  <a:pt x="2" y="67"/>
                </a:cubicBezTo>
                <a:cubicBezTo>
                  <a:pt x="3" y="68"/>
                  <a:pt x="5" y="68"/>
                  <a:pt x="6" y="68"/>
                </a:cubicBezTo>
                <a:cubicBezTo>
                  <a:pt x="7" y="68"/>
                  <a:pt x="8" y="68"/>
                  <a:pt x="9" y="67"/>
                </a:cubicBezTo>
                <a:cubicBezTo>
                  <a:pt x="55" y="26"/>
                  <a:pt x="55" y="26"/>
                  <a:pt x="55" y="26"/>
                </a:cubicBezTo>
                <a:cubicBezTo>
                  <a:pt x="87" y="54"/>
                  <a:pt x="87" y="54"/>
                  <a:pt x="87" y="54"/>
                </a:cubicBezTo>
                <a:cubicBezTo>
                  <a:pt x="88" y="55"/>
                  <a:pt x="89" y="56"/>
                  <a:pt x="90" y="56"/>
                </a:cubicBezTo>
                <a:cubicBezTo>
                  <a:pt x="91" y="56"/>
                  <a:pt x="93" y="55"/>
                  <a:pt x="94" y="54"/>
                </a:cubicBezTo>
                <a:cubicBezTo>
                  <a:pt x="127" y="22"/>
                  <a:pt x="127" y="22"/>
                  <a:pt x="127" y="22"/>
                </a:cubicBezTo>
                <a:cubicBezTo>
                  <a:pt x="134" y="29"/>
                  <a:pt x="134" y="29"/>
                  <a:pt x="134" y="29"/>
                </a:cubicBezTo>
                <a:cubicBezTo>
                  <a:pt x="134" y="30"/>
                  <a:pt x="135" y="30"/>
                  <a:pt x="136" y="30"/>
                </a:cubicBezTo>
                <a:cubicBezTo>
                  <a:pt x="136" y="30"/>
                  <a:pt x="136" y="30"/>
                  <a:pt x="137" y="30"/>
                </a:cubicBezTo>
                <a:cubicBezTo>
                  <a:pt x="137" y="29"/>
                  <a:pt x="138" y="29"/>
                  <a:pt x="138" y="29"/>
                </a:cubicBezTo>
                <a:cubicBezTo>
                  <a:pt x="139" y="28"/>
                  <a:pt x="139" y="28"/>
                  <a:pt x="139" y="27"/>
                </a:cubicBezTo>
                <a:cubicBezTo>
                  <a:pt x="145" y="3"/>
                  <a:pt x="145" y="3"/>
                  <a:pt x="145" y="3"/>
                </a:cubicBezTo>
                <a:cubicBezTo>
                  <a:pt x="145" y="2"/>
                  <a:pt x="145" y="1"/>
                  <a:pt x="145" y="0"/>
                </a:cubicBezTo>
                <a:cubicBezTo>
                  <a:pt x="144" y="0"/>
                  <a:pt x="144" y="0"/>
                  <a:pt x="143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 kern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2" name="TextBox 24"/>
          <p:cNvSpPr txBox="1"/>
          <p:nvPr/>
        </p:nvSpPr>
        <p:spPr>
          <a:xfrm>
            <a:off x="815483" y="4138581"/>
            <a:ext cx="1441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图片列表的实现</a:t>
            </a:r>
            <a:endParaRPr lang="zh-CN" altLang="en-US" sz="1400" b="1" dirty="0">
              <a:solidFill>
                <a:schemeClr val="accent3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TextBox 23"/>
          <p:cNvSpPr txBox="1"/>
          <p:nvPr/>
        </p:nvSpPr>
        <p:spPr>
          <a:xfrm>
            <a:off x="5902768" y="2438200"/>
            <a:ext cx="56295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&lt;!– </a:t>
            </a:r>
            <a:r>
              <a:rPr lang="zh-CN" altLang="en-US" sz="2000" dirty="0" smtClean="0"/>
              <a:t>分页 </a:t>
            </a:r>
            <a:r>
              <a:rPr lang="en-US" altLang="zh-CN" sz="2000" dirty="0" smtClean="0"/>
              <a:t>--&gt;</a:t>
            </a:r>
            <a:r>
              <a:rPr lang="zh-CN" altLang="en-US" sz="2000" dirty="0" smtClean="0"/>
              <a:t>：难点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访</a:t>
            </a:r>
            <a:r>
              <a:rPr lang="zh-CN" altLang="en-US" sz="2000" dirty="0" smtClean="0"/>
              <a:t>问后端计算的数据结果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&lt;!– </a:t>
            </a:r>
            <a:r>
              <a:rPr lang="zh-CN" altLang="en-US" sz="2000" dirty="0" smtClean="0"/>
              <a:t>列表 </a:t>
            </a:r>
            <a:r>
              <a:rPr lang="en-US" altLang="zh-CN" sz="2000" dirty="0" smtClean="0"/>
              <a:t>--&gt;</a:t>
            </a:r>
            <a:r>
              <a:rPr lang="zh-CN" altLang="en-US" sz="2000" dirty="0" smtClean="0"/>
              <a:t>：重点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ym typeface="+mn-lt"/>
              </a:rPr>
              <a:t>对数据库进行“选择性”访问读取</a:t>
            </a:r>
            <a:endParaRPr lang="en-US" altLang="zh-CN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7" grpId="0"/>
      <p:bldP spid="77" grpId="1"/>
      <p:bldP spid="78" grpId="0"/>
      <p:bldP spid="78" grpId="1"/>
      <p:bldP spid="110" grpId="0" animBg="1"/>
      <p:bldP spid="32" grpId="0"/>
      <p:bldP spid="32" grpId="1"/>
      <p:bldP spid="12" grpId="0"/>
      <p:bldP spid="1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2"/>
          <p:cNvGrpSpPr/>
          <p:nvPr/>
        </p:nvGrpSpPr>
        <p:grpSpPr>
          <a:xfrm>
            <a:off x="809625" y="297815"/>
            <a:ext cx="1917700" cy="756285"/>
            <a:chOff x="1275" y="469"/>
            <a:chExt cx="3020" cy="1191"/>
          </a:xfrm>
        </p:grpSpPr>
        <p:pic>
          <p:nvPicPr>
            <p:cNvPr id="14" name="图片 13" descr="dn201307082009_1920x108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3277" y="841"/>
              <a:ext cx="1018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分页</a:t>
              </a:r>
              <a:endPara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13" name="TextBox 23"/>
          <p:cNvSpPr txBox="1"/>
          <p:nvPr/>
        </p:nvSpPr>
        <p:spPr>
          <a:xfrm>
            <a:off x="511901" y="1225689"/>
            <a:ext cx="1140259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        </a:t>
            </a:r>
            <a:r>
              <a:rPr lang="en-US" altLang="zh-CN" sz="2000" dirty="0" smtClean="0"/>
              <a:t>{% if left %}</a:t>
            </a:r>
            <a:br>
              <a:rPr lang="en-US" altLang="zh-CN" sz="2000" dirty="0" smtClean="0"/>
            </a:br>
            <a:r>
              <a:rPr lang="en-US" altLang="zh-CN" sz="2000" dirty="0" smtClean="0"/>
              <a:t>            &lt;a class</a:t>
            </a:r>
            <a:r>
              <a:rPr lang="en-US" altLang="zh-CN" sz="2000" dirty="0" smtClean="0"/>
              <a:t>=“</a:t>
            </a:r>
            <a:r>
              <a:rPr lang="en-US" altLang="zh-CN" sz="2000" dirty="0" err="1" smtClean="0"/>
              <a:t>btn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btn</a:t>
            </a:r>
            <a:r>
              <a:rPr lang="en-US" altLang="zh-CN" sz="2000" dirty="0" smtClean="0"/>
              <a:t>-text” </a:t>
            </a:r>
            <a:r>
              <a:rPr lang="en-US" altLang="zh-CN" sz="2000" dirty="0" err="1" smtClean="0"/>
              <a:t>href</a:t>
            </a:r>
            <a:r>
              <a:rPr lang="en-US" altLang="zh-CN" sz="2000" dirty="0" smtClean="0"/>
              <a:t>=“?</a:t>
            </a:r>
            <a:r>
              <a:rPr lang="en-US" altLang="zh-CN" sz="2000" dirty="0" smtClean="0"/>
              <a:t>page={{ left.0 </a:t>
            </a:r>
            <a:r>
              <a:rPr lang="en-US" altLang="zh-CN" sz="2000" dirty="0" smtClean="0"/>
              <a:t>}}”&gt;&lt;</a:t>
            </a:r>
            <a:r>
              <a:rPr lang="en-US" altLang="zh-CN" sz="2000" dirty="0" smtClean="0"/>
              <a:t>span class</a:t>
            </a:r>
            <a:r>
              <a:rPr lang="en-US" altLang="zh-CN" sz="2000" dirty="0" smtClean="0"/>
              <a:t>=“ion-arrow-left-b”&gt;&lt;/</a:t>
            </a:r>
            <a:r>
              <a:rPr lang="en-US" altLang="zh-CN" sz="2000" dirty="0" smtClean="0"/>
              <a:t>span&gt;&lt;/a&gt;</a:t>
            </a:r>
            <a:br>
              <a:rPr lang="en-US" altLang="zh-CN" sz="2000" dirty="0" smtClean="0"/>
            </a:br>
            <a:r>
              <a:rPr lang="en-US" altLang="zh-CN" sz="2000" dirty="0" smtClean="0"/>
              <a:t>        {% </a:t>
            </a:r>
            <a:r>
              <a:rPr lang="en-US" altLang="zh-CN" sz="2000" dirty="0" err="1" smtClean="0"/>
              <a:t>endif</a:t>
            </a:r>
            <a:r>
              <a:rPr lang="en-US" altLang="zh-CN" sz="2000" dirty="0" smtClean="0"/>
              <a:t> %}</a:t>
            </a:r>
            <a:br>
              <a:rPr lang="en-US" altLang="zh-CN" sz="2000" dirty="0" smtClean="0"/>
            </a:br>
            <a:r>
              <a:rPr lang="en-US" altLang="zh-CN" sz="2000" dirty="0" smtClean="0"/>
              <a:t>        {% if first %}</a:t>
            </a:r>
            <a:br>
              <a:rPr lang="en-US" altLang="zh-CN" sz="2000" dirty="0" smtClean="0"/>
            </a:br>
            <a:r>
              <a:rPr lang="en-US" altLang="zh-CN" sz="2000" dirty="0" smtClean="0"/>
              <a:t>            &lt;a class</a:t>
            </a:r>
            <a:r>
              <a:rPr lang="en-US" altLang="zh-CN" sz="2000" dirty="0" smtClean="0"/>
              <a:t>=“</a:t>
            </a:r>
            <a:r>
              <a:rPr lang="en-US" altLang="zh-CN" sz="2000" dirty="0" err="1" smtClean="0"/>
              <a:t>btn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btn</a:t>
            </a:r>
            <a:r>
              <a:rPr lang="en-US" altLang="zh-CN" sz="2000" dirty="0" smtClean="0"/>
              <a:t>-text” </a:t>
            </a:r>
            <a:r>
              <a:rPr lang="en-US" altLang="zh-CN" sz="2000" dirty="0" err="1" smtClean="0"/>
              <a:t>href</a:t>
            </a:r>
            <a:r>
              <a:rPr lang="en-US" altLang="zh-CN" sz="2000" dirty="0" smtClean="0"/>
              <a:t>=“?page=1”&gt;</a:t>
            </a:r>
            <a:r>
              <a:rPr lang="en-US" altLang="zh-CN" sz="2000" dirty="0" smtClean="0"/>
              <a:t>1&lt;/a</a:t>
            </a:r>
            <a:r>
              <a:rPr lang="en-US" altLang="zh-CN" sz="2000" dirty="0" smtClean="0"/>
              <a:t>&gt;</a:t>
            </a:r>
            <a:br>
              <a:rPr lang="en-US" altLang="zh-CN" sz="2000" dirty="0" smtClean="0"/>
            </a:br>
            <a:r>
              <a:rPr lang="en-US" altLang="zh-CN" sz="2000" dirty="0" smtClean="0"/>
              <a:t>         </a:t>
            </a:r>
            <a:r>
              <a:rPr lang="zh-CN" altLang="en-US" sz="2000" dirty="0" smtClean="0"/>
              <a:t>。。。。。。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            {% </a:t>
            </a:r>
            <a:r>
              <a:rPr lang="en-US" altLang="zh-CN" sz="2000" dirty="0" err="1" smtClean="0"/>
              <a:t>endif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%}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            &lt;a class</a:t>
            </a:r>
            <a:r>
              <a:rPr lang="en-US" altLang="zh-CN" sz="2000" dirty="0" smtClean="0"/>
              <a:t>=“</a:t>
            </a:r>
            <a:r>
              <a:rPr lang="en-US" altLang="zh-CN" sz="2000" dirty="0" err="1" smtClean="0"/>
              <a:t>btn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btn</a:t>
            </a:r>
            <a:r>
              <a:rPr lang="en-US" altLang="zh-CN" sz="2000" dirty="0" smtClean="0"/>
              <a:t>-text” </a:t>
            </a:r>
            <a:r>
              <a:rPr lang="en-US" altLang="zh-CN" sz="2000" dirty="0" err="1" smtClean="0"/>
              <a:t>href</a:t>
            </a:r>
            <a:r>
              <a:rPr lang="en-US" altLang="zh-CN" sz="2000" dirty="0" smtClean="0"/>
              <a:t>=“?</a:t>
            </a:r>
            <a:r>
              <a:rPr lang="en-US" altLang="zh-CN" sz="2000" dirty="0" smtClean="0"/>
              <a:t>page={{ </a:t>
            </a:r>
            <a:r>
              <a:rPr lang="en-US" altLang="zh-CN" sz="2000" dirty="0" err="1" smtClean="0"/>
              <a:t>paginator.num_pages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}}”&gt;{{ </a:t>
            </a:r>
            <a:r>
              <a:rPr lang="en-US" altLang="zh-CN" sz="2000" dirty="0" err="1" smtClean="0"/>
              <a:t>paginator.num_pages</a:t>
            </a:r>
            <a:r>
              <a:rPr lang="en-US" altLang="zh-CN" sz="2000" dirty="0" smtClean="0"/>
              <a:t> }}&lt;/a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           。。。。。。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            &lt;a class</a:t>
            </a:r>
            <a:r>
              <a:rPr lang="en-US" altLang="zh-CN" sz="2000" dirty="0" smtClean="0"/>
              <a:t>=“</a:t>
            </a:r>
            <a:r>
              <a:rPr lang="en-US" altLang="zh-CN" sz="2000" dirty="0" err="1" smtClean="0"/>
              <a:t>btn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btn</a:t>
            </a:r>
            <a:r>
              <a:rPr lang="en-US" altLang="zh-CN" sz="2000" dirty="0" smtClean="0"/>
              <a:t>-text” </a:t>
            </a:r>
            <a:r>
              <a:rPr lang="en-US" altLang="zh-CN" sz="2000" dirty="0" err="1" smtClean="0"/>
              <a:t>href</a:t>
            </a:r>
            <a:r>
              <a:rPr lang="en-US" altLang="zh-CN" sz="2000" dirty="0" smtClean="0"/>
              <a:t>=“?</a:t>
            </a:r>
            <a:r>
              <a:rPr lang="en-US" altLang="zh-CN" sz="2000" dirty="0" smtClean="0"/>
              <a:t>page={{ right.0 </a:t>
            </a:r>
            <a:r>
              <a:rPr lang="en-US" altLang="zh-CN" sz="2000" dirty="0" smtClean="0"/>
              <a:t>}}”&gt;&lt;</a:t>
            </a:r>
            <a:r>
              <a:rPr lang="en-US" altLang="zh-CN" sz="2000" dirty="0" smtClean="0"/>
              <a:t>span class</a:t>
            </a:r>
            <a:r>
              <a:rPr lang="en-US" altLang="zh-CN" sz="2000" dirty="0" smtClean="0"/>
              <a:t>=“ion-arrow-right-b”&gt;&lt;/</a:t>
            </a:r>
            <a:r>
              <a:rPr lang="en-US" altLang="zh-CN" sz="2000" dirty="0" smtClean="0"/>
              <a:t>span&gt;&lt;/a&gt;</a:t>
            </a:r>
            <a:br>
              <a:rPr lang="en-US" altLang="zh-CN" sz="2000" dirty="0" smtClean="0"/>
            </a:br>
            <a:r>
              <a:rPr lang="en-US" altLang="zh-CN" sz="2000" dirty="0" smtClean="0"/>
              <a:t>        </a:t>
            </a:r>
            <a:r>
              <a:rPr lang="zh-CN" altLang="en-US" sz="2000" dirty="0" smtClean="0"/>
              <a:t>。。。。。。</a:t>
            </a:r>
            <a:endParaRPr lang="en-US" altLang="zh-CN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2"/>
          <p:cNvGrpSpPr/>
          <p:nvPr/>
        </p:nvGrpSpPr>
        <p:grpSpPr>
          <a:xfrm>
            <a:off x="809625" y="297815"/>
            <a:ext cx="1917700" cy="756285"/>
            <a:chOff x="1275" y="469"/>
            <a:chExt cx="3020" cy="1191"/>
          </a:xfrm>
        </p:grpSpPr>
        <p:pic>
          <p:nvPicPr>
            <p:cNvPr id="14" name="图片 13" descr="dn201307082009_1920x108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3277" y="841"/>
              <a:ext cx="1018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列表</a:t>
              </a:r>
              <a:endPara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5" name="TextBox 23"/>
          <p:cNvSpPr txBox="1"/>
          <p:nvPr/>
        </p:nvSpPr>
        <p:spPr>
          <a:xfrm>
            <a:off x="511901" y="1225689"/>
            <a:ext cx="1140259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       </a:t>
            </a:r>
            <a:r>
              <a:rPr lang="en-US" altLang="zh-CN" sz="2000" dirty="0" smtClean="0"/>
              <a:t>{% for file in files %}</a:t>
            </a:r>
            <a:br>
              <a:rPr lang="en-US" altLang="zh-CN" sz="2000" dirty="0" smtClean="0"/>
            </a:br>
            <a:r>
              <a:rPr lang="en-US" altLang="zh-CN" sz="2000" dirty="0" smtClean="0"/>
              <a:t>            &lt;div class="col-md-2"&gt;</a:t>
            </a:r>
            <a:br>
              <a:rPr lang="en-US" altLang="zh-CN" sz="2000" dirty="0" smtClean="0"/>
            </a:br>
            <a:r>
              <a:rPr lang="en-US" altLang="zh-CN" sz="2000" dirty="0" smtClean="0"/>
              <a:t>                &lt;p&gt;{{ </a:t>
            </a:r>
            <a:r>
              <a:rPr lang="en-US" altLang="zh-CN" sz="2000" dirty="0" err="1" smtClean="0"/>
              <a:t>file.filename</a:t>
            </a:r>
            <a:r>
              <a:rPr lang="en-US" altLang="zh-CN" sz="2000" dirty="0" smtClean="0"/>
              <a:t> }}&lt;/p&gt;</a:t>
            </a:r>
            <a:br>
              <a:rPr lang="en-US" altLang="zh-CN" sz="2000" dirty="0" smtClean="0"/>
            </a:br>
            <a:r>
              <a:rPr lang="en-US" altLang="zh-CN" sz="2000" dirty="0" smtClean="0"/>
              <a:t>                &lt;</a:t>
            </a:r>
            <a:r>
              <a:rPr lang="en-US" altLang="zh-CN" sz="2000" dirty="0" err="1" smtClean="0"/>
              <a:t>img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src</a:t>
            </a:r>
            <a:r>
              <a:rPr lang="en-US" altLang="zh-CN" sz="2000" dirty="0" smtClean="0"/>
              <a:t>="{% if </a:t>
            </a:r>
            <a:r>
              <a:rPr lang="en-US" altLang="zh-CN" sz="2000" dirty="0" err="1" smtClean="0"/>
              <a:t>request.is_secure</a:t>
            </a:r>
            <a:r>
              <a:rPr lang="en-US" altLang="zh-CN" sz="2000" dirty="0" smtClean="0"/>
              <a:t> %}https://{% else %}</a:t>
            </a:r>
            <a:br>
              <a:rPr lang="en-US" altLang="zh-CN" sz="2000" dirty="0" smtClean="0"/>
            </a:br>
            <a:r>
              <a:rPr lang="en-US" altLang="zh-CN" sz="2000" dirty="0" smtClean="0"/>
              <a:t>                        http://{% </a:t>
            </a:r>
            <a:r>
              <a:rPr lang="en-US" altLang="zh-CN" sz="2000" dirty="0" err="1" smtClean="0"/>
              <a:t>endif</a:t>
            </a:r>
            <a:r>
              <a:rPr lang="en-US" altLang="zh-CN" sz="2000" dirty="0" smtClean="0"/>
              <a:t> %}{{ </a:t>
            </a:r>
            <a:r>
              <a:rPr lang="en-US" altLang="zh-CN" sz="2000" dirty="0" err="1" smtClean="0"/>
              <a:t>request.get_host</a:t>
            </a:r>
            <a:r>
              <a:rPr lang="en-US" altLang="zh-CN" sz="2000" dirty="0" smtClean="0"/>
              <a:t> }}{% </a:t>
            </a:r>
            <a:r>
              <a:rPr lang="en-US" altLang="zh-CN" sz="2000" dirty="0" err="1" smtClean="0"/>
              <a:t>url</a:t>
            </a:r>
            <a:r>
              <a:rPr lang="en-US" altLang="zh-CN" sz="2000" dirty="0" smtClean="0"/>
              <a:t> '</a:t>
            </a:r>
            <a:r>
              <a:rPr lang="en-US" altLang="zh-CN" sz="2000" dirty="0" err="1" smtClean="0"/>
              <a:t>pictures:get_file</a:t>
            </a:r>
            <a:r>
              <a:rPr lang="en-US" altLang="zh-CN" sz="2000" dirty="0" smtClean="0"/>
              <a:t>' file.md5_name %}"&gt;</a:t>
            </a:r>
            <a:br>
              <a:rPr lang="en-US" altLang="zh-CN" sz="2000" dirty="0" smtClean="0"/>
            </a:br>
            <a:r>
              <a:rPr lang="en-US" altLang="zh-CN" sz="2000" dirty="0" smtClean="0"/>
              <a:t>                &lt;a class="</a:t>
            </a:r>
            <a:r>
              <a:rPr lang="en-US" altLang="zh-CN" sz="2000" dirty="0" err="1" smtClean="0"/>
              <a:t>btn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btn</a:t>
            </a:r>
            <a:r>
              <a:rPr lang="en-US" altLang="zh-CN" sz="2000" dirty="0" smtClean="0"/>
              <a:t>-default </a:t>
            </a:r>
            <a:r>
              <a:rPr lang="en-US" altLang="zh-CN" sz="2000" dirty="0" err="1" smtClean="0"/>
              <a:t>btn-sm</a:t>
            </a:r>
            <a:r>
              <a:rPr lang="en-US" altLang="zh-CN" sz="2000" dirty="0" smtClean="0"/>
              <a:t>" </a:t>
            </a:r>
            <a:r>
              <a:rPr lang="en-US" altLang="zh-CN" sz="2000" dirty="0" err="1" smtClean="0"/>
              <a:t>href</a:t>
            </a:r>
            <a:r>
              <a:rPr lang="en-US" altLang="zh-CN" sz="2000" dirty="0" smtClean="0"/>
              <a:t>="{% </a:t>
            </a:r>
            <a:r>
              <a:rPr lang="en-US" altLang="zh-CN" sz="2000" dirty="0" err="1" smtClean="0"/>
              <a:t>url</a:t>
            </a:r>
            <a:r>
              <a:rPr lang="en-US" altLang="zh-CN" sz="2000" dirty="0" smtClean="0"/>
              <a:t> '</a:t>
            </a:r>
            <a:r>
              <a:rPr lang="en-US" altLang="zh-CN" sz="2000" dirty="0" err="1" smtClean="0"/>
              <a:t>pictures:get_file</a:t>
            </a:r>
            <a:r>
              <a:rPr lang="en-US" altLang="zh-CN" sz="2000" dirty="0" smtClean="0"/>
              <a:t>' file.md5_name %}"&gt;</a:t>
            </a:r>
            <a:r>
              <a:rPr lang="zh-CN" altLang="en-US" sz="2000" dirty="0" smtClean="0"/>
              <a:t>原图</a:t>
            </a:r>
            <a:r>
              <a:rPr lang="en-US" altLang="zh-CN" sz="2000" dirty="0" smtClean="0"/>
              <a:t>&lt;/a</a:t>
            </a:r>
            <a:r>
              <a:rPr lang="en-US" altLang="zh-CN" sz="2000" dirty="0" smtClean="0"/>
              <a:t>&gt;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                &lt;button class="</a:t>
            </a:r>
            <a:r>
              <a:rPr lang="en-US" altLang="zh-CN" sz="2000" dirty="0" err="1" smtClean="0"/>
              <a:t>btn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btn</a:t>
            </a:r>
            <a:r>
              <a:rPr lang="en-US" altLang="zh-CN" sz="2000" dirty="0" smtClean="0"/>
              <a:t>-default </a:t>
            </a:r>
            <a:r>
              <a:rPr lang="en-US" altLang="zh-CN" sz="2000" dirty="0" err="1" smtClean="0"/>
              <a:t>btn-sm</a:t>
            </a:r>
            <a:r>
              <a:rPr lang="en-US" altLang="zh-CN" sz="2000" dirty="0" smtClean="0"/>
              <a:t>"</a:t>
            </a:r>
            <a:br>
              <a:rPr lang="en-US" altLang="zh-CN" sz="2000" dirty="0" smtClean="0"/>
            </a:br>
            <a:r>
              <a:rPr lang="en-US" altLang="zh-CN" sz="2000" dirty="0" smtClean="0"/>
              <a:t>                        </a:t>
            </a:r>
            <a:r>
              <a:rPr lang="en-US" altLang="zh-CN" sz="2000" dirty="0" err="1" smtClean="0"/>
              <a:t>onclick</a:t>
            </a:r>
            <a:r>
              <a:rPr lang="en-US" altLang="zh-CN" sz="2000" dirty="0" smtClean="0"/>
              <a:t>="</a:t>
            </a:r>
            <a:r>
              <a:rPr lang="en-US" altLang="zh-CN" sz="2000" dirty="0" err="1" smtClean="0"/>
              <a:t>copy_text</a:t>
            </a:r>
            <a:r>
              <a:rPr lang="en-US" altLang="zh-CN" sz="2000" dirty="0" smtClean="0"/>
              <a:t>('{% if </a:t>
            </a:r>
            <a:r>
              <a:rPr lang="en-US" altLang="zh-CN" sz="2000" dirty="0" err="1" smtClean="0"/>
              <a:t>request.is_secure</a:t>
            </a:r>
            <a:r>
              <a:rPr lang="en-US" altLang="zh-CN" sz="2000" dirty="0" smtClean="0"/>
              <a:t> %}https://{% else %}http://{% </a:t>
            </a:r>
            <a:r>
              <a:rPr lang="en-US" altLang="zh-CN" sz="2000" dirty="0" err="1" smtClean="0"/>
              <a:t>endif</a:t>
            </a:r>
            <a:r>
              <a:rPr lang="en-US" altLang="zh-CN" sz="2000" dirty="0" smtClean="0"/>
              <a:t> %}{{ </a:t>
            </a:r>
            <a:r>
              <a:rPr lang="en-US" altLang="zh-CN" sz="2000" dirty="0" err="1" smtClean="0"/>
              <a:t>request.get_host</a:t>
            </a:r>
            <a:r>
              <a:rPr lang="en-US" altLang="zh-CN" sz="2000" dirty="0" smtClean="0"/>
              <a:t> }}', '{% </a:t>
            </a:r>
            <a:r>
              <a:rPr lang="en-US" altLang="zh-CN" sz="2000" dirty="0" err="1" smtClean="0"/>
              <a:t>url</a:t>
            </a:r>
            <a:r>
              <a:rPr lang="en-US" altLang="zh-CN" sz="2000" dirty="0" smtClean="0"/>
              <a:t> '</a:t>
            </a:r>
            <a:r>
              <a:rPr lang="en-US" altLang="zh-CN" sz="2000" dirty="0" err="1" smtClean="0"/>
              <a:t>pictures:get_file</a:t>
            </a:r>
            <a:r>
              <a:rPr lang="en-US" altLang="zh-CN" sz="2000" dirty="0" smtClean="0"/>
              <a:t>' file.md5_name %}')"&gt;</a:t>
            </a:r>
            <a:br>
              <a:rPr lang="en-US" altLang="zh-CN" sz="2000" dirty="0" smtClean="0"/>
            </a:br>
            <a:r>
              <a:rPr lang="en-US" altLang="zh-CN" sz="2000" dirty="0" smtClean="0"/>
              <a:t>                    </a:t>
            </a:r>
            <a:r>
              <a:rPr lang="zh-CN" altLang="en-US" sz="2000" dirty="0" smtClean="0"/>
              <a:t>复制链</a:t>
            </a:r>
            <a:r>
              <a:rPr lang="zh-CN" altLang="en-US" sz="2000" dirty="0" smtClean="0"/>
              <a:t>接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        {% empty %}</a:t>
            </a:r>
            <a:br>
              <a:rPr lang="en-US" altLang="zh-CN" sz="2000" dirty="0" smtClean="0"/>
            </a:br>
            <a:r>
              <a:rPr lang="en-US" altLang="zh-CN" sz="2000" dirty="0" smtClean="0"/>
              <a:t>            &lt;div class="no-post"&gt;</a:t>
            </a:r>
            <a:r>
              <a:rPr lang="zh-CN" altLang="en-US" sz="2000" dirty="0" smtClean="0"/>
              <a:t>还未上传文件！</a:t>
            </a:r>
            <a:r>
              <a:rPr lang="en-US" altLang="zh-CN" sz="2000" dirty="0" smtClean="0"/>
              <a:t>&lt;/div</a:t>
            </a:r>
            <a:r>
              <a:rPr lang="en-US" altLang="zh-CN" sz="2000" dirty="0" smtClean="0"/>
              <a:t>&gt;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endParaRPr lang="en-US" altLang="zh-CN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202898" y="2049072"/>
            <a:ext cx="1828800" cy="1828800"/>
          </a:xfrm>
          <a:prstGeom prst="ellipse">
            <a:avLst/>
          </a:prstGeom>
          <a:solidFill>
            <a:srgbClr val="F8F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42646" y="1988820"/>
            <a:ext cx="1949304" cy="1949304"/>
          </a:xfrm>
          <a:prstGeom prst="ellipse">
            <a:avLst/>
          </a:prstGeom>
          <a:noFill/>
          <a:ln w="28575">
            <a:solidFill>
              <a:srgbClr val="F8F5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206230" y="4295485"/>
            <a:ext cx="1828800" cy="1828800"/>
          </a:xfrm>
          <a:prstGeom prst="ellipse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145978" y="4235233"/>
            <a:ext cx="1949304" cy="194930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组合 1"/>
          <p:cNvGrpSpPr/>
          <p:nvPr/>
        </p:nvGrpSpPr>
        <p:grpSpPr>
          <a:xfrm>
            <a:off x="809625" y="297815"/>
            <a:ext cx="2066925" cy="756285"/>
            <a:chOff x="1275" y="469"/>
            <a:chExt cx="3255" cy="1191"/>
          </a:xfrm>
        </p:grpSpPr>
        <p:pic>
          <p:nvPicPr>
            <p:cNvPr id="19" name="图片 18" descr="dn201307082009_1920x108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2139" y="841"/>
              <a:ext cx="2391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Def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函数实现</a:t>
              </a:r>
              <a:endParaRPr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63" name="TextBox 23"/>
          <p:cNvSpPr txBox="1"/>
          <p:nvPr/>
        </p:nvSpPr>
        <p:spPr>
          <a:xfrm>
            <a:off x="3095625" y="2668905"/>
            <a:ext cx="613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代码过长不方便插入：设置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页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面变量，与前端进行共享，实现动态布局，局部刷新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——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有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jax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的味道。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4" name="TextBox 24"/>
          <p:cNvSpPr txBox="1"/>
          <p:nvPr/>
        </p:nvSpPr>
        <p:spPr>
          <a:xfrm>
            <a:off x="3358088" y="247361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分页函数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23"/>
          <p:cNvSpPr txBox="1"/>
          <p:nvPr/>
        </p:nvSpPr>
        <p:spPr>
          <a:xfrm>
            <a:off x="3095625" y="4919345"/>
            <a:ext cx="6135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Md5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值的加密，实现安全的跨站访问，而不会被人用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python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通过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http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直接把图片爬取干净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——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而这在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python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里仅是一个简单的函数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对时间与名称进行一个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md5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值主南华；关于前端的图片与后端其实无关，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3088782" y="4724051"/>
            <a:ext cx="1441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图表实现的基础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Freeform 12"/>
          <p:cNvSpPr>
            <a:spLocks noEditPoints="1"/>
          </p:cNvSpPr>
          <p:nvPr/>
        </p:nvSpPr>
        <p:spPr bwMode="auto">
          <a:xfrm>
            <a:off x="1867535" y="2752090"/>
            <a:ext cx="506730" cy="504825"/>
          </a:xfrm>
          <a:custGeom>
            <a:avLst/>
            <a:gdLst>
              <a:gd name="T0" fmla="*/ 43227 w 109"/>
              <a:gd name="T1" fmla="*/ 234339 h 104"/>
              <a:gd name="T2" fmla="*/ 30876 w 109"/>
              <a:gd name="T3" fmla="*/ 225089 h 104"/>
              <a:gd name="T4" fmla="*/ 30876 w 109"/>
              <a:gd name="T5" fmla="*/ 95586 h 104"/>
              <a:gd name="T6" fmla="*/ 43227 w 109"/>
              <a:gd name="T7" fmla="*/ 86336 h 104"/>
              <a:gd name="T8" fmla="*/ 237746 w 109"/>
              <a:gd name="T9" fmla="*/ 86336 h 104"/>
              <a:gd name="T10" fmla="*/ 253184 w 109"/>
              <a:gd name="T11" fmla="*/ 95586 h 104"/>
              <a:gd name="T12" fmla="*/ 253184 w 109"/>
              <a:gd name="T13" fmla="*/ 225089 h 104"/>
              <a:gd name="T14" fmla="*/ 237746 w 109"/>
              <a:gd name="T15" fmla="*/ 234339 h 104"/>
              <a:gd name="T16" fmla="*/ 43227 w 109"/>
              <a:gd name="T17" fmla="*/ 234339 h 104"/>
              <a:gd name="T18" fmla="*/ 86453 w 109"/>
              <a:gd name="T19" fmla="*/ 55501 h 104"/>
              <a:gd name="T20" fmla="*/ 86453 w 109"/>
              <a:gd name="T21" fmla="*/ 43168 h 104"/>
              <a:gd name="T22" fmla="*/ 98804 w 109"/>
              <a:gd name="T23" fmla="*/ 30834 h 104"/>
              <a:gd name="T24" fmla="*/ 293323 w 109"/>
              <a:gd name="T25" fmla="*/ 30834 h 104"/>
              <a:gd name="T26" fmla="*/ 305674 w 109"/>
              <a:gd name="T27" fmla="*/ 43168 h 104"/>
              <a:gd name="T28" fmla="*/ 305674 w 109"/>
              <a:gd name="T29" fmla="*/ 169588 h 104"/>
              <a:gd name="T30" fmla="*/ 293323 w 109"/>
              <a:gd name="T31" fmla="*/ 178838 h 104"/>
              <a:gd name="T32" fmla="*/ 284061 w 109"/>
              <a:gd name="T33" fmla="*/ 178838 h 104"/>
              <a:gd name="T34" fmla="*/ 284061 w 109"/>
              <a:gd name="T35" fmla="*/ 95586 h 104"/>
              <a:gd name="T36" fmla="*/ 237746 w 109"/>
              <a:gd name="T37" fmla="*/ 55501 h 104"/>
              <a:gd name="T38" fmla="*/ 86453 w 109"/>
              <a:gd name="T39" fmla="*/ 55501 h 104"/>
              <a:gd name="T40" fmla="*/ 293323 w 109"/>
              <a:gd name="T41" fmla="*/ 0 h 104"/>
              <a:gd name="T42" fmla="*/ 98804 w 109"/>
              <a:gd name="T43" fmla="*/ 0 h 104"/>
              <a:gd name="T44" fmla="*/ 55577 w 109"/>
              <a:gd name="T45" fmla="*/ 43168 h 104"/>
              <a:gd name="T46" fmla="*/ 55577 w 109"/>
              <a:gd name="T47" fmla="*/ 55501 h 104"/>
              <a:gd name="T48" fmla="*/ 43227 w 109"/>
              <a:gd name="T49" fmla="*/ 55501 h 104"/>
              <a:gd name="T50" fmla="*/ 0 w 109"/>
              <a:gd name="T51" fmla="*/ 95586 h 104"/>
              <a:gd name="T52" fmla="*/ 0 w 109"/>
              <a:gd name="T53" fmla="*/ 225089 h 104"/>
              <a:gd name="T54" fmla="*/ 43227 w 109"/>
              <a:gd name="T55" fmla="*/ 265174 h 104"/>
              <a:gd name="T56" fmla="*/ 120417 w 109"/>
              <a:gd name="T57" fmla="*/ 265174 h 104"/>
              <a:gd name="T58" fmla="*/ 120417 w 109"/>
              <a:gd name="T59" fmla="*/ 286757 h 104"/>
              <a:gd name="T60" fmla="*/ 80278 w 109"/>
              <a:gd name="T61" fmla="*/ 286757 h 104"/>
              <a:gd name="T62" fmla="*/ 64840 w 109"/>
              <a:gd name="T63" fmla="*/ 302175 h 104"/>
              <a:gd name="T64" fmla="*/ 80278 w 109"/>
              <a:gd name="T65" fmla="*/ 320675 h 104"/>
              <a:gd name="T66" fmla="*/ 203783 w 109"/>
              <a:gd name="T67" fmla="*/ 320675 h 104"/>
              <a:gd name="T68" fmla="*/ 219221 w 109"/>
              <a:gd name="T69" fmla="*/ 302175 h 104"/>
              <a:gd name="T70" fmla="*/ 203783 w 109"/>
              <a:gd name="T71" fmla="*/ 286757 h 104"/>
              <a:gd name="T72" fmla="*/ 163644 w 109"/>
              <a:gd name="T73" fmla="*/ 286757 h 104"/>
              <a:gd name="T74" fmla="*/ 163644 w 109"/>
              <a:gd name="T75" fmla="*/ 265174 h 104"/>
              <a:gd name="T76" fmla="*/ 237746 w 109"/>
              <a:gd name="T77" fmla="*/ 265174 h 104"/>
              <a:gd name="T78" fmla="*/ 284061 w 109"/>
              <a:gd name="T79" fmla="*/ 225089 h 104"/>
              <a:gd name="T80" fmla="*/ 284061 w 109"/>
              <a:gd name="T81" fmla="*/ 209672 h 104"/>
              <a:gd name="T82" fmla="*/ 293323 w 109"/>
              <a:gd name="T83" fmla="*/ 209672 h 104"/>
              <a:gd name="T84" fmla="*/ 336550 w 109"/>
              <a:gd name="T85" fmla="*/ 169588 h 104"/>
              <a:gd name="T86" fmla="*/ 336550 w 109"/>
              <a:gd name="T87" fmla="*/ 43168 h 104"/>
              <a:gd name="T88" fmla="*/ 293323 w 109"/>
              <a:gd name="T89" fmla="*/ 0 h 104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09" h="104">
                <a:moveTo>
                  <a:pt x="14" y="76"/>
                </a:moveTo>
                <a:cubicBezTo>
                  <a:pt x="12" y="76"/>
                  <a:pt x="10" y="74"/>
                  <a:pt x="10" y="73"/>
                </a:cubicBezTo>
                <a:cubicBezTo>
                  <a:pt x="10" y="31"/>
                  <a:pt x="10" y="31"/>
                  <a:pt x="10" y="31"/>
                </a:cubicBezTo>
                <a:cubicBezTo>
                  <a:pt x="10" y="30"/>
                  <a:pt x="12" y="28"/>
                  <a:pt x="14" y="28"/>
                </a:cubicBezTo>
                <a:cubicBezTo>
                  <a:pt x="77" y="28"/>
                  <a:pt x="77" y="28"/>
                  <a:pt x="77" y="28"/>
                </a:cubicBezTo>
                <a:cubicBezTo>
                  <a:pt x="80" y="28"/>
                  <a:pt x="82" y="30"/>
                  <a:pt x="82" y="31"/>
                </a:cubicBezTo>
                <a:cubicBezTo>
                  <a:pt x="82" y="73"/>
                  <a:pt x="82" y="73"/>
                  <a:pt x="82" y="73"/>
                </a:cubicBezTo>
                <a:cubicBezTo>
                  <a:pt x="82" y="74"/>
                  <a:pt x="80" y="76"/>
                  <a:pt x="77" y="76"/>
                </a:cubicBezTo>
                <a:cubicBezTo>
                  <a:pt x="14" y="76"/>
                  <a:pt x="14" y="76"/>
                  <a:pt x="14" y="76"/>
                </a:cubicBezTo>
                <a:moveTo>
                  <a:pt x="28" y="18"/>
                </a:moveTo>
                <a:cubicBezTo>
                  <a:pt x="28" y="14"/>
                  <a:pt x="28" y="14"/>
                  <a:pt x="28" y="14"/>
                </a:cubicBezTo>
                <a:cubicBezTo>
                  <a:pt x="28" y="12"/>
                  <a:pt x="29" y="10"/>
                  <a:pt x="32" y="10"/>
                </a:cubicBezTo>
                <a:cubicBezTo>
                  <a:pt x="95" y="10"/>
                  <a:pt x="95" y="10"/>
                  <a:pt x="95" y="10"/>
                </a:cubicBezTo>
                <a:cubicBezTo>
                  <a:pt x="98" y="10"/>
                  <a:pt x="99" y="12"/>
                  <a:pt x="99" y="14"/>
                </a:cubicBezTo>
                <a:cubicBezTo>
                  <a:pt x="99" y="55"/>
                  <a:pt x="99" y="55"/>
                  <a:pt x="99" y="55"/>
                </a:cubicBezTo>
                <a:cubicBezTo>
                  <a:pt x="99" y="56"/>
                  <a:pt x="98" y="58"/>
                  <a:pt x="95" y="58"/>
                </a:cubicBezTo>
                <a:cubicBezTo>
                  <a:pt x="92" y="58"/>
                  <a:pt x="92" y="58"/>
                  <a:pt x="92" y="58"/>
                </a:cubicBezTo>
                <a:cubicBezTo>
                  <a:pt x="92" y="31"/>
                  <a:pt x="92" y="31"/>
                  <a:pt x="92" y="31"/>
                </a:cubicBezTo>
                <a:cubicBezTo>
                  <a:pt x="92" y="23"/>
                  <a:pt x="85" y="18"/>
                  <a:pt x="77" y="18"/>
                </a:cubicBezTo>
                <a:cubicBezTo>
                  <a:pt x="28" y="18"/>
                  <a:pt x="28" y="18"/>
                  <a:pt x="28" y="18"/>
                </a:cubicBezTo>
                <a:moveTo>
                  <a:pt x="95" y="0"/>
                </a:moveTo>
                <a:cubicBezTo>
                  <a:pt x="32" y="0"/>
                  <a:pt x="32" y="0"/>
                  <a:pt x="32" y="0"/>
                </a:cubicBezTo>
                <a:cubicBezTo>
                  <a:pt x="24" y="0"/>
                  <a:pt x="18" y="6"/>
                  <a:pt x="18" y="14"/>
                </a:cubicBezTo>
                <a:cubicBezTo>
                  <a:pt x="18" y="18"/>
                  <a:pt x="18" y="18"/>
                  <a:pt x="18" y="18"/>
                </a:cubicBezTo>
                <a:cubicBezTo>
                  <a:pt x="14" y="18"/>
                  <a:pt x="14" y="18"/>
                  <a:pt x="14" y="18"/>
                </a:cubicBezTo>
                <a:cubicBezTo>
                  <a:pt x="7" y="18"/>
                  <a:pt x="0" y="23"/>
                  <a:pt x="0" y="31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81"/>
                  <a:pt x="7" y="86"/>
                  <a:pt x="14" y="86"/>
                </a:cubicBezTo>
                <a:cubicBezTo>
                  <a:pt x="39" y="86"/>
                  <a:pt x="39" y="86"/>
                  <a:pt x="39" y="86"/>
                </a:cubicBezTo>
                <a:cubicBezTo>
                  <a:pt x="39" y="93"/>
                  <a:pt x="39" y="93"/>
                  <a:pt x="39" y="93"/>
                </a:cubicBezTo>
                <a:cubicBezTo>
                  <a:pt x="26" y="93"/>
                  <a:pt x="26" y="93"/>
                  <a:pt x="26" y="93"/>
                </a:cubicBezTo>
                <a:cubicBezTo>
                  <a:pt x="23" y="93"/>
                  <a:pt x="21" y="95"/>
                  <a:pt x="21" y="98"/>
                </a:cubicBezTo>
                <a:cubicBezTo>
                  <a:pt x="21" y="101"/>
                  <a:pt x="23" y="104"/>
                  <a:pt x="26" y="104"/>
                </a:cubicBezTo>
                <a:cubicBezTo>
                  <a:pt x="66" y="104"/>
                  <a:pt x="66" y="104"/>
                  <a:pt x="66" y="104"/>
                </a:cubicBezTo>
                <a:cubicBezTo>
                  <a:pt x="68" y="104"/>
                  <a:pt x="71" y="101"/>
                  <a:pt x="71" y="98"/>
                </a:cubicBezTo>
                <a:cubicBezTo>
                  <a:pt x="71" y="95"/>
                  <a:pt x="68" y="93"/>
                  <a:pt x="66" y="93"/>
                </a:cubicBezTo>
                <a:cubicBezTo>
                  <a:pt x="53" y="93"/>
                  <a:pt x="53" y="93"/>
                  <a:pt x="53" y="93"/>
                </a:cubicBezTo>
                <a:cubicBezTo>
                  <a:pt x="53" y="86"/>
                  <a:pt x="53" y="86"/>
                  <a:pt x="53" y="86"/>
                </a:cubicBezTo>
                <a:cubicBezTo>
                  <a:pt x="77" y="86"/>
                  <a:pt x="77" y="86"/>
                  <a:pt x="77" y="86"/>
                </a:cubicBezTo>
                <a:cubicBezTo>
                  <a:pt x="85" y="86"/>
                  <a:pt x="92" y="81"/>
                  <a:pt x="92" y="73"/>
                </a:cubicBezTo>
                <a:cubicBezTo>
                  <a:pt x="92" y="68"/>
                  <a:pt x="92" y="68"/>
                  <a:pt x="92" y="68"/>
                </a:cubicBezTo>
                <a:cubicBezTo>
                  <a:pt x="95" y="68"/>
                  <a:pt x="95" y="68"/>
                  <a:pt x="95" y="68"/>
                </a:cubicBezTo>
                <a:cubicBezTo>
                  <a:pt x="103" y="68"/>
                  <a:pt x="109" y="63"/>
                  <a:pt x="109" y="55"/>
                </a:cubicBezTo>
                <a:cubicBezTo>
                  <a:pt x="109" y="14"/>
                  <a:pt x="109" y="14"/>
                  <a:pt x="109" y="14"/>
                </a:cubicBezTo>
                <a:cubicBezTo>
                  <a:pt x="109" y="6"/>
                  <a:pt x="103" y="0"/>
                  <a:pt x="95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 kern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05" name="Freeform 53"/>
          <p:cNvSpPr>
            <a:spLocks noEditPoints="1"/>
          </p:cNvSpPr>
          <p:nvPr/>
        </p:nvSpPr>
        <p:spPr bwMode="auto">
          <a:xfrm>
            <a:off x="1863725" y="5043170"/>
            <a:ext cx="506730" cy="497205"/>
          </a:xfrm>
          <a:custGeom>
            <a:avLst/>
            <a:gdLst>
              <a:gd name="T0" fmla="*/ 27700 w 98"/>
              <a:gd name="T1" fmla="*/ 73602 h 88"/>
              <a:gd name="T2" fmla="*/ 18467 w 98"/>
              <a:gd name="T3" fmla="*/ 64402 h 88"/>
              <a:gd name="T4" fmla="*/ 18467 w 98"/>
              <a:gd name="T5" fmla="*/ 33734 h 88"/>
              <a:gd name="T6" fmla="*/ 27700 w 98"/>
              <a:gd name="T7" fmla="*/ 24534 h 88"/>
              <a:gd name="T8" fmla="*/ 58478 w 98"/>
              <a:gd name="T9" fmla="*/ 24534 h 88"/>
              <a:gd name="T10" fmla="*/ 67712 w 98"/>
              <a:gd name="T11" fmla="*/ 33734 h 88"/>
              <a:gd name="T12" fmla="*/ 67712 w 98"/>
              <a:gd name="T13" fmla="*/ 64402 h 88"/>
              <a:gd name="T14" fmla="*/ 58478 w 98"/>
              <a:gd name="T15" fmla="*/ 73602 h 88"/>
              <a:gd name="T16" fmla="*/ 27700 w 98"/>
              <a:gd name="T17" fmla="*/ 73602 h 88"/>
              <a:gd name="T18" fmla="*/ 49245 w 98"/>
              <a:gd name="T19" fmla="*/ 0 h 88"/>
              <a:gd name="T20" fmla="*/ 40011 w 98"/>
              <a:gd name="T21" fmla="*/ 0 h 88"/>
              <a:gd name="T22" fmla="*/ 0 w 98"/>
              <a:gd name="T23" fmla="*/ 30668 h 88"/>
              <a:gd name="T24" fmla="*/ 0 w 98"/>
              <a:gd name="T25" fmla="*/ 239207 h 88"/>
              <a:gd name="T26" fmla="*/ 40011 w 98"/>
              <a:gd name="T27" fmla="*/ 269875 h 88"/>
              <a:gd name="T28" fmla="*/ 49245 w 98"/>
              <a:gd name="T29" fmla="*/ 269875 h 88"/>
              <a:gd name="T30" fmla="*/ 89256 w 98"/>
              <a:gd name="T31" fmla="*/ 239207 h 88"/>
              <a:gd name="T32" fmla="*/ 89256 w 98"/>
              <a:gd name="T33" fmla="*/ 30668 h 88"/>
              <a:gd name="T34" fmla="*/ 49245 w 98"/>
              <a:gd name="T35" fmla="*/ 0 h 88"/>
              <a:gd name="T36" fmla="*/ 135423 w 98"/>
              <a:gd name="T37" fmla="*/ 73602 h 88"/>
              <a:gd name="T38" fmla="*/ 126190 w 98"/>
              <a:gd name="T39" fmla="*/ 64402 h 88"/>
              <a:gd name="T40" fmla="*/ 126190 w 98"/>
              <a:gd name="T41" fmla="*/ 33734 h 88"/>
              <a:gd name="T42" fmla="*/ 135423 w 98"/>
              <a:gd name="T43" fmla="*/ 24534 h 88"/>
              <a:gd name="T44" fmla="*/ 166202 w 98"/>
              <a:gd name="T45" fmla="*/ 24534 h 88"/>
              <a:gd name="T46" fmla="*/ 172357 w 98"/>
              <a:gd name="T47" fmla="*/ 33734 h 88"/>
              <a:gd name="T48" fmla="*/ 172357 w 98"/>
              <a:gd name="T49" fmla="*/ 64402 h 88"/>
              <a:gd name="T50" fmla="*/ 166202 w 98"/>
              <a:gd name="T51" fmla="*/ 73602 h 88"/>
              <a:gd name="T52" fmla="*/ 135423 w 98"/>
              <a:gd name="T53" fmla="*/ 73602 h 88"/>
              <a:gd name="T54" fmla="*/ 156968 w 98"/>
              <a:gd name="T55" fmla="*/ 0 h 88"/>
              <a:gd name="T56" fmla="*/ 144657 w 98"/>
              <a:gd name="T57" fmla="*/ 0 h 88"/>
              <a:gd name="T58" fmla="*/ 107723 w 98"/>
              <a:gd name="T59" fmla="*/ 30668 h 88"/>
              <a:gd name="T60" fmla="*/ 107723 w 98"/>
              <a:gd name="T61" fmla="*/ 239207 h 88"/>
              <a:gd name="T62" fmla="*/ 144657 w 98"/>
              <a:gd name="T63" fmla="*/ 269875 h 88"/>
              <a:gd name="T64" fmla="*/ 156968 w 98"/>
              <a:gd name="T65" fmla="*/ 269875 h 88"/>
              <a:gd name="T66" fmla="*/ 193902 w 98"/>
              <a:gd name="T67" fmla="*/ 239207 h 88"/>
              <a:gd name="T68" fmla="*/ 193902 w 98"/>
              <a:gd name="T69" fmla="*/ 30668 h 88"/>
              <a:gd name="T70" fmla="*/ 156968 w 98"/>
              <a:gd name="T71" fmla="*/ 0 h 88"/>
              <a:gd name="T72" fmla="*/ 240069 w 98"/>
              <a:gd name="T73" fmla="*/ 73602 h 88"/>
              <a:gd name="T74" fmla="*/ 230835 w 98"/>
              <a:gd name="T75" fmla="*/ 64402 h 88"/>
              <a:gd name="T76" fmla="*/ 230835 w 98"/>
              <a:gd name="T77" fmla="*/ 33734 h 88"/>
              <a:gd name="T78" fmla="*/ 240069 w 98"/>
              <a:gd name="T79" fmla="*/ 24534 h 88"/>
              <a:gd name="T80" fmla="*/ 270847 w 98"/>
              <a:gd name="T81" fmla="*/ 24534 h 88"/>
              <a:gd name="T82" fmla="*/ 280080 w 98"/>
              <a:gd name="T83" fmla="*/ 33734 h 88"/>
              <a:gd name="T84" fmla="*/ 280080 w 98"/>
              <a:gd name="T85" fmla="*/ 64402 h 88"/>
              <a:gd name="T86" fmla="*/ 270847 w 98"/>
              <a:gd name="T87" fmla="*/ 73602 h 88"/>
              <a:gd name="T88" fmla="*/ 240069 w 98"/>
              <a:gd name="T89" fmla="*/ 73602 h 88"/>
              <a:gd name="T90" fmla="*/ 261614 w 98"/>
              <a:gd name="T91" fmla="*/ 0 h 88"/>
              <a:gd name="T92" fmla="*/ 252380 w 98"/>
              <a:gd name="T93" fmla="*/ 0 h 88"/>
              <a:gd name="T94" fmla="*/ 212369 w 98"/>
              <a:gd name="T95" fmla="*/ 30668 h 88"/>
              <a:gd name="T96" fmla="*/ 212369 w 98"/>
              <a:gd name="T97" fmla="*/ 239207 h 88"/>
              <a:gd name="T98" fmla="*/ 252380 w 98"/>
              <a:gd name="T99" fmla="*/ 269875 h 88"/>
              <a:gd name="T100" fmla="*/ 261614 w 98"/>
              <a:gd name="T101" fmla="*/ 269875 h 88"/>
              <a:gd name="T102" fmla="*/ 301625 w 98"/>
              <a:gd name="T103" fmla="*/ 239207 h 88"/>
              <a:gd name="T104" fmla="*/ 301625 w 98"/>
              <a:gd name="T105" fmla="*/ 30668 h 88"/>
              <a:gd name="T106" fmla="*/ 261614 w 98"/>
              <a:gd name="T107" fmla="*/ 0 h 88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98" h="88">
                <a:moveTo>
                  <a:pt x="9" y="24"/>
                </a:moveTo>
                <a:cubicBezTo>
                  <a:pt x="8" y="24"/>
                  <a:pt x="6" y="23"/>
                  <a:pt x="6" y="2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9"/>
                  <a:pt x="8" y="8"/>
                  <a:pt x="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21" y="8"/>
                  <a:pt x="22" y="9"/>
                  <a:pt x="22" y="1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23"/>
                  <a:pt x="21" y="24"/>
                  <a:pt x="19" y="24"/>
                </a:cubicBezTo>
                <a:cubicBezTo>
                  <a:pt x="9" y="24"/>
                  <a:pt x="9" y="24"/>
                  <a:pt x="9" y="24"/>
                </a:cubicBezTo>
                <a:moveTo>
                  <a:pt x="16" y="0"/>
                </a:move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3"/>
                  <a:pt x="0" y="10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5"/>
                  <a:pt x="6" y="88"/>
                  <a:pt x="13" y="88"/>
                </a:cubicBezTo>
                <a:cubicBezTo>
                  <a:pt x="16" y="88"/>
                  <a:pt x="16" y="88"/>
                  <a:pt x="16" y="88"/>
                </a:cubicBezTo>
                <a:cubicBezTo>
                  <a:pt x="23" y="88"/>
                  <a:pt x="29" y="85"/>
                  <a:pt x="29" y="78"/>
                </a:cubicBezTo>
                <a:cubicBezTo>
                  <a:pt x="29" y="10"/>
                  <a:pt x="29" y="10"/>
                  <a:pt x="29" y="10"/>
                </a:cubicBezTo>
                <a:cubicBezTo>
                  <a:pt x="29" y="3"/>
                  <a:pt x="23" y="0"/>
                  <a:pt x="16" y="0"/>
                </a:cubicBezTo>
                <a:moveTo>
                  <a:pt x="44" y="24"/>
                </a:moveTo>
                <a:cubicBezTo>
                  <a:pt x="42" y="24"/>
                  <a:pt x="41" y="23"/>
                  <a:pt x="41" y="2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2" y="8"/>
                  <a:pt x="44" y="8"/>
                </a:cubicBezTo>
                <a:cubicBezTo>
                  <a:pt x="54" y="8"/>
                  <a:pt x="54" y="8"/>
                  <a:pt x="54" y="8"/>
                </a:cubicBezTo>
                <a:cubicBezTo>
                  <a:pt x="55" y="8"/>
                  <a:pt x="56" y="9"/>
                  <a:pt x="56" y="1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23"/>
                  <a:pt x="55" y="24"/>
                  <a:pt x="54" y="24"/>
                </a:cubicBezTo>
                <a:cubicBezTo>
                  <a:pt x="44" y="24"/>
                  <a:pt x="44" y="24"/>
                  <a:pt x="44" y="24"/>
                </a:cubicBezTo>
                <a:moveTo>
                  <a:pt x="51" y="0"/>
                </a:moveTo>
                <a:cubicBezTo>
                  <a:pt x="47" y="0"/>
                  <a:pt x="47" y="0"/>
                  <a:pt x="47" y="0"/>
                </a:cubicBezTo>
                <a:cubicBezTo>
                  <a:pt x="40" y="0"/>
                  <a:pt x="35" y="3"/>
                  <a:pt x="35" y="10"/>
                </a:cubicBezTo>
                <a:cubicBezTo>
                  <a:pt x="35" y="78"/>
                  <a:pt x="35" y="78"/>
                  <a:pt x="35" y="78"/>
                </a:cubicBezTo>
                <a:cubicBezTo>
                  <a:pt x="35" y="85"/>
                  <a:pt x="40" y="88"/>
                  <a:pt x="47" y="88"/>
                </a:cubicBezTo>
                <a:cubicBezTo>
                  <a:pt x="51" y="88"/>
                  <a:pt x="51" y="88"/>
                  <a:pt x="51" y="88"/>
                </a:cubicBezTo>
                <a:cubicBezTo>
                  <a:pt x="58" y="88"/>
                  <a:pt x="63" y="85"/>
                  <a:pt x="63" y="78"/>
                </a:cubicBezTo>
                <a:cubicBezTo>
                  <a:pt x="63" y="10"/>
                  <a:pt x="63" y="10"/>
                  <a:pt x="63" y="10"/>
                </a:cubicBezTo>
                <a:cubicBezTo>
                  <a:pt x="63" y="3"/>
                  <a:pt x="58" y="0"/>
                  <a:pt x="51" y="0"/>
                </a:cubicBezTo>
                <a:moveTo>
                  <a:pt x="78" y="24"/>
                </a:moveTo>
                <a:cubicBezTo>
                  <a:pt x="77" y="24"/>
                  <a:pt x="75" y="23"/>
                  <a:pt x="75" y="21"/>
                </a:cubicBezTo>
                <a:cubicBezTo>
                  <a:pt x="75" y="11"/>
                  <a:pt x="75" y="11"/>
                  <a:pt x="75" y="11"/>
                </a:cubicBezTo>
                <a:cubicBezTo>
                  <a:pt x="75" y="9"/>
                  <a:pt x="77" y="8"/>
                  <a:pt x="78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90" y="8"/>
                  <a:pt x="91" y="9"/>
                  <a:pt x="91" y="11"/>
                </a:cubicBezTo>
                <a:cubicBezTo>
                  <a:pt x="91" y="21"/>
                  <a:pt x="91" y="21"/>
                  <a:pt x="91" y="21"/>
                </a:cubicBezTo>
                <a:cubicBezTo>
                  <a:pt x="91" y="23"/>
                  <a:pt x="90" y="24"/>
                  <a:pt x="88" y="24"/>
                </a:cubicBezTo>
                <a:cubicBezTo>
                  <a:pt x="78" y="24"/>
                  <a:pt x="78" y="24"/>
                  <a:pt x="78" y="24"/>
                </a:cubicBezTo>
                <a:moveTo>
                  <a:pt x="85" y="0"/>
                </a:moveTo>
                <a:cubicBezTo>
                  <a:pt x="82" y="0"/>
                  <a:pt x="82" y="0"/>
                  <a:pt x="82" y="0"/>
                </a:cubicBezTo>
                <a:cubicBezTo>
                  <a:pt x="75" y="0"/>
                  <a:pt x="69" y="3"/>
                  <a:pt x="69" y="10"/>
                </a:cubicBezTo>
                <a:cubicBezTo>
                  <a:pt x="69" y="78"/>
                  <a:pt x="69" y="78"/>
                  <a:pt x="69" y="78"/>
                </a:cubicBezTo>
                <a:cubicBezTo>
                  <a:pt x="69" y="85"/>
                  <a:pt x="75" y="88"/>
                  <a:pt x="82" y="88"/>
                </a:cubicBezTo>
                <a:cubicBezTo>
                  <a:pt x="85" y="88"/>
                  <a:pt x="85" y="88"/>
                  <a:pt x="85" y="88"/>
                </a:cubicBezTo>
                <a:cubicBezTo>
                  <a:pt x="92" y="88"/>
                  <a:pt x="98" y="85"/>
                  <a:pt x="98" y="78"/>
                </a:cubicBezTo>
                <a:cubicBezTo>
                  <a:pt x="98" y="10"/>
                  <a:pt x="98" y="10"/>
                  <a:pt x="98" y="10"/>
                </a:cubicBezTo>
                <a:cubicBezTo>
                  <a:pt x="98" y="3"/>
                  <a:pt x="92" y="0"/>
                  <a:pt x="85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 kern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32" grpId="0" animBg="1"/>
      <p:bldP spid="33" grpId="0" animBg="1"/>
      <p:bldP spid="63" grpId="0"/>
      <p:bldP spid="63" grpId="1"/>
      <p:bldP spid="64" grpId="0"/>
      <p:bldP spid="64" grpId="1"/>
      <p:bldP spid="4" grpId="0"/>
      <p:bldP spid="4" grpId="1"/>
      <p:bldP spid="6" grpId="0"/>
      <p:bldP spid="6" grpId="1"/>
      <p:bldP spid="76" grpId="0" animBg="1"/>
      <p:bldP spid="10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3529965" y="4350068"/>
            <a:ext cx="4995863" cy="6619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网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站架设</a:t>
            </a:r>
            <a:endParaRPr lang="zh-CN" altLang="en-US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rot="5400000">
            <a:off x="4333864" y="3856624"/>
            <a:ext cx="3524275" cy="200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05235" y="2000240"/>
            <a:ext cx="4476781" cy="211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945875" y="5054616"/>
            <a:ext cx="4476781" cy="211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477250" y="2192020"/>
            <a:ext cx="492125" cy="492125"/>
          </a:xfrm>
          <a:prstGeom prst="ellipse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3333750" y="2220595"/>
            <a:ext cx="492125" cy="492125"/>
          </a:xfrm>
          <a:prstGeom prst="ellipse">
            <a:avLst/>
          </a:prstGeom>
          <a:solidFill>
            <a:srgbClr val="F8F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809625" y="297815"/>
            <a:ext cx="2813685" cy="756285"/>
            <a:chOff x="1275" y="469"/>
            <a:chExt cx="4431" cy="1191"/>
          </a:xfrm>
        </p:grpSpPr>
        <p:pic>
          <p:nvPicPr>
            <p:cNvPr id="30" name="图片 29" descr="dn201307082009_1920x108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31" name="矩形 30"/>
            <p:cNvSpPr/>
            <p:nvPr/>
          </p:nvSpPr>
          <p:spPr>
            <a:xfrm>
              <a:off x="1866" y="841"/>
              <a:ext cx="3840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阿里云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+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宝塔控制面板</a:t>
              </a:r>
              <a:endParaRPr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32" name="TextBox 23"/>
          <p:cNvSpPr txBox="1"/>
          <p:nvPr/>
        </p:nvSpPr>
        <p:spPr>
          <a:xfrm>
            <a:off x="3333750" y="2996565"/>
            <a:ext cx="276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安全组开放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8080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与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80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端口，对于端口的开放一定注意是否实际使用。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1" name="TextBox 24"/>
          <p:cNvSpPr txBox="1"/>
          <p:nvPr/>
        </p:nvSpPr>
        <p:spPr>
          <a:xfrm>
            <a:off x="3520872" y="2801271"/>
            <a:ext cx="1053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阿里云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ECS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TextBox 23"/>
          <p:cNvSpPr txBox="1"/>
          <p:nvPr/>
        </p:nvSpPr>
        <p:spPr>
          <a:xfrm>
            <a:off x="6540500" y="2967990"/>
            <a:ext cx="2428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安全组开放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8080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与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80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端口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——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以及一系列维持运行所必需的端口，参照案例云配置进行增加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4" name="TextBox 24"/>
          <p:cNvSpPr txBox="1"/>
          <p:nvPr/>
        </p:nvSpPr>
        <p:spPr>
          <a:xfrm>
            <a:off x="7804358" y="271300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宝塔面板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TextBox 23"/>
          <p:cNvSpPr txBox="1"/>
          <p:nvPr/>
        </p:nvSpPr>
        <p:spPr>
          <a:xfrm>
            <a:off x="3333750" y="3726556"/>
            <a:ext cx="2760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将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0.0.0.0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端口映射成为将本地网络与主机工位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ip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联通的访问结构，实现外网访问。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6" name="TextBox 24"/>
          <p:cNvSpPr txBox="1"/>
          <p:nvPr/>
        </p:nvSpPr>
        <p:spPr>
          <a:xfrm>
            <a:off x="3270935" y="4483386"/>
            <a:ext cx="1908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项目管理配置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TextBox 23"/>
          <p:cNvSpPr txBox="1"/>
          <p:nvPr/>
        </p:nvSpPr>
        <p:spPr>
          <a:xfrm>
            <a:off x="6208395" y="3843020"/>
            <a:ext cx="276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Python 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manage.py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rnuserver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0.0.0.0:8000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8" name="TextBox 24"/>
          <p:cNvSpPr txBox="1"/>
          <p:nvPr/>
        </p:nvSpPr>
        <p:spPr>
          <a:xfrm>
            <a:off x="7236902" y="4483386"/>
            <a:ext cx="2037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Xshell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运行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0.0.0.0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端口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74390" y="4787900"/>
            <a:ext cx="492125" cy="492125"/>
          </a:xfrm>
          <a:prstGeom prst="ellipse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8517890" y="4787900"/>
            <a:ext cx="492125" cy="492125"/>
          </a:xfrm>
          <a:prstGeom prst="ellipse">
            <a:avLst/>
          </a:prstGeom>
          <a:solidFill>
            <a:srgbClr val="F8F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4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1962150" y="2600325"/>
            <a:ext cx="1046480" cy="2456180"/>
            <a:chOff x="3090" y="4095"/>
            <a:chExt cx="1648" cy="3868"/>
          </a:xfrm>
        </p:grpSpPr>
        <p:sp>
          <p:nvSpPr>
            <p:cNvPr id="40" name="泪滴形 39"/>
            <p:cNvSpPr/>
            <p:nvPr/>
          </p:nvSpPr>
          <p:spPr>
            <a:xfrm>
              <a:off x="3090" y="4095"/>
              <a:ext cx="1648" cy="1632"/>
            </a:xfrm>
            <a:prstGeom prst="teardrop">
              <a:avLst/>
            </a:prstGeom>
            <a:solidFill>
              <a:srgbClr val="F8F5A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泪滴形 40"/>
            <p:cNvSpPr/>
            <p:nvPr/>
          </p:nvSpPr>
          <p:spPr>
            <a:xfrm>
              <a:off x="3090" y="6331"/>
              <a:ext cx="1648" cy="1632"/>
            </a:xfrm>
            <a:prstGeom prst="teardrop">
              <a:avLst/>
            </a:prstGeom>
            <a:solidFill>
              <a:srgbClr val="FFFFFF">
                <a:alpha val="4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 flipH="1">
            <a:off x="9226550" y="2600325"/>
            <a:ext cx="1056640" cy="2456180"/>
            <a:chOff x="3090" y="4095"/>
            <a:chExt cx="1648" cy="3868"/>
          </a:xfrm>
        </p:grpSpPr>
        <p:sp>
          <p:nvSpPr>
            <p:cNvPr id="44" name="泪滴形 43"/>
            <p:cNvSpPr/>
            <p:nvPr/>
          </p:nvSpPr>
          <p:spPr>
            <a:xfrm>
              <a:off x="3090" y="4095"/>
              <a:ext cx="1648" cy="1632"/>
            </a:xfrm>
            <a:prstGeom prst="teardrop">
              <a:avLst/>
            </a:prstGeom>
            <a:solidFill>
              <a:srgbClr val="FFFFFF">
                <a:alpha val="4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泪滴形 44"/>
            <p:cNvSpPr/>
            <p:nvPr/>
          </p:nvSpPr>
          <p:spPr>
            <a:xfrm>
              <a:off x="3090" y="6331"/>
              <a:ext cx="1648" cy="1632"/>
            </a:xfrm>
            <a:prstGeom prst="teardrop">
              <a:avLst/>
            </a:prstGeom>
            <a:solidFill>
              <a:srgbClr val="F8F5A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226310" y="2906395"/>
            <a:ext cx="518160" cy="423545"/>
            <a:chOff x="7479" y="4773"/>
            <a:chExt cx="514" cy="384"/>
          </a:xfrm>
          <a:solidFill>
            <a:schemeClr val="bg1"/>
          </a:solidFill>
        </p:grpSpPr>
        <p:sp>
          <p:nvSpPr>
            <p:cNvPr id="432" name="Oval 85"/>
            <p:cNvSpPr>
              <a:spLocks noChangeArrowheads="1"/>
            </p:cNvSpPr>
            <p:nvPr/>
          </p:nvSpPr>
          <p:spPr bwMode="auto">
            <a:xfrm>
              <a:off x="7694" y="4922"/>
              <a:ext cx="130" cy="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3" name="Freeform 86"/>
            <p:cNvSpPr>
              <a:spLocks noEditPoints="1"/>
            </p:cNvSpPr>
            <p:nvPr/>
          </p:nvSpPr>
          <p:spPr bwMode="auto">
            <a:xfrm>
              <a:off x="7479" y="4773"/>
              <a:ext cx="514" cy="384"/>
            </a:xfrm>
            <a:custGeom>
              <a:avLst/>
              <a:gdLst>
                <a:gd name="T0" fmla="*/ 132 w 144"/>
                <a:gd name="T1" fmla="*/ 12 h 108"/>
                <a:gd name="T2" fmla="*/ 60 w 144"/>
                <a:gd name="T3" fmla="*/ 12 h 108"/>
                <a:gd name="T4" fmla="*/ 48 w 144"/>
                <a:gd name="T5" fmla="*/ 0 h 108"/>
                <a:gd name="T6" fmla="*/ 36 w 144"/>
                <a:gd name="T7" fmla="*/ 0 h 108"/>
                <a:gd name="T8" fmla="*/ 24 w 144"/>
                <a:gd name="T9" fmla="*/ 12 h 108"/>
                <a:gd name="T10" fmla="*/ 12 w 144"/>
                <a:gd name="T11" fmla="*/ 12 h 108"/>
                <a:gd name="T12" fmla="*/ 0 w 144"/>
                <a:gd name="T13" fmla="*/ 24 h 108"/>
                <a:gd name="T14" fmla="*/ 12 w 144"/>
                <a:gd name="T15" fmla="*/ 24 h 108"/>
                <a:gd name="T16" fmla="*/ 24 w 144"/>
                <a:gd name="T17" fmla="*/ 36 h 108"/>
                <a:gd name="T18" fmla="*/ 24 w 144"/>
                <a:gd name="T19" fmla="*/ 84 h 108"/>
                <a:gd name="T20" fmla="*/ 12 w 144"/>
                <a:gd name="T21" fmla="*/ 96 h 108"/>
                <a:gd name="T22" fmla="*/ 0 w 144"/>
                <a:gd name="T23" fmla="*/ 96 h 108"/>
                <a:gd name="T24" fmla="*/ 12 w 144"/>
                <a:gd name="T25" fmla="*/ 108 h 108"/>
                <a:gd name="T26" fmla="*/ 132 w 144"/>
                <a:gd name="T27" fmla="*/ 108 h 108"/>
                <a:gd name="T28" fmla="*/ 144 w 144"/>
                <a:gd name="T29" fmla="*/ 96 h 108"/>
                <a:gd name="T30" fmla="*/ 144 w 144"/>
                <a:gd name="T31" fmla="*/ 24 h 108"/>
                <a:gd name="T32" fmla="*/ 132 w 144"/>
                <a:gd name="T33" fmla="*/ 12 h 108"/>
                <a:gd name="T34" fmla="*/ 78 w 144"/>
                <a:gd name="T35" fmla="*/ 90 h 108"/>
                <a:gd name="T36" fmla="*/ 48 w 144"/>
                <a:gd name="T37" fmla="*/ 60 h 108"/>
                <a:gd name="T38" fmla="*/ 78 w 144"/>
                <a:gd name="T39" fmla="*/ 30 h 108"/>
                <a:gd name="T40" fmla="*/ 108 w 144"/>
                <a:gd name="T41" fmla="*/ 60 h 108"/>
                <a:gd name="T42" fmla="*/ 78 w 144"/>
                <a:gd name="T43" fmla="*/ 90 h 108"/>
                <a:gd name="T44" fmla="*/ 123 w 144"/>
                <a:gd name="T45" fmla="*/ 48 h 108"/>
                <a:gd name="T46" fmla="*/ 114 w 144"/>
                <a:gd name="T47" fmla="*/ 39 h 108"/>
                <a:gd name="T48" fmla="*/ 123 w 144"/>
                <a:gd name="T49" fmla="*/ 30 h 108"/>
                <a:gd name="T50" fmla="*/ 132 w 144"/>
                <a:gd name="T51" fmla="*/ 39 h 108"/>
                <a:gd name="T52" fmla="*/ 123 w 144"/>
                <a:gd name="T53" fmla="*/ 4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4" h="108">
                  <a:moveTo>
                    <a:pt x="132" y="12"/>
                  </a:moveTo>
                  <a:cubicBezTo>
                    <a:pt x="60" y="12"/>
                    <a:pt x="60" y="12"/>
                    <a:pt x="60" y="12"/>
                  </a:cubicBezTo>
                  <a:cubicBezTo>
                    <a:pt x="60" y="5"/>
                    <a:pt x="55" y="0"/>
                    <a:pt x="48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9" y="0"/>
                    <a:pt x="24" y="5"/>
                    <a:pt x="2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5" y="12"/>
                    <a:pt x="0" y="17"/>
                    <a:pt x="0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29"/>
                    <a:pt x="24" y="36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91"/>
                    <a:pt x="19" y="96"/>
                    <a:pt x="12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3"/>
                    <a:pt x="5" y="108"/>
                    <a:pt x="12" y="108"/>
                  </a:cubicBezTo>
                  <a:cubicBezTo>
                    <a:pt x="132" y="108"/>
                    <a:pt x="132" y="108"/>
                    <a:pt x="132" y="108"/>
                  </a:cubicBezTo>
                  <a:cubicBezTo>
                    <a:pt x="139" y="108"/>
                    <a:pt x="144" y="103"/>
                    <a:pt x="144" y="96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4" y="17"/>
                    <a:pt x="139" y="12"/>
                    <a:pt x="132" y="12"/>
                  </a:cubicBezTo>
                  <a:moveTo>
                    <a:pt x="78" y="90"/>
                  </a:moveTo>
                  <a:cubicBezTo>
                    <a:pt x="61" y="90"/>
                    <a:pt x="48" y="77"/>
                    <a:pt x="48" y="60"/>
                  </a:cubicBezTo>
                  <a:cubicBezTo>
                    <a:pt x="48" y="43"/>
                    <a:pt x="61" y="30"/>
                    <a:pt x="78" y="30"/>
                  </a:cubicBezTo>
                  <a:cubicBezTo>
                    <a:pt x="95" y="30"/>
                    <a:pt x="108" y="43"/>
                    <a:pt x="108" y="60"/>
                  </a:cubicBezTo>
                  <a:cubicBezTo>
                    <a:pt x="108" y="77"/>
                    <a:pt x="95" y="90"/>
                    <a:pt x="78" y="90"/>
                  </a:cubicBezTo>
                  <a:moveTo>
                    <a:pt x="123" y="48"/>
                  </a:moveTo>
                  <a:cubicBezTo>
                    <a:pt x="118" y="48"/>
                    <a:pt x="114" y="44"/>
                    <a:pt x="114" y="39"/>
                  </a:cubicBezTo>
                  <a:cubicBezTo>
                    <a:pt x="114" y="34"/>
                    <a:pt x="118" y="30"/>
                    <a:pt x="123" y="30"/>
                  </a:cubicBezTo>
                  <a:cubicBezTo>
                    <a:pt x="128" y="30"/>
                    <a:pt x="132" y="34"/>
                    <a:pt x="132" y="39"/>
                  </a:cubicBezTo>
                  <a:cubicBezTo>
                    <a:pt x="132" y="44"/>
                    <a:pt x="128" y="48"/>
                    <a:pt x="123" y="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Rectangle 87"/>
            <p:cNvSpPr>
              <a:spLocks noChangeArrowheads="1"/>
            </p:cNvSpPr>
            <p:nvPr/>
          </p:nvSpPr>
          <p:spPr bwMode="auto">
            <a:xfrm>
              <a:off x="7888" y="4878"/>
              <a:ext cx="65" cy="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Rectangle 88"/>
            <p:cNvSpPr>
              <a:spLocks noChangeArrowheads="1"/>
            </p:cNvSpPr>
            <p:nvPr/>
          </p:nvSpPr>
          <p:spPr bwMode="auto">
            <a:xfrm>
              <a:off x="7888" y="4878"/>
              <a:ext cx="65" cy="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Oval 89"/>
            <p:cNvSpPr>
              <a:spLocks noChangeArrowheads="1"/>
            </p:cNvSpPr>
            <p:nvPr/>
          </p:nvSpPr>
          <p:spPr bwMode="auto">
            <a:xfrm>
              <a:off x="7888" y="4878"/>
              <a:ext cx="65" cy="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Freeform 90"/>
            <p:cNvSpPr/>
            <p:nvPr/>
          </p:nvSpPr>
          <p:spPr bwMode="auto">
            <a:xfrm>
              <a:off x="7479" y="4858"/>
              <a:ext cx="0" cy="259"/>
            </a:xfrm>
            <a:custGeom>
              <a:avLst/>
              <a:gdLst>
                <a:gd name="T0" fmla="*/ 64 h 64"/>
                <a:gd name="T1" fmla="*/ 64 h 64"/>
                <a:gd name="T2" fmla="*/ 0 h 64"/>
                <a:gd name="T3" fmla="*/ 64 h 6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64">
                  <a:moveTo>
                    <a:pt x="0" y="64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8" name="Rectangle 91"/>
            <p:cNvSpPr>
              <a:spLocks noChangeArrowheads="1"/>
            </p:cNvSpPr>
            <p:nvPr/>
          </p:nvSpPr>
          <p:spPr bwMode="auto">
            <a:xfrm>
              <a:off x="7479" y="4858"/>
              <a:ext cx="85" cy="25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9" name="Rectangle 92"/>
            <p:cNvSpPr>
              <a:spLocks noChangeArrowheads="1"/>
            </p:cNvSpPr>
            <p:nvPr/>
          </p:nvSpPr>
          <p:spPr bwMode="auto">
            <a:xfrm>
              <a:off x="7479" y="4858"/>
              <a:ext cx="85" cy="25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0" name="Freeform 93"/>
            <p:cNvSpPr/>
            <p:nvPr/>
          </p:nvSpPr>
          <p:spPr bwMode="auto">
            <a:xfrm>
              <a:off x="7479" y="4858"/>
              <a:ext cx="85" cy="259"/>
            </a:xfrm>
            <a:custGeom>
              <a:avLst/>
              <a:gdLst>
                <a:gd name="T0" fmla="*/ 12 w 24"/>
                <a:gd name="T1" fmla="*/ 0 h 72"/>
                <a:gd name="T2" fmla="*/ 0 w 24"/>
                <a:gd name="T3" fmla="*/ 0 h 72"/>
                <a:gd name="T4" fmla="*/ 0 w 24"/>
                <a:gd name="T5" fmla="*/ 0 h 72"/>
                <a:gd name="T6" fmla="*/ 0 w 24"/>
                <a:gd name="T7" fmla="*/ 72 h 72"/>
                <a:gd name="T8" fmla="*/ 12 w 24"/>
                <a:gd name="T9" fmla="*/ 72 h 72"/>
                <a:gd name="T10" fmla="*/ 24 w 24"/>
                <a:gd name="T11" fmla="*/ 60 h 72"/>
                <a:gd name="T12" fmla="*/ 24 w 24"/>
                <a:gd name="T13" fmla="*/ 12 h 72"/>
                <a:gd name="T14" fmla="*/ 12 w 24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72">
                  <a:moveTo>
                    <a:pt x="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9" y="72"/>
                    <a:pt x="24" y="67"/>
                    <a:pt x="24" y="6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9597390" y="2854325"/>
            <a:ext cx="274320" cy="485140"/>
            <a:chOff x="7595" y="3716"/>
            <a:chExt cx="344" cy="602"/>
          </a:xfrm>
          <a:solidFill>
            <a:schemeClr val="bg1"/>
          </a:solidFill>
        </p:grpSpPr>
        <p:sp>
          <p:nvSpPr>
            <p:cNvPr id="418" name="Oval 71"/>
            <p:cNvSpPr>
              <a:spLocks noChangeArrowheads="1"/>
            </p:cNvSpPr>
            <p:nvPr/>
          </p:nvSpPr>
          <p:spPr bwMode="auto">
            <a:xfrm>
              <a:off x="7716" y="4097"/>
              <a:ext cx="101" cy="10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Freeform 72"/>
            <p:cNvSpPr>
              <a:spLocks noEditPoints="1"/>
            </p:cNvSpPr>
            <p:nvPr/>
          </p:nvSpPr>
          <p:spPr bwMode="auto">
            <a:xfrm>
              <a:off x="7595" y="3716"/>
              <a:ext cx="344" cy="603"/>
            </a:xfrm>
            <a:custGeom>
              <a:avLst/>
              <a:gdLst>
                <a:gd name="T0" fmla="*/ 84 w 96"/>
                <a:gd name="T1" fmla="*/ 0 h 168"/>
                <a:gd name="T2" fmla="*/ 12 w 96"/>
                <a:gd name="T3" fmla="*/ 0 h 168"/>
                <a:gd name="T4" fmla="*/ 0 w 96"/>
                <a:gd name="T5" fmla="*/ 12 h 168"/>
                <a:gd name="T6" fmla="*/ 0 w 96"/>
                <a:gd name="T7" fmla="*/ 156 h 168"/>
                <a:gd name="T8" fmla="*/ 12 w 96"/>
                <a:gd name="T9" fmla="*/ 168 h 168"/>
                <a:gd name="T10" fmla="*/ 84 w 96"/>
                <a:gd name="T11" fmla="*/ 168 h 168"/>
                <a:gd name="T12" fmla="*/ 96 w 96"/>
                <a:gd name="T13" fmla="*/ 156 h 168"/>
                <a:gd name="T14" fmla="*/ 96 w 96"/>
                <a:gd name="T15" fmla="*/ 12 h 168"/>
                <a:gd name="T16" fmla="*/ 84 w 96"/>
                <a:gd name="T17" fmla="*/ 0 h 168"/>
                <a:gd name="T18" fmla="*/ 48 w 96"/>
                <a:gd name="T19" fmla="*/ 156 h 168"/>
                <a:gd name="T20" fmla="*/ 12 w 96"/>
                <a:gd name="T21" fmla="*/ 120 h 168"/>
                <a:gd name="T22" fmla="*/ 48 w 96"/>
                <a:gd name="T23" fmla="*/ 84 h 168"/>
                <a:gd name="T24" fmla="*/ 84 w 96"/>
                <a:gd name="T25" fmla="*/ 120 h 168"/>
                <a:gd name="T26" fmla="*/ 48 w 96"/>
                <a:gd name="T27" fmla="*/ 156 h 168"/>
                <a:gd name="T28" fmla="*/ 84 w 96"/>
                <a:gd name="T29" fmla="*/ 64 h 168"/>
                <a:gd name="T30" fmla="*/ 76 w 96"/>
                <a:gd name="T31" fmla="*/ 72 h 168"/>
                <a:gd name="T32" fmla="*/ 20 w 96"/>
                <a:gd name="T33" fmla="*/ 72 h 168"/>
                <a:gd name="T34" fmla="*/ 12 w 96"/>
                <a:gd name="T35" fmla="*/ 64 h 168"/>
                <a:gd name="T36" fmla="*/ 12 w 96"/>
                <a:gd name="T37" fmla="*/ 20 h 168"/>
                <a:gd name="T38" fmla="*/ 20 w 96"/>
                <a:gd name="T39" fmla="*/ 12 h 168"/>
                <a:gd name="T40" fmla="*/ 76 w 96"/>
                <a:gd name="T41" fmla="*/ 12 h 168"/>
                <a:gd name="T42" fmla="*/ 84 w 96"/>
                <a:gd name="T43" fmla="*/ 20 h 168"/>
                <a:gd name="T44" fmla="*/ 84 w 96"/>
                <a:gd name="T45" fmla="*/ 6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168">
                  <a:moveTo>
                    <a:pt x="8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63"/>
                    <a:pt x="5" y="168"/>
                    <a:pt x="12" y="168"/>
                  </a:cubicBezTo>
                  <a:cubicBezTo>
                    <a:pt x="84" y="168"/>
                    <a:pt x="84" y="168"/>
                    <a:pt x="84" y="168"/>
                  </a:cubicBezTo>
                  <a:cubicBezTo>
                    <a:pt x="91" y="168"/>
                    <a:pt x="96" y="163"/>
                    <a:pt x="96" y="15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6" y="5"/>
                    <a:pt x="91" y="0"/>
                    <a:pt x="84" y="0"/>
                  </a:cubicBezTo>
                  <a:moveTo>
                    <a:pt x="48" y="156"/>
                  </a:moveTo>
                  <a:cubicBezTo>
                    <a:pt x="28" y="156"/>
                    <a:pt x="12" y="140"/>
                    <a:pt x="12" y="120"/>
                  </a:cubicBezTo>
                  <a:cubicBezTo>
                    <a:pt x="12" y="100"/>
                    <a:pt x="28" y="84"/>
                    <a:pt x="48" y="84"/>
                  </a:cubicBezTo>
                  <a:cubicBezTo>
                    <a:pt x="68" y="84"/>
                    <a:pt x="84" y="100"/>
                    <a:pt x="84" y="120"/>
                  </a:cubicBezTo>
                  <a:cubicBezTo>
                    <a:pt x="84" y="140"/>
                    <a:pt x="68" y="156"/>
                    <a:pt x="48" y="156"/>
                  </a:cubicBezTo>
                  <a:moveTo>
                    <a:pt x="84" y="64"/>
                  </a:moveTo>
                  <a:cubicBezTo>
                    <a:pt x="84" y="68"/>
                    <a:pt x="80" y="72"/>
                    <a:pt x="76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16" y="72"/>
                    <a:pt x="12" y="68"/>
                    <a:pt x="12" y="64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6"/>
                    <a:pt x="16" y="12"/>
                    <a:pt x="20" y="12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80" y="12"/>
                    <a:pt x="84" y="16"/>
                    <a:pt x="84" y="20"/>
                  </a:cubicBezTo>
                  <a:lnTo>
                    <a:pt x="8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7" name="Freeform 80"/>
          <p:cNvSpPr>
            <a:spLocks noEditPoints="1"/>
          </p:cNvSpPr>
          <p:nvPr/>
        </p:nvSpPr>
        <p:spPr bwMode="auto">
          <a:xfrm>
            <a:off x="2244725" y="4291965"/>
            <a:ext cx="499745" cy="482600"/>
          </a:xfrm>
          <a:custGeom>
            <a:avLst/>
            <a:gdLst>
              <a:gd name="T0" fmla="*/ 132 w 144"/>
              <a:gd name="T1" fmla="*/ 36 h 144"/>
              <a:gd name="T2" fmla="*/ 81 w 144"/>
              <a:gd name="T3" fmla="*/ 36 h 144"/>
              <a:gd name="T4" fmla="*/ 101 w 144"/>
              <a:gd name="T5" fmla="*/ 12 h 144"/>
              <a:gd name="T6" fmla="*/ 102 w 144"/>
              <a:gd name="T7" fmla="*/ 12 h 144"/>
              <a:gd name="T8" fmla="*/ 108 w 144"/>
              <a:gd name="T9" fmla="*/ 6 h 144"/>
              <a:gd name="T10" fmla="*/ 102 w 144"/>
              <a:gd name="T11" fmla="*/ 0 h 144"/>
              <a:gd name="T12" fmla="*/ 96 w 144"/>
              <a:gd name="T13" fmla="*/ 6 h 144"/>
              <a:gd name="T14" fmla="*/ 96 w 144"/>
              <a:gd name="T15" fmla="*/ 8 h 144"/>
              <a:gd name="T16" fmla="*/ 73 w 144"/>
              <a:gd name="T17" fmla="*/ 36 h 144"/>
              <a:gd name="T18" fmla="*/ 71 w 144"/>
              <a:gd name="T19" fmla="*/ 36 h 144"/>
              <a:gd name="T20" fmla="*/ 48 w 144"/>
              <a:gd name="T21" fmla="*/ 8 h 144"/>
              <a:gd name="T22" fmla="*/ 48 w 144"/>
              <a:gd name="T23" fmla="*/ 6 h 144"/>
              <a:gd name="T24" fmla="*/ 42 w 144"/>
              <a:gd name="T25" fmla="*/ 0 h 144"/>
              <a:gd name="T26" fmla="*/ 36 w 144"/>
              <a:gd name="T27" fmla="*/ 6 h 144"/>
              <a:gd name="T28" fmla="*/ 42 w 144"/>
              <a:gd name="T29" fmla="*/ 12 h 144"/>
              <a:gd name="T30" fmla="*/ 43 w 144"/>
              <a:gd name="T31" fmla="*/ 12 h 144"/>
              <a:gd name="T32" fmla="*/ 63 w 144"/>
              <a:gd name="T33" fmla="*/ 36 h 144"/>
              <a:gd name="T34" fmla="*/ 12 w 144"/>
              <a:gd name="T35" fmla="*/ 36 h 144"/>
              <a:gd name="T36" fmla="*/ 0 w 144"/>
              <a:gd name="T37" fmla="*/ 48 h 144"/>
              <a:gd name="T38" fmla="*/ 0 w 144"/>
              <a:gd name="T39" fmla="*/ 132 h 144"/>
              <a:gd name="T40" fmla="*/ 12 w 144"/>
              <a:gd name="T41" fmla="*/ 144 h 144"/>
              <a:gd name="T42" fmla="*/ 132 w 144"/>
              <a:gd name="T43" fmla="*/ 144 h 144"/>
              <a:gd name="T44" fmla="*/ 144 w 144"/>
              <a:gd name="T45" fmla="*/ 132 h 144"/>
              <a:gd name="T46" fmla="*/ 144 w 144"/>
              <a:gd name="T47" fmla="*/ 48 h 144"/>
              <a:gd name="T48" fmla="*/ 132 w 144"/>
              <a:gd name="T49" fmla="*/ 36 h 144"/>
              <a:gd name="T50" fmla="*/ 108 w 144"/>
              <a:gd name="T51" fmla="*/ 120 h 144"/>
              <a:gd name="T52" fmla="*/ 96 w 144"/>
              <a:gd name="T53" fmla="*/ 132 h 144"/>
              <a:gd name="T54" fmla="*/ 24 w 144"/>
              <a:gd name="T55" fmla="*/ 132 h 144"/>
              <a:gd name="T56" fmla="*/ 12 w 144"/>
              <a:gd name="T57" fmla="*/ 120 h 144"/>
              <a:gd name="T58" fmla="*/ 12 w 144"/>
              <a:gd name="T59" fmla="*/ 60 h 144"/>
              <a:gd name="T60" fmla="*/ 24 w 144"/>
              <a:gd name="T61" fmla="*/ 48 h 144"/>
              <a:gd name="T62" fmla="*/ 96 w 144"/>
              <a:gd name="T63" fmla="*/ 48 h 144"/>
              <a:gd name="T64" fmla="*/ 108 w 144"/>
              <a:gd name="T65" fmla="*/ 60 h 144"/>
              <a:gd name="T66" fmla="*/ 108 w 144"/>
              <a:gd name="T67" fmla="*/ 120 h 144"/>
              <a:gd name="T68" fmla="*/ 126 w 144"/>
              <a:gd name="T69" fmla="*/ 102 h 144"/>
              <a:gd name="T70" fmla="*/ 114 w 144"/>
              <a:gd name="T71" fmla="*/ 90 h 144"/>
              <a:gd name="T72" fmla="*/ 126 w 144"/>
              <a:gd name="T73" fmla="*/ 78 h 144"/>
              <a:gd name="T74" fmla="*/ 138 w 144"/>
              <a:gd name="T75" fmla="*/ 90 h 144"/>
              <a:gd name="T76" fmla="*/ 126 w 144"/>
              <a:gd name="T77" fmla="*/ 102 h 144"/>
              <a:gd name="T78" fmla="*/ 126 w 144"/>
              <a:gd name="T79" fmla="*/ 72 h 144"/>
              <a:gd name="T80" fmla="*/ 114 w 144"/>
              <a:gd name="T81" fmla="*/ 60 h 144"/>
              <a:gd name="T82" fmla="*/ 126 w 144"/>
              <a:gd name="T83" fmla="*/ 48 h 144"/>
              <a:gd name="T84" fmla="*/ 138 w 144"/>
              <a:gd name="T85" fmla="*/ 60 h 144"/>
              <a:gd name="T86" fmla="*/ 126 w 144"/>
              <a:gd name="T87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44" h="144">
                <a:moveTo>
                  <a:pt x="132" y="36"/>
                </a:moveTo>
                <a:cubicBezTo>
                  <a:pt x="81" y="36"/>
                  <a:pt x="81" y="36"/>
                  <a:pt x="81" y="36"/>
                </a:cubicBezTo>
                <a:cubicBezTo>
                  <a:pt x="101" y="12"/>
                  <a:pt x="101" y="12"/>
                  <a:pt x="101" y="12"/>
                </a:cubicBezTo>
                <a:cubicBezTo>
                  <a:pt x="101" y="12"/>
                  <a:pt x="102" y="12"/>
                  <a:pt x="102" y="12"/>
                </a:cubicBezTo>
                <a:cubicBezTo>
                  <a:pt x="105" y="12"/>
                  <a:pt x="108" y="9"/>
                  <a:pt x="108" y="6"/>
                </a:cubicBezTo>
                <a:cubicBezTo>
                  <a:pt x="108" y="3"/>
                  <a:pt x="105" y="0"/>
                  <a:pt x="102" y="0"/>
                </a:cubicBezTo>
                <a:cubicBezTo>
                  <a:pt x="99" y="0"/>
                  <a:pt x="96" y="3"/>
                  <a:pt x="96" y="6"/>
                </a:cubicBezTo>
                <a:cubicBezTo>
                  <a:pt x="96" y="7"/>
                  <a:pt x="96" y="7"/>
                  <a:pt x="96" y="8"/>
                </a:cubicBezTo>
                <a:cubicBezTo>
                  <a:pt x="73" y="36"/>
                  <a:pt x="73" y="36"/>
                  <a:pt x="73" y="36"/>
                </a:cubicBezTo>
                <a:cubicBezTo>
                  <a:pt x="71" y="36"/>
                  <a:pt x="71" y="36"/>
                  <a:pt x="71" y="36"/>
                </a:cubicBezTo>
                <a:cubicBezTo>
                  <a:pt x="48" y="8"/>
                  <a:pt x="48" y="8"/>
                  <a:pt x="48" y="8"/>
                </a:cubicBezTo>
                <a:cubicBezTo>
                  <a:pt x="48" y="7"/>
                  <a:pt x="48" y="7"/>
                  <a:pt x="48" y="6"/>
                </a:cubicBezTo>
                <a:cubicBezTo>
                  <a:pt x="48" y="3"/>
                  <a:pt x="45" y="0"/>
                  <a:pt x="42" y="0"/>
                </a:cubicBezTo>
                <a:cubicBezTo>
                  <a:pt x="39" y="0"/>
                  <a:pt x="36" y="3"/>
                  <a:pt x="36" y="6"/>
                </a:cubicBezTo>
                <a:cubicBezTo>
                  <a:pt x="36" y="9"/>
                  <a:pt x="39" y="12"/>
                  <a:pt x="42" y="12"/>
                </a:cubicBezTo>
                <a:cubicBezTo>
                  <a:pt x="42" y="12"/>
                  <a:pt x="43" y="12"/>
                  <a:pt x="43" y="12"/>
                </a:cubicBezTo>
                <a:cubicBezTo>
                  <a:pt x="63" y="36"/>
                  <a:pt x="63" y="36"/>
                  <a:pt x="63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5" y="36"/>
                  <a:pt x="0" y="41"/>
                  <a:pt x="0" y="48"/>
                </a:cubicBezTo>
                <a:cubicBezTo>
                  <a:pt x="0" y="132"/>
                  <a:pt x="0" y="132"/>
                  <a:pt x="0" y="132"/>
                </a:cubicBezTo>
                <a:cubicBezTo>
                  <a:pt x="0" y="139"/>
                  <a:pt x="5" y="144"/>
                  <a:pt x="12" y="144"/>
                </a:cubicBezTo>
                <a:cubicBezTo>
                  <a:pt x="132" y="144"/>
                  <a:pt x="132" y="144"/>
                  <a:pt x="132" y="144"/>
                </a:cubicBezTo>
                <a:cubicBezTo>
                  <a:pt x="139" y="144"/>
                  <a:pt x="144" y="139"/>
                  <a:pt x="144" y="132"/>
                </a:cubicBezTo>
                <a:cubicBezTo>
                  <a:pt x="144" y="48"/>
                  <a:pt x="144" y="48"/>
                  <a:pt x="144" y="48"/>
                </a:cubicBezTo>
                <a:cubicBezTo>
                  <a:pt x="144" y="41"/>
                  <a:pt x="139" y="36"/>
                  <a:pt x="132" y="36"/>
                </a:cubicBezTo>
                <a:moveTo>
                  <a:pt x="108" y="120"/>
                </a:moveTo>
                <a:cubicBezTo>
                  <a:pt x="108" y="127"/>
                  <a:pt x="103" y="132"/>
                  <a:pt x="96" y="132"/>
                </a:cubicBezTo>
                <a:cubicBezTo>
                  <a:pt x="24" y="132"/>
                  <a:pt x="24" y="132"/>
                  <a:pt x="24" y="132"/>
                </a:cubicBezTo>
                <a:cubicBezTo>
                  <a:pt x="17" y="132"/>
                  <a:pt x="12" y="127"/>
                  <a:pt x="12" y="120"/>
                </a:cubicBezTo>
                <a:cubicBezTo>
                  <a:pt x="12" y="60"/>
                  <a:pt x="12" y="60"/>
                  <a:pt x="12" y="60"/>
                </a:cubicBezTo>
                <a:cubicBezTo>
                  <a:pt x="12" y="53"/>
                  <a:pt x="17" y="48"/>
                  <a:pt x="24" y="48"/>
                </a:cubicBezTo>
                <a:cubicBezTo>
                  <a:pt x="96" y="48"/>
                  <a:pt x="96" y="48"/>
                  <a:pt x="96" y="48"/>
                </a:cubicBezTo>
                <a:cubicBezTo>
                  <a:pt x="103" y="48"/>
                  <a:pt x="108" y="53"/>
                  <a:pt x="108" y="60"/>
                </a:cubicBezTo>
                <a:lnTo>
                  <a:pt x="108" y="120"/>
                </a:lnTo>
                <a:close/>
                <a:moveTo>
                  <a:pt x="126" y="102"/>
                </a:moveTo>
                <a:cubicBezTo>
                  <a:pt x="119" y="102"/>
                  <a:pt x="114" y="97"/>
                  <a:pt x="114" y="90"/>
                </a:cubicBezTo>
                <a:cubicBezTo>
                  <a:pt x="114" y="83"/>
                  <a:pt x="119" y="78"/>
                  <a:pt x="126" y="78"/>
                </a:cubicBezTo>
                <a:cubicBezTo>
                  <a:pt x="133" y="78"/>
                  <a:pt x="138" y="83"/>
                  <a:pt x="138" y="90"/>
                </a:cubicBezTo>
                <a:cubicBezTo>
                  <a:pt x="138" y="97"/>
                  <a:pt x="133" y="102"/>
                  <a:pt x="126" y="102"/>
                </a:cubicBezTo>
                <a:moveTo>
                  <a:pt x="126" y="72"/>
                </a:moveTo>
                <a:cubicBezTo>
                  <a:pt x="119" y="72"/>
                  <a:pt x="114" y="67"/>
                  <a:pt x="114" y="60"/>
                </a:cubicBezTo>
                <a:cubicBezTo>
                  <a:pt x="114" y="53"/>
                  <a:pt x="119" y="48"/>
                  <a:pt x="126" y="48"/>
                </a:cubicBezTo>
                <a:cubicBezTo>
                  <a:pt x="133" y="48"/>
                  <a:pt x="138" y="53"/>
                  <a:pt x="138" y="60"/>
                </a:cubicBezTo>
                <a:cubicBezTo>
                  <a:pt x="138" y="67"/>
                  <a:pt x="133" y="72"/>
                  <a:pt x="126" y="7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6" name="Freeform 79"/>
          <p:cNvSpPr>
            <a:spLocks noEditPoints="1"/>
          </p:cNvSpPr>
          <p:nvPr/>
        </p:nvSpPr>
        <p:spPr bwMode="auto">
          <a:xfrm>
            <a:off x="9497695" y="4377055"/>
            <a:ext cx="472440" cy="425450"/>
          </a:xfrm>
          <a:custGeom>
            <a:avLst/>
            <a:gdLst>
              <a:gd name="T0" fmla="*/ 168 w 180"/>
              <a:gd name="T1" fmla="*/ 0 h 114"/>
              <a:gd name="T2" fmla="*/ 12 w 180"/>
              <a:gd name="T3" fmla="*/ 0 h 114"/>
              <a:gd name="T4" fmla="*/ 0 w 180"/>
              <a:gd name="T5" fmla="*/ 12 h 114"/>
              <a:gd name="T6" fmla="*/ 0 w 180"/>
              <a:gd name="T7" fmla="*/ 90 h 114"/>
              <a:gd name="T8" fmla="*/ 12 w 180"/>
              <a:gd name="T9" fmla="*/ 102 h 114"/>
              <a:gd name="T10" fmla="*/ 78 w 180"/>
              <a:gd name="T11" fmla="*/ 102 h 114"/>
              <a:gd name="T12" fmla="*/ 78 w 180"/>
              <a:gd name="T13" fmla="*/ 108 h 114"/>
              <a:gd name="T14" fmla="*/ 66 w 180"/>
              <a:gd name="T15" fmla="*/ 108 h 114"/>
              <a:gd name="T16" fmla="*/ 60 w 180"/>
              <a:gd name="T17" fmla="*/ 114 h 114"/>
              <a:gd name="T18" fmla="*/ 120 w 180"/>
              <a:gd name="T19" fmla="*/ 114 h 114"/>
              <a:gd name="T20" fmla="*/ 114 w 180"/>
              <a:gd name="T21" fmla="*/ 108 h 114"/>
              <a:gd name="T22" fmla="*/ 102 w 180"/>
              <a:gd name="T23" fmla="*/ 108 h 114"/>
              <a:gd name="T24" fmla="*/ 102 w 180"/>
              <a:gd name="T25" fmla="*/ 102 h 114"/>
              <a:gd name="T26" fmla="*/ 168 w 180"/>
              <a:gd name="T27" fmla="*/ 102 h 114"/>
              <a:gd name="T28" fmla="*/ 180 w 180"/>
              <a:gd name="T29" fmla="*/ 90 h 114"/>
              <a:gd name="T30" fmla="*/ 180 w 180"/>
              <a:gd name="T31" fmla="*/ 12 h 114"/>
              <a:gd name="T32" fmla="*/ 168 w 180"/>
              <a:gd name="T33" fmla="*/ 0 h 114"/>
              <a:gd name="T34" fmla="*/ 174 w 180"/>
              <a:gd name="T35" fmla="*/ 90 h 114"/>
              <a:gd name="T36" fmla="*/ 168 w 180"/>
              <a:gd name="T37" fmla="*/ 96 h 114"/>
              <a:gd name="T38" fmla="*/ 12 w 180"/>
              <a:gd name="T39" fmla="*/ 96 h 114"/>
              <a:gd name="T40" fmla="*/ 6 w 180"/>
              <a:gd name="T41" fmla="*/ 90 h 114"/>
              <a:gd name="T42" fmla="*/ 6 w 180"/>
              <a:gd name="T43" fmla="*/ 12 h 114"/>
              <a:gd name="T44" fmla="*/ 12 w 180"/>
              <a:gd name="T45" fmla="*/ 6 h 114"/>
              <a:gd name="T46" fmla="*/ 168 w 180"/>
              <a:gd name="T47" fmla="*/ 6 h 114"/>
              <a:gd name="T48" fmla="*/ 174 w 180"/>
              <a:gd name="T49" fmla="*/ 12 h 114"/>
              <a:gd name="T50" fmla="*/ 174 w 180"/>
              <a:gd name="T51" fmla="*/ 9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80" h="114">
                <a:moveTo>
                  <a:pt x="168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97"/>
                  <a:pt x="5" y="102"/>
                  <a:pt x="12" y="102"/>
                </a:cubicBezTo>
                <a:cubicBezTo>
                  <a:pt x="78" y="102"/>
                  <a:pt x="78" y="102"/>
                  <a:pt x="78" y="102"/>
                </a:cubicBezTo>
                <a:cubicBezTo>
                  <a:pt x="78" y="108"/>
                  <a:pt x="78" y="108"/>
                  <a:pt x="78" y="108"/>
                </a:cubicBezTo>
                <a:cubicBezTo>
                  <a:pt x="66" y="108"/>
                  <a:pt x="66" y="108"/>
                  <a:pt x="66" y="108"/>
                </a:cubicBezTo>
                <a:cubicBezTo>
                  <a:pt x="60" y="108"/>
                  <a:pt x="60" y="114"/>
                  <a:pt x="60" y="114"/>
                </a:cubicBezTo>
                <a:cubicBezTo>
                  <a:pt x="120" y="114"/>
                  <a:pt x="120" y="114"/>
                  <a:pt x="120" y="114"/>
                </a:cubicBezTo>
                <a:cubicBezTo>
                  <a:pt x="120" y="108"/>
                  <a:pt x="114" y="108"/>
                  <a:pt x="114" y="108"/>
                </a:cubicBezTo>
                <a:cubicBezTo>
                  <a:pt x="102" y="108"/>
                  <a:pt x="102" y="108"/>
                  <a:pt x="102" y="108"/>
                </a:cubicBezTo>
                <a:cubicBezTo>
                  <a:pt x="102" y="102"/>
                  <a:pt x="102" y="102"/>
                  <a:pt x="102" y="102"/>
                </a:cubicBezTo>
                <a:cubicBezTo>
                  <a:pt x="168" y="102"/>
                  <a:pt x="168" y="102"/>
                  <a:pt x="168" y="102"/>
                </a:cubicBezTo>
                <a:cubicBezTo>
                  <a:pt x="175" y="102"/>
                  <a:pt x="180" y="97"/>
                  <a:pt x="180" y="90"/>
                </a:cubicBezTo>
                <a:cubicBezTo>
                  <a:pt x="180" y="12"/>
                  <a:pt x="180" y="12"/>
                  <a:pt x="180" y="12"/>
                </a:cubicBezTo>
                <a:cubicBezTo>
                  <a:pt x="180" y="5"/>
                  <a:pt x="175" y="0"/>
                  <a:pt x="168" y="0"/>
                </a:cubicBezTo>
                <a:moveTo>
                  <a:pt x="174" y="90"/>
                </a:moveTo>
                <a:cubicBezTo>
                  <a:pt x="174" y="93"/>
                  <a:pt x="171" y="96"/>
                  <a:pt x="168" y="96"/>
                </a:cubicBezTo>
                <a:cubicBezTo>
                  <a:pt x="12" y="96"/>
                  <a:pt x="12" y="96"/>
                  <a:pt x="12" y="96"/>
                </a:cubicBezTo>
                <a:cubicBezTo>
                  <a:pt x="9" y="96"/>
                  <a:pt x="6" y="93"/>
                  <a:pt x="6" y="90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9"/>
                  <a:pt x="9" y="6"/>
                  <a:pt x="12" y="6"/>
                </a:cubicBezTo>
                <a:cubicBezTo>
                  <a:pt x="168" y="6"/>
                  <a:pt x="168" y="6"/>
                  <a:pt x="168" y="6"/>
                </a:cubicBezTo>
                <a:cubicBezTo>
                  <a:pt x="171" y="6"/>
                  <a:pt x="174" y="9"/>
                  <a:pt x="174" y="12"/>
                </a:cubicBezTo>
                <a:lnTo>
                  <a:pt x="174" y="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32" grpId="0"/>
      <p:bldP spid="32" grpId="1"/>
      <p:bldP spid="51" grpId="0"/>
      <p:bldP spid="51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13" grpId="0" animBg="1"/>
      <p:bldP spid="14" grpId="0" animBg="1"/>
      <p:bldP spid="427" grpId="0" animBg="1"/>
      <p:bldP spid="4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96000" y="1828483"/>
            <a:ext cx="4883150" cy="2333625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183889" y="1828483"/>
            <a:ext cx="4876800" cy="2336800"/>
          </a:xfrm>
          <a:prstGeom prst="rect">
            <a:avLst/>
          </a:prstGeom>
          <a:solidFill>
            <a:srgbClr val="F8F5A6"/>
          </a:solidFill>
          <a:ln>
            <a:noFill/>
          </a:ln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320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09625" y="297815"/>
            <a:ext cx="1645285" cy="756285"/>
            <a:chOff x="1275" y="469"/>
            <a:chExt cx="2591" cy="1191"/>
          </a:xfrm>
        </p:grpSpPr>
        <p:pic>
          <p:nvPicPr>
            <p:cNvPr id="3" name="图片 2" descr="dn201307082009_1920x1080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61" name="矩形 60"/>
            <p:cNvSpPr/>
            <p:nvPr/>
          </p:nvSpPr>
          <p:spPr>
            <a:xfrm>
              <a:off x="1836" y="841"/>
              <a:ext cx="2030" cy="5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搭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建回馈</a:t>
              </a:r>
              <a:endParaRPr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62" name="TextBox 23"/>
          <p:cNvSpPr txBox="1"/>
          <p:nvPr/>
        </p:nvSpPr>
        <p:spPr>
          <a:xfrm>
            <a:off x="1398270" y="4515109"/>
            <a:ext cx="9580880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收获颇多，感谢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github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与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csdn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的存在，提供了学习资料支持，在查阅过程中了解和掌握了大量新知识新技能。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1718945" y="2472055"/>
            <a:ext cx="524510" cy="795655"/>
            <a:chOff x="9619" y="3797"/>
            <a:chExt cx="298" cy="453"/>
          </a:xfrm>
          <a:solidFill>
            <a:schemeClr val="bg1"/>
          </a:solidFill>
        </p:grpSpPr>
        <p:sp>
          <p:nvSpPr>
            <p:cNvPr id="529" name="Rectangle 182"/>
            <p:cNvSpPr>
              <a:spLocks noChangeArrowheads="1"/>
            </p:cNvSpPr>
            <p:nvPr/>
          </p:nvSpPr>
          <p:spPr bwMode="auto">
            <a:xfrm>
              <a:off x="9748" y="4226"/>
              <a:ext cx="40" cy="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Rectangle 183"/>
            <p:cNvSpPr>
              <a:spLocks noChangeArrowheads="1"/>
            </p:cNvSpPr>
            <p:nvPr/>
          </p:nvSpPr>
          <p:spPr bwMode="auto">
            <a:xfrm>
              <a:off x="9704" y="4141"/>
              <a:ext cx="130" cy="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Rectangle 184"/>
            <p:cNvSpPr>
              <a:spLocks noChangeArrowheads="1"/>
            </p:cNvSpPr>
            <p:nvPr/>
          </p:nvSpPr>
          <p:spPr bwMode="auto">
            <a:xfrm>
              <a:off x="9704" y="4186"/>
              <a:ext cx="130" cy="2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Freeform 185"/>
            <p:cNvSpPr/>
            <p:nvPr/>
          </p:nvSpPr>
          <p:spPr bwMode="auto">
            <a:xfrm>
              <a:off x="9619" y="3797"/>
              <a:ext cx="299" cy="324"/>
            </a:xfrm>
            <a:custGeom>
              <a:avLst/>
              <a:gdLst>
                <a:gd name="T0" fmla="*/ 84 w 84"/>
                <a:gd name="T1" fmla="*/ 42 h 90"/>
                <a:gd name="T2" fmla="*/ 42 w 84"/>
                <a:gd name="T3" fmla="*/ 0 h 90"/>
                <a:gd name="T4" fmla="*/ 0 w 84"/>
                <a:gd name="T5" fmla="*/ 42 h 90"/>
                <a:gd name="T6" fmla="*/ 24 w 84"/>
                <a:gd name="T7" fmla="*/ 80 h 90"/>
                <a:gd name="T8" fmla="*/ 24 w 84"/>
                <a:gd name="T9" fmla="*/ 90 h 90"/>
                <a:gd name="T10" fmla="*/ 60 w 84"/>
                <a:gd name="T11" fmla="*/ 90 h 90"/>
                <a:gd name="T12" fmla="*/ 60 w 84"/>
                <a:gd name="T13" fmla="*/ 80 h 90"/>
                <a:gd name="T14" fmla="*/ 84 w 84"/>
                <a:gd name="T15" fmla="*/ 4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90">
                  <a:moveTo>
                    <a:pt x="84" y="42"/>
                  </a:moveTo>
                  <a:cubicBezTo>
                    <a:pt x="84" y="19"/>
                    <a:pt x="65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59"/>
                    <a:pt x="10" y="73"/>
                    <a:pt x="24" y="80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74" y="73"/>
                    <a:pt x="84" y="59"/>
                    <a:pt x="84" y="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4" name="TextBox 23"/>
          <p:cNvSpPr txBox="1"/>
          <p:nvPr/>
        </p:nvSpPr>
        <p:spPr>
          <a:xfrm>
            <a:off x="2317750" y="2585720"/>
            <a:ext cx="3558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不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少问题需改变的仅仅只是换个思路，睡一场觉换个脑子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——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添加一个端口又或是每次该配置后重新运行一次还有是在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setting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中添加新的语句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——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一言难尽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5" name="TextBox 24"/>
          <p:cNvSpPr txBox="1"/>
          <p:nvPr/>
        </p:nvSpPr>
        <p:spPr>
          <a:xfrm>
            <a:off x="2308797" y="2349482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解</a:t>
            </a:r>
            <a:r>
              <a:rPr lang="zh-CN" altLang="en-US" sz="14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决问题就是好办法</a:t>
            </a:r>
            <a:endParaRPr lang="zh-CN" altLang="en-US" sz="1400" b="1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62" grpId="0"/>
      <p:bldP spid="62" grpId="1"/>
      <p:bldP spid="62" grpId="2"/>
      <p:bldP spid="64" grpId="0"/>
      <p:bldP spid="64" grpId="1"/>
      <p:bldP spid="64" grpId="2"/>
      <p:bldP spid="65" grpId="0"/>
      <p:bldP spid="65" grpId="1"/>
      <p:bldP spid="65" grpId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5864168" y="3324655"/>
            <a:ext cx="4549254" cy="520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>
                    <a:alpha val="89000"/>
                  </a:schemeClr>
                </a:solidFill>
                <a:ea typeface="微软雅黑" panose="020B0503020204020204" charset="-122"/>
                <a:sym typeface="+mn-ea"/>
              </a:rPr>
              <a:t>Don't aim for success if you want it; just do what you love and believe in, and it will come naturally.</a:t>
            </a:r>
            <a:endParaRPr lang="en-US" altLang="zh-CN" sz="1400" dirty="0">
              <a:solidFill>
                <a:schemeClr val="bg1">
                  <a:alpha val="89000"/>
                </a:schemeClr>
              </a:solidFill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803211" y="3964080"/>
            <a:ext cx="2787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汇报人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：王诗斌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527073" y="3964080"/>
            <a:ext cx="2787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班级：惠普测试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03463" y="2642298"/>
            <a:ext cx="6729532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4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谢谢聆听</a:t>
            </a:r>
            <a:endParaRPr lang="zh-CN" sz="4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3529965" y="4350068"/>
            <a:ext cx="4995863" cy="6619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前端表现</a:t>
            </a:r>
            <a:endParaRPr lang="zh-CN" altLang="en-US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72"/>
          <p:cNvGrpSpPr/>
          <p:nvPr/>
        </p:nvGrpSpPr>
        <p:grpSpPr>
          <a:xfrm>
            <a:off x="809625" y="297815"/>
            <a:ext cx="2104390" cy="756285"/>
            <a:chOff x="1275" y="469"/>
            <a:chExt cx="3314" cy="1191"/>
          </a:xfrm>
        </p:grpSpPr>
        <p:pic>
          <p:nvPicPr>
            <p:cNvPr id="74" name="图片 73" descr="dn201307082009_1920x108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75" name="矩形 74"/>
            <p:cNvSpPr/>
            <p:nvPr/>
          </p:nvSpPr>
          <p:spPr>
            <a:xfrm>
              <a:off x="1802" y="1026"/>
              <a:ext cx="2787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  登陆  界面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-01</a:t>
              </a:r>
            </a:p>
          </p:txBody>
        </p:sp>
      </p:grpSp>
      <p:pic>
        <p:nvPicPr>
          <p:cNvPr id="18" name="Picture 17" descr="2020_07_04_16_22.22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8820" y="1028700"/>
            <a:ext cx="9883140" cy="5623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2"/>
          <p:cNvGrpSpPr/>
          <p:nvPr/>
        </p:nvGrpSpPr>
        <p:grpSpPr>
          <a:xfrm>
            <a:off x="809625" y="297815"/>
            <a:ext cx="2104390" cy="756285"/>
            <a:chOff x="1275" y="469"/>
            <a:chExt cx="3314" cy="1191"/>
          </a:xfrm>
        </p:grpSpPr>
        <p:pic>
          <p:nvPicPr>
            <p:cNvPr id="74" name="图片 73" descr="dn201307082009_1920x108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75" name="矩形 74"/>
            <p:cNvSpPr/>
            <p:nvPr/>
          </p:nvSpPr>
          <p:spPr>
            <a:xfrm>
              <a:off x="1802" y="1026"/>
              <a:ext cx="2787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  主体  界面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-02</a:t>
              </a:r>
            </a:p>
          </p:txBody>
        </p:sp>
      </p:grpSp>
      <p:pic>
        <p:nvPicPr>
          <p:cNvPr id="18" name="Picture 17" descr="2020_07_04_16_22.22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2973" y="1028700"/>
            <a:ext cx="9314833" cy="5623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2"/>
          <p:cNvGrpSpPr/>
          <p:nvPr/>
        </p:nvGrpSpPr>
        <p:grpSpPr>
          <a:xfrm>
            <a:off x="809625" y="297815"/>
            <a:ext cx="2104390" cy="756285"/>
            <a:chOff x="1275" y="469"/>
            <a:chExt cx="3314" cy="1191"/>
          </a:xfrm>
        </p:grpSpPr>
        <p:pic>
          <p:nvPicPr>
            <p:cNvPr id="74" name="图片 73" descr="dn201307082009_1920x108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75" name="矩形 74"/>
            <p:cNvSpPr/>
            <p:nvPr/>
          </p:nvSpPr>
          <p:spPr>
            <a:xfrm>
              <a:off x="1802" y="1026"/>
              <a:ext cx="2787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  搜索  界面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-03</a:t>
              </a:r>
            </a:p>
          </p:txBody>
        </p:sp>
      </p:grpSp>
      <p:pic>
        <p:nvPicPr>
          <p:cNvPr id="18" name="Picture 17" descr="2020_07_04_16_22.22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8820" y="1938555"/>
            <a:ext cx="9883140" cy="3803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2"/>
          <p:cNvGrpSpPr/>
          <p:nvPr/>
        </p:nvGrpSpPr>
        <p:grpSpPr>
          <a:xfrm>
            <a:off x="809625" y="297815"/>
            <a:ext cx="2104390" cy="756285"/>
            <a:chOff x="1275" y="469"/>
            <a:chExt cx="3314" cy="1191"/>
          </a:xfrm>
        </p:grpSpPr>
        <p:pic>
          <p:nvPicPr>
            <p:cNvPr id="74" name="图片 73" descr="dn201307082009_1920x108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75" name="矩形 74"/>
            <p:cNvSpPr/>
            <p:nvPr/>
          </p:nvSpPr>
          <p:spPr>
            <a:xfrm>
              <a:off x="1802" y="1026"/>
              <a:ext cx="2787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  上传  界面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-04</a:t>
              </a:r>
            </a:p>
          </p:txBody>
        </p:sp>
      </p:grpSp>
      <p:pic>
        <p:nvPicPr>
          <p:cNvPr id="18" name="Picture 17" descr="2020_07_04_16_22.22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8820" y="1314506"/>
            <a:ext cx="9883140" cy="5051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2"/>
          <p:cNvGrpSpPr/>
          <p:nvPr/>
        </p:nvGrpSpPr>
        <p:grpSpPr>
          <a:xfrm>
            <a:off x="809625" y="297815"/>
            <a:ext cx="2047240" cy="756285"/>
            <a:chOff x="1275" y="469"/>
            <a:chExt cx="3224" cy="1191"/>
          </a:xfrm>
        </p:grpSpPr>
        <p:pic>
          <p:nvPicPr>
            <p:cNvPr id="74" name="图片 73" descr="dn201307082009_1920x108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75" name="矩形 74"/>
            <p:cNvSpPr/>
            <p:nvPr/>
          </p:nvSpPr>
          <p:spPr>
            <a:xfrm>
              <a:off x="1893" y="1026"/>
              <a:ext cx="2606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 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Url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  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界面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-05</a:t>
              </a:r>
            </a:p>
          </p:txBody>
        </p:sp>
      </p:grpSp>
      <p:pic>
        <p:nvPicPr>
          <p:cNvPr id="18" name="Picture 17" descr="2020_07_04_16_22.22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4121" y="1028700"/>
            <a:ext cx="9812538" cy="5623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2"/>
          <p:cNvGrpSpPr/>
          <p:nvPr/>
        </p:nvGrpSpPr>
        <p:grpSpPr>
          <a:xfrm>
            <a:off x="809625" y="297815"/>
            <a:ext cx="2184400" cy="756285"/>
            <a:chOff x="1275" y="469"/>
            <a:chExt cx="3440" cy="1191"/>
          </a:xfrm>
        </p:grpSpPr>
        <p:pic>
          <p:nvPicPr>
            <p:cNvPr id="74" name="图片 73" descr="dn201307082009_1920x108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75" name="矩形 74"/>
            <p:cNvSpPr/>
            <p:nvPr/>
          </p:nvSpPr>
          <p:spPr>
            <a:xfrm>
              <a:off x="1819" y="1026"/>
              <a:ext cx="2896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  后台  界面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-06</a:t>
              </a:r>
            </a:p>
          </p:txBody>
        </p:sp>
      </p:grpSp>
      <p:pic>
        <p:nvPicPr>
          <p:cNvPr id="18" name="Picture 17" descr="2020_07_04_16_22.22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8820" y="1043283"/>
            <a:ext cx="9883140" cy="55943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1091</Words>
  <Application>Microsoft Office PowerPoint</Application>
  <PresentationFormat>Custom</PresentationFormat>
  <Paragraphs>103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第一PPT，www.1ppt.com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第一PPT，www.1ppt.com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淡雅卡通</dc:title>
  <dc:creator>第一PPT</dc:creator>
  <cp:keywords>www.1ppt.com</cp:keywords>
  <dc:description>www.1ppt.com</dc:description>
  <cp:lastModifiedBy>YoMor</cp:lastModifiedBy>
  <cp:revision>112</cp:revision>
  <dcterms:created xsi:type="dcterms:W3CDTF">2017-04-09T04:45:00Z</dcterms:created>
  <dcterms:modified xsi:type="dcterms:W3CDTF">2020-07-04T15:02:31Z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