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06C039-29D8-4C48-A001-B5F7D9D433C8}">
  <a:tblStyle styleId="{8106C039-29D8-4C48-A001-B5F7D9D433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Произвольность, широкая свобода, предоставляемая формальным определением: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любое дерево, множество узлов которого полностью совпадает с множеством словоупотреблений в данном предложении;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любое дерево, т.е. любое слово может быть объявлено вершиной/корнем, а все остальные слова ему непосредственно или опосредованно подчинены.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Машинное обучение</a:t>
            </a: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находится на стыке математической статистики, методов оптимизации и классических математических дисциплин, но имеет также и собственную специфику, связанную с проблемами вычислительной эффективности и переобучения.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Требуется по этим </a:t>
            </a:r>
            <a:r>
              <a:rPr b="0" i="1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частным</a:t>
            </a: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данным выявить </a:t>
            </a:r>
            <a:r>
              <a:rPr b="0" i="1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общие</a:t>
            </a: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зависимости, закономерности, взаимосвязи, присущие не только этой конкретной выборке, но вообще всем прецедентам, в том числе тем, которые ещё не наблюдались.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распространённым способом описания прецедентов является признаковое описание. Фиксируется совокупность n показателей, измеряемых у всех прецедентов. Если все n показателей числовые, то признаковые описания представляют собой числовые векторы размерности 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Возможны и более сложные случаи, когда прецеденты описываются временными рядами или сигналами, изображениями, видеорядами, текстами, попарными отношениями сходства или интенсивности взаимодействия, и т. д.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Вычисляются точность (P), полнота (R), F-мера (F)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именованных сущностей (из Wall Street Journal, 1995)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машинное обучение (HMM):  F=93%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инженерный подход: F=96,4%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отношений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инженерный подход: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событий и фактов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инженерный подход: P=90%, R=20%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необходимо данных для обучения:</a:t>
            </a:r>
            <a:endParaRPr/>
          </a:p>
          <a:p>
            <a:pPr indent="0" lvl="0" marL="174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250K слов – F= 79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4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750K слов – F= 86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4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млн слов (1800 газетных статей) – F= 87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Shape 60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" name="Shape 61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2" name="Shape 92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clschool.miem.edu.ru/uploads/swfupload/files/98e8cdfb0288b275a3197626ffe06e277a03d43d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ctrTitle"/>
          </p:nvPr>
        </p:nvSpPr>
        <p:spPr>
          <a:xfrm>
            <a:off x="539552" y="1916832"/>
            <a:ext cx="8352928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ОБЗОР </a:t>
            </a:r>
            <a:r>
              <a:rPr b="1" i="0" lang="ru-RU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ОБРАБОТК</a:t>
            </a:r>
            <a:r>
              <a:rPr lang="ru-RU" sz="3600"/>
              <a:t>И</a:t>
            </a:r>
            <a:r>
              <a:rPr b="1" i="0" lang="ru-RU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/>
              <a:t>ЕСТЕСТВЕННЫХ ЯЗЫКОВ</a:t>
            </a:r>
            <a:r>
              <a:rPr b="1" i="0" lang="ru-RU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ЗАДАЧИ, ПОДХОДЫ, РЕСУРСЫ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457200" y="404663"/>
            <a:ext cx="7715200" cy="431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ЯЗЫК и РЕЧЬ (ТЕКСТ)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755650" y="981075"/>
            <a:ext cx="8137525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Разграничение в лингвистике: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Язык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система знаков ЕЯ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Речь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(устная, письменная): линейная последовательность знаков, построенная в процессе общения, в соответствии с принятыми правилами 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Единицы: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Языка: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фонемы / графемы(буквы)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морфемы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лексемы (слова)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Речи / текста: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буквы, морфы,словоформы (словоформы)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словосочетания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предложения (фразы)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Shape 232"/>
          <p:cNvSpPr txBox="1"/>
          <p:nvPr>
            <p:ph idx="4294967295" type="title"/>
          </p:nvPr>
        </p:nvSpPr>
        <p:spPr>
          <a:xfrm>
            <a:off x="395288" y="332657"/>
            <a:ext cx="7849120" cy="86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ДРУГИЕ СЛОЖНОСТИ ЕЯ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755650" y="1052736"/>
            <a:ext cx="8208963" cy="511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Нестандартная сочетаемость (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синтактика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единиц ЕЯ на всех уровнях, например, лексическая: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1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крепкий чай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но не </a:t>
            </a:r>
            <a:r>
              <a:rPr b="0" i="1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сильный чай</a:t>
            </a:r>
            <a:r>
              <a:rPr b="0" i="0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strong tea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Неоднозначность языковых единиц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Полисемия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многозначность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языковой единицы, например, для слова </a:t>
            </a: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земля</a:t>
            </a:r>
            <a:r>
              <a:rPr b="0" i="0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      Земля, суша, почва, страна, территория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Синонимия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совпадение единиц по основному  смыслу:	 синонимия слов:  </a:t>
            </a: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горячий – жаркий</a:t>
            </a:r>
            <a:b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синонимия предлогов:  </a:t>
            </a: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о поездке</a:t>
            </a:r>
            <a:r>
              <a:rPr b="0" i="0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про поездку</a:t>
            </a:r>
            <a:b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синонимия приставок, суффиксов, союзов и др.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69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Омонимия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совпадение по форме двух или более языковых единиц  (отличие: нет смысловой связи между совпавшими по форме единицами)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4294967295" type="title"/>
          </p:nvPr>
        </p:nvSpPr>
        <p:spPr>
          <a:xfrm>
            <a:off x="666750" y="332656"/>
            <a:ext cx="7433642" cy="58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ЕЯ : ОМОНИМИЯ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683568" y="981075"/>
            <a:ext cx="828092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Звуковое совпадение или совпадение на письме двух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разных по смыслу единиц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Наиболее частые виды: </a:t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Лексическая омонимия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одинаково звучащие/пишущиеся слова, не имеющие общих элементов смысла,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например: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рожа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лицо и вид болезни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Морфологическая омонимия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совпадение форм одного и того же слова (лексемы) : 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лист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(имен. и винит. Падеж)</a:t>
            </a:r>
            <a:r>
              <a:rPr b="0" i="1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Лексико-морфологическая омонимия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совпадение словоформ двух разных лексем, например:</a:t>
            </a:r>
            <a:b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стих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глагол в единств. числе мужского рода и 	существительное в единств. числе, именит. падеже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Синтаксическая омонимия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неоднозначность синтаксической структуры (и соответствующего смысла):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Студенты из Львова поехали в Киев </a:t>
            </a:r>
            <a:br>
              <a:rPr b="0" i="1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Flying planes can be dangerous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(пример Хомского) 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6553200" y="6237288"/>
            <a:ext cx="2133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 txBox="1"/>
          <p:nvPr>
            <p:ph idx="4294967295" type="title"/>
          </p:nvPr>
        </p:nvSpPr>
        <p:spPr>
          <a:xfrm>
            <a:off x="666750" y="332656"/>
            <a:ext cx="750565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  в КЛ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611188" y="980727"/>
            <a:ext cx="8353425" cy="540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Лингвистический процесор опирается на модель 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языка, которая  должна обладать </a:t>
            </a:r>
            <a:r>
              <a:rPr b="0" i="0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структурным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и\или </a:t>
            </a:r>
            <a:r>
              <a:rPr b="0" i="0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функциональным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подобием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9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Особенности моделей КЛ (отличие от лингвистических):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Формальность и  алгоритмизируемость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Функциональность:  воспроизведение функций языка, 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 не моделирование языковой деятельности человека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Общность модели, т.е. покрытие ею довольно большого множества текстов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Экспериментальная обоснованность (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Ориентация на конкретные </a:t>
            </a:r>
            <a:r>
              <a:rPr b="0" i="0" lang="ru-RU" sz="2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прикладные задачи КЛ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Опора на те или иные </a:t>
            </a:r>
            <a:r>
              <a:rPr b="0" i="0" lang="ru-RU" sz="2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лингвистические ресурсы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обязательную составляющую модели</a:t>
            </a:r>
            <a:endParaRPr b="0" i="0" sz="23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 txBox="1"/>
          <p:nvPr>
            <p:ph idx="4294967295" type="title"/>
          </p:nvPr>
        </p:nvSpPr>
        <p:spPr>
          <a:xfrm>
            <a:off x="457200" y="332656"/>
            <a:ext cx="77152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  КЛ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>
            <p:ph idx="4294967295" type="body"/>
          </p:nvPr>
        </p:nvSpPr>
        <p:spPr>
          <a:xfrm>
            <a:off x="900113" y="908050"/>
            <a:ext cx="755967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ЕЯ выбирается для конкретного приложения: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Машинный перевод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Информационный поиск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Реферирование и аннотирование текстов</a:t>
            </a:r>
            <a:endParaRPr/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Автоматизация создания и редактирования текстов</a:t>
            </a:r>
            <a:endParaRPr/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Генерация текстов на ЕЯ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Формирование ответов на вопросы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Организация диалога (общения) на ЕЯ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Распознавание и синтез звучащей речи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 Mining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Извлечение информации из текстов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Классификация и кластеризация текстов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Извлечение терминов и ключевых слов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мнений и оценка тональности текстов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683568" y="980728"/>
            <a:ext cx="799212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общем случае:   лингвистический процессор –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многоэтапный преобразователь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(два направления: анализ и синтез)</a:t>
            </a:r>
            <a:endParaRPr/>
          </a:p>
        </p:txBody>
      </p:sp>
      <p:sp>
        <p:nvSpPr>
          <p:cNvPr id="261" name="Shape 261"/>
          <p:cNvSpPr txBox="1"/>
          <p:nvPr>
            <p:ph idx="4294967295" type="title"/>
          </p:nvPr>
        </p:nvSpPr>
        <p:spPr>
          <a:xfrm>
            <a:off x="323850" y="476671"/>
            <a:ext cx="7993063" cy="57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ЭТАПЫ ОБРАБОТКИ ТЕКСТА 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40" y="2088723"/>
            <a:ext cx="8280920" cy="417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4294967295" type="title"/>
          </p:nvPr>
        </p:nvSpPr>
        <p:spPr>
          <a:xfrm>
            <a:off x="395288" y="333375"/>
            <a:ext cx="82296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УРОВНИ АНАЛИЗА ТЕКСТА</a:t>
            </a:r>
            <a:endParaRPr/>
          </a:p>
        </p:txBody>
      </p:sp>
      <p:sp>
        <p:nvSpPr>
          <p:cNvPr id="269" name="Shape 269"/>
          <p:cNvSpPr txBox="1"/>
          <p:nvPr>
            <p:ph idx="4294967295" type="body"/>
          </p:nvPr>
        </p:nvSpPr>
        <p:spPr>
          <a:xfrm>
            <a:off x="900113" y="1052736"/>
            <a:ext cx="8064500" cy="511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Уровни (этапы) анализа  </a:t>
            </a:r>
            <a:r>
              <a:rPr b="1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∼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Уровни  языка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Графематический анализ: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сегментация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Морфологический анализ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Постморфологический анализ: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разрешение 	морфологической омонимии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(часто – функция морфологического процессора)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Предсинтаксис: сегментация текста на 	предложения , выделение словосочетаний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Синтаксический анализ предложений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Семантический и дискурсивный анализ</a:t>
            </a:r>
            <a:endParaRPr/>
          </a:p>
          <a:p>
            <a:pPr indent="-293688" lvl="2" marL="987425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❖"/>
            </a:pP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глубина обработки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текста: количество уровней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Shape 277"/>
          <p:cNvSpPr txBox="1"/>
          <p:nvPr>
            <p:ph idx="4294967295" type="title"/>
          </p:nvPr>
        </p:nvSpPr>
        <p:spPr>
          <a:xfrm>
            <a:off x="323850" y="333375"/>
            <a:ext cx="8569325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МОРФОЛОГИЧЕСКИЙ АНАЛИЗ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611188" y="908721"/>
            <a:ext cx="8353425" cy="52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Вход: словоформа текста ЕЯ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Виды морфологической обработки: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26004C"/>
                </a:solidFill>
                <a:latin typeface="Arial"/>
                <a:ea typeface="Arial"/>
                <a:cs typeface="Arial"/>
                <a:sym typeface="Arial"/>
              </a:rPr>
              <a:t>Лемматизация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(синоним: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нормализация)</a:t>
            </a:r>
            <a:endParaRPr b="0" i="1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Выход: 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лемма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словарная/стандартная форма слова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красивее </a:t>
            </a:r>
            <a:r>
              <a:rPr b="1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красивый, лег</a:t>
            </a:r>
            <a:r>
              <a:rPr b="0" i="0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лечь</a:t>
            </a:r>
            <a:endParaRPr b="0" i="0" sz="2400" u="none" cap="none" strike="noStrike">
              <a:solidFill>
                <a:srgbClr val="4C72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26004C"/>
                </a:solidFill>
                <a:latin typeface="Arial"/>
                <a:ea typeface="Arial"/>
                <a:cs typeface="Arial"/>
                <a:sym typeface="Arial"/>
              </a:rPr>
              <a:t>Стемминг</a:t>
            </a:r>
            <a:br>
              <a:rPr b="0" i="0" lang="ru-RU" sz="2400" u="none" cap="none" strike="noStrike">
                <a:solidFill>
                  <a:srgbClr val="26004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Выход:   основа/псевдооснова слова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водных </a:t>
            </a:r>
            <a:r>
              <a:rPr b="1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водн / вод</a:t>
            </a:r>
            <a:r>
              <a:rPr b="0" i="0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26004C"/>
                </a:solidFill>
                <a:latin typeface="Arial"/>
                <a:ea typeface="Arial"/>
                <a:cs typeface="Arial"/>
                <a:sym typeface="Arial"/>
              </a:rPr>
              <a:t>Полный морфоанализ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Выход:  лемма </a:t>
            </a: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морфол. характеристики (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теги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7663" lvl="1" marL="69215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rPr b="0" i="1" lang="ru-RU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водных </a:t>
            </a:r>
            <a:r>
              <a:rPr b="1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1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водный </a:t>
            </a:r>
            <a:r>
              <a:rPr b="0" i="0" lang="ru-RU" sz="24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+ прилагательное, 					множ.число, родит.падеж </a:t>
            </a:r>
            <a:endParaRPr b="0" i="1" sz="2400" u="none" cap="none" strike="noStrike">
              <a:solidFill>
                <a:srgbClr val="4C72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Возможно несколько вариантов анализа (омонимия)</a:t>
            </a:r>
            <a:endParaRPr/>
          </a:p>
          <a:p>
            <a:pPr indent="-245109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Shape 286"/>
          <p:cNvSpPr txBox="1"/>
          <p:nvPr>
            <p:ph idx="4294967295" type="title"/>
          </p:nvPr>
        </p:nvSpPr>
        <p:spPr>
          <a:xfrm>
            <a:off x="395289" y="260647"/>
            <a:ext cx="7849120" cy="936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РАЗРЕШЕНИЕ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МОРФОЛОГИЧЕСКОЙ ОМОНИМИИ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827584" y="1268760"/>
            <a:ext cx="8136904" cy="511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Разрешение /Снятие морфологической омонимии 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Morphological Disambiguation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устранение 	морфологической многозначности:   </a:t>
            </a: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стали,  зала</a:t>
            </a:r>
            <a:endParaRPr b="0" i="0" sz="2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правильной леммы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уточнение морфологических характеристик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Снятие – предсинтаксический этап: может быть встроен в морфопроцессор или реализован отдельно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методы:</a:t>
            </a:r>
            <a:endParaRPr/>
          </a:p>
          <a:p>
            <a:pPr indent="-347663" lvl="1" marL="69215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Noto Sans Symbols"/>
              <a:buChar char="❖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Лингвистические правила, например:  удаление всех омонимов слова с падежами, не соответствующими возможным падежам предшествующего предлога:  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у зала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(возможен предл., но не именит. падеж)</a:t>
            </a:r>
            <a:endParaRPr b="0" i="1" sz="2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Noto Sans Symbols"/>
              <a:buChar char="❖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Машинное обучение</a:t>
            </a:r>
            <a:b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Shape 295"/>
          <p:cNvSpPr txBox="1"/>
          <p:nvPr>
            <p:ph idx="4294967295" type="title"/>
          </p:nvPr>
        </p:nvSpPr>
        <p:spPr>
          <a:xfrm>
            <a:off x="395288" y="332656"/>
            <a:ext cx="8353425" cy="86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МОРФОАНАЛИЗАТОРЫ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ДЛЯ РУССКОГО ЯЗЫКА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899592" y="1412776"/>
            <a:ext cx="8064896" cy="4968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Свободный доступ, полный морфоанализ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Mystem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компании Яндекс (исполняемый модуль)</a:t>
            </a:r>
            <a:endParaRPr b="0" i="1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None/>
            </a:pPr>
            <a:r>
              <a:rPr b="0" i="1" lang="ru-RU" sz="2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http://company.yandex.ru/technology/mystem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есть сегментация  и контекстное снятие омонимии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Морфопроцессор АОТ проекта Диалинг :   </a:t>
            </a:r>
            <a:r>
              <a:rPr b="0" i="1" lang="ru-RU" sz="2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www.aot.ru</a:t>
            </a:r>
            <a:endParaRPr b="0" i="1" sz="2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есть онлайн-интерфейс, открытый код на С++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Морфопроцессор </a:t>
            </a:r>
            <a:r>
              <a:rPr b="0" i="1" lang="ru-RU" sz="2300" u="none" cap="none" strike="noStrike">
                <a:solidFill>
                  <a:srgbClr val="26004C"/>
                </a:solidFill>
                <a:latin typeface="Arial"/>
                <a:ea typeface="Arial"/>
                <a:cs typeface="Arial"/>
                <a:sym typeface="Arial"/>
              </a:rPr>
              <a:t>Pymorphy2</a:t>
            </a:r>
            <a:endParaRPr/>
          </a:p>
          <a:p>
            <a:pPr indent="-342900" lvl="0" marL="342900" marR="0" rtl="0" algn="l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rPr b="0" i="1" lang="ru-RU" sz="2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https://pymorphy2.readthedocs.org/en/0.2/user/index.html</a:t>
            </a:r>
            <a:endParaRPr b="0" i="1" sz="2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слабая сегментация, удобен для </a:t>
            </a:r>
            <a:r>
              <a:rPr b="0" i="1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1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Модуль</a:t>
            </a:r>
            <a:r>
              <a:rPr b="0" i="1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TreeTagger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–сегментация, снятие омонимии</a:t>
            </a:r>
            <a:endParaRPr b="0" i="1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None/>
            </a:pPr>
            <a:r>
              <a:rPr b="0" i="1" lang="ru-RU" sz="2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http://corpus.leeds.ac.uk/mocky/</a:t>
            </a:r>
            <a:endParaRPr b="0" i="1" sz="2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title"/>
          </p:nvPr>
        </p:nvSpPr>
        <p:spPr>
          <a:xfrm>
            <a:off x="539552" y="332656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/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899592" y="1052737"/>
            <a:ext cx="7992888" cy="5112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AutoNum type="arabicPeriod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Компьютерная лингвистика (КЛ) и автоматическая обработка текстов (АОТ): </a:t>
            </a:r>
            <a:b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истоки, междисциплинарность, задачи</a:t>
            </a:r>
            <a:endParaRPr/>
          </a:p>
          <a:p>
            <a:pPr indent="-571500" lvl="0" marL="5715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AutoNum type="arabicPeriod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Особенности естественного языка (ЕЯ)</a:t>
            </a:r>
            <a:endParaRPr/>
          </a:p>
          <a:p>
            <a:pPr indent="-495300" lvl="1" marL="952500" marR="0" rtl="0" algn="l">
              <a:spcBef>
                <a:spcPts val="300"/>
              </a:spcBef>
              <a:spcAft>
                <a:spcPts val="0"/>
              </a:spcAft>
              <a:buClr>
                <a:srgbClr val="4C7272"/>
              </a:buClr>
              <a:buSzPts val="2500"/>
              <a:buFont typeface="Noto Sans Symbols"/>
              <a:buChar char="➢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уровни и единицы языка и текста</a:t>
            </a:r>
            <a:endParaRPr/>
          </a:p>
          <a:p>
            <a:pPr indent="-495300" lvl="1" marL="952500" marR="0" rtl="0" algn="l">
              <a:spcBef>
                <a:spcPts val="300"/>
              </a:spcBef>
              <a:spcAft>
                <a:spcPts val="0"/>
              </a:spcAft>
              <a:buClr>
                <a:srgbClr val="4C7272"/>
              </a:buClr>
              <a:buSzPts val="2500"/>
              <a:buFont typeface="Noto Sans Symbols"/>
              <a:buChar char="➢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неоднозначность языковых знаков</a:t>
            </a:r>
            <a:endParaRPr/>
          </a:p>
          <a:p>
            <a:pPr indent="-571500" lvl="0" marL="5715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AutoNum type="arabicPeriod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Моделирование в  КЛ</a:t>
            </a:r>
            <a:endParaRPr/>
          </a:p>
          <a:p>
            <a:pPr indent="-571500" lvl="0" marL="5715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AutoNum type="arabicPeriod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обработки текста на ЕЯ</a:t>
            </a:r>
            <a:endParaRPr/>
          </a:p>
          <a:p>
            <a:pPr indent="-571500" lvl="0" marL="5715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AutoNum type="arabicPeriod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Лингвистические ресурсы</a:t>
            </a:r>
            <a:endParaRPr/>
          </a:p>
          <a:p>
            <a:pPr indent="-571500" lvl="0" marL="5715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AutoNum type="arabicPeriod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Подходы к построению  систем обработки ЕЯ</a:t>
            </a:r>
            <a:endParaRPr/>
          </a:p>
          <a:p>
            <a:pPr indent="-571500" lvl="0" marL="5715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AutoNum type="arabicPeriod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Прикладные задачи  АОТ и КЛ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4294967295" type="title"/>
          </p:nvPr>
        </p:nvSpPr>
        <p:spPr>
          <a:xfrm>
            <a:off x="468313" y="260350"/>
            <a:ext cx="8135937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СИНТАКСИЧЕСКИЙ АНАЛИЗ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>
            <p:ph idx="4294967295" type="body"/>
          </p:nvPr>
        </p:nvSpPr>
        <p:spPr>
          <a:xfrm>
            <a:off x="827088" y="1125538"/>
            <a:ext cx="792162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входе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предложение ЕЯ +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результат морфологического анализа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выходе: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синтаксическое дерево 			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(структура)  предложения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синтаксической структуры предложения:</a:t>
            </a:r>
            <a:endParaRPr/>
          </a:p>
          <a:p>
            <a:pPr indent="-347663" lvl="1" marL="6921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●"/>
            </a:pP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деревья зависимостей/ подчинения</a:t>
            </a:r>
            <a:endParaRPr/>
          </a:p>
          <a:p>
            <a:pPr indent="-347663" lvl="1" marL="6921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●"/>
            </a:pP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деревья составляющих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 СА отличаются: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–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синтаксическими единицами 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b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синтаксическими связями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между ними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Возникли соответственно в Европе и Америке –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ЕЯ с разным синтаксисом</a:t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440" lvl="0" marL="342900" marR="0" rtl="0" algn="l"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95288" y="332656"/>
            <a:ext cx="80645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 СИНТАКСИСА: 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ДЕРЕВЬЯ ЗАВИСИМОСТЕЙ 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31788" y="1346363"/>
            <a:ext cx="82803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Основа –  </a:t>
            </a: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подчинительная связь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слов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Дерево зависимостей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предложения:</a:t>
            </a:r>
            <a:endParaRPr/>
          </a:p>
          <a:p>
            <a:pPr indent="-293688" lvl="2" marL="9874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✓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узлы – слова (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корень дерева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глагол, сказуемое)</a:t>
            </a:r>
            <a:endParaRPr/>
          </a:p>
          <a:p>
            <a:pPr indent="-293688" lvl="2" marL="9874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✓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дуги – подчинительная связь (зависимость)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Особенность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дерево предложения должно быть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дополнено информацией о линейной структуре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(т.е. задан порядок слов)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дерева синтаксических зависимостей: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</a:t>
            </a: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может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шар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вполне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  </a:t>
            </a: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взлететь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большой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над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очень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      </a:t>
            </a:r>
            <a:r>
              <a:rPr b="0" i="1" lang="ru-RU" sz="20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домом</a:t>
            </a:r>
            <a:endParaRPr/>
          </a:p>
        </p:txBody>
      </p:sp>
      <p:cxnSp>
        <p:nvCxnSpPr>
          <p:cNvPr id="310" name="Shape 310"/>
          <p:cNvCxnSpPr/>
          <p:nvPr/>
        </p:nvCxnSpPr>
        <p:spPr>
          <a:xfrm flipH="1">
            <a:off x="2916238" y="4652963"/>
            <a:ext cx="1655762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Shape 311"/>
          <p:cNvCxnSpPr/>
          <p:nvPr/>
        </p:nvCxnSpPr>
        <p:spPr>
          <a:xfrm flipH="1">
            <a:off x="4211638" y="4652963"/>
            <a:ext cx="576262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Shape 312"/>
          <p:cNvCxnSpPr/>
          <p:nvPr/>
        </p:nvCxnSpPr>
        <p:spPr>
          <a:xfrm>
            <a:off x="5076825" y="4652963"/>
            <a:ext cx="1008063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Shape 313"/>
          <p:cNvCxnSpPr/>
          <p:nvPr/>
        </p:nvCxnSpPr>
        <p:spPr>
          <a:xfrm flipH="1">
            <a:off x="2124075" y="5084763"/>
            <a:ext cx="576263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Shape 314"/>
          <p:cNvCxnSpPr/>
          <p:nvPr/>
        </p:nvCxnSpPr>
        <p:spPr>
          <a:xfrm flipH="1">
            <a:off x="1116013" y="5516563"/>
            <a:ext cx="792162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6588125" y="5084763"/>
            <a:ext cx="64770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Shape 316"/>
          <p:cNvCxnSpPr/>
          <p:nvPr/>
        </p:nvCxnSpPr>
        <p:spPr>
          <a:xfrm>
            <a:off x="7308850" y="5516563"/>
            <a:ext cx="4318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57200" y="332656"/>
            <a:ext cx="8002588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 СИНТАКСИСА: 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ДЕРЕВЬЯ СОСТАВЛЯЮЩИХ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4213" y="1268413"/>
            <a:ext cx="8459787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Синтаксические единицы – 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составляющие </a:t>
            </a:r>
            <a:b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(constituents)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т.е. </a:t>
            </a: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отрезки текста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 том числе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слова, словосочетания  предложение в целом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Могут вкладываться друг в друга, но не пересекаться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Связь этих синтаксических единиц –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отношение вложения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графически изображается как 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дерево составляющих.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Грамматически правильная синтаксическая структура обычно фиксируется  КС-грамматикой (по Хомскому).</a:t>
            </a:r>
            <a:endParaRPr/>
          </a:p>
          <a:p>
            <a:pPr indent="-342900" lvl="0" marL="342900" marR="0" rtl="0" algn="l"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КС-грамматика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примера дерева составляющих:</a:t>
            </a:r>
            <a:endParaRPr/>
          </a:p>
          <a:p>
            <a:pPr indent="-347663" lvl="1" marL="69215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S→ NP VP</a:t>
            </a:r>
            <a:r>
              <a:rPr b="1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NP </a:t>
            </a:r>
            <a:r>
              <a:rPr b="1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NP → N | A N | Det N | N  PP	</a:t>
            </a:r>
            <a:endParaRPr/>
          </a:p>
          <a:p>
            <a:pPr indent="-347663" lvl="1" marL="69215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VP → V | AnV | Adv V | Adv  AnV 		AnV → Aux V </a:t>
            </a:r>
            <a:endParaRPr/>
          </a:p>
          <a:p>
            <a:pPr indent="-347663" lvl="1" marL="69215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PP → Prep  NP</a:t>
            </a:r>
            <a:endParaRPr b="0" i="1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Нетерминалы – фактически метки-типы составляющих.</a:t>
            </a:r>
            <a:endParaRPr/>
          </a:p>
          <a:p>
            <a:pPr indent="-23622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332656"/>
            <a:ext cx="77152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РАЗМЕЧЕННОЕ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ДЕРЕВО СОСТАВЛЯЮЩИХ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3081338"/>
            <a:ext cx="8229600" cy="304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445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445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445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95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ru-RU" sz="19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(Эти школьники)  (скоро (будут писать)) (диктант (по (русскому языку)))</a:t>
            </a:r>
            <a:r>
              <a:rPr b="0" i="0" lang="ru-RU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31" name="Shape 331"/>
          <p:cNvGrpSpPr/>
          <p:nvPr/>
        </p:nvGrpSpPr>
        <p:grpSpPr>
          <a:xfrm>
            <a:off x="1187450" y="5157788"/>
            <a:ext cx="1008063" cy="287337"/>
            <a:chOff x="748" y="3249"/>
            <a:chExt cx="635" cy="181"/>
          </a:xfrm>
        </p:grpSpPr>
        <p:cxnSp>
          <p:nvCxnSpPr>
            <p:cNvPr id="332" name="Shape 332"/>
            <p:cNvCxnSpPr/>
            <p:nvPr/>
          </p:nvCxnSpPr>
          <p:spPr>
            <a:xfrm>
              <a:off x="748" y="3249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1383" y="3249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Shape 334"/>
            <p:cNvCxnSpPr/>
            <p:nvPr/>
          </p:nvCxnSpPr>
          <p:spPr>
            <a:xfrm>
              <a:off x="748" y="3249"/>
              <a:ext cx="6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5" name="Shape 335"/>
          <p:cNvGrpSpPr/>
          <p:nvPr/>
        </p:nvGrpSpPr>
        <p:grpSpPr>
          <a:xfrm>
            <a:off x="3708400" y="5157788"/>
            <a:ext cx="792163" cy="287337"/>
            <a:chOff x="748" y="3249"/>
            <a:chExt cx="635" cy="181"/>
          </a:xfrm>
        </p:grpSpPr>
        <p:cxnSp>
          <p:nvCxnSpPr>
            <p:cNvPr id="336" name="Shape 336"/>
            <p:cNvCxnSpPr/>
            <p:nvPr/>
          </p:nvCxnSpPr>
          <p:spPr>
            <a:xfrm>
              <a:off x="748" y="3249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Shape 337"/>
            <p:cNvCxnSpPr/>
            <p:nvPr/>
          </p:nvCxnSpPr>
          <p:spPr>
            <a:xfrm>
              <a:off x="1383" y="3249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Shape 338"/>
            <p:cNvCxnSpPr/>
            <p:nvPr/>
          </p:nvCxnSpPr>
          <p:spPr>
            <a:xfrm>
              <a:off x="748" y="3249"/>
              <a:ext cx="6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Shape 339"/>
          <p:cNvGrpSpPr/>
          <p:nvPr/>
        </p:nvGrpSpPr>
        <p:grpSpPr>
          <a:xfrm>
            <a:off x="6804025" y="5157788"/>
            <a:ext cx="792163" cy="287337"/>
            <a:chOff x="748" y="3249"/>
            <a:chExt cx="635" cy="181"/>
          </a:xfrm>
        </p:grpSpPr>
        <p:cxnSp>
          <p:nvCxnSpPr>
            <p:cNvPr id="340" name="Shape 340"/>
            <p:cNvCxnSpPr/>
            <p:nvPr/>
          </p:nvCxnSpPr>
          <p:spPr>
            <a:xfrm>
              <a:off x="748" y="3249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1383" y="3249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Shape 342"/>
            <p:cNvCxnSpPr/>
            <p:nvPr/>
          </p:nvCxnSpPr>
          <p:spPr>
            <a:xfrm>
              <a:off x="748" y="3249"/>
              <a:ext cx="6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Shape 343"/>
          <p:cNvGrpSpPr/>
          <p:nvPr/>
        </p:nvGrpSpPr>
        <p:grpSpPr>
          <a:xfrm>
            <a:off x="6084888" y="4868863"/>
            <a:ext cx="1150937" cy="504825"/>
            <a:chOff x="3833" y="3067"/>
            <a:chExt cx="725" cy="318"/>
          </a:xfrm>
        </p:grpSpPr>
        <p:cxnSp>
          <p:nvCxnSpPr>
            <p:cNvPr id="344" name="Shape 344"/>
            <p:cNvCxnSpPr/>
            <p:nvPr/>
          </p:nvCxnSpPr>
          <p:spPr>
            <a:xfrm>
              <a:off x="3833" y="3067"/>
              <a:ext cx="0" cy="3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Shape 345"/>
            <p:cNvCxnSpPr/>
            <p:nvPr/>
          </p:nvCxnSpPr>
          <p:spPr>
            <a:xfrm>
              <a:off x="4558" y="3067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3833" y="3067"/>
              <a:ext cx="7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7" name="Shape 347"/>
          <p:cNvGrpSpPr/>
          <p:nvPr/>
        </p:nvGrpSpPr>
        <p:grpSpPr>
          <a:xfrm>
            <a:off x="5364163" y="4581525"/>
            <a:ext cx="1295400" cy="792163"/>
            <a:chOff x="3379" y="2886"/>
            <a:chExt cx="816" cy="499"/>
          </a:xfrm>
        </p:grpSpPr>
        <p:cxnSp>
          <p:nvCxnSpPr>
            <p:cNvPr id="348" name="Shape 348"/>
            <p:cNvCxnSpPr/>
            <p:nvPr/>
          </p:nvCxnSpPr>
          <p:spPr>
            <a:xfrm>
              <a:off x="3379" y="2886"/>
              <a:ext cx="0" cy="4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4195" y="2886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3379" y="2886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1" name="Shape 351"/>
          <p:cNvCxnSpPr/>
          <p:nvPr/>
        </p:nvCxnSpPr>
        <p:spPr>
          <a:xfrm>
            <a:off x="1763713" y="4221163"/>
            <a:ext cx="4248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1763713" y="4221163"/>
            <a:ext cx="0" cy="936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2987675" y="4652963"/>
            <a:ext cx="0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>
            <a:off x="4067175" y="4652963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>
            <a:off x="6011863" y="4221163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/>
          <p:nvPr/>
        </p:nvCxnSpPr>
        <p:spPr>
          <a:xfrm>
            <a:off x="2987675" y="4652963"/>
            <a:ext cx="107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/>
          <p:nvPr/>
        </p:nvCxnSpPr>
        <p:spPr>
          <a:xfrm>
            <a:off x="3492500" y="4221163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58" name="Shape 358"/>
          <p:cNvGraphicFramePr/>
          <p:nvPr/>
        </p:nvGraphicFramePr>
        <p:xfrm>
          <a:off x="395288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{8106C039-29D8-4C48-A001-B5F7D9D433C8}</a:tableStyleId>
              </a:tblPr>
              <a:tblGrid>
                <a:gridCol w="4537075"/>
                <a:gridCol w="3887775"/>
              </a:tblGrid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Метки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     </a:t>
                      </a: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предложение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местоименное прилагательное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типы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</a:t>
                      </a: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именная группа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имя существительное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фраз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</a:t>
                      </a: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глагольная группа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наречие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AnV</a:t>
                      </a:r>
                      <a:r>
                        <a:rPr b="0" i="0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 аналитическая форма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Aux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вспомогательный глагол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                      глагола 	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1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 глагол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предложная группа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предлог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20"/>
                        <a:buFont typeface="Noto Sans Symbols"/>
                        <a:buNone/>
                      </a:pPr>
                      <a:r>
                        <a:rPr b="0" i="1" lang="ru-RU" sz="16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имя прилагательное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Shape 359"/>
          <p:cNvSpPr txBox="1"/>
          <p:nvPr/>
        </p:nvSpPr>
        <p:spPr>
          <a:xfrm>
            <a:off x="1331913" y="4868863"/>
            <a:ext cx="4333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1116013" y="5373688"/>
            <a:ext cx="4333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908175" y="5373688"/>
            <a:ext cx="433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2916238" y="5373688"/>
            <a:ext cx="503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3635375" y="5373688"/>
            <a:ext cx="5032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4284663" y="5373688"/>
            <a:ext cx="503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3995738" y="4868863"/>
            <a:ext cx="576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AnV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3492500" y="4365625"/>
            <a:ext cx="4333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5219700" y="5373688"/>
            <a:ext cx="433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380288" y="5373688"/>
            <a:ext cx="4333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6588125" y="5373688"/>
            <a:ext cx="433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5795963" y="5373688"/>
            <a:ext cx="576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7235825" y="4868863"/>
            <a:ext cx="433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6011863" y="4292600"/>
            <a:ext cx="4333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588125" y="4581525"/>
            <a:ext cx="4333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3708400" y="3933825"/>
            <a:ext cx="5032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Shape 383"/>
          <p:cNvSpPr txBox="1"/>
          <p:nvPr>
            <p:ph idx="4294967295" type="title"/>
          </p:nvPr>
        </p:nvSpPr>
        <p:spPr>
          <a:xfrm>
            <a:off x="467544" y="332656"/>
            <a:ext cx="8353425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СИНТАКСИЧЕСКИЕ ПАРСЕРЫ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ДЛЯ РУССКОГО ЯЗЫКА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>
            <p:ph idx="4294967295" type="body"/>
          </p:nvPr>
        </p:nvSpPr>
        <p:spPr>
          <a:xfrm>
            <a:off x="755576" y="1484784"/>
            <a:ext cx="8208912" cy="4896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Свободный доступ</a:t>
            </a:r>
            <a:endParaRPr/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Модуль синтаксич. анализа 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SynAn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проекта Диалинг :</a:t>
            </a:r>
            <a:endParaRPr b="0" i="1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1" lang="ru-RU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www.aot.ru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открытый код на С++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гибридная модель (синтаксические группы)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онлайн-интерфейс: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http://www.aot.ru/demo/synt.html</a:t>
            </a:r>
            <a:r>
              <a:rPr b="0" i="0" lang="ru-RU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MaltParser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основе машинного обучения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предобработка текста:</a:t>
            </a:r>
            <a:endParaRPr/>
          </a:p>
          <a:p>
            <a:pPr indent="-293688" lvl="2" marL="987425" marR="0" rtl="0" algn="l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морфологический анализ: 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TreeTagger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8" lvl="2" marL="987425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лемматизаторнеизвестных слов: 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CSTLemma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1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4294967295" type="title"/>
          </p:nvPr>
        </p:nvSpPr>
        <p:spPr>
          <a:xfrm>
            <a:off x="250825" y="332656"/>
            <a:ext cx="8207375" cy="575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СЕМАНТИЧЕСКИЙ АНАЛИЗ</a:t>
            </a:r>
            <a:endParaRPr/>
          </a:p>
        </p:txBody>
      </p:sp>
      <p:sp>
        <p:nvSpPr>
          <p:cNvPr id="390" name="Shape 390"/>
          <p:cNvSpPr txBox="1"/>
          <p:nvPr>
            <p:ph idx="4294967295" type="body"/>
          </p:nvPr>
        </p:nvSpPr>
        <p:spPr>
          <a:xfrm>
            <a:off x="684213" y="981075"/>
            <a:ext cx="8351837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входе: 	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синтаксическое дерево/деревья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выходе: 	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семантическая структура</a:t>
            </a:r>
            <a:endParaRPr b="0" i="0" sz="2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представления смысла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/семантики (свойства объектов, их отношения, состояния, действия) –  на основе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моделей ПЗ в ИИ: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формулы исчисления предикатов   </a:t>
            </a:r>
            <a:br>
              <a:rPr b="0" i="0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b="0" i="0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семантические сети</a:t>
            </a:r>
            <a:endParaRPr b="0" i="0" sz="2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Локальный семантический анализ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синтаксическому дереву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предложения</a:t>
            </a: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построить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его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семантическую структуру:  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дерево/граф    или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	</a:t>
            </a: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формулу логики</a:t>
            </a:r>
            <a:endParaRPr b="0" i="0" sz="2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Подзадачи: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семантики слов (и словосочетаний), включая разрешение их многозначности  слов:  </a:t>
            </a:r>
            <a:r>
              <a:rPr b="0" i="1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лук, оператор, дом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Установление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семантических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отношений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между словами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словосочетаниями 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Shape 397"/>
          <p:cNvSpPr txBox="1"/>
          <p:nvPr>
            <p:ph idx="4294967295" type="title"/>
          </p:nvPr>
        </p:nvSpPr>
        <p:spPr>
          <a:xfrm>
            <a:off x="666750" y="332656"/>
            <a:ext cx="7433642" cy="792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СЕМАНТИЧЕСКИЙ АНАЛИЗ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ПРЕДЛОЖЕНИЯ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>
            <p:ph idx="4294967295" type="body"/>
          </p:nvPr>
        </p:nvSpPr>
        <p:spPr>
          <a:xfrm>
            <a:off x="755650" y="1341438"/>
            <a:ext cx="8208963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Простое предложение ЕЯ –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пропозиция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(отдельная мысль, высказывание):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Федор переехал из Москвы в Питер.</a:t>
            </a:r>
            <a:endParaRPr/>
          </a:p>
          <a:p>
            <a:pPr indent="-342900" lvl="2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Семантический анализ опирается на предикатную,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актантно-аргументную структуру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предложения, выявляемую в ходе синтаксического анализа.</a:t>
            </a:r>
            <a:endParaRPr/>
          </a:p>
          <a:p>
            <a:pPr indent="-342900" lvl="2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Корень синтаксического дерева зависимостей –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слово-предикат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(сказуемое)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Слова-предикаты имеют места для заполнения –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валентности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b="0" i="1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Подарить</a:t>
            </a:r>
            <a:r>
              <a:rPr b="0" i="0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:   кто? (1) что? (2) кому? (3)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			     </a:t>
            </a:r>
            <a:r>
              <a:rPr b="0" i="1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Переехать: кто? </a:t>
            </a:r>
            <a:r>
              <a:rPr b="0" i="0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(1) откуда? (2) куда? (3)</a:t>
            </a:r>
            <a:endParaRPr b="0" i="0" sz="2200" u="none" cap="none" strike="noStrike">
              <a:solidFill>
                <a:srgbClr val="4C72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Заполнители –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актанты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(по сути – аргументы предиката), это слова и словосочетания, т.о. в итоге формула логики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Переехать (Федор, Москва, Питер)</a:t>
            </a:r>
            <a:endParaRPr b="0" i="0" sz="2200" u="none" cap="none" strike="noStrike">
              <a:solidFill>
                <a:srgbClr val="4C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/>
          <p:nvPr>
            <p:ph idx="4294967295" type="title"/>
          </p:nvPr>
        </p:nvSpPr>
        <p:spPr>
          <a:xfrm>
            <a:off x="457200" y="332656"/>
            <a:ext cx="7715200" cy="575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ДИСКУРСИВНЫЙ АНАЛИЗ 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>
            <p:ph idx="4294967295" type="body"/>
          </p:nvPr>
        </p:nvSpPr>
        <p:spPr>
          <a:xfrm>
            <a:off x="755650" y="980728"/>
            <a:ext cx="8388350" cy="547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"/>
              <a:buFont typeface="Noto Sans Symbols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Дискурс (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фр.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discours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речь);	рассмотрение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связного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текста в целом, с учетом его назначения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Пропозиции-предложения д. б. связаны между собой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Анализируются:</a:t>
            </a:r>
            <a:endParaRPr/>
          </a:p>
          <a:p>
            <a:pPr indent="-347663" lvl="1" marL="692150" marR="0" rtl="0" algn="l">
              <a:spcBef>
                <a:spcPts val="440"/>
              </a:spcBef>
              <a:spcAft>
                <a:spcPts val="0"/>
              </a:spcAft>
              <a:buClr>
                <a:schemeClr val="accent6"/>
              </a:buClr>
              <a:buSzPts val="1980"/>
              <a:buFont typeface="Noto Sans Symbols"/>
              <a:buChar char="❖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Локальная связность предложений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cohesion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анафорические отсылки, лексические повторы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Я читала эту </a:t>
            </a:r>
            <a:r>
              <a:rPr b="0" i="1" lang="ru-RU" sz="22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книгу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1" lang="ru-RU" sz="22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Книга (она)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была интересной. </a:t>
            </a:r>
            <a:endParaRPr b="0" i="0" sz="2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980"/>
              <a:buFont typeface="Noto Sans Symbols"/>
              <a:buChar char="❖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Глобальная связность (целостность,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coherence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285750" lvl="2" marL="1038225" marR="0" rtl="0" algn="l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тематическая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038225" marR="0" rtl="0" algn="l"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композиционная/сюжетная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структура текста:</a:t>
            </a:r>
            <a:endParaRPr/>
          </a:p>
          <a:p>
            <a:pPr indent="-285750" lvl="3" marL="1331913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рассказы, пьесы, сказки</a:t>
            </a:r>
            <a:endParaRPr/>
          </a:p>
          <a:p>
            <a:pPr indent="-285750" lvl="3" marL="1331913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деловые письма, заявления, юридич. документы</a:t>
            </a:r>
            <a:endParaRPr/>
          </a:p>
          <a:p>
            <a:pPr indent="-285750" lvl="3" marL="1331913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научные статьи, технические и патентные описания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4294967295" type="title"/>
          </p:nvPr>
        </p:nvSpPr>
        <p:spPr>
          <a:xfrm>
            <a:off x="457200" y="404665"/>
            <a:ext cx="77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ЛИНГВИСТИЧЕСКИЕ РЕСУРСЫ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>
            <p:ph idx="4294967295" type="body"/>
          </p:nvPr>
        </p:nvSpPr>
        <p:spPr>
          <a:xfrm>
            <a:off x="827584" y="1052736"/>
            <a:ext cx="831641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Лингвистические процессоры опираются </a:t>
            </a:r>
            <a:b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лингвистические ресурсы.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Источники информации о языке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ru-RU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Словарные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(лексические) ресурсы: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Компьютерные словари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Тезаурусы, Онтологии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0" i="0" lang="ru-RU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Текстовые ресурсы:</a:t>
            </a:r>
            <a:endParaRPr b="0" i="0" sz="26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Коллекции текстов (предметной области)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Корпуса текстов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ru-RU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Ресурсы смешанного типа: 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1" lang="ru-RU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FrameNet</a:t>
            </a: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слова, предложения с лингв. данными</a:t>
            </a:r>
            <a:endParaRPr b="0" i="1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title"/>
          </p:nvPr>
        </p:nvSpPr>
        <p:spPr>
          <a:xfrm>
            <a:off x="251520" y="404664"/>
            <a:ext cx="7848872" cy="86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ЛЕКСИЧЕСКИЕ РЕСУРСЫ: </a:t>
            </a: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СЛОВАРИ</a:t>
            </a:r>
            <a:endParaRPr/>
          </a:p>
        </p:txBody>
      </p:sp>
      <p:sp>
        <p:nvSpPr>
          <p:cNvPr id="419" name="Shape 419"/>
          <p:cNvSpPr txBox="1"/>
          <p:nvPr>
            <p:ph idx="4294967295" type="body"/>
          </p:nvPr>
        </p:nvSpPr>
        <p:spPr>
          <a:xfrm>
            <a:off x="683568" y="1340768"/>
            <a:ext cx="8280920" cy="4752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Компьютерные словари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различаются:</a:t>
            </a:r>
            <a:endParaRPr/>
          </a:p>
          <a:p>
            <a:pPr indent="-285750" lvl="1" marL="74295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охватом лексики:</a:t>
            </a: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общая/специальная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единицами (словарными статьями): </a:t>
            </a:r>
            <a:b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–</a:t>
            </a: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словари</a:t>
            </a: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синонимов:  </a:t>
            </a:r>
            <a:r>
              <a:rPr b="0" i="1" lang="ru-RU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бродить / шататься</a:t>
            </a:r>
            <a:endParaRPr b="0" i="0" sz="25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	 </a:t>
            </a:r>
            <a:r>
              <a:rPr b="0" i="1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словари</a:t>
            </a: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паронимов: </a:t>
            </a:r>
            <a:r>
              <a:rPr b="0" i="1" lang="ru-RU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чужой</a:t>
            </a:r>
            <a:r>
              <a:rPr b="0" i="0" lang="ru-RU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/ чуждый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словари </a:t>
            </a: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терминов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предметной области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1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– 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оценочных слов: </a:t>
            </a:r>
            <a:r>
              <a:rPr b="0" i="1" lang="ru-RU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мерзкий, отличный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словари (базы) </a:t>
            </a:r>
            <a:r>
              <a:rPr b="0" i="0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устойчивых словосочетаний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(</a:t>
            </a:r>
            <a:r>
              <a:rPr b="0" i="1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коллокаций</a:t>
            </a: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  </a:t>
            </a:r>
            <a:r>
              <a:rPr b="0" i="1" lang="ru-RU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острая нехватка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Интернет-ресурсы:</a:t>
            </a:r>
            <a:r>
              <a:rPr b="0" i="1" lang="ru-RU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WiikiPedia,Wiki-словарь, DBPedia</a:t>
            </a:r>
            <a:endParaRPr b="0" i="1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title"/>
          </p:nvPr>
        </p:nvSpPr>
        <p:spPr>
          <a:xfrm>
            <a:off x="539750" y="332656"/>
            <a:ext cx="763265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КОМПЬЮТЕРНАЯ ЛИНГВИСТИКА:      ИСТОКИ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683568" y="1340769"/>
            <a:ext cx="824490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 работ – 50-е годы,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Потребности практики: машинный перевод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Название научной области:</a:t>
            </a: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Автоматическая обработка тестов на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естественном языке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(ЕЯ) – 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Вычислительная/ Компьютерная лингвистика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Linguistics</a:t>
            </a:r>
            <a:endParaRPr b="0" i="1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Междисциплинарная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научная область: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Лингвистика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Математика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Информатика (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Искусственный интеллект (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Intelligence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4294967295" type="title"/>
          </p:nvPr>
        </p:nvSpPr>
        <p:spPr>
          <a:xfrm>
            <a:off x="179388" y="332656"/>
            <a:ext cx="8791575" cy="8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ЛИНГВИСТИЧЕСКИЕ РЕСУРСЫ: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ТЕЗАУРУСЫ И ОНТОЛОГИИ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>
            <p:ph idx="4294967295" type="body"/>
          </p:nvPr>
        </p:nvSpPr>
        <p:spPr>
          <a:xfrm>
            <a:off x="539750" y="1124745"/>
            <a:ext cx="8424863" cy="5257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Тезаурус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семантический словарь</a:t>
            </a:r>
            <a:endParaRPr/>
          </a:p>
          <a:p>
            <a:pPr indent="-347663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РуТез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информационно-поисковый тезаурус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понятий из общественно-политической области;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смысловые связи: синонимия, род-вид, ассоциация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Онтология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формальное описание определенного набора понятий, сущностей </a:t>
            </a:r>
            <a:endParaRPr/>
          </a:p>
          <a:p>
            <a:pPr indent="-347663" lvl="1" marL="6921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WordNet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лингвистич. онтология  на базе англ. слов</a:t>
            </a:r>
            <a:endParaRPr/>
          </a:p>
          <a:p>
            <a:pPr indent="-347663" lvl="1" marL="69215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Дж. Миллер (80е гг.), модель человеческой памяти</a:t>
            </a:r>
            <a:endParaRPr/>
          </a:p>
          <a:p>
            <a:pPr indent="-347663" lvl="1" marL="69215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слова разбиты по частям речи, для каждой части речи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выделены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синсеты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(синонимы) – понятия</a:t>
            </a:r>
            <a:endParaRPr/>
          </a:p>
          <a:p>
            <a:pPr indent="-347663" lvl="1" marL="69215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версия 3.0 – 155 тыс. лексем, 117 тыс. синсетов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6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EuroNet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аналогичные лексические ресурсы для других европейских языков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4294967295" type="title"/>
          </p:nvPr>
        </p:nvSpPr>
        <p:spPr>
          <a:xfrm>
            <a:off x="827584" y="332656"/>
            <a:ext cx="7399338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ЛИНГВИСТИЧЕСКИЕ РЕСУРСЫ: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КОРПУСА ТЕКСТОВ</a:t>
            </a:r>
            <a:endParaRPr/>
          </a:p>
        </p:txBody>
      </p:sp>
      <p:sp>
        <p:nvSpPr>
          <p:cNvPr id="434" name="Shape 434"/>
          <p:cNvSpPr txBox="1"/>
          <p:nvPr>
            <p:ph idx="4294967295" type="body"/>
          </p:nvPr>
        </p:nvSpPr>
        <p:spPr>
          <a:xfrm>
            <a:off x="611560" y="1412776"/>
            <a:ext cx="8532440" cy="48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Применение: 	– построение словарей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	– машинное обучение моделей ЕЯ и текста </a:t>
            </a:r>
            <a:endParaRPr b="0" i="0" sz="2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Коллекция текстов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 объединенных по некоторому признаку текстов (напр.бнормативно-правовые документы)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Корпус текстов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представительный массив текстов:</a:t>
            </a:r>
            <a:endParaRPr/>
          </a:p>
          <a:p>
            <a:pPr indent="-347663" lvl="1" marL="692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предназначен для решения конкретных лингвист. задач </a:t>
            </a:r>
            <a:endParaRPr/>
          </a:p>
          <a:p>
            <a:pPr indent="-347663" lvl="1" marL="692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обладает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лингвистической разметкой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лексической,  морфологической, синтаксической, дискурсивной</a:t>
            </a:r>
            <a:endParaRPr/>
          </a:p>
          <a:p>
            <a:pPr indent="-347663" lvl="1" marL="692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часто поддерживается спец. корпусным менеджером</a:t>
            </a:r>
            <a:endParaRPr/>
          </a:p>
          <a:p>
            <a:pPr indent="0" lvl="1" marL="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РЯ: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Национальный корпус русского языка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НКРЯ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ГИКРЯ, </a:t>
            </a:r>
            <a:b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  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OpenCorpora, RuTenTen, 	SynTagRus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(синтаксис) </a:t>
            </a:r>
            <a:endParaRPr b="0" i="1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Интернет-корпус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корпус современной речи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Shape 441"/>
          <p:cNvSpPr txBox="1"/>
          <p:nvPr>
            <p:ph idx="4294967295" type="title"/>
          </p:nvPr>
        </p:nvSpPr>
        <p:spPr>
          <a:xfrm>
            <a:off x="666750" y="332656"/>
            <a:ext cx="7433642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ПОДХОДЫ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 ПОСТРОЕНИЮ МОДУЛЕЙ КЛ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>
            <p:ph idx="4294967295" type="body"/>
          </p:nvPr>
        </p:nvSpPr>
        <p:spPr>
          <a:xfrm>
            <a:off x="684213" y="1412875"/>
            <a:ext cx="8459787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Основанный на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правилах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или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инженерный: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rule-based, knowledge-based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8" lvl="1" marL="66992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– набор лингвистических правил</a:t>
            </a:r>
            <a:endParaRPr/>
          </a:p>
          <a:p>
            <a:pPr indent="-325438" lvl="1" marL="66992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Правила создаются экспертами (лингвистами)</a:t>
            </a:r>
            <a:endParaRPr/>
          </a:p>
          <a:p>
            <a:pPr indent="-325438" lvl="1" marL="66992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Обычно применяются специальные языки записи правил и соответствующие программные системы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Основанный на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машинном обучении</a:t>
            </a:r>
            <a:endParaRPr/>
          </a:p>
          <a:p>
            <a:pPr indent="-325438" lvl="1" marL="66992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Виды обучения:   – обучение с учителем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		 	  – обучениe без учителя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– частичное обучения с учителем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bootstrapping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8" lvl="1" marL="66992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– машинный классификатор</a:t>
            </a:r>
            <a:endParaRPr/>
          </a:p>
          <a:p>
            <a:pPr indent="-325438" lvl="1" marL="66992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 размеченный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текстовый корпус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МАШИННОЕ ОБУЧЕНИЕ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827584" y="1124744"/>
            <a:ext cx="8064896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множество ситуаций (</a:t>
            </a:r>
            <a:r>
              <a:rPr b="1" i="1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и реакций (</a:t>
            </a:r>
            <a:r>
              <a:rPr b="1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обучающая выборка: пары </a:t>
            </a:r>
            <a:r>
              <a:rPr b="1" i="1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по обучающей выборке выявить 		зависимость между  </a:t>
            </a:r>
            <a:r>
              <a:rPr b="1" i="1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b="0" i="0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 </a:t>
            </a:r>
            <a:r>
              <a:rPr b="1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обучения пытается найти эту зависимость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функция, ставящая в соответствие  </a:t>
            </a:r>
            <a:r>
              <a:rPr b="1" i="1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b="1" i="1" lang="ru-RU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определенную  </a:t>
            </a:r>
            <a:r>
              <a:rPr b="1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1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требуется работа эксперта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1" i="0" lang="ru-RU" sz="24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ru-RU" sz="24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пробовать разные алгоритмы обучения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Нужна большая, качественно размеченная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обучающая выборка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Сложно локализовать и исправить ошибку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122238"/>
            <a:ext cx="7543800" cy="1146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ВЫБОР ПОДХОДА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899592" y="1052737"/>
            <a:ext cx="8244408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экспертов ПО и словарных ресурсов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Много размеченных данных и получение их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дешево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быстрое построение приложения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требуется лингв. интерпретация результатов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Машинное обучение</a:t>
            </a:r>
            <a:endParaRPr b="1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Есть эксперты и словарные ресурсы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Мало размеченных данных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Есть временные ресурсы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 хорошее (и выше) качество работы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Инженерный подход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Качество работы: точность, полнота, F-мера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Shape 465"/>
          <p:cNvSpPr txBox="1"/>
          <p:nvPr>
            <p:ph idx="4294967295" type="title"/>
          </p:nvPr>
        </p:nvSpPr>
        <p:spPr>
          <a:xfrm>
            <a:off x="395288" y="332656"/>
            <a:ext cx="8229600" cy="72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ВИДЫ МОДЕЛЕЙ В КЛ</a:t>
            </a:r>
            <a:endParaRPr/>
          </a:p>
        </p:txBody>
      </p:sp>
      <p:sp>
        <p:nvSpPr>
          <p:cNvPr id="466" name="Shape 466"/>
          <p:cNvSpPr txBox="1"/>
          <p:nvPr>
            <p:ph idx="4294967295" type="body"/>
          </p:nvPr>
        </p:nvSpPr>
        <p:spPr>
          <a:xfrm>
            <a:off x="827088" y="980729"/>
            <a:ext cx="8137525" cy="532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Многомодульные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multi-component, pipelined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модули относятся к разным уровням/этапам, и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могут быть созданы в рамках разных подходов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Признаковая модель текста: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обработки коллекций</a:t>
            </a:r>
            <a:endParaRPr/>
          </a:p>
          <a:p>
            <a:pPr indent="-347663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признаки определены для каждого документа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информационные признаки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лингвистические, статистические, структурные характеристики текста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виды модели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bag of words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(мешок слов),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векторная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Статистическая языковая модель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Language Model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всего </a:t>
            </a: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языка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строится по коллекции текстов</a:t>
            </a:r>
            <a:endParaRPr/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основана на статистике  слов (или символов/букв) и их последовательностей</a:t>
            </a:r>
            <a:r>
              <a:rPr b="0" i="1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N-грамм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(признаков) 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отвечает на вопрос,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насколько вероятно появление слова, если перед ним встречались конкретные слова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t/>
            </a:r>
            <a:endParaRPr b="0" i="1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Shape 473"/>
          <p:cNvSpPr txBox="1"/>
          <p:nvPr>
            <p:ph idx="4294967295" type="title"/>
          </p:nvPr>
        </p:nvSpPr>
        <p:spPr>
          <a:xfrm>
            <a:off x="457200" y="332656"/>
            <a:ext cx="7715200" cy="50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  КЛ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>
            <p:ph idx="4294967295" type="body"/>
          </p:nvPr>
        </p:nvSpPr>
        <p:spPr>
          <a:xfrm>
            <a:off x="1042988" y="836712"/>
            <a:ext cx="7416800" cy="547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Традиционные направления: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Машинный перевод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Информационный поиск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Реферирование и аннотирование текстов</a:t>
            </a:r>
            <a:endParaRPr/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Автоматизация создания и редактирования текстов</a:t>
            </a:r>
            <a:endParaRPr/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Генерация текстов на ЕЯ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Формирование ответов на вопросы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Организация диалога, чат-боты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Распознавание и синтез звучащей речи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 Mining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Извлечение информации из текстов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Классификация и кластеризация текстов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Извлечение терминов и ключевых слов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мнений и оценка тональности текстов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Shape 480"/>
          <p:cNvSpPr txBox="1"/>
          <p:nvPr>
            <p:ph idx="4294967295" type="title"/>
          </p:nvPr>
        </p:nvSpPr>
        <p:spPr>
          <a:xfrm>
            <a:off x="457200" y="332657"/>
            <a:ext cx="793122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 КЛ: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МАШИННЫЙ ПЕРЕВОД</a:t>
            </a:r>
            <a:endParaRPr/>
          </a:p>
        </p:txBody>
      </p:sp>
      <p:sp>
        <p:nvSpPr>
          <p:cNvPr id="481" name="Shape 481"/>
          <p:cNvSpPr txBox="1"/>
          <p:nvPr>
            <p:ph idx="4294967295" type="body"/>
          </p:nvPr>
        </p:nvSpPr>
        <p:spPr>
          <a:xfrm>
            <a:off x="684213" y="1484784"/>
            <a:ext cx="8208962" cy="4896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 исследований -  50-е годы 20-го века</a:t>
            </a:r>
            <a:endParaRPr/>
          </a:p>
          <a:p>
            <a:pPr indent="-342900" lvl="0" marL="342900" marR="0" rtl="0" algn="l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Джоржтаунский эксперимент, 1954 г.: автоматический  перевод с русского на английский, словарь – 250 слов</a:t>
            </a:r>
            <a:endParaRPr/>
          </a:p>
          <a:p>
            <a:pPr indent="-342900" lvl="0" marL="342900" marR="0" rtl="0" algn="l">
              <a:spcBef>
                <a:spcPts val="69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Первые работы в России: 1955 г., словарь – 2300 слов; перевод с английского на русский </a:t>
            </a:r>
            <a:endParaRPr/>
          </a:p>
          <a:p>
            <a:pPr indent="-342900" lvl="0" marL="342900" marR="0" rtl="0" algn="l">
              <a:spcBef>
                <a:spcPts val="69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Простейшая лингвист. модель: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пословный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перевод</a:t>
            </a:r>
            <a:endParaRPr/>
          </a:p>
          <a:p>
            <a:pPr indent="-342900" lvl="0" marL="342900" marR="0" rtl="0" algn="l">
              <a:spcBef>
                <a:spcPts val="69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Неравномерность развития работ по МП (приостановка финансирования исследований в 60-е годы)</a:t>
            </a:r>
            <a:endParaRPr/>
          </a:p>
          <a:p>
            <a:pPr indent="-342900" lvl="0" marL="342900" marR="0" rtl="0" algn="l">
              <a:spcBef>
                <a:spcPts val="69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50-60 гг. – двуязычные системы,  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пословный</a:t>
            </a:r>
            <a:r>
              <a:rPr b="0" i="1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пословно-пооборотный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перевод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(приемлемое качество для родственных языков)</a:t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539750" y="2636838"/>
            <a:ext cx="8280400" cy="422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477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4294967295" type="title"/>
          </p:nvPr>
        </p:nvSpPr>
        <p:spPr>
          <a:xfrm>
            <a:off x="457200" y="332656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МАШИННЫЙ ПЕРЕВОД: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ПОКОЛЕНИЯ СИСТЕМ</a:t>
            </a:r>
            <a:endParaRPr/>
          </a:p>
        </p:txBody>
      </p:sp>
      <p:sp>
        <p:nvSpPr>
          <p:cNvPr id="488" name="Shape 488"/>
          <p:cNvSpPr txBox="1"/>
          <p:nvPr>
            <p:ph idx="4294967295" type="body"/>
          </p:nvPr>
        </p:nvSpPr>
        <p:spPr>
          <a:xfrm>
            <a:off x="611561" y="1268413"/>
            <a:ext cx="853244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"/>
              <a:buFont typeface="Noto Sans Symbols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1725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60-70 гг. – 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пофразный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перевод,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стратегия    АНАЛИЗ ⇒ ТРАНСФЕР ⇒ СИНТЕЗ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 пред- и пост-редактирование человеком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 появление промышленных систем</a:t>
            </a:r>
            <a:endParaRPr/>
          </a:p>
          <a:p>
            <a:pPr indent="-360000" lvl="0" marL="360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25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70-80 гг., экстенсивное развитие: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многоязычные</a:t>
            </a:r>
            <a:r>
              <a:rPr b="0" i="1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системы</a:t>
            </a:r>
            <a:endParaRPr/>
          </a:p>
          <a:p>
            <a:pPr indent="-360000" lvl="1" marL="9525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ЭТАП 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(СССР): лингв.модель ЕЯ «Смысл⇔Текст», франц./англ.русский перевод научно-технич. текстов</a:t>
            </a:r>
            <a:endParaRPr/>
          </a:p>
          <a:p>
            <a:pPr indent="-360000" lvl="0" marL="360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25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80-90 гг. – многоязычные системы,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опора на лексические и терминологические БД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использование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интерлингвы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языка-посредника</a:t>
            </a:r>
            <a:endParaRPr b="0" i="1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25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90-2000 гг. – применение статистики, корпусов текстов:	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статистическая трансляция</a:t>
            </a:r>
            <a:r>
              <a:rPr b="0" i="1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60000" lvl="0" marL="360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25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с 2010 гг.</a:t>
            </a:r>
            <a:r>
              <a:rPr b="0" i="1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машинное обучение на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нейронных сетях</a:t>
            </a:r>
            <a:endParaRPr/>
          </a:p>
        </p:txBody>
      </p:sp>
      <p:sp>
        <p:nvSpPr>
          <p:cNvPr id="489" name="Shape 489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Shape 496"/>
          <p:cNvSpPr txBox="1"/>
          <p:nvPr>
            <p:ph idx="4294967295" type="title"/>
          </p:nvPr>
        </p:nvSpPr>
        <p:spPr>
          <a:xfrm>
            <a:off x="395288" y="332656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 КЛ: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ИНФОРМАЦИОННЫЙ ПОИСК</a:t>
            </a:r>
            <a:endParaRPr/>
          </a:p>
        </p:txBody>
      </p:sp>
      <p:sp>
        <p:nvSpPr>
          <p:cNvPr id="497" name="Shape 497"/>
          <p:cNvSpPr txBox="1"/>
          <p:nvPr>
            <p:ph idx="4294967295" type="body"/>
          </p:nvPr>
        </p:nvSpPr>
        <p:spPr>
          <a:xfrm>
            <a:off x="684213" y="1412875"/>
            <a:ext cx="8208962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в коллекциях текст. документов – с 50-х гг. 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Поисковый образ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документа –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ключевые слова</a:t>
            </a:r>
            <a:b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(отражают основное содержание документа)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документа по запросу в виде набора ключ. слов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 поиска –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релевантные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документы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Индексирование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документа, т.е. выделение ключевых слов  и словосочетаний,  выполнялось вручную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Применяется в соврем. корпоративных инф. системах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Полнотекстовый поиск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 90-х гг. (в сети Интернет)</a:t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Автоматическое индексирование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текстов </a:t>
            </a:r>
            <a:endParaRPr b="0" i="1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Применение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векторной модели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текста (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bag of words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 знаменательных слов текста c их частотами)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109" lvl="0" marL="342900" marR="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/>
          <p:nvPr>
            <p:ph idx="4294967295" type="title"/>
          </p:nvPr>
        </p:nvSpPr>
        <p:spPr>
          <a:xfrm>
            <a:off x="395289" y="260648"/>
            <a:ext cx="7993136" cy="100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КЛ:  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ЛИНГВИСТИКА И МАТЕМАТИКА 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4294967295" type="body"/>
          </p:nvPr>
        </p:nvSpPr>
        <p:spPr>
          <a:xfrm>
            <a:off x="755576" y="1340768"/>
            <a:ext cx="8064574" cy="489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Общая лингвистика</a:t>
            </a:r>
            <a:endParaRPr/>
          </a:p>
          <a:p>
            <a:pPr indent="-347663" lvl="1" marL="6921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Фонология (звуки речи)</a:t>
            </a:r>
            <a:endParaRPr/>
          </a:p>
          <a:p>
            <a:pPr indent="-347663" lvl="1" marL="6921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Морфология (структура и форма слов ЕЯ)</a:t>
            </a:r>
            <a:endParaRPr/>
          </a:p>
          <a:p>
            <a:pPr indent="-347663" lvl="1" marL="6921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 (структура и функции предложений)</a:t>
            </a:r>
            <a:endParaRPr/>
          </a:p>
          <a:p>
            <a:pPr indent="-347663" lvl="1" marL="6921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Семантика (смысл языковых высказываний)</a:t>
            </a:r>
            <a:endParaRPr/>
          </a:p>
          <a:p>
            <a:pPr indent="-347663" lvl="1" marL="6921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Прагматика (значение высказываний)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Математическая лингвистика (область математики)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Теория формальных языков и грамматик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возникла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порождающих грамматик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Н.Хомского (50-е гг.)  для анализа синтаксических структур ЕЯ</a:t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Квантитативная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(статистическая)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лингвистика: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изучение языка/речи количественными методами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Shape 504"/>
          <p:cNvSpPr txBox="1"/>
          <p:nvPr>
            <p:ph idx="4294967295" type="title"/>
          </p:nvPr>
        </p:nvSpPr>
        <p:spPr>
          <a:xfrm>
            <a:off x="179388" y="404664"/>
            <a:ext cx="8791575" cy="936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ИНФОРМАЦИОННЫЙ ПОИСК: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СМЕЖНЫЕ ЗАДАЧИ</a:t>
            </a: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>
            <p:ph idx="4294967295" type="body"/>
          </p:nvPr>
        </p:nvSpPr>
        <p:spPr>
          <a:xfrm>
            <a:off x="827088" y="1412875"/>
            <a:ext cx="8066087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Классификация текстов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отнесение к классам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заданными свойствами/параметрами 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Рубрицирование текстов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классификация, соотнесение с иерархической  системой классов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Кластеризация текстов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создание подмножеств тематически близких документов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Построение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вторичных документов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7663" lvl="1" marL="692150" marR="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Реферирование текста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построение краткого реферата для одного или нескольких текстов</a:t>
            </a:r>
            <a:endParaRPr/>
          </a:p>
          <a:p>
            <a:pPr indent="-347663" lvl="1" marL="692150" marR="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Аннотирование текста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краткое описание содержа-ния текста (упрощенно: список ключевых слов) 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457200" y="476672"/>
            <a:ext cx="7787208" cy="9361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 КЛАССИФИКАЦИИ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  КЛАСТЕРИЗАЦИИ</a:t>
            </a:r>
            <a:endParaRPr/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4213" y="1484313"/>
            <a:ext cx="8459787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Упорядочивание и навигация по набору документов</a:t>
            </a:r>
            <a:endParaRPr/>
          </a:p>
          <a:p>
            <a:pPr indent="-396000" lvl="2" marL="8096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составление интернет-каталогов</a:t>
            </a:r>
            <a:endParaRPr/>
          </a:p>
          <a:p>
            <a:pPr indent="-396000" lvl="1" marL="4572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Информационный поиск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000" lvl="2" marL="8096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ограничение области поиска </a:t>
            </a:r>
            <a:endParaRPr/>
          </a:p>
          <a:p>
            <a:pPr indent="-396000" lvl="2" marL="8096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«интеллектуальная» группировка результатов</a:t>
            </a:r>
            <a:endParaRPr/>
          </a:p>
          <a:p>
            <a:pPr indent="-396000" lvl="1" marL="4572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Фильтрация потока документов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000" lvl="2" marL="8096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фильтрация спама</a:t>
            </a:r>
            <a:endParaRPr/>
          </a:p>
          <a:p>
            <a:pPr indent="-396000" lvl="2" marL="8096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выявление «искусственных» текстов (боты)</a:t>
            </a:r>
            <a:endParaRPr/>
          </a:p>
          <a:p>
            <a:pPr indent="-396000" lvl="2" marL="8096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дубликатов документов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000" lvl="1" marL="4572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Персонализированный подбор информации</a:t>
            </a:r>
            <a:endParaRPr/>
          </a:p>
          <a:p>
            <a:pPr indent="-396000" lvl="2" marL="7524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контекстная реклама</a:t>
            </a:r>
            <a:endParaRPr/>
          </a:p>
          <a:p>
            <a:pPr indent="-396000" lvl="2" marL="7524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новости об определенном событии и т.п.</a:t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4294967295" type="title"/>
          </p:nvPr>
        </p:nvSpPr>
        <p:spPr>
          <a:xfrm>
            <a:off x="395288" y="404663"/>
            <a:ext cx="8229600" cy="86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ANSWERING</a:t>
            </a:r>
            <a:r>
              <a:rPr b="0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/>
          <p:nvPr>
            <p:ph idx="4294967295" type="body"/>
          </p:nvPr>
        </p:nvSpPr>
        <p:spPr>
          <a:xfrm>
            <a:off x="900113" y="1484313"/>
            <a:ext cx="770413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Ответы на вопросы –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сравнительно новая задача, актуальная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(но и забытое старое направление ИИ, 70 гг.)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Нужен не документ или 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сниппет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 ответ на конкретный вопрос , например:     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Кто придумал вилку?	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b="0" i="1" lang="ru-RU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метапоиск</a:t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Примерная стратегия построения ответа: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определение типа вопроса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построение запроса к интернет-поисковику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 извлечение из найденных документов нужной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информации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построение фразы ответ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endParaRPr/>
          </a:p>
        </p:txBody>
      </p:sp>
      <p:sp>
        <p:nvSpPr>
          <p:cNvPr id="519" name="Shape 519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4294967295" type="title"/>
          </p:nvPr>
        </p:nvSpPr>
        <p:spPr>
          <a:xfrm>
            <a:off x="395288" y="332655"/>
            <a:ext cx="8229600" cy="864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r>
              <a:rPr b="0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>
            <p:ph idx="4294967295" type="body"/>
          </p:nvPr>
        </p:nvSpPr>
        <p:spPr>
          <a:xfrm>
            <a:off x="611188" y="1341438"/>
            <a:ext cx="8353425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Извлечение информации (знаний) из текстов: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 задачи – выявление в текстовой </a:t>
            </a: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коллекции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информации, релевантной  определенной проблеме, теме: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конкретных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имен лиц, названий фирм и т.п.)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отношений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связанных с ними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событий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фактов: </a:t>
            </a:r>
            <a:br>
              <a:rPr b="0" i="1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…прошла встреча…,    …выдан кредит..</a:t>
            </a:r>
            <a:endParaRPr b="0" i="0" sz="2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терминов и их связей, ключевых слов:  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адресная шина</a:t>
            </a:r>
            <a:endParaRPr b="0" i="0" sz="22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Извлеченные данные структурируются  и визуализируются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Приложения:</a:t>
            </a:r>
            <a:endParaRPr/>
          </a:p>
          <a:p>
            <a:pPr indent="-347663" lvl="1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мониторинг новостных лент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Сколько кораблей затонуло в текущем году? </a:t>
            </a:r>
            <a:endParaRPr/>
          </a:p>
          <a:p>
            <a:pPr indent="-347663" lvl="1" marL="6921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аналитика экономической и производств. деятельности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извлечения: правила, машинное обучение </a:t>
            </a:r>
            <a:endParaRPr/>
          </a:p>
        </p:txBody>
      </p:sp>
      <p:sp>
        <p:nvSpPr>
          <p:cNvPr id="526" name="Shape 526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4294967295" type="title"/>
          </p:nvPr>
        </p:nvSpPr>
        <p:spPr>
          <a:xfrm>
            <a:off x="395288" y="333375"/>
            <a:ext cx="8229600" cy="9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OPINION MINING</a:t>
            </a:r>
            <a:endParaRPr b="1" i="1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 txBox="1"/>
          <p:nvPr>
            <p:ph idx="4294967295" type="body"/>
          </p:nvPr>
        </p:nvSpPr>
        <p:spPr>
          <a:xfrm>
            <a:off x="971550" y="1412875"/>
            <a:ext cx="7921625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Близко по целям и методам </a:t>
            </a:r>
            <a:r>
              <a:rPr b="0" i="1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направлению 			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endParaRPr b="0" i="0" sz="23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Opinion Mining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извлечение и анализ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мнений, отзывов, суждений (о персоналиях, товарах, услугах, фильмах, книгах и проч.)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текстов сети Интернет (форумы, блоги и т.п.)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их последующей классификации (например,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источнику/ тональности) или др. анализу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Char char="●"/>
            </a:pP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анализ тональности текстов, </a:t>
            </a:r>
            <a:b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т.е. определение их общей эмоциональной оценки: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положительная</a:t>
            </a:r>
            <a:r>
              <a:rPr b="0" i="0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отрицательная</a:t>
            </a:r>
            <a:r>
              <a:rPr b="0" i="0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ru-RU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нейтральная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980"/>
              <a:buFont typeface="Noto Sans Symbols"/>
              <a:buChar char="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 политиках, партиях, фирмах и компаниях и пр.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8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(по сути: задача 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контент-анализа)</a:t>
            </a: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4294967295" type="title"/>
          </p:nvPr>
        </p:nvSpPr>
        <p:spPr>
          <a:xfrm>
            <a:off x="395288" y="332656"/>
            <a:ext cx="8229600" cy="100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 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 SUPPORT</a:t>
            </a:r>
            <a:r>
              <a:rPr b="0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 txBox="1"/>
          <p:nvPr>
            <p:ph idx="4294967295" type="body"/>
          </p:nvPr>
        </p:nvSpPr>
        <p:spPr>
          <a:xfrm>
            <a:off x="774550" y="1341450"/>
            <a:ext cx="80646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Автоматизация подготовки и редактирования текстов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Первые программы: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автоматическая простановка переносов слов </a:t>
            </a:r>
            <a:endParaRPr/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проверка орфографии (спеллеры, автокорректоры)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Коммерческие системы:   проверка орфографии,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частично – синтаксиса, а также оценка сложности стиля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Исследовательские разработки:</a:t>
            </a:r>
            <a:endParaRPr/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выявление неправильного употребления предлогов (использование 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моделей управления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обнаружение сложных лексических ошибок: описки, приводящие к другим словам: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овальный/оральный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паронимические ошибки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ru-RU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болотный/болотистый</a:t>
            </a: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Shape 546"/>
          <p:cNvSpPr txBox="1"/>
          <p:nvPr>
            <p:ph idx="4294967295" type="title"/>
          </p:nvPr>
        </p:nvSpPr>
        <p:spPr>
          <a:xfrm>
            <a:off x="457200" y="332656"/>
            <a:ext cx="7859216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ПРИКЛАДНЫЕ ЗАДАЧИ: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ГЕНЕРАЦИЯ ТЕКСТА</a:t>
            </a:r>
            <a:endParaRPr/>
          </a:p>
        </p:txBody>
      </p:sp>
      <p:sp>
        <p:nvSpPr>
          <p:cNvPr id="547" name="Shape 547"/>
          <p:cNvSpPr txBox="1"/>
          <p:nvPr>
            <p:ph idx="4294967295" type="body"/>
          </p:nvPr>
        </p:nvSpPr>
        <p:spPr>
          <a:xfrm>
            <a:off x="539750" y="1341438"/>
            <a:ext cx="860425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 70-х гг. – в рамках ИИ, рост работ в 90-2000 гг.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Особенности задачи: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автоматическое построение описания на ЕЯ информации, представленной в </a:t>
            </a:r>
            <a:r>
              <a:rPr b="0" i="0" lang="ru-RU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нетекстовой форме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БД, таблицы, семантические сети, рисунки и др.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❖"/>
            </a:pP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этом требуется нужный </a:t>
            </a:r>
            <a:r>
              <a:rPr b="0" i="0" lang="ru-RU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объем</a:t>
            </a: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текста и </a:t>
            </a:r>
            <a:r>
              <a:rPr b="0" i="0" lang="ru-RU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аспект</a:t>
            </a:r>
            <a:r>
              <a:rPr b="0" i="0" lang="ru-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описания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Виды генерируемых текстов: отчет по БД, комментарий фактов, инструкция пользования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систем: </a:t>
            </a:r>
            <a:endParaRPr/>
          </a:p>
          <a:p>
            <a:pPr indent="-347663" lvl="1" marL="6921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Системы многоязыковой генерации (тиражирования)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инструкций, руководств пользователя,  патентных формул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FoG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(Канада) – двуязычная генерация текстов метеосводок (на английском и французском языках)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109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611188" y="3716338"/>
            <a:ext cx="8064500" cy="223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477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Shape 555"/>
          <p:cNvSpPr txBox="1"/>
          <p:nvPr>
            <p:ph idx="4294967295" type="title"/>
          </p:nvPr>
        </p:nvSpPr>
        <p:spPr>
          <a:xfrm>
            <a:off x="395288" y="333375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ДРУГИЕ ПРИКЛАДНЫЕ ЗАДАЧИ</a:t>
            </a:r>
            <a:endParaRPr/>
          </a:p>
        </p:txBody>
      </p:sp>
      <p:sp>
        <p:nvSpPr>
          <p:cNvPr id="556" name="Shape 556"/>
          <p:cNvSpPr txBox="1"/>
          <p:nvPr>
            <p:ph idx="4294967295" type="body"/>
          </p:nvPr>
        </p:nvSpPr>
        <p:spPr>
          <a:xfrm>
            <a:off x="899592" y="1052513"/>
            <a:ext cx="8244408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Диалог с пользователем на ЕЯ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(ИИ, с 60-х гг.)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– запросы к специализированной БД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(язык ограничен лексически и грамматически)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 чат-боты (виртуальные собеседники):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(1965 г.), 	Тест Тьюринга?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A.L.I.C.E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(2000-04),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Rose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(2010-15),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Mitsuku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(2013-16)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❖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разбор вопроса, генерация фразы ответа (по шаблону)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Обучение ЕЯ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:отдельные уровни и модели)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обычно: лексика языка, грамматика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Распознавание и синтез звучащей речи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учет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фонологического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уровня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использование словарей и моделей морфологии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4294967295" type="title"/>
          </p:nvPr>
        </p:nvSpPr>
        <p:spPr>
          <a:xfrm>
            <a:off x="666750" y="476672"/>
            <a:ext cx="750565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>
            <p:ph idx="4294967295" type="body"/>
          </p:nvPr>
        </p:nvSpPr>
        <p:spPr>
          <a:xfrm>
            <a:off x="971550" y="1124744"/>
            <a:ext cx="7848600" cy="504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Появляются новые прикладные задачи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обработки текстов, требующие методов КЛ и анализа данных.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большинстве приложений используются простые  и редуцированные модели ЕЯ – причина: трудоемкость разработки сложных моделей КЛ, неэффективность применяемых в них алгоритмов.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 простые модели во многих задачах дают приемлемые/хорошие результаты.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Современная тенденция – все более широкое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применение 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машинного обучения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которое дополняет традиционный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инженерный подход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685800" y="2060575"/>
            <a:ext cx="77724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755650" y="1484313"/>
            <a:ext cx="7920038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84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rPr b="0" i="0" lang="ru-RU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Вопросы?</a:t>
            </a:r>
            <a:br>
              <a:rPr b="0" i="0" lang="ru-RU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0" name="Shape 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8" y="404813"/>
            <a:ext cx="1371600" cy="114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395288" y="332656"/>
            <a:ext cx="7849120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КЛ:   ИНФОРМАТИКА  и ИИСКУССТВЕННЫЙ ИНТЕЛЕКТ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899592" y="1412776"/>
            <a:ext cx="7993583" cy="4753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Информатика (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Общая методология с КЛ – 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построение компьютерных программ</a:t>
            </a:r>
            <a:endParaRPr/>
          </a:p>
          <a:p>
            <a:pPr indent="-347663" lvl="1" marL="6921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трансляции языков программирования (ЯП) – алгоритмы из теории формальных языков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Искусственный интеллект:</a:t>
            </a:r>
            <a:endParaRPr/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Задача: компьютерное моделирование интеллектуальных функций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Пересечение с КЛ: обработка ЕЯ – 					интеллектуальная функция</a:t>
            </a:r>
            <a:endParaRPr/>
          </a:p>
          <a:p>
            <a:pPr indent="-347663" lvl="1" marL="692150" marR="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моделирования: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эвристические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Shape 577"/>
          <p:cNvSpPr txBox="1"/>
          <p:nvPr>
            <p:ph idx="4294967295" type="title"/>
          </p:nvPr>
        </p:nvSpPr>
        <p:spPr>
          <a:xfrm>
            <a:off x="457200" y="332656"/>
            <a:ext cx="77152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ЛИТЕРАТУРА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 txBox="1"/>
          <p:nvPr>
            <p:ph idx="4294967295" type="body"/>
          </p:nvPr>
        </p:nvSpPr>
        <p:spPr>
          <a:xfrm>
            <a:off x="684213" y="836613"/>
            <a:ext cx="7991475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Прикладная и компьютерная лингвистика / Под ред. Николаева И.С. и др. – М.: ЛЕНАНД, </a:t>
            </a: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60000" lvl="0" marL="360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Ингерсолл Г.С., Мортон Т.С., Фэррис Э.Л. Обработка неструктурированных текстов. Поиск, организация и манипулирование / Пер. с англ. – М.: ДМК Пресс, </a:t>
            </a: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60000" lvl="0" marL="360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Автоматическая обработка текстов на </a:t>
            </a:r>
            <a:b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естественном языке и компьютерная лингвистика: </a:t>
            </a:r>
            <a:b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учеб. пособие / Большакова Е.И. и др. –  М.: МИЭМ, 2011.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http://clschool.miem.edu.ru/uploads/swfupload/files/98e8cdfb0288b275a3197626ffe06e277a03d43d.pdf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60000" lvl="0" marL="360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Васильев В. Г., Кривенко М. П. Методы автоматизированной обработки текстов. – М.: ИПИ РАН, 2008.</a:t>
            </a:r>
            <a:endParaRPr/>
          </a:p>
          <a:p>
            <a:pPr indent="-360000" lvl="0" marL="360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Jurafsky D., Martin J. Speech and Language Processing. An Introduction to Natural Language Processing, Computational Linguistics and Speech Recognition, Prentice Hall, 2000.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Лукашевич Н.В. Тезаурусы в задачах информационного поиска. – М.: Изд-во Московского университета, 2011.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Shape 584"/>
          <p:cNvSpPr txBox="1"/>
          <p:nvPr>
            <p:ph idx="4294967295" type="title"/>
          </p:nvPr>
        </p:nvSpPr>
        <p:spPr>
          <a:xfrm>
            <a:off x="457200" y="333375"/>
            <a:ext cx="7543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  «СМЫСЛ⇔ТЕКСТ»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>
            <p:ph idx="4294967295" type="body"/>
          </p:nvPr>
        </p:nvSpPr>
        <p:spPr>
          <a:xfrm>
            <a:off x="827088" y="981075"/>
            <a:ext cx="8316912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И.А. Мельчук,  Ю.Д. Апресян (примерно с 70-х гг.)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Лингвистическая структурная модель на основе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правил;   	 Особенности: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Смысл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инвариант синонимич. преобразований текста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Ориентация на синтез (построение) текстов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Многоуровневость модели, разделение основных уровней на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поверхностный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глубинный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уровни, в частности: 	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глубинный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(семантизированный) и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поверхностный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(«чистый») синтаксис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Лексические функции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описания нестандартной синтактики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Упор на словарь, а не на грамматику,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словаре – информация для разных уровней языка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Семантическое представление предложения/текста: семантический граф + коммуникативная организация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666750" y="404664"/>
            <a:ext cx="7505650" cy="78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ОСНОВНАЯ ЗАДАЧА  КЛ</a:t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683568" y="1124744"/>
            <a:ext cx="8460432" cy="511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– построение систем для автоматической обработки информации, представленной на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ЕЯ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Задача: Разработка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лингвистических процессоров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различных прикладных систем </a:t>
            </a:r>
            <a:endParaRPr/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Лингвистический процессор: модуль или вся система  </a:t>
            </a:r>
            <a:endParaRPr b="0" i="1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снова  процессора – формальная модель текста/языка</a:t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Проблемы связаны со </a:t>
            </a:r>
            <a:r>
              <a:rPr b="0" i="0" lang="ru-R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сложностью языка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Естественный язык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сложная 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система знаков </a:t>
            </a:r>
            <a:b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(звуковых и письменных),  возникшая в процессе человеческой деятельности как средство общения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Функции ЕЯ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коммуникация, мышление,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познание и  сохранение знаний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666750" y="404664"/>
            <a:ext cx="7577658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ОСОБЕННОСТИ ЕЯ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 ЗНАКОВОЙ СИСТЕМЫ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900113" y="1484784"/>
            <a:ext cx="7920037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r>
              <a:rPr b="0" i="1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Сложная комбинаторная система знаков: 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Постоянная изменчивость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Несколько сот тысяч языковых знаков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Многоуровневость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каждый 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уровень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подсистема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правила сочетания </a:t>
            </a:r>
            <a:r>
              <a:rPr b="0" i="1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единиц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(знаков)  этого уровня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Взаимосвязь, иерархия уровней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Избыточность ЕЯ (но и универсальность)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Многозначность, неопределенность смысла знаков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Невозможность один раз и навсегда создать 	лингвистический процессор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332656"/>
            <a:ext cx="807524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МНОГОУРОВНЕВОСТЬ  ЕЯ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55650" y="980728"/>
            <a:ext cx="8388350" cy="540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Уровни ЕЯ взаимосвязаны; иерархия уровней: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разложимость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единиц одного уровня на меньшие)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фонологический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звуки (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фонемы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/ буквы</a:t>
            </a:r>
            <a:endParaRPr/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морфологический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слова (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словоформы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листом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8" lvl="2" marL="9874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подуровень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морфем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(корень, суффикс…)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ru-RU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по-стро-ен</a:t>
            </a:r>
            <a:endParaRPr b="0" i="0" sz="2200" u="none" cap="none" strike="noStrike">
              <a:solidFill>
                <a:srgbClr val="4567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лексический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лексемы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лексикон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лексема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совокупность 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словоформ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слова </a:t>
            </a:r>
            <a:b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например: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лист</a:t>
            </a:r>
            <a:r>
              <a:rPr b="0" i="0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листа</a:t>
            </a:r>
            <a:r>
              <a:rPr b="0" i="0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листу</a:t>
            </a:r>
            <a:r>
              <a:rPr b="0" i="0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листе, ..</a:t>
            </a:r>
            <a:endParaRPr b="1" i="0" sz="2200" u="none" cap="none" strike="noStrike">
              <a:solidFill>
                <a:srgbClr val="4567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синтаксический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предложения (фразы)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93688" lvl="2" marL="9874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подуровень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словосочетаний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синий цвет, </a:t>
            </a:r>
            <a:b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			смотрю кино</a:t>
            </a:r>
            <a:r>
              <a:rPr b="0" i="0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ru-RU" sz="2200" u="none" cap="none" strike="noStrike">
                <a:solidFill>
                  <a:srgbClr val="456767"/>
                </a:solidFill>
                <a:latin typeface="Arial"/>
                <a:ea typeface="Arial"/>
                <a:cs typeface="Arial"/>
                <a:sym typeface="Arial"/>
              </a:rPr>
              <a:t>чай с сахаром</a:t>
            </a:r>
            <a:endParaRPr/>
          </a:p>
          <a:p>
            <a:pPr indent="-293688" lvl="2" marL="9874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надуровень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сверхфразовых единств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≈ абзацев)</a:t>
            </a:r>
            <a:endParaRPr b="0" i="0" sz="2200" u="none" cap="none" strike="noStrike">
              <a:solidFill>
                <a:srgbClr val="4567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семантический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(смысловой)</a:t>
            </a:r>
            <a:r>
              <a:rPr b="1" i="0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семы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1" marL="69215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дискурсивный</a:t>
            </a:r>
            <a:r>
              <a:rPr b="1" i="0" lang="ru-RU" sz="2200" u="none" cap="none" strike="noStrike">
                <a:solidFill>
                  <a:srgbClr val="4C72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структуры  связного текста</a:t>
            </a:r>
            <a:endParaRPr b="0" i="0" sz="2200" u="none" cap="none" strike="noStrike">
              <a:solidFill>
                <a:srgbClr val="4C72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983" lvl="1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title"/>
          </p:nvPr>
        </p:nvSpPr>
        <p:spPr>
          <a:xfrm>
            <a:off x="466725" y="332656"/>
            <a:ext cx="7705675" cy="86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ЯЗЫК  КАК  ПРЕОБРАЗОВАТЕЛЬ   </a:t>
            </a:r>
            <a:b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СМЫСЛ ⇔ ТЕКСТ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idx="4294967295" type="body"/>
          </p:nvPr>
        </p:nvSpPr>
        <p:spPr>
          <a:xfrm>
            <a:off x="684213" y="1268760"/>
            <a:ext cx="7991475" cy="489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Центральный объект  –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текст</a:t>
            </a:r>
            <a:r>
              <a:rPr b="0" i="1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линейность текста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 составлен из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единиц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разного </a:t>
            </a:r>
            <a:r>
              <a:rPr b="0" i="1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уровня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Единицы: незначащие и </a:t>
            </a:r>
            <a:r>
              <a:rPr b="0" i="0" lang="ru-RU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значащие</a:t>
            </a: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(языковые знаки)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780928"/>
            <a:ext cx="8713788" cy="3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