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8DDB74-415E-424B-AD05-A7D671FF3BCD}" type="datetimeFigureOut">
              <a:rPr lang="en-ID" smtClean="0"/>
              <a:t>17/03/2022</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651620-DEA8-4A8E-9C33-FDD0889DB5E6}" type="slidenum">
              <a:rPr lang="en-ID" smtClean="0"/>
              <a:t>‹#›</a:t>
            </a:fld>
            <a:endParaRPr lang="en-ID"/>
          </a:p>
        </p:txBody>
      </p:sp>
    </p:spTree>
    <p:extLst>
      <p:ext uri="{BB962C8B-B14F-4D97-AF65-F5344CB8AC3E}">
        <p14:creationId xmlns:p14="http://schemas.microsoft.com/office/powerpoint/2010/main" val="34784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Recommender systems aim to predict users interests and recommend stuff that is interesting for the user. Data are required for recommender systems from either from the user (collaborative filtering), service provider (content-based filtering), or both (hybrid filtering). In this project, I am trying to create a prototype of a recommendation system based on the articles from BBC.</a:t>
            </a:r>
          </a:p>
          <a:p>
            <a:endParaRPr lang="en-ID" dirty="0"/>
          </a:p>
        </p:txBody>
      </p:sp>
      <p:sp>
        <p:nvSpPr>
          <p:cNvPr id="4" name="Slide Number Placeholder 3"/>
          <p:cNvSpPr>
            <a:spLocks noGrp="1"/>
          </p:cNvSpPr>
          <p:nvPr>
            <p:ph type="sldNum" sz="quarter" idx="5"/>
          </p:nvPr>
        </p:nvSpPr>
        <p:spPr/>
        <p:txBody>
          <a:bodyPr/>
          <a:lstStyle/>
          <a:p>
            <a:fld id="{0C651620-DEA8-4A8E-9C33-FDD0889DB5E6}" type="slidenum">
              <a:rPr lang="en-ID" smtClean="0"/>
              <a:t>2</a:t>
            </a:fld>
            <a:endParaRPr lang="en-ID"/>
          </a:p>
        </p:txBody>
      </p:sp>
    </p:spTree>
    <p:extLst>
      <p:ext uri="{BB962C8B-B14F-4D97-AF65-F5344CB8AC3E}">
        <p14:creationId xmlns:p14="http://schemas.microsoft.com/office/powerpoint/2010/main" val="4076328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British Broadcasting Corporation (BBC) is the national broadcaster of the United Kingdom. Headquartered at Broadcasting House in London, it is the world's oldest national broadcaster, and the largest broadcaster in the world by the number of employees, employing over 22,000 staff in total, of whom approximately 19,000 are in public-sector broadcasting. They produce programs and services for audiences throughout the UK. They also produce content that can be enjoyed across the globe.</a:t>
            </a:r>
          </a:p>
          <a:p>
            <a:endParaRPr lang="en-ID" dirty="0"/>
          </a:p>
        </p:txBody>
      </p:sp>
      <p:sp>
        <p:nvSpPr>
          <p:cNvPr id="4" name="Slide Number Placeholder 3"/>
          <p:cNvSpPr>
            <a:spLocks noGrp="1"/>
          </p:cNvSpPr>
          <p:nvPr>
            <p:ph type="sldNum" sz="quarter" idx="5"/>
          </p:nvPr>
        </p:nvSpPr>
        <p:spPr/>
        <p:txBody>
          <a:bodyPr/>
          <a:lstStyle/>
          <a:p>
            <a:fld id="{0C651620-DEA8-4A8E-9C33-FDD0889DB5E6}" type="slidenum">
              <a:rPr lang="en-ID" smtClean="0"/>
              <a:t>3</a:t>
            </a:fld>
            <a:endParaRPr lang="en-ID"/>
          </a:p>
        </p:txBody>
      </p:sp>
    </p:spTree>
    <p:extLst>
      <p:ext uri="{BB962C8B-B14F-4D97-AF65-F5344CB8AC3E}">
        <p14:creationId xmlns:p14="http://schemas.microsoft.com/office/powerpoint/2010/main" val="2184398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stakeholders from BBC started from their service provider, viewer/user/reader, Board of Executives, Commercial Provider, and a lot of stakeholders that need to be mentioned. In this project, the main stakeholders are The service provider and the viewer. The service provider in this case is the one who provides BBC the content of the news or informative videos. On the other hand, the viewer is the one who enjoys and watches the content that has been provided by BBC.</a:t>
            </a:r>
          </a:p>
          <a:p>
            <a:endParaRPr lang="en-ID" dirty="0"/>
          </a:p>
        </p:txBody>
      </p:sp>
      <p:sp>
        <p:nvSpPr>
          <p:cNvPr id="4" name="Slide Number Placeholder 3"/>
          <p:cNvSpPr>
            <a:spLocks noGrp="1"/>
          </p:cNvSpPr>
          <p:nvPr>
            <p:ph type="sldNum" sz="quarter" idx="5"/>
          </p:nvPr>
        </p:nvSpPr>
        <p:spPr/>
        <p:txBody>
          <a:bodyPr/>
          <a:lstStyle/>
          <a:p>
            <a:fld id="{0C651620-DEA8-4A8E-9C33-FDD0889DB5E6}" type="slidenum">
              <a:rPr lang="en-ID" smtClean="0"/>
              <a:t>4</a:t>
            </a:fld>
            <a:endParaRPr lang="en-ID"/>
          </a:p>
        </p:txBody>
      </p:sp>
    </p:spTree>
    <p:extLst>
      <p:ext uri="{BB962C8B-B14F-4D97-AF65-F5344CB8AC3E}">
        <p14:creationId xmlns:p14="http://schemas.microsoft.com/office/powerpoint/2010/main" val="2367938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 https://downloads.bbc.co.uk/aboutthebbc/reports/annualreport/2020-21.pdf#page=20</a:t>
            </a:r>
            <a:endParaRPr lang="en-ID" dirty="0"/>
          </a:p>
        </p:txBody>
      </p:sp>
      <p:sp>
        <p:nvSpPr>
          <p:cNvPr id="4" name="Slide Number Placeholder 3"/>
          <p:cNvSpPr>
            <a:spLocks noGrp="1"/>
          </p:cNvSpPr>
          <p:nvPr>
            <p:ph type="sldNum" sz="quarter" idx="5"/>
          </p:nvPr>
        </p:nvSpPr>
        <p:spPr/>
        <p:txBody>
          <a:bodyPr/>
          <a:lstStyle/>
          <a:p>
            <a:fld id="{0C651620-DEA8-4A8E-9C33-FDD0889DB5E6}" type="slidenum">
              <a:rPr lang="en-ID" smtClean="0"/>
              <a:t>5</a:t>
            </a:fld>
            <a:endParaRPr lang="en-ID"/>
          </a:p>
        </p:txBody>
      </p:sp>
    </p:spTree>
    <p:extLst>
      <p:ext uri="{BB962C8B-B14F-4D97-AF65-F5344CB8AC3E}">
        <p14:creationId xmlns:p14="http://schemas.microsoft.com/office/powerpoint/2010/main" val="1829919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a:t>Source : https://www.ofcom.org.uk/__data/assets/pdf_file/0014/58001/bbc-annex2.pdf</a:t>
            </a:r>
          </a:p>
        </p:txBody>
      </p:sp>
      <p:sp>
        <p:nvSpPr>
          <p:cNvPr id="4" name="Slide Number Placeholder 3"/>
          <p:cNvSpPr>
            <a:spLocks noGrp="1"/>
          </p:cNvSpPr>
          <p:nvPr>
            <p:ph type="sldNum" sz="quarter" idx="5"/>
          </p:nvPr>
        </p:nvSpPr>
        <p:spPr/>
        <p:txBody>
          <a:bodyPr/>
          <a:lstStyle/>
          <a:p>
            <a:fld id="{0C651620-DEA8-4A8E-9C33-FDD0889DB5E6}" type="slidenum">
              <a:rPr lang="en-ID" smtClean="0"/>
              <a:t>6</a:t>
            </a:fld>
            <a:endParaRPr lang="en-ID"/>
          </a:p>
        </p:txBody>
      </p:sp>
    </p:spTree>
    <p:extLst>
      <p:ext uri="{BB962C8B-B14F-4D97-AF65-F5344CB8AC3E}">
        <p14:creationId xmlns:p14="http://schemas.microsoft.com/office/powerpoint/2010/main" val="5670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next step is to gather all of the metadata that might be useful for my recommendation system. Starting from the Title, Description, Images, </a:t>
            </a:r>
            <a:r>
              <a:rPr lang="en-US" dirty="0" err="1"/>
              <a:t>Url</a:t>
            </a:r>
            <a:r>
              <a:rPr lang="en-US" dirty="0"/>
              <a:t>, Category, and Keywords. I am using the BeautifulSoup4 library to get all metadata from all the articles that have been gathered or provided beforehand. Then I save all the metadata from all articles to process it later as a recommendation system later as a Comma Separable Value file.</a:t>
            </a:r>
          </a:p>
          <a:p>
            <a:endParaRPr lang="en-ID" dirty="0"/>
          </a:p>
        </p:txBody>
      </p:sp>
      <p:sp>
        <p:nvSpPr>
          <p:cNvPr id="4" name="Slide Number Placeholder 3"/>
          <p:cNvSpPr>
            <a:spLocks noGrp="1"/>
          </p:cNvSpPr>
          <p:nvPr>
            <p:ph type="sldNum" sz="quarter" idx="5"/>
          </p:nvPr>
        </p:nvSpPr>
        <p:spPr/>
        <p:txBody>
          <a:bodyPr/>
          <a:lstStyle/>
          <a:p>
            <a:fld id="{0C651620-DEA8-4A8E-9C33-FDD0889DB5E6}" type="slidenum">
              <a:rPr lang="en-ID" smtClean="0"/>
              <a:t>7</a:t>
            </a:fld>
            <a:endParaRPr lang="en-ID"/>
          </a:p>
        </p:txBody>
      </p:sp>
    </p:spTree>
    <p:extLst>
      <p:ext uri="{BB962C8B-B14F-4D97-AF65-F5344CB8AC3E}">
        <p14:creationId xmlns:p14="http://schemas.microsoft.com/office/powerpoint/2010/main" val="3987798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step is I put the design of my recommendation system that has in mind into the code using </a:t>
            </a:r>
            <a:r>
              <a:rPr lang="en-US" dirty="0" err="1"/>
              <a:t>Streamlit</a:t>
            </a:r>
            <a:r>
              <a:rPr lang="en-US" dirty="0"/>
              <a:t>. In the system, first I provide the user with a completely random recommendation as a starter. Then using K-Means clustering, I am trying to provide the user the recommendation from BBC content according to cluster and the genre of the article. K-Means clustering creates a k cluster value from vectorized value from the description of the content.</a:t>
            </a:r>
          </a:p>
          <a:p>
            <a:r>
              <a:rPr lang="en-US" dirty="0"/>
              <a:t>The clustering itself works by the k cluster that the user is free to choose starts from 2-10 clusters. Then, the system will vectorize the description of the article with TF-IDF vectorization of all articles. The vectorized words are important for the program to understand the value of words on every article. The values then can be used for the K-Means algorithm to create a cluster.</a:t>
            </a:r>
          </a:p>
          <a:p>
            <a:endParaRPr lang="en-ID" dirty="0"/>
          </a:p>
        </p:txBody>
      </p:sp>
      <p:sp>
        <p:nvSpPr>
          <p:cNvPr id="4" name="Slide Number Placeholder 3"/>
          <p:cNvSpPr>
            <a:spLocks noGrp="1"/>
          </p:cNvSpPr>
          <p:nvPr>
            <p:ph type="sldNum" sz="quarter" idx="5"/>
          </p:nvPr>
        </p:nvSpPr>
        <p:spPr/>
        <p:txBody>
          <a:bodyPr/>
          <a:lstStyle/>
          <a:p>
            <a:fld id="{0C651620-DEA8-4A8E-9C33-FDD0889DB5E6}" type="slidenum">
              <a:rPr lang="en-ID" smtClean="0"/>
              <a:t>8</a:t>
            </a:fld>
            <a:endParaRPr lang="en-ID"/>
          </a:p>
        </p:txBody>
      </p:sp>
    </p:spTree>
    <p:extLst>
      <p:ext uri="{BB962C8B-B14F-4D97-AF65-F5344CB8AC3E}">
        <p14:creationId xmlns:p14="http://schemas.microsoft.com/office/powerpoint/2010/main" val="2490341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3/17/2022</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8360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3/17/2022</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33010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3/17/2022</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438121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3/17/2022</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359296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3/17/2022</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60573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3/17/2022</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638865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3/17/2022</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431839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3/17/2022</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064855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3/17/2022</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947706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3/17/2022</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384632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3/17/2022</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1060202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3/17/2022</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533818841"/>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0">
            <a:extLst>
              <a:ext uri="{FF2B5EF4-FFF2-40B4-BE49-F238E27FC236}">
                <a16:creationId xmlns:a16="http://schemas.microsoft.com/office/drawing/2014/main" id="{02E0C409-730D-455F-AA8F-0646ABDB1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3"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97BD2A-4C16-4BC7-9751-91EE044F5D5D}"/>
              </a:ext>
            </a:extLst>
          </p:cNvPr>
          <p:cNvSpPr>
            <a:spLocks noGrp="1"/>
          </p:cNvSpPr>
          <p:nvPr>
            <p:ph type="ctrTitle"/>
          </p:nvPr>
        </p:nvSpPr>
        <p:spPr>
          <a:xfrm>
            <a:off x="1143001" y="1181101"/>
            <a:ext cx="6048374" cy="2247899"/>
          </a:xfrm>
        </p:spPr>
        <p:txBody>
          <a:bodyPr>
            <a:normAutofit fontScale="90000"/>
          </a:bodyPr>
          <a:lstStyle/>
          <a:p>
            <a:r>
              <a:rPr lang="en-US" dirty="0"/>
              <a:t>BBC recommendation system</a:t>
            </a:r>
            <a:endParaRPr lang="en-ID" dirty="0"/>
          </a:p>
        </p:txBody>
      </p:sp>
      <p:sp>
        <p:nvSpPr>
          <p:cNvPr id="3" name="Subtitle 2">
            <a:extLst>
              <a:ext uri="{FF2B5EF4-FFF2-40B4-BE49-F238E27FC236}">
                <a16:creationId xmlns:a16="http://schemas.microsoft.com/office/drawing/2014/main" id="{93C919B8-DBA4-43BA-950F-6535D9F6F17D}"/>
              </a:ext>
            </a:extLst>
          </p:cNvPr>
          <p:cNvSpPr>
            <a:spLocks noGrp="1"/>
          </p:cNvSpPr>
          <p:nvPr>
            <p:ph type="subTitle" idx="1"/>
          </p:nvPr>
        </p:nvSpPr>
        <p:spPr>
          <a:xfrm>
            <a:off x="1143001" y="4360719"/>
            <a:ext cx="2679356" cy="1465118"/>
          </a:xfrm>
        </p:spPr>
        <p:txBody>
          <a:bodyPr anchor="b">
            <a:normAutofit/>
          </a:bodyPr>
          <a:lstStyle/>
          <a:p>
            <a:r>
              <a:rPr lang="en-US" dirty="0"/>
              <a:t>By : Gama Candra Tri Kartika (1088017)</a:t>
            </a:r>
            <a:endParaRPr lang="en-ID" dirty="0"/>
          </a:p>
        </p:txBody>
      </p:sp>
      <p:pic>
        <p:nvPicPr>
          <p:cNvPr id="19" name="Picture 3">
            <a:extLst>
              <a:ext uri="{FF2B5EF4-FFF2-40B4-BE49-F238E27FC236}">
                <a16:creationId xmlns:a16="http://schemas.microsoft.com/office/drawing/2014/main" id="{56CFC151-010E-5BEE-5E84-BC8B7F03D82C}"/>
              </a:ext>
            </a:extLst>
          </p:cNvPr>
          <p:cNvPicPr>
            <a:picLocks noChangeAspect="1"/>
          </p:cNvPicPr>
          <p:nvPr/>
        </p:nvPicPr>
        <p:blipFill rotWithShape="1">
          <a:blip r:embed="rId2"/>
          <a:srcRect l="23288" r="5799"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Tree>
    <p:extLst>
      <p:ext uri="{BB962C8B-B14F-4D97-AF65-F5344CB8AC3E}">
        <p14:creationId xmlns:p14="http://schemas.microsoft.com/office/powerpoint/2010/main" val="2392260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4747E-2AEA-472E-870A-4C84EFDA38DD}"/>
              </a:ext>
            </a:extLst>
          </p:cNvPr>
          <p:cNvSpPr>
            <a:spLocks noGrp="1"/>
          </p:cNvSpPr>
          <p:nvPr>
            <p:ph type="title"/>
          </p:nvPr>
        </p:nvSpPr>
        <p:spPr/>
        <p:txBody>
          <a:bodyPr/>
          <a:lstStyle/>
          <a:p>
            <a:r>
              <a:rPr lang="en-US" dirty="0"/>
              <a:t>Conclusion</a:t>
            </a:r>
            <a:endParaRPr lang="en-ID" dirty="0"/>
          </a:p>
        </p:txBody>
      </p:sp>
      <p:sp>
        <p:nvSpPr>
          <p:cNvPr id="3" name="Content Placeholder 2">
            <a:extLst>
              <a:ext uri="{FF2B5EF4-FFF2-40B4-BE49-F238E27FC236}">
                <a16:creationId xmlns:a16="http://schemas.microsoft.com/office/drawing/2014/main" id="{0B9DA975-4DF1-47F9-8D66-2310582A642B}"/>
              </a:ext>
            </a:extLst>
          </p:cNvPr>
          <p:cNvSpPr>
            <a:spLocks noGrp="1"/>
          </p:cNvSpPr>
          <p:nvPr>
            <p:ph idx="1"/>
          </p:nvPr>
        </p:nvSpPr>
        <p:spPr/>
        <p:txBody>
          <a:bodyPr>
            <a:normAutofit fontScale="92500" lnSpcReduction="20000"/>
          </a:bodyPr>
          <a:lstStyle/>
          <a:p>
            <a:r>
              <a:rPr lang="en-US" dirty="0"/>
              <a:t>First, the metadata doesn't have a lot of useful features that might be important for the model. The metadata that has been provided lacks some important features that might be helpful to create a more precise recommendation. There might be also redundancy in the features from the cluster of description and category.</a:t>
            </a:r>
          </a:p>
          <a:p>
            <a:r>
              <a:rPr lang="en-US" dirty="0"/>
              <a:t>Second, the lack of data from the user makes the consideration of the value from the user as a stakeholder has been ignored. Because the generated metadata has been scrapped from only what users can see on the service provider, it might be ignoring what the service provider can see on their user.</a:t>
            </a:r>
          </a:p>
          <a:p>
            <a:r>
              <a:rPr lang="en-US" dirty="0"/>
              <a:t>Third, there is no application on value from service provider stakeholders. The information itself is not publicly open without doing a survey on the service provider's opinion regarding of what is their actual value.</a:t>
            </a:r>
          </a:p>
        </p:txBody>
      </p:sp>
    </p:spTree>
    <p:extLst>
      <p:ext uri="{BB962C8B-B14F-4D97-AF65-F5344CB8AC3E}">
        <p14:creationId xmlns:p14="http://schemas.microsoft.com/office/powerpoint/2010/main" val="649746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00C04237-153A-4A4F-A7E9-6926B66F8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icon&#10;&#10;Description automatically generated">
            <a:extLst>
              <a:ext uri="{FF2B5EF4-FFF2-40B4-BE49-F238E27FC236}">
                <a16:creationId xmlns:a16="http://schemas.microsoft.com/office/drawing/2014/main" id="{3D668272-16CC-49E6-84FC-5683378F8692}"/>
              </a:ext>
            </a:extLst>
          </p:cNvPr>
          <p:cNvPicPr>
            <a:picLocks noChangeAspect="1"/>
          </p:cNvPicPr>
          <p:nvPr/>
        </p:nvPicPr>
        <p:blipFill rotWithShape="1">
          <a:blip r:embed="rId3">
            <a:duotone>
              <a:prstClr val="black"/>
              <a:srgbClr val="D9C3A5">
                <a:tint val="50000"/>
                <a:satMod val="180000"/>
              </a:srgbClr>
            </a:duotone>
            <a:extLst>
              <a:ext uri="{28A0092B-C50C-407E-A947-70E740481C1C}">
                <a14:useLocalDpi xmlns:a14="http://schemas.microsoft.com/office/drawing/2010/main" val="0"/>
              </a:ext>
            </a:extLst>
          </a:blip>
          <a:srcRect t="9372" b="5723"/>
          <a:stretch/>
        </p:blipFill>
        <p:spPr>
          <a:xfrm>
            <a:off x="20" y="-3"/>
            <a:ext cx="12191980" cy="6858001"/>
          </a:xfrm>
          <a:prstGeom prst="rect">
            <a:avLst/>
          </a:prstGeom>
        </p:spPr>
      </p:pic>
      <p:sp>
        <p:nvSpPr>
          <p:cNvPr id="16" name="Freeform: Shape 15">
            <a:extLst>
              <a:ext uri="{FF2B5EF4-FFF2-40B4-BE49-F238E27FC236}">
                <a16:creationId xmlns:a16="http://schemas.microsoft.com/office/drawing/2014/main" id="{60BD1D87-EF65-4284-8DA1-D14D55487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682EA2F-317E-414A-B019-9D2B09535099}"/>
              </a:ext>
            </a:extLst>
          </p:cNvPr>
          <p:cNvSpPr>
            <a:spLocks noGrp="1"/>
          </p:cNvSpPr>
          <p:nvPr>
            <p:ph type="title"/>
          </p:nvPr>
        </p:nvSpPr>
        <p:spPr>
          <a:xfrm>
            <a:off x="1143001" y="1181101"/>
            <a:ext cx="5714999" cy="2832404"/>
          </a:xfrm>
        </p:spPr>
        <p:txBody>
          <a:bodyPr vert="horz" lIns="91440" tIns="45720" rIns="91440" bIns="45720" rtlCol="0" anchor="t">
            <a:normAutofit/>
          </a:bodyPr>
          <a:lstStyle/>
          <a:p>
            <a:r>
              <a:rPr lang="en-US" sz="3700" cap="all" spc="300" dirty="0">
                <a:solidFill>
                  <a:srgbClr val="FFFFFF"/>
                </a:solidFill>
              </a:rPr>
              <a:t>So what is recommendation system ?</a:t>
            </a:r>
          </a:p>
        </p:txBody>
      </p:sp>
      <p:sp>
        <p:nvSpPr>
          <p:cNvPr id="18" name="Freeform: Shape 17">
            <a:extLst>
              <a:ext uri="{FF2B5EF4-FFF2-40B4-BE49-F238E27FC236}">
                <a16:creationId xmlns:a16="http://schemas.microsoft.com/office/drawing/2014/main" id="{D7CA8974-7BA7-4828-89E2-6DAD7353B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3854" y="1544347"/>
            <a:ext cx="4676439" cy="5313651"/>
          </a:xfrm>
          <a:custGeom>
            <a:avLst/>
            <a:gdLst>
              <a:gd name="connsiteX0" fmla="*/ 6846874 w 6846874"/>
              <a:gd name="connsiteY0" fmla="*/ 3021586 h 3021586"/>
              <a:gd name="connsiteX1" fmla="*/ 0 w 6846874"/>
              <a:gd name="connsiteY1" fmla="*/ 3021585 h 3021586"/>
              <a:gd name="connsiteX2" fmla="*/ 3399286 w 6846874"/>
              <a:gd name="connsiteY2" fmla="*/ 0 h 3021586"/>
              <a:gd name="connsiteX0" fmla="*/ 6846874 w 6846874"/>
              <a:gd name="connsiteY0" fmla="*/ 3016405 h 3016405"/>
              <a:gd name="connsiteX1" fmla="*/ 0 w 6846874"/>
              <a:gd name="connsiteY1" fmla="*/ 3016404 h 3016405"/>
              <a:gd name="connsiteX2" fmla="*/ 3425190 w 6846874"/>
              <a:gd name="connsiteY2" fmla="*/ 0 h 3016405"/>
              <a:gd name="connsiteX3" fmla="*/ 6846874 w 6846874"/>
              <a:gd name="connsiteY3" fmla="*/ 3016405 h 3016405"/>
              <a:gd name="connsiteX0" fmla="*/ 6846874 w 6846874"/>
              <a:gd name="connsiteY0" fmla="*/ 3055286 h 3055286"/>
              <a:gd name="connsiteX1" fmla="*/ 0 w 6846874"/>
              <a:gd name="connsiteY1" fmla="*/ 3055285 h 3055286"/>
              <a:gd name="connsiteX2" fmla="*/ 3425190 w 6846874"/>
              <a:gd name="connsiteY2" fmla="*/ 0 h 3055286"/>
              <a:gd name="connsiteX3" fmla="*/ 6846874 w 6846874"/>
              <a:gd name="connsiteY3" fmla="*/ 3055286 h 3055286"/>
              <a:gd name="connsiteX0" fmla="*/ 6846874 w 6846874"/>
              <a:gd name="connsiteY0" fmla="*/ 5422604 h 5422604"/>
              <a:gd name="connsiteX1" fmla="*/ 0 w 6846874"/>
              <a:gd name="connsiteY1" fmla="*/ 5422603 h 5422604"/>
              <a:gd name="connsiteX2" fmla="*/ 6839561 w 6846874"/>
              <a:gd name="connsiteY2" fmla="*/ 0 h 5422604"/>
              <a:gd name="connsiteX3" fmla="*/ 6846874 w 6846874"/>
              <a:gd name="connsiteY3" fmla="*/ 5422604 h 5422604"/>
            </a:gdLst>
            <a:ahLst/>
            <a:cxnLst>
              <a:cxn ang="0">
                <a:pos x="connsiteX0" y="connsiteY0"/>
              </a:cxn>
              <a:cxn ang="0">
                <a:pos x="connsiteX1" y="connsiteY1"/>
              </a:cxn>
              <a:cxn ang="0">
                <a:pos x="connsiteX2" y="connsiteY2"/>
              </a:cxn>
              <a:cxn ang="0">
                <a:pos x="connsiteX3" y="connsiteY3"/>
              </a:cxn>
            </a:cxnLst>
            <a:rect l="l" t="t" r="r" b="b"/>
            <a:pathLst>
              <a:path w="6846874" h="5422604">
                <a:moveTo>
                  <a:pt x="6846874" y="5422604"/>
                </a:moveTo>
                <a:lnTo>
                  <a:pt x="0" y="5422603"/>
                </a:lnTo>
                <a:lnTo>
                  <a:pt x="6839561" y="0"/>
                </a:lnTo>
                <a:cubicBezTo>
                  <a:pt x="6841999" y="1807535"/>
                  <a:pt x="6844436" y="3615069"/>
                  <a:pt x="6846874" y="5422604"/>
                </a:cubicBez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903991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99E5F-5B57-4E68-9161-107578F9A5F1}"/>
              </a:ext>
            </a:extLst>
          </p:cNvPr>
          <p:cNvSpPr>
            <a:spLocks noGrp="1"/>
          </p:cNvSpPr>
          <p:nvPr>
            <p:ph type="title"/>
          </p:nvPr>
        </p:nvSpPr>
        <p:spPr>
          <a:xfrm>
            <a:off x="1143000" y="288473"/>
            <a:ext cx="9905999" cy="1360898"/>
          </a:xfrm>
        </p:spPr>
        <p:txBody>
          <a:bodyPr/>
          <a:lstStyle/>
          <a:p>
            <a:r>
              <a:rPr lang="en-US" dirty="0"/>
              <a:t>British Broadcasting Corporation</a:t>
            </a:r>
            <a:endParaRPr lang="en-ID" dirty="0"/>
          </a:p>
        </p:txBody>
      </p:sp>
      <p:pic>
        <p:nvPicPr>
          <p:cNvPr id="9" name="Content Placeholder 8" descr="Logo&#10;&#10;Description automatically generated with low confidence">
            <a:extLst>
              <a:ext uri="{FF2B5EF4-FFF2-40B4-BE49-F238E27FC236}">
                <a16:creationId xmlns:a16="http://schemas.microsoft.com/office/drawing/2014/main" id="{42A85CCE-BF30-4926-8D9D-789AAA2D78D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86059" y="1218618"/>
            <a:ext cx="8827317" cy="4965366"/>
          </a:xfrm>
        </p:spPr>
      </p:pic>
    </p:spTree>
    <p:extLst>
      <p:ext uri="{BB962C8B-B14F-4D97-AF65-F5344CB8AC3E}">
        <p14:creationId xmlns:p14="http://schemas.microsoft.com/office/powerpoint/2010/main" val="1728133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0A5D1-D909-4B42-A424-4CB4E255EB22}"/>
              </a:ext>
            </a:extLst>
          </p:cNvPr>
          <p:cNvSpPr>
            <a:spLocks noGrp="1"/>
          </p:cNvSpPr>
          <p:nvPr>
            <p:ph type="title"/>
          </p:nvPr>
        </p:nvSpPr>
        <p:spPr/>
        <p:txBody>
          <a:bodyPr/>
          <a:lstStyle/>
          <a:p>
            <a:r>
              <a:rPr lang="en-US" dirty="0"/>
              <a:t>Stakeholders</a:t>
            </a:r>
            <a:endParaRPr lang="en-ID" dirty="0"/>
          </a:p>
        </p:txBody>
      </p:sp>
      <p:cxnSp>
        <p:nvCxnSpPr>
          <p:cNvPr id="5" name="Straight Connector 4">
            <a:extLst>
              <a:ext uri="{FF2B5EF4-FFF2-40B4-BE49-F238E27FC236}">
                <a16:creationId xmlns:a16="http://schemas.microsoft.com/office/drawing/2014/main" id="{D2B6EA6D-20B5-4D37-9AB8-2A55F70FA598}"/>
              </a:ext>
            </a:extLst>
          </p:cNvPr>
          <p:cNvCxnSpPr>
            <a:cxnSpLocks/>
          </p:cNvCxnSpPr>
          <p:nvPr/>
        </p:nvCxnSpPr>
        <p:spPr>
          <a:xfrm flipV="1">
            <a:off x="7543800" y="1437839"/>
            <a:ext cx="2045617" cy="1854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descr="Logo, company name&#10;&#10;Description automatically generated">
            <a:extLst>
              <a:ext uri="{FF2B5EF4-FFF2-40B4-BE49-F238E27FC236}">
                <a16:creationId xmlns:a16="http://schemas.microsoft.com/office/drawing/2014/main" id="{95D9CC64-76C9-428E-ABAC-E97E3D750D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9843" y="545715"/>
            <a:ext cx="1514573" cy="1514573"/>
          </a:xfrm>
          <a:prstGeom prst="rect">
            <a:avLst/>
          </a:prstGeom>
        </p:spPr>
      </p:pic>
      <p:cxnSp>
        <p:nvCxnSpPr>
          <p:cNvPr id="9" name="Straight Connector 8">
            <a:extLst>
              <a:ext uri="{FF2B5EF4-FFF2-40B4-BE49-F238E27FC236}">
                <a16:creationId xmlns:a16="http://schemas.microsoft.com/office/drawing/2014/main" id="{F95CB54D-C860-4269-B2E2-656190829844}"/>
              </a:ext>
            </a:extLst>
          </p:cNvPr>
          <p:cNvCxnSpPr>
            <a:cxnSpLocks/>
          </p:cNvCxnSpPr>
          <p:nvPr/>
        </p:nvCxnSpPr>
        <p:spPr>
          <a:xfrm>
            <a:off x="7543800" y="3774257"/>
            <a:ext cx="2184662" cy="17611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descr="Icon&#10;&#10;Description automatically generated">
            <a:extLst>
              <a:ext uri="{FF2B5EF4-FFF2-40B4-BE49-F238E27FC236}">
                <a16:creationId xmlns:a16="http://schemas.microsoft.com/office/drawing/2014/main" id="{AF82718A-30FE-4D34-8048-6C1E41A7E9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070" y="2801055"/>
            <a:ext cx="1750468" cy="1750468"/>
          </a:xfrm>
          <a:prstGeom prst="rect">
            <a:avLst/>
          </a:prstGeom>
        </p:spPr>
      </p:pic>
      <p:pic>
        <p:nvPicPr>
          <p:cNvPr id="15" name="Picture 14" descr="Icon&#10;&#10;Description automatically generated">
            <a:extLst>
              <a:ext uri="{FF2B5EF4-FFF2-40B4-BE49-F238E27FC236}">
                <a16:creationId xmlns:a16="http://schemas.microsoft.com/office/drawing/2014/main" id="{3F96E122-77E1-49CF-B2A1-B861D07EB4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81288" y="4654821"/>
            <a:ext cx="1905395" cy="1905395"/>
          </a:xfrm>
          <a:prstGeom prst="rect">
            <a:avLst/>
          </a:prstGeom>
        </p:spPr>
      </p:pic>
      <p:cxnSp>
        <p:nvCxnSpPr>
          <p:cNvPr id="17" name="Straight Connector 16">
            <a:extLst>
              <a:ext uri="{FF2B5EF4-FFF2-40B4-BE49-F238E27FC236}">
                <a16:creationId xmlns:a16="http://schemas.microsoft.com/office/drawing/2014/main" id="{A1B882EB-C733-4578-8D2D-E33A9695B132}"/>
              </a:ext>
            </a:extLst>
          </p:cNvPr>
          <p:cNvCxnSpPr>
            <a:cxnSpLocks/>
          </p:cNvCxnSpPr>
          <p:nvPr/>
        </p:nvCxnSpPr>
        <p:spPr>
          <a:xfrm>
            <a:off x="2592371" y="3506771"/>
            <a:ext cx="19167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E2F99D2A-CFAA-45FD-AC55-BCA2C2ECEC7B}"/>
              </a:ext>
            </a:extLst>
          </p:cNvPr>
          <p:cNvSpPr/>
          <p:nvPr/>
        </p:nvSpPr>
        <p:spPr>
          <a:xfrm>
            <a:off x="9448799" y="77462"/>
            <a:ext cx="2570374" cy="254288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n w="76200">
                <a:solidFill>
                  <a:schemeClr val="tx1"/>
                </a:solidFill>
              </a:ln>
            </a:endParaRPr>
          </a:p>
        </p:txBody>
      </p:sp>
      <p:sp>
        <p:nvSpPr>
          <p:cNvPr id="21" name="Oval 20">
            <a:extLst>
              <a:ext uri="{FF2B5EF4-FFF2-40B4-BE49-F238E27FC236}">
                <a16:creationId xmlns:a16="http://schemas.microsoft.com/office/drawing/2014/main" id="{31D217A1-E8B0-488E-892C-072CC5910FA4}"/>
              </a:ext>
            </a:extLst>
          </p:cNvPr>
          <p:cNvSpPr/>
          <p:nvPr/>
        </p:nvSpPr>
        <p:spPr>
          <a:xfrm>
            <a:off x="9448798" y="4336078"/>
            <a:ext cx="2570374" cy="254288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n w="76200">
                <a:solidFill>
                  <a:schemeClr val="tx1"/>
                </a:solidFill>
              </a:ln>
            </a:endParaRPr>
          </a:p>
        </p:txBody>
      </p:sp>
    </p:spTree>
    <p:extLst>
      <p:ext uri="{BB962C8B-B14F-4D97-AF65-F5344CB8AC3E}">
        <p14:creationId xmlns:p14="http://schemas.microsoft.com/office/powerpoint/2010/main" val="1535176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C498C-682E-452F-A4C2-DDE1E6FA82D7}"/>
              </a:ext>
            </a:extLst>
          </p:cNvPr>
          <p:cNvSpPr>
            <a:spLocks noGrp="1"/>
          </p:cNvSpPr>
          <p:nvPr>
            <p:ph type="title"/>
          </p:nvPr>
        </p:nvSpPr>
        <p:spPr/>
        <p:txBody>
          <a:bodyPr/>
          <a:lstStyle/>
          <a:p>
            <a:r>
              <a:rPr lang="en-US" dirty="0"/>
              <a:t>BBC Main Value</a:t>
            </a:r>
            <a:endParaRPr lang="en-ID" dirty="0"/>
          </a:p>
        </p:txBody>
      </p:sp>
      <p:sp>
        <p:nvSpPr>
          <p:cNvPr id="3" name="Content Placeholder 2">
            <a:extLst>
              <a:ext uri="{FF2B5EF4-FFF2-40B4-BE49-F238E27FC236}">
                <a16:creationId xmlns:a16="http://schemas.microsoft.com/office/drawing/2014/main" id="{3122A6BE-7C69-4165-B4FB-8137F1F6F561}"/>
              </a:ext>
            </a:extLst>
          </p:cNvPr>
          <p:cNvSpPr>
            <a:spLocks noGrp="1"/>
          </p:cNvSpPr>
          <p:nvPr>
            <p:ph idx="1"/>
          </p:nvPr>
        </p:nvSpPr>
        <p:spPr/>
        <p:txBody>
          <a:bodyPr>
            <a:normAutofit/>
          </a:bodyPr>
          <a:lstStyle/>
          <a:p>
            <a:r>
              <a:rPr lang="en-US" b="1" u="sng" dirty="0"/>
              <a:t>To provide impartial news and information to help people understand and engage with the world around them</a:t>
            </a:r>
          </a:p>
          <a:p>
            <a:r>
              <a:rPr lang="en-US" dirty="0"/>
              <a:t>To support learning for people of all ages</a:t>
            </a:r>
          </a:p>
          <a:p>
            <a:r>
              <a:rPr lang="en-US" dirty="0"/>
              <a:t>To show the most creative, highest quality, and distinctive output and services</a:t>
            </a:r>
          </a:p>
          <a:p>
            <a:r>
              <a:rPr lang="en-US" dirty="0"/>
              <a:t>To reflect, represent and serve the diverse communities of all of the United Kingdom’s nations and regions and support the creative economy</a:t>
            </a:r>
          </a:p>
          <a:p>
            <a:r>
              <a:rPr lang="en-US" dirty="0"/>
              <a:t>To reflect the United Kingdom, its culture and values to the world</a:t>
            </a:r>
            <a:endParaRPr lang="en-ID" dirty="0"/>
          </a:p>
        </p:txBody>
      </p:sp>
    </p:spTree>
    <p:extLst>
      <p:ext uri="{BB962C8B-B14F-4D97-AF65-F5344CB8AC3E}">
        <p14:creationId xmlns:p14="http://schemas.microsoft.com/office/powerpoint/2010/main" val="3830190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53DD-A17E-4337-92BF-DB481913FB89}"/>
              </a:ext>
            </a:extLst>
          </p:cNvPr>
          <p:cNvSpPr>
            <a:spLocks noGrp="1"/>
          </p:cNvSpPr>
          <p:nvPr>
            <p:ph type="title"/>
          </p:nvPr>
        </p:nvSpPr>
        <p:spPr/>
        <p:txBody>
          <a:bodyPr/>
          <a:lstStyle/>
          <a:p>
            <a:r>
              <a:rPr lang="en-US" dirty="0"/>
              <a:t>User Main Value</a:t>
            </a:r>
            <a:endParaRPr lang="en-ID" dirty="0"/>
          </a:p>
        </p:txBody>
      </p:sp>
      <p:sp>
        <p:nvSpPr>
          <p:cNvPr id="3" name="Content Placeholder 2">
            <a:extLst>
              <a:ext uri="{FF2B5EF4-FFF2-40B4-BE49-F238E27FC236}">
                <a16:creationId xmlns:a16="http://schemas.microsoft.com/office/drawing/2014/main" id="{79145B91-F10E-44E8-8FAA-08CAAAD10215}"/>
              </a:ext>
            </a:extLst>
          </p:cNvPr>
          <p:cNvSpPr>
            <a:spLocks noGrp="1"/>
          </p:cNvSpPr>
          <p:nvPr>
            <p:ph idx="1"/>
          </p:nvPr>
        </p:nvSpPr>
        <p:spPr/>
        <p:txBody>
          <a:bodyPr/>
          <a:lstStyle/>
          <a:p>
            <a:r>
              <a:rPr lang="en-US" b="1" u="sng" dirty="0"/>
              <a:t>Trust</a:t>
            </a:r>
          </a:p>
          <a:p>
            <a:r>
              <a:rPr lang="en-US" dirty="0"/>
              <a:t>Accuracy and impartiality</a:t>
            </a:r>
          </a:p>
          <a:p>
            <a:r>
              <a:rPr lang="en-US" dirty="0"/>
              <a:t>Range of perspectives</a:t>
            </a:r>
          </a:p>
          <a:p>
            <a:r>
              <a:rPr lang="en-US" dirty="0"/>
              <a:t>Cross-media insight data</a:t>
            </a:r>
            <a:endParaRPr lang="en-ID" dirty="0"/>
          </a:p>
        </p:txBody>
      </p:sp>
    </p:spTree>
    <p:extLst>
      <p:ext uri="{BB962C8B-B14F-4D97-AF65-F5344CB8AC3E}">
        <p14:creationId xmlns:p14="http://schemas.microsoft.com/office/powerpoint/2010/main" val="287752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C5888-65CA-42B7-97B3-74F20EE96AE7}"/>
              </a:ext>
            </a:extLst>
          </p:cNvPr>
          <p:cNvSpPr>
            <a:spLocks noGrp="1"/>
          </p:cNvSpPr>
          <p:nvPr>
            <p:ph type="title"/>
          </p:nvPr>
        </p:nvSpPr>
        <p:spPr/>
        <p:txBody>
          <a:bodyPr/>
          <a:lstStyle/>
          <a:p>
            <a:r>
              <a:rPr lang="en-US" dirty="0"/>
              <a:t>Method : Scrapping</a:t>
            </a:r>
            <a:endParaRPr lang="en-ID" dirty="0"/>
          </a:p>
        </p:txBody>
      </p:sp>
      <p:pic>
        <p:nvPicPr>
          <p:cNvPr id="5" name="Content Placeholder 4" descr="A picture containing text, vector graphics&#10;&#10;Description automatically generated">
            <a:extLst>
              <a:ext uri="{FF2B5EF4-FFF2-40B4-BE49-F238E27FC236}">
                <a16:creationId xmlns:a16="http://schemas.microsoft.com/office/drawing/2014/main" id="{B8D310FF-04DA-46C7-A831-CBE95005478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16267" y="2233833"/>
            <a:ext cx="5270533" cy="3952900"/>
          </a:xfrm>
        </p:spPr>
      </p:pic>
    </p:spTree>
    <p:extLst>
      <p:ext uri="{BB962C8B-B14F-4D97-AF65-F5344CB8AC3E}">
        <p14:creationId xmlns:p14="http://schemas.microsoft.com/office/powerpoint/2010/main" val="3460687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83458-5B80-4AB0-B71D-FA994B2278F1}"/>
              </a:ext>
            </a:extLst>
          </p:cNvPr>
          <p:cNvSpPr>
            <a:spLocks noGrp="1"/>
          </p:cNvSpPr>
          <p:nvPr>
            <p:ph type="title"/>
          </p:nvPr>
        </p:nvSpPr>
        <p:spPr/>
        <p:txBody>
          <a:bodyPr/>
          <a:lstStyle/>
          <a:p>
            <a:r>
              <a:rPr lang="en-US" dirty="0"/>
              <a:t>Method : Designing </a:t>
            </a:r>
            <a:r>
              <a:rPr lang="en-US" dirty="0" err="1"/>
              <a:t>Streamlit</a:t>
            </a:r>
            <a:endParaRPr lang="en-ID" dirty="0"/>
          </a:p>
        </p:txBody>
      </p:sp>
      <p:pic>
        <p:nvPicPr>
          <p:cNvPr id="5" name="Content Placeholder 4" descr="Logo, company name&#10;&#10;Description automatically generated">
            <a:extLst>
              <a:ext uri="{FF2B5EF4-FFF2-40B4-BE49-F238E27FC236}">
                <a16:creationId xmlns:a16="http://schemas.microsoft.com/office/drawing/2014/main" id="{2CB4789E-E9FE-4219-B72E-DC541C22529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16141" y="2138583"/>
            <a:ext cx="7673967" cy="4009648"/>
          </a:xfrm>
        </p:spPr>
      </p:pic>
    </p:spTree>
    <p:extLst>
      <p:ext uri="{BB962C8B-B14F-4D97-AF65-F5344CB8AC3E}">
        <p14:creationId xmlns:p14="http://schemas.microsoft.com/office/powerpoint/2010/main" val="1836238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815F3-DB65-43CF-B671-168237D2C227}"/>
              </a:ext>
            </a:extLst>
          </p:cNvPr>
          <p:cNvSpPr>
            <a:spLocks noGrp="1"/>
          </p:cNvSpPr>
          <p:nvPr>
            <p:ph type="title"/>
          </p:nvPr>
        </p:nvSpPr>
        <p:spPr/>
        <p:txBody>
          <a:bodyPr/>
          <a:lstStyle/>
          <a:p>
            <a:r>
              <a:rPr lang="en-US" dirty="0"/>
              <a:t>DEMO</a:t>
            </a:r>
            <a:endParaRPr lang="en-ID" dirty="0"/>
          </a:p>
        </p:txBody>
      </p:sp>
    </p:spTree>
    <p:extLst>
      <p:ext uri="{BB962C8B-B14F-4D97-AF65-F5344CB8AC3E}">
        <p14:creationId xmlns:p14="http://schemas.microsoft.com/office/powerpoint/2010/main" val="528464862"/>
      </p:ext>
    </p:extLst>
  </p:cSld>
  <p:clrMapOvr>
    <a:masterClrMapping/>
  </p:clrMapOvr>
</p:sld>
</file>

<file path=ppt/theme/theme1.xml><?xml version="1.0" encoding="utf-8"?>
<a:theme xmlns:a="http://schemas.openxmlformats.org/drawingml/2006/main" name="RegattaVTI">
  <a:themeElements>
    <a:clrScheme name="AnalogousFromDarkSeedLeftStep">
      <a:dk1>
        <a:srgbClr val="000000"/>
      </a:dk1>
      <a:lt1>
        <a:srgbClr val="FFFFFF"/>
      </a:lt1>
      <a:dk2>
        <a:srgbClr val="1A2C2F"/>
      </a:dk2>
      <a:lt2>
        <a:srgbClr val="F3F3F0"/>
      </a:lt2>
      <a:accent1>
        <a:srgbClr val="3F3AE1"/>
      </a:accent1>
      <a:accent2>
        <a:srgbClr val="1E62CE"/>
      </a:accent2>
      <a:accent3>
        <a:srgbClr val="30BBDE"/>
      </a:accent3>
      <a:accent4>
        <a:srgbClr val="1DC49F"/>
      </a:accent4>
      <a:accent5>
        <a:srgbClr val="2BC663"/>
      </a:accent5>
      <a:accent6>
        <a:srgbClr val="26C71D"/>
      </a:accent6>
      <a:hlink>
        <a:srgbClr val="349E6D"/>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810</Words>
  <Application>Microsoft Office PowerPoint</Application>
  <PresentationFormat>Widescreen</PresentationFormat>
  <Paragraphs>38</Paragraphs>
  <Slides>10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Walbaum Display</vt:lpstr>
      <vt:lpstr>RegattaVTI</vt:lpstr>
      <vt:lpstr>BBC recommendation system</vt:lpstr>
      <vt:lpstr>So what is recommendation system ?</vt:lpstr>
      <vt:lpstr>British Broadcasting Corporation</vt:lpstr>
      <vt:lpstr>Stakeholders</vt:lpstr>
      <vt:lpstr>BBC Main Value</vt:lpstr>
      <vt:lpstr>User Main Value</vt:lpstr>
      <vt:lpstr>Method : Scrapping</vt:lpstr>
      <vt:lpstr>Method : Designing Streamlit</vt:lpstr>
      <vt:lpstr>DEMO</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BBC recommendation system</dc:title>
  <dc:creator>Gama Candra Tri Kartika, C. (Candra)</dc:creator>
  <cp:lastModifiedBy>Gama Candra Tri Kartika, C. (Candra)</cp:lastModifiedBy>
  <cp:revision>2</cp:revision>
  <dcterms:created xsi:type="dcterms:W3CDTF">2022-03-17T12:02:10Z</dcterms:created>
  <dcterms:modified xsi:type="dcterms:W3CDTF">2022-03-17T15:04:28Z</dcterms:modified>
</cp:coreProperties>
</file>