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3175"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19250" y="660400"/>
            <a:ext cx="9758016" cy="59055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299" y="638919"/>
            <a:ext cx="5325770" cy="8216901"/>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Shape 2"/>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xfrm>
            <a:off x="1270000" y="1259234"/>
            <a:ext cx="10464800" cy="4060132"/>
          </a:xfrm>
          <a:prstGeom prst="rect">
            <a:avLst/>
          </a:prstGeom>
        </p:spPr>
        <p:txBody>
          <a:bodyPr/>
          <a:lstStyle>
            <a:lvl1pPr defTabSz="543305">
              <a:defRPr sz="7068"/>
            </a:lvl1pPr>
          </a:lstStyle>
          <a:p>
            <a:pPr/>
            <a:r>
              <a:t>Perkembangan Penelitian Computer Scientist pada bidang Machine Learning</a:t>
            </a:r>
          </a:p>
        </p:txBody>
      </p:sp>
      <p:sp>
        <p:nvSpPr>
          <p:cNvPr id="120" name="Shape 120"/>
          <p:cNvSpPr/>
          <p:nvPr>
            <p:ph type="subTitle" sz="quarter" idx="1"/>
          </p:nvPr>
        </p:nvSpPr>
        <p:spPr>
          <a:xfrm>
            <a:off x="1270000" y="5943600"/>
            <a:ext cx="10464800" cy="1551583"/>
          </a:xfrm>
          <a:prstGeom prst="rect">
            <a:avLst/>
          </a:prstGeom>
        </p:spPr>
        <p:txBody>
          <a:bodyPr/>
          <a:lstStyle/>
          <a:p>
            <a:pPr/>
            <a:r>
              <a:t>Oleh:</a:t>
            </a:r>
          </a:p>
          <a:p>
            <a:pPr/>
            <a:r>
              <a:t>Gama Candra Tri K</a:t>
            </a:r>
          </a:p>
          <a:p>
            <a:pPr/>
            <a:r>
              <a:t>15/378060/PA/16535</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title"/>
          </p:nvPr>
        </p:nvSpPr>
        <p:spPr>
          <a:prstGeom prst="rect">
            <a:avLst/>
          </a:prstGeom>
        </p:spPr>
        <p:txBody>
          <a:bodyPr/>
          <a:lstStyle/>
          <a:p>
            <a:pPr/>
            <a:r>
              <a:t>Yoshua Bengio</a:t>
            </a:r>
          </a:p>
        </p:txBody>
      </p:sp>
      <p:sp>
        <p:nvSpPr>
          <p:cNvPr id="147" name="Shape 147"/>
          <p:cNvSpPr/>
          <p:nvPr>
            <p:ph type="body" sz="quarter" idx="1"/>
          </p:nvPr>
        </p:nvSpPr>
        <p:spPr>
          <a:prstGeom prst="rect">
            <a:avLst/>
          </a:prstGeom>
        </p:spPr>
        <p:txBody>
          <a:bodyPr/>
          <a:lstStyle/>
          <a:p>
            <a:pPr/>
          </a:p>
        </p:txBody>
      </p:sp>
      <p:pic>
        <p:nvPicPr>
          <p:cNvPr id="148" name="pasted-image.png"/>
          <p:cNvPicPr>
            <a:picLocks noChangeAspect="1"/>
          </p:cNvPicPr>
          <p:nvPr/>
        </p:nvPicPr>
        <p:blipFill>
          <a:blip r:embed="rId2">
            <a:extLst/>
          </a:blip>
          <a:stretch>
            <a:fillRect/>
          </a:stretch>
        </p:blipFill>
        <p:spPr>
          <a:xfrm>
            <a:off x="3904679" y="389610"/>
            <a:ext cx="5195442" cy="600856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title"/>
          </p:nvPr>
        </p:nvSpPr>
        <p:spPr>
          <a:prstGeom prst="rect">
            <a:avLst/>
          </a:prstGeom>
        </p:spPr>
        <p:txBody>
          <a:bodyPr/>
          <a:lstStyle/>
          <a:p>
            <a:pPr/>
            <a:r>
              <a:t>Yoshua Bengio</a:t>
            </a:r>
          </a:p>
        </p:txBody>
      </p:sp>
      <p:sp>
        <p:nvSpPr>
          <p:cNvPr id="151" name="Shape 151"/>
          <p:cNvSpPr/>
          <p:nvPr>
            <p:ph type="body" idx="1"/>
          </p:nvPr>
        </p:nvSpPr>
        <p:spPr>
          <a:prstGeom prst="rect">
            <a:avLst/>
          </a:prstGeom>
        </p:spPr>
        <p:txBody>
          <a:bodyPr/>
          <a:lstStyle/>
          <a:p>
            <a:pPr marL="0" indent="0" defTabSz="391414">
              <a:spcBef>
                <a:spcPts val="2800"/>
              </a:spcBef>
              <a:buSzTx/>
              <a:buNone/>
              <a:defRPr sz="2546"/>
            </a:pPr>
            <a:r>
              <a:t>Yoshua Bengio menjabat sebagai Anggota Dewan Penasehat di </a:t>
            </a:r>
            <a:r>
              <a:rPr b="1">
                <a:latin typeface="Helvetica"/>
                <a:ea typeface="Helvetica"/>
                <a:cs typeface="Helvetica"/>
                <a:sym typeface="Helvetica"/>
              </a:rPr>
              <a:t>MetaMind Inc</a:t>
            </a:r>
            <a:r>
              <a:t>. Bengio adalah profesor </a:t>
            </a:r>
            <a:r>
              <a:rPr b="1">
                <a:latin typeface="Helvetica"/>
                <a:ea typeface="Helvetica"/>
                <a:cs typeface="Helvetica"/>
                <a:sym typeface="Helvetica"/>
              </a:rPr>
              <a:t>CS di Université de Montréal</a:t>
            </a:r>
            <a:r>
              <a:t> sejak 1993. Dia adalah salah satu ilmuwan komputer Kanada yang paling banyak dikutip, memegang seorang Ketua Riset Kanada, seorang Ketua NSERC, dan merupakan co -direktor program CIFAR pada Perhitungan Neural dan Persepsi Adaptif. Dia berada di dewan yayasan NIPS dan merupakan ketua program dan kursi umum untuk NIPS. </a:t>
            </a:r>
          </a:p>
          <a:p>
            <a:pPr marL="0" indent="0" defTabSz="391414">
              <a:spcBef>
                <a:spcPts val="2800"/>
              </a:spcBef>
              <a:buSzTx/>
              <a:buNone/>
              <a:defRPr sz="2546"/>
            </a:pPr>
            <a:r>
              <a:t>Dia adalah penulis dua buku dan sekitar 200 terbitan, yang paling banyak dikutip berada di bidang Deep learning, Recurrent network, Probabilistic Learning, dan Natural language processing. Dia telah membuat Workshop Deep Learning selama 14 tahun, sebagian besar workshopnya adalah NIPS dan ICML, dan menciptakan Konferensi Internasional tentang Representasi Belajar yang baru, konferensi yang didedikasikan untuk deep learning. Ia meraih gelar PhD dari McGill University pada tahun 1991.</a:t>
            </a:r>
          </a:p>
        </p:txBody>
      </p:sp>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body" idx="1"/>
          </p:nvPr>
        </p:nvSpPr>
        <p:spPr>
          <a:prstGeom prst="rect">
            <a:avLst/>
          </a:prstGeom>
        </p:spPr>
        <p:txBody>
          <a:bodyPr/>
          <a:lstStyle/>
          <a:p>
            <a:pPr marL="0" indent="0" defTabSz="484886">
              <a:spcBef>
                <a:spcPts val="3400"/>
              </a:spcBef>
              <a:buSzTx/>
              <a:buNone/>
              <a:defRPr sz="3154"/>
            </a:pPr>
            <a:r>
              <a:t>Dia adalah peneliti senior dalam pembelajaran mesin statistik di Institut Penelitian IDIAP sejak tahun 1999, di mana dia mengawasi mahasiswa PhD dan rekan postdoctoral. Kepentingan penelitiannya mencakup banyak bidang pembelajaran mesin seperti deep architectures, representation learning, sequence processing, speech recognition, image understanding, support vector machines, mixture models, large-scale problems, multi-modal person authentication, brain computer interfaces, dan document retrieval. </a:t>
            </a:r>
          </a:p>
          <a:p>
            <a:pPr marL="0" indent="0" defTabSz="484886">
              <a:spcBef>
                <a:spcPts val="3400"/>
              </a:spcBef>
              <a:buSzTx/>
              <a:buNone/>
              <a:defRPr sz="3154"/>
            </a:pPr>
            <a:r>
              <a:t>Pada tahun 2017, Bengio dinobatkan sebagai Petugas Ordo Kanada . Pada tahun yang sama, dia dinominasikan Fellow dari Royal Society of Canada dan menerima Marie-Victorin Quebec Prize.</a:t>
            </a:r>
          </a:p>
        </p:txBody>
      </p:sp>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title"/>
          </p:nvPr>
        </p:nvSpPr>
        <p:spPr>
          <a:prstGeom prst="rect">
            <a:avLst/>
          </a:prstGeom>
        </p:spPr>
        <p:txBody>
          <a:bodyPr/>
          <a:lstStyle/>
          <a:p>
            <a:pPr/>
            <a:r>
              <a:t>Research area</a:t>
            </a:r>
          </a:p>
        </p:txBody>
      </p:sp>
      <p:sp>
        <p:nvSpPr>
          <p:cNvPr id="156" name="Shape 156"/>
          <p:cNvSpPr/>
          <p:nvPr>
            <p:ph type="body" idx="1"/>
          </p:nvPr>
        </p:nvSpPr>
        <p:spPr>
          <a:prstGeom prst="rect">
            <a:avLst/>
          </a:prstGeom>
        </p:spPr>
        <p:txBody>
          <a:bodyPr/>
          <a:lstStyle/>
          <a:p>
            <a:pPr/>
            <a:r>
              <a:t> Machine Intelligence</a:t>
            </a:r>
          </a:p>
          <a:p>
            <a:pPr/>
            <a:r>
              <a:t>Machine Perception</a:t>
            </a:r>
          </a:p>
          <a:p>
            <a:pPr/>
            <a:r>
              <a:t>Natural Language Processing</a:t>
            </a:r>
          </a:p>
          <a:p>
            <a:pPr/>
            <a:r>
              <a:t>Speech Processing </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title"/>
          </p:nvPr>
        </p:nvSpPr>
        <p:spPr>
          <a:prstGeom prst="rect">
            <a:avLst/>
          </a:prstGeom>
        </p:spPr>
        <p:txBody>
          <a:bodyPr/>
          <a:lstStyle/>
          <a:p>
            <a:pPr/>
            <a:r>
              <a:t>Ian GoodFellow</a:t>
            </a:r>
          </a:p>
        </p:txBody>
      </p:sp>
      <p:sp>
        <p:nvSpPr>
          <p:cNvPr id="159" name="Shape 159"/>
          <p:cNvSpPr/>
          <p:nvPr>
            <p:ph type="body" sz="quarter" idx="1"/>
          </p:nvPr>
        </p:nvSpPr>
        <p:spPr>
          <a:prstGeom prst="rect">
            <a:avLst/>
          </a:prstGeom>
        </p:spPr>
        <p:txBody>
          <a:bodyPr/>
          <a:lstStyle/>
          <a:p>
            <a:pPr/>
          </a:p>
        </p:txBody>
      </p:sp>
      <p:pic>
        <p:nvPicPr>
          <p:cNvPr id="160" name="pasted-image.png"/>
          <p:cNvPicPr>
            <a:picLocks noChangeAspect="1"/>
          </p:cNvPicPr>
          <p:nvPr/>
        </p:nvPicPr>
        <p:blipFill>
          <a:blip r:embed="rId2">
            <a:extLst/>
          </a:blip>
          <a:stretch>
            <a:fillRect/>
          </a:stretch>
        </p:blipFill>
        <p:spPr>
          <a:xfrm>
            <a:off x="4124591" y="1079500"/>
            <a:ext cx="5080001" cy="5080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ph type="title"/>
          </p:nvPr>
        </p:nvSpPr>
        <p:spPr>
          <a:prstGeom prst="rect">
            <a:avLst/>
          </a:prstGeom>
        </p:spPr>
        <p:txBody>
          <a:bodyPr/>
          <a:lstStyle/>
          <a:p>
            <a:pPr/>
            <a:r>
              <a:t>Ian Goodfellow</a:t>
            </a:r>
          </a:p>
        </p:txBody>
      </p:sp>
      <p:sp>
        <p:nvSpPr>
          <p:cNvPr id="163" name="Shape 163"/>
          <p:cNvSpPr/>
          <p:nvPr>
            <p:ph type="body" idx="1"/>
          </p:nvPr>
        </p:nvSpPr>
        <p:spPr>
          <a:prstGeom prst="rect">
            <a:avLst/>
          </a:prstGeom>
        </p:spPr>
        <p:txBody>
          <a:bodyPr/>
          <a:lstStyle>
            <a:lvl1pPr marL="0" indent="0" defTabSz="508254">
              <a:spcBef>
                <a:spcPts val="3600"/>
              </a:spcBef>
              <a:buSzTx/>
              <a:buNone/>
              <a:defRPr sz="3306"/>
            </a:lvl1pPr>
          </a:lstStyle>
          <a:p>
            <a:pPr/>
            <a:r>
              <a:t>Ian Goodfellow (PhD di bidang mesin belajar, University of Montreal, 2014) adalah ilmuwan riset di Google. Minat penelitiannya mencakup sebagian besar topik pembelajaran yang mendalam, terutama model generatif dan keamanan belajar mesin dan privasi. Dia menemukan jaringan permusuhan generatif, adalah seorang peneliti awal yang berpengaruh yang mempelajari contoh-contoh permusuhan, dan merupakan penulis utama buku teks MIT Press Deep Learning (www.deeplearningbook.org). Dia menjalankan Konferensi Self-Organizing on Machine Learning, yang didirikan di OpenAI pada tahun 2016.</a:t>
            </a:r>
          </a:p>
        </p:txBody>
      </p:sp>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a:lstStyle/>
          <a:p>
            <a:pPr/>
            <a:r>
              <a:t>Research area</a:t>
            </a:r>
          </a:p>
        </p:txBody>
      </p:sp>
      <p:sp>
        <p:nvSpPr>
          <p:cNvPr id="166" name="Shape 166"/>
          <p:cNvSpPr/>
          <p:nvPr>
            <p:ph type="body" idx="1"/>
          </p:nvPr>
        </p:nvSpPr>
        <p:spPr>
          <a:prstGeom prst="rect">
            <a:avLst/>
          </a:prstGeom>
        </p:spPr>
        <p:txBody>
          <a:bodyPr/>
          <a:lstStyle/>
          <a:p>
            <a:pPr/>
            <a:r>
              <a:t>Algorithms and Theory</a:t>
            </a:r>
          </a:p>
          <a:p>
            <a:pPr/>
            <a:r>
              <a:t>Machine Intelligence</a:t>
            </a:r>
          </a:p>
          <a:p>
            <a:pPr/>
            <a:r>
              <a:t>Machine Perception</a:t>
            </a:r>
          </a:p>
          <a:p>
            <a:pPr/>
            <a:r>
              <a:t>Security, Privacy and Abuse Prevention </a:t>
            </a:r>
          </a:p>
        </p:txBody>
      </p:sp>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ph type="title"/>
          </p:nvPr>
        </p:nvSpPr>
        <p:spPr>
          <a:prstGeom prst="rect">
            <a:avLst/>
          </a:prstGeom>
        </p:spPr>
        <p:txBody>
          <a:bodyPr/>
          <a:lstStyle/>
          <a:p>
            <a:pPr/>
            <a:r>
              <a:t>Yann LeCun</a:t>
            </a:r>
          </a:p>
        </p:txBody>
      </p:sp>
      <p:sp>
        <p:nvSpPr>
          <p:cNvPr id="169" name="Shape 169"/>
          <p:cNvSpPr/>
          <p:nvPr>
            <p:ph type="body" sz="quarter" idx="1"/>
          </p:nvPr>
        </p:nvSpPr>
        <p:spPr>
          <a:prstGeom prst="rect">
            <a:avLst/>
          </a:prstGeom>
        </p:spPr>
        <p:txBody>
          <a:bodyPr/>
          <a:lstStyle/>
          <a:p>
            <a:pPr/>
          </a:p>
        </p:txBody>
      </p:sp>
      <p:pic>
        <p:nvPicPr>
          <p:cNvPr id="170" name="pasted-image.png"/>
          <p:cNvPicPr>
            <a:picLocks noChangeAspect="1"/>
          </p:cNvPicPr>
          <p:nvPr/>
        </p:nvPicPr>
        <p:blipFill>
          <a:blip r:embed="rId2">
            <a:extLst/>
          </a:blip>
          <a:stretch>
            <a:fillRect/>
          </a:stretch>
        </p:blipFill>
        <p:spPr>
          <a:xfrm>
            <a:off x="3816806" y="873420"/>
            <a:ext cx="5371188" cy="549216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ph type="title"/>
          </p:nvPr>
        </p:nvSpPr>
        <p:spPr>
          <a:prstGeom prst="rect">
            <a:avLst/>
          </a:prstGeom>
        </p:spPr>
        <p:txBody>
          <a:bodyPr/>
          <a:lstStyle/>
          <a:p>
            <a:pPr/>
            <a:r>
              <a:t>Yann LeCun</a:t>
            </a:r>
          </a:p>
        </p:txBody>
      </p:sp>
      <p:sp>
        <p:nvSpPr>
          <p:cNvPr id="173" name="Shape 173"/>
          <p:cNvSpPr/>
          <p:nvPr>
            <p:ph type="body" idx="1"/>
          </p:nvPr>
        </p:nvSpPr>
        <p:spPr>
          <a:prstGeom prst="rect">
            <a:avLst/>
          </a:prstGeom>
        </p:spPr>
        <p:txBody>
          <a:bodyPr/>
          <a:lstStyle/>
          <a:p>
            <a:pPr marL="0" indent="0" defTabSz="268731">
              <a:spcBef>
                <a:spcPts val="1900"/>
              </a:spcBef>
              <a:buSzTx/>
              <a:buNone/>
              <a:defRPr sz="1748"/>
            </a:pPr>
            <a:r>
              <a:t>Dia adalah rekan penelitian postdoctoral di laboratorium </a:t>
            </a:r>
            <a:r>
              <a:rPr b="1">
                <a:latin typeface="Helvetica"/>
                <a:ea typeface="Helvetica"/>
                <a:cs typeface="Helvetica"/>
                <a:sym typeface="Helvetica"/>
              </a:rPr>
              <a:t>Geoffrey Hinton</a:t>
            </a:r>
            <a:r>
              <a:t> di University of Toronto dari tahun 1987 sampai 1988.</a:t>
            </a:r>
          </a:p>
          <a:p>
            <a:pPr marL="0" indent="0" defTabSz="268731">
              <a:spcBef>
                <a:spcPts val="1900"/>
              </a:spcBef>
              <a:buSzTx/>
              <a:buNone/>
              <a:defRPr sz="1748"/>
            </a:pPr>
            <a:r>
              <a:t>Pada tahun 1988, ia bergabung dengan Adaptive Systems Research Department di </a:t>
            </a:r>
            <a:r>
              <a:rPr b="1">
                <a:latin typeface="Helvetica"/>
                <a:ea typeface="Helvetica"/>
                <a:cs typeface="Helvetica"/>
                <a:sym typeface="Helvetica"/>
              </a:rPr>
              <a:t>AT&amp;T Bell Laboratories di Holmdel</a:t>
            </a:r>
            <a:r>
              <a:t>, New Jersey, Amerika Serikat, dipimpin oleh </a:t>
            </a:r>
            <a:r>
              <a:rPr b="1">
                <a:latin typeface="Helvetica"/>
                <a:ea typeface="Helvetica"/>
                <a:cs typeface="Helvetica"/>
                <a:sym typeface="Helvetica"/>
              </a:rPr>
              <a:t>Lawrence D. Jackel</a:t>
            </a:r>
            <a:r>
              <a:t>, di mana ia mengembangkan sejumlah metode Machine learning baru, seperti model yang secara biologis terinspirasi dari Pengenalan citra disebut Convolutional Neural Networks, [5] metode regularisasi "</a:t>
            </a:r>
            <a:r>
              <a:rPr b="1">
                <a:latin typeface="Helvetica"/>
                <a:ea typeface="Helvetica"/>
                <a:cs typeface="Helvetica"/>
                <a:sym typeface="Helvetica"/>
              </a:rPr>
              <a:t>Optimal Brain Damage</a:t>
            </a:r>
            <a:r>
              <a:t>",  dan metode </a:t>
            </a:r>
            <a:r>
              <a:rPr b="1">
                <a:latin typeface="Helvetica"/>
                <a:ea typeface="Helvetica"/>
                <a:cs typeface="Helvetica"/>
                <a:sym typeface="Helvetica"/>
              </a:rPr>
              <a:t>Graph Transformer Networks</a:t>
            </a:r>
            <a:r>
              <a:t>, yang diterapkan pada pengenalan tulisan tangan dan OCR. Sistem pemeriksaan cek bank yang ia bantu kembangkan didistribusikan secara luas oleh NCR dan perusahaan lain, membaca lebih dari 10% dari semua cek di AS pada akhir 1990an dan awal 2000an.</a:t>
            </a:r>
          </a:p>
          <a:p>
            <a:pPr marL="0" indent="0" defTabSz="268731">
              <a:spcBef>
                <a:spcPts val="1900"/>
              </a:spcBef>
              <a:buSzTx/>
              <a:buNone/>
              <a:defRPr sz="1748"/>
            </a:pPr>
            <a:r>
              <a:t>Pada tahun 1996, ia bergabung dengan </a:t>
            </a:r>
            <a:r>
              <a:rPr b="1">
                <a:latin typeface="Helvetica"/>
                <a:ea typeface="Helvetica"/>
                <a:cs typeface="Helvetica"/>
                <a:sym typeface="Helvetica"/>
              </a:rPr>
              <a:t>AT&amp;T Labs -Research</a:t>
            </a:r>
            <a:r>
              <a:t> sebagai kepala Departemen Penelitian Pengolahan Citra, yang merupakan bagian dari Laboratorium Penelitian Ucapan dan Pengolahan Sampel Lawrence Rabiner, dan bekerja terutama pada teknologi kompresi gambar DjVu, [8] yang digunakan oleh banyak situs web. , terutama Arsip Internet, untuk mendistribusikan dokumen yang dipindai. Kolaboratornya di AT &amp; T termasuk Léon Bottou dan Vladimir Vapnik.</a:t>
            </a:r>
          </a:p>
          <a:p>
            <a:pPr marL="0" indent="0" defTabSz="268731">
              <a:spcBef>
                <a:spcPts val="1900"/>
              </a:spcBef>
              <a:buSzTx/>
              <a:buNone/>
              <a:defRPr sz="1748"/>
            </a:pPr>
            <a:r>
              <a:t>Setelah masa jabatan singkat sebagai Fellow dari NEC Research Institute (sekarang NEC-Labs America) di Princeton, NJ, ia bergabung dengan New York University (NYU) pada tahun 2003, di mana dia adalah Profesor Ilmu Komputer Silver di Neural Science Institute di Courant Institute of Mathematical Science dan Center for Neural Science. Dia juga seorang profesor di Tandon School of Engineering. Di NYU, ia telah bekerja terutama pada Model Berbasis Energi untuk pembelajaran yang diawasi dan tidak diawasi, sebuah fitur pembelajaran untuk pengenalan objek di Computer Vision,  dan robotika mobile. </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body" idx="1"/>
          </p:nvPr>
        </p:nvSpPr>
        <p:spPr>
          <a:prstGeom prst="rect">
            <a:avLst/>
          </a:prstGeom>
        </p:spPr>
        <p:txBody>
          <a:bodyPr/>
          <a:lstStyle/>
          <a:p>
            <a:pPr marL="0" indent="0" defTabSz="286258">
              <a:spcBef>
                <a:spcPts val="2000"/>
              </a:spcBef>
              <a:buSzTx/>
              <a:buNone/>
              <a:defRPr sz="1862"/>
            </a:pPr>
            <a:r>
              <a:t>Pada tahun 2012, ia menjadi direktur pendiri NYU Center for Data Science. Pada tanggal 9 Desember 2013, LeCun menjadi direktur pertama Facebook AI Research di New York City, dan mengundurkan diri dari direktur utama NYU-CDS pada awal tahun 2014.</a:t>
            </a:r>
          </a:p>
          <a:p>
            <a:pPr marL="0" indent="0" defTabSz="286258">
              <a:spcBef>
                <a:spcPts val="2000"/>
              </a:spcBef>
              <a:buSzTx/>
              <a:buNone/>
              <a:defRPr sz="1862"/>
            </a:pPr>
            <a:r>
              <a:t>LeCun adalah anggota Akademi Teknik Nasional AS, penerima Penghargaan Perintis Jaringan Neural IEEE 2014 dan Penghargaan Riset Unggulan PAMI 2015.</a:t>
            </a:r>
          </a:p>
          <a:p>
            <a:pPr marL="0" indent="0" defTabSz="286258">
              <a:spcBef>
                <a:spcPts val="2000"/>
              </a:spcBef>
              <a:buSzTx/>
              <a:buNone/>
              <a:defRPr sz="1862"/>
            </a:pPr>
            <a:r>
              <a:t>Pada tahun 2013, dia dan Yoshua Bengio mendirikan Konferensi Internasional untuk Mempelajari Representasi, yang mengadopsi proses peninjauan terbuka pasca publikasi yang dia anjurkan di situsnya. Dia adalah ketua dan penyelenggara "Workshop Pembelajaran" yang diadakan setiap tahun antara tahun 1986 dan 2012 di Snowbird, Utah. Dia adalah anggota Dewan Penasihat Ilmu Pengetahuan Institut Matematika Murni dan Terapan di UCLA. Dia adalah Co-Director Program Belajar di Mesin dan Penelitian Otak (sebelumnya Neural Computation &amp; Adaptive Perception) dari CIFAR</a:t>
            </a:r>
          </a:p>
          <a:p>
            <a:pPr marL="0" indent="0" defTabSz="286258">
              <a:spcBef>
                <a:spcPts val="2000"/>
              </a:spcBef>
              <a:buSzTx/>
              <a:buNone/>
              <a:defRPr sz="1862"/>
            </a:pPr>
            <a:r>
              <a:t>Pada tahun 2016, dia adalah profesor ilmu komputer tentang "Chaire Annuelle Informatique et Sciences Numériques" di College de France di Paris. "Peresmian leçon" (ceramah perdana) telah menjadi acara penting di tahun 2016 kehidupan intelektual Paris. Pada tanggal 11 Oktober, ia dianugerahi Doctor Honoris Causa oleh IPN di Mexico City. </a:t>
            </a:r>
          </a:p>
          <a:p>
            <a:pPr marL="0" indent="0" defTabSz="286258">
              <a:spcBef>
                <a:spcPts val="2000"/>
              </a:spcBef>
              <a:buSzTx/>
              <a:buNone/>
              <a:defRPr sz="1862"/>
            </a:pPr>
            <a:r>
              <a:t>Pada tahun 2017, LeCun menolak undangan untuk kuliah di Universitas Sains dan Teknologi Raja Abdullah di Arab Saudi karena dia dianggap sebagai teroris di negara tersebut mengingat ateisme mereka. </a:t>
            </a:r>
          </a:p>
          <a:p>
            <a:pPr marL="0" indent="0" defTabSz="286258">
              <a:spcBef>
                <a:spcPts val="2000"/>
              </a:spcBef>
              <a:buSzTx/>
              <a:buNone/>
              <a:defRPr sz="1862"/>
            </a:pPr>
            <a:r>
              <a:t>Pada tahun 2018 Yann LeCun melakukan pertarungan dengan robot untuk mendukung projek AI dari Facebook.</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title"/>
          </p:nvPr>
        </p:nvSpPr>
        <p:spPr>
          <a:prstGeom prst="rect">
            <a:avLst/>
          </a:prstGeom>
        </p:spPr>
        <p:txBody>
          <a:bodyPr/>
          <a:lstStyle/>
          <a:p>
            <a:pPr/>
            <a:r>
              <a:t>Peter Norvig</a:t>
            </a:r>
          </a:p>
        </p:txBody>
      </p:sp>
      <p:sp>
        <p:nvSpPr>
          <p:cNvPr id="123" name="Shape 123"/>
          <p:cNvSpPr/>
          <p:nvPr>
            <p:ph type="body" sz="quarter" idx="1"/>
          </p:nvPr>
        </p:nvSpPr>
        <p:spPr>
          <a:prstGeom prst="rect">
            <a:avLst/>
          </a:prstGeom>
        </p:spPr>
        <p:txBody>
          <a:bodyPr/>
          <a:lstStyle/>
          <a:p>
            <a:pPr/>
          </a:p>
        </p:txBody>
      </p:sp>
      <p:pic>
        <p:nvPicPr>
          <p:cNvPr id="124" name="pasted-image.png"/>
          <p:cNvPicPr>
            <a:picLocks noChangeAspect="1"/>
          </p:cNvPicPr>
          <p:nvPr/>
        </p:nvPicPr>
        <p:blipFill>
          <a:blip r:embed="rId2">
            <a:extLst/>
          </a:blip>
          <a:stretch>
            <a:fillRect/>
          </a:stretch>
        </p:blipFill>
        <p:spPr>
          <a:xfrm>
            <a:off x="2399464" y="622127"/>
            <a:ext cx="8205872" cy="545690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Shape 177"/>
          <p:cNvSpPr/>
          <p:nvPr>
            <p:ph type="title"/>
          </p:nvPr>
        </p:nvSpPr>
        <p:spPr>
          <a:prstGeom prst="rect">
            <a:avLst/>
          </a:prstGeom>
        </p:spPr>
        <p:txBody>
          <a:bodyPr/>
          <a:lstStyle/>
          <a:p>
            <a:pPr/>
            <a:r>
              <a:t>Alec Radford</a:t>
            </a:r>
          </a:p>
        </p:txBody>
      </p:sp>
      <p:sp>
        <p:nvSpPr>
          <p:cNvPr id="178" name="Shape 178"/>
          <p:cNvSpPr/>
          <p:nvPr>
            <p:ph type="body" sz="quarter" idx="1"/>
          </p:nvPr>
        </p:nvSpPr>
        <p:spPr>
          <a:prstGeom prst="rect">
            <a:avLst/>
          </a:prstGeom>
        </p:spPr>
        <p:txBody>
          <a:bodyPr/>
          <a:lstStyle/>
          <a:p>
            <a:pPr/>
          </a:p>
        </p:txBody>
      </p:sp>
      <p:pic>
        <p:nvPicPr>
          <p:cNvPr id="179" name="pasted-image.png"/>
          <p:cNvPicPr>
            <a:picLocks noChangeAspect="1"/>
          </p:cNvPicPr>
          <p:nvPr/>
        </p:nvPicPr>
        <p:blipFill>
          <a:blip r:embed="rId2">
            <a:extLst/>
          </a:blip>
          <a:stretch>
            <a:fillRect/>
          </a:stretch>
        </p:blipFill>
        <p:spPr>
          <a:xfrm>
            <a:off x="4190611" y="1307711"/>
            <a:ext cx="4623578" cy="462357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title"/>
          </p:nvPr>
        </p:nvSpPr>
        <p:spPr>
          <a:prstGeom prst="rect">
            <a:avLst/>
          </a:prstGeom>
        </p:spPr>
        <p:txBody>
          <a:bodyPr/>
          <a:lstStyle/>
          <a:p>
            <a:pPr/>
            <a:r>
              <a:t>Alec Radford</a:t>
            </a:r>
          </a:p>
        </p:txBody>
      </p:sp>
      <p:sp>
        <p:nvSpPr>
          <p:cNvPr id="182" name="Shape 182"/>
          <p:cNvSpPr/>
          <p:nvPr>
            <p:ph type="body" idx="1"/>
          </p:nvPr>
        </p:nvSpPr>
        <p:spPr>
          <a:prstGeom prst="rect">
            <a:avLst/>
          </a:prstGeom>
        </p:spPr>
        <p:txBody>
          <a:bodyPr/>
          <a:lstStyle>
            <a:lvl1pPr marL="0" indent="0">
              <a:buSzTx/>
              <a:buNone/>
            </a:lvl1pPr>
          </a:lstStyle>
          <a:p>
            <a:pPr/>
            <a:r>
              <a:t>Alec menciptakan DCGAN, model saraf yang bisa menghasilkan gambar koheren besar yang mengandung tingkat koherensi dan detail global yang belum pernah terjadi sebelumnya. Selain itu, modelnya telah belajar melakukan analogi citra dengan cara yang unsupervised.</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body" idx="14"/>
          </p:nvPr>
        </p:nvSpPr>
        <p:spPr>
          <a:prstGeom prst="rect">
            <a:avLst/>
          </a:prstGeom>
        </p:spPr>
        <p:txBody>
          <a:bodyPr/>
          <a:lstStyle/>
          <a:p>
            <a:pPr/>
            <a:r>
              <a:t>Terima kasih</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Shape 126"/>
          <p:cNvSpPr/>
          <p:nvPr>
            <p:ph type="title"/>
          </p:nvPr>
        </p:nvSpPr>
        <p:spPr>
          <a:prstGeom prst="rect">
            <a:avLst/>
          </a:prstGeom>
        </p:spPr>
        <p:txBody>
          <a:bodyPr/>
          <a:lstStyle/>
          <a:p>
            <a:pPr/>
            <a:r>
              <a:t>Peter Norvig</a:t>
            </a:r>
          </a:p>
        </p:txBody>
      </p:sp>
      <p:sp>
        <p:nvSpPr>
          <p:cNvPr id="127" name="Shape 127"/>
          <p:cNvSpPr/>
          <p:nvPr>
            <p:ph type="body" idx="1"/>
          </p:nvPr>
        </p:nvSpPr>
        <p:spPr>
          <a:xfrm>
            <a:off x="952500" y="2046845"/>
            <a:ext cx="11099800" cy="7387110"/>
          </a:xfrm>
          <a:prstGeom prst="rect">
            <a:avLst/>
          </a:prstGeom>
        </p:spPr>
        <p:txBody>
          <a:bodyPr/>
          <a:lstStyle/>
          <a:p>
            <a:pPr marL="0" indent="0" defTabSz="414781">
              <a:spcBef>
                <a:spcPts val="2900"/>
              </a:spcBef>
              <a:buSzTx/>
              <a:buNone/>
              <a:defRPr sz="2698"/>
            </a:pPr>
            <a:r>
              <a:t>Peter Norvig adalah Direktur Riset di Google Inc. Sebelumnya, dia adalah kepala kelompok algoritme penelusuran inti Google, dan Divisi Ilmu Komputasi NASA Ames, menjadikannya ilmuwan komputer senior NASA. Dia menerima Penghargaan Prestasi Luar Biasa NASA pada tahun 2001. Dia mengajar di University of Southern California dan University of California di Berkeley, dari mana dia menerima gelar Ph.D. pada tahun 1986 dan penghargaan alumni terkemuka di tahun 2006. Dia adalah co-teacher dari kelas Artifical Intelligence yang mendaftarkan 160.000 siswa, membantu memulai putaran saat ini dari kelas online terbuka yang besar. Publikasi-nya termasuk buku-buku </a:t>
            </a:r>
            <a:r>
              <a:rPr i="1"/>
              <a:t>Artificial Intelligence: Modern Approach,  Paradigms of AI Programming: Case Studies in Common Lisp ,Verbmobil: A Translation System for Face-to-Face Dialog , and Intelligent Help Systems for UNIX</a:t>
            </a:r>
            <a:r>
              <a:t>. </a:t>
            </a:r>
          </a:p>
          <a:p>
            <a:pPr marL="0" indent="0" defTabSz="414781">
              <a:spcBef>
                <a:spcPts val="2900"/>
              </a:spcBef>
              <a:buSzTx/>
              <a:buNone/>
              <a:defRPr sz="2698"/>
            </a:pPr>
            <a:r>
              <a:t>Dia juga penulis Presentasi Powerpoint Gettysburg dan kalimat palindromis terpanjang di dunia. Dia adalah sesama AAAI, ACM, California Academy of Science dan American Academy of Arts &amp; Sciences. Jasa-jasa Peter Norvig lainnya seperti berikut :</a:t>
            </a:r>
          </a:p>
        </p:txBody>
      </p:sp>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Shape 129"/>
          <p:cNvSpPr/>
          <p:nvPr>
            <p:ph type="body" idx="1"/>
          </p:nvPr>
        </p:nvSpPr>
        <p:spPr>
          <a:prstGeom prst="rect">
            <a:avLst/>
          </a:prstGeom>
        </p:spPr>
        <p:txBody>
          <a:bodyPr/>
          <a:lstStyle/>
          <a:p>
            <a:pPr marL="0" indent="0" defTabSz="292100">
              <a:spcBef>
                <a:spcPts val="2100"/>
              </a:spcBef>
              <a:buSzTx/>
              <a:buNone/>
              <a:defRPr sz="1900"/>
            </a:pPr>
            <a:r>
              <a:rPr b="1">
                <a:latin typeface="Helvetica"/>
                <a:ea typeface="Helvetica"/>
                <a:cs typeface="Helvetica"/>
                <a:sym typeface="Helvetica"/>
              </a:rPr>
              <a:t>Bidang Pendidikan</a:t>
            </a:r>
            <a:r>
              <a:t>: Co-teacher kelas AI online yang 160.000 siswa terdaftar dan 23.000 menyelesaikan kursus. Percobaan yang sedang berlangsung yang telah disebut perubahan mendasar dalam dunia akademis, kursus ini ditampilkan di halaman depan New York Times. Sejak itu kami telah menawarkan kembali kelas AI melalui </a:t>
            </a:r>
            <a:r>
              <a:rPr b="1">
                <a:latin typeface="Helvetica"/>
                <a:ea typeface="Helvetica"/>
                <a:cs typeface="Helvetica"/>
                <a:sym typeface="Helvetica"/>
              </a:rPr>
              <a:t>Udacity</a:t>
            </a:r>
            <a:r>
              <a:t>, perusahaan start-up yang didirikan oleh rekannya </a:t>
            </a:r>
            <a:r>
              <a:rPr b="1">
                <a:latin typeface="Helvetica"/>
                <a:ea typeface="Helvetica"/>
                <a:cs typeface="Helvetica"/>
                <a:sym typeface="Helvetica"/>
              </a:rPr>
              <a:t>Sebastian Thrun</a:t>
            </a:r>
            <a:r>
              <a:t> dan Peter Norvig telah mengajar kelas lain tentang </a:t>
            </a:r>
            <a:r>
              <a:rPr b="1">
                <a:latin typeface="Helvetica"/>
                <a:ea typeface="Helvetica"/>
                <a:cs typeface="Helvetica"/>
                <a:sym typeface="Helvetica"/>
              </a:rPr>
              <a:t>Desain Program Komputer</a:t>
            </a:r>
            <a:r>
              <a:t>. Di Google, beliau telah mengerjakan proyek Course Builder, sebuah package open source untuk membangun kelas online. Artikel beliau tentang </a:t>
            </a:r>
            <a:r>
              <a:rPr b="1">
                <a:latin typeface="Helvetica"/>
                <a:ea typeface="Helvetica"/>
                <a:cs typeface="Helvetica"/>
                <a:sym typeface="Helvetica"/>
              </a:rPr>
              <a:t>Teach Yourself Programming in Ten Years</a:t>
            </a:r>
            <a:r>
              <a:t> telah memiliki lebih dari 2 juta pembaca, dan beberapa karya beliau yang lain telah digunakan oleh pendidik lainnya.</a:t>
            </a:r>
          </a:p>
          <a:p>
            <a:pPr marL="0" indent="0" defTabSz="292100">
              <a:spcBef>
                <a:spcPts val="2100"/>
              </a:spcBef>
              <a:buSzTx/>
              <a:buNone/>
              <a:defRPr sz="1900"/>
            </a:pPr>
            <a:r>
              <a:t>Buku </a:t>
            </a:r>
            <a:r>
              <a:rPr b="1">
                <a:latin typeface="Helvetica"/>
                <a:ea typeface="Helvetica"/>
                <a:cs typeface="Helvetica"/>
                <a:sym typeface="Helvetica"/>
              </a:rPr>
              <a:t>Artificial Intelligence: A Modern Approach</a:t>
            </a:r>
            <a:r>
              <a:t>. Dengan </a:t>
            </a:r>
            <a:r>
              <a:rPr b="1">
                <a:latin typeface="Helvetica"/>
                <a:ea typeface="Helvetica"/>
                <a:cs typeface="Helvetica"/>
                <a:sym typeface="Helvetica"/>
              </a:rPr>
              <a:t>Stuart Russell</a:t>
            </a:r>
            <a:r>
              <a:t>, co-author dari buku teks terdepan di AI sejak 1995, dengan lebih dari 200.000 eksemplar terjual dan lebih dari 15.000 kutipan. Di CiteSeer, ini merupakan publikasi sains komputer terbitan ke 22.</a:t>
            </a:r>
          </a:p>
          <a:p>
            <a:pPr marL="0" indent="0" defTabSz="292100">
              <a:spcBef>
                <a:spcPts val="2100"/>
              </a:spcBef>
              <a:buSzTx/>
              <a:buNone/>
              <a:defRPr sz="1900"/>
            </a:pPr>
            <a:r>
              <a:rPr b="1">
                <a:latin typeface="Helvetica"/>
                <a:ea typeface="Helvetica"/>
                <a:cs typeface="Helvetica"/>
                <a:sym typeface="Helvetica"/>
              </a:rPr>
              <a:t>Junglee</a:t>
            </a:r>
            <a:r>
              <a:t>: Perbandingan iklan dan situs belanja. Beliau adalah karyawan # 8 di Junglee, salah satu situs metasearch web pertama untuk iklan baris dan belanja. Beliau bertanggung jawab untuk memelihara algoritma, kamus, dan aturan tata bahasa untuk ekstraksi berbasis teks. Kemudian Peter Norvig juga memimpin sebuah tim kecil yang menghasilkan lingkungan pengembangan generasi kedua (di Java dan bukan Perl), dan membangun alat belanja yang menjadi situs </a:t>
            </a:r>
            <a:r>
              <a:rPr b="1">
                <a:latin typeface="Helvetica"/>
                <a:ea typeface="Helvetica"/>
                <a:cs typeface="Helvetica"/>
                <a:sym typeface="Helvetica"/>
              </a:rPr>
              <a:t>Yahoo Shopping</a:t>
            </a:r>
            <a:r>
              <a:t>, dan selanjutnya produk Junglee yang paling penting, sebelum di akuisisi oleh </a:t>
            </a:r>
            <a:r>
              <a:rPr b="1">
                <a:latin typeface="Helvetica"/>
                <a:ea typeface="Helvetica"/>
                <a:cs typeface="Helvetica"/>
                <a:sym typeface="Helvetica"/>
              </a:rPr>
              <a:t>Amazon.com  </a:t>
            </a:r>
          </a:p>
          <a:p>
            <a:pPr marL="0" indent="0" defTabSz="292100">
              <a:spcBef>
                <a:spcPts val="2100"/>
              </a:spcBef>
              <a:buSzTx/>
              <a:buNone/>
              <a:defRPr sz="1900"/>
            </a:pPr>
            <a:r>
              <a:t>Buku </a:t>
            </a:r>
            <a:r>
              <a:rPr b="1">
                <a:latin typeface="Helvetica"/>
                <a:ea typeface="Helvetica"/>
                <a:cs typeface="Helvetica"/>
                <a:sym typeface="Helvetica"/>
              </a:rPr>
              <a:t>Paradigms of AI Programming</a:t>
            </a:r>
            <a:r>
              <a:t>. Buku ini telah disebut "Buku terbaik tentang pemrograman yang pernah ditulis". Namun tampaknya ada konsensus bahwa ini adalah salah satu dari 3 atau 4 buku teratas tentang pemrograman Lisp.</a:t>
            </a:r>
          </a:p>
        </p:txBody>
      </p:sp>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title"/>
          </p:nvPr>
        </p:nvSpPr>
        <p:spPr>
          <a:prstGeom prst="rect">
            <a:avLst/>
          </a:prstGeom>
        </p:spPr>
        <p:txBody>
          <a:bodyPr/>
          <a:lstStyle/>
          <a:p>
            <a:pPr/>
            <a:r>
              <a:t>Research area</a:t>
            </a:r>
          </a:p>
        </p:txBody>
      </p:sp>
      <p:sp>
        <p:nvSpPr>
          <p:cNvPr id="132" name="Shape 132"/>
          <p:cNvSpPr/>
          <p:nvPr>
            <p:ph type="body" idx="1"/>
          </p:nvPr>
        </p:nvSpPr>
        <p:spPr>
          <a:prstGeom prst="rect">
            <a:avLst/>
          </a:prstGeom>
        </p:spPr>
        <p:txBody>
          <a:bodyPr/>
          <a:lstStyle/>
          <a:p>
            <a:pPr/>
            <a:r>
              <a:t>Data Mining and Modeling</a:t>
            </a:r>
          </a:p>
          <a:p>
            <a:pPr/>
            <a:r>
              <a:t>Education Innovation</a:t>
            </a:r>
          </a:p>
          <a:p>
            <a:pPr/>
            <a:r>
              <a:t>Information Retrieval and the Web</a:t>
            </a:r>
          </a:p>
          <a:p>
            <a:pPr/>
            <a:r>
              <a:t>Machine Intelligence</a:t>
            </a:r>
          </a:p>
          <a:p>
            <a:pPr/>
            <a:r>
              <a:t>Natural Language Processing</a:t>
            </a:r>
          </a:p>
          <a:p>
            <a:pPr/>
            <a:r>
              <a:t>Software Engineering </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title"/>
          </p:nvPr>
        </p:nvSpPr>
        <p:spPr>
          <a:prstGeom prst="rect">
            <a:avLst/>
          </a:prstGeom>
        </p:spPr>
        <p:txBody>
          <a:bodyPr/>
          <a:lstStyle/>
          <a:p>
            <a:pPr/>
            <a:r>
              <a:t>Geoffrey Hinton</a:t>
            </a:r>
          </a:p>
        </p:txBody>
      </p:sp>
      <p:sp>
        <p:nvSpPr>
          <p:cNvPr id="135" name="Shape 135"/>
          <p:cNvSpPr/>
          <p:nvPr>
            <p:ph type="body" sz="quarter" idx="1"/>
          </p:nvPr>
        </p:nvSpPr>
        <p:spPr>
          <a:prstGeom prst="rect">
            <a:avLst/>
          </a:prstGeom>
        </p:spPr>
        <p:txBody>
          <a:bodyPr/>
          <a:lstStyle/>
          <a:p>
            <a:pPr/>
          </a:p>
        </p:txBody>
      </p:sp>
      <p:pic>
        <p:nvPicPr>
          <p:cNvPr id="136" name="pasted-image.png"/>
          <p:cNvPicPr>
            <a:picLocks noChangeAspect="1"/>
          </p:cNvPicPr>
          <p:nvPr/>
        </p:nvPicPr>
        <p:blipFill>
          <a:blip r:embed="rId2">
            <a:extLst/>
          </a:blip>
          <a:stretch>
            <a:fillRect/>
          </a:stretch>
        </p:blipFill>
        <p:spPr>
          <a:xfrm>
            <a:off x="4322052" y="294893"/>
            <a:ext cx="4360696" cy="577792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title"/>
          </p:nvPr>
        </p:nvSpPr>
        <p:spPr>
          <a:prstGeom prst="rect">
            <a:avLst/>
          </a:prstGeom>
        </p:spPr>
        <p:txBody>
          <a:bodyPr/>
          <a:lstStyle/>
          <a:p>
            <a:pPr/>
            <a:r>
              <a:t>Geoffrey Hinton</a:t>
            </a:r>
          </a:p>
        </p:txBody>
      </p:sp>
      <p:sp>
        <p:nvSpPr>
          <p:cNvPr id="139" name="Shape 139"/>
          <p:cNvSpPr/>
          <p:nvPr>
            <p:ph type="body" idx="1"/>
          </p:nvPr>
        </p:nvSpPr>
        <p:spPr>
          <a:xfrm>
            <a:off x="952500" y="2242385"/>
            <a:ext cx="11099800" cy="6996030"/>
          </a:xfrm>
          <a:prstGeom prst="rect">
            <a:avLst/>
          </a:prstGeom>
        </p:spPr>
        <p:txBody>
          <a:bodyPr/>
          <a:lstStyle/>
          <a:p>
            <a:pPr marL="0" indent="0" defTabSz="385572">
              <a:spcBef>
                <a:spcPts val="2700"/>
              </a:spcBef>
              <a:buSzTx/>
              <a:buNone/>
              <a:defRPr sz="2508"/>
            </a:pPr>
            <a:r>
              <a:t>Geoffrey Hinton menerima gelar </a:t>
            </a:r>
            <a:r>
              <a:rPr b="1">
                <a:latin typeface="Helvetica"/>
                <a:ea typeface="Helvetica"/>
                <a:cs typeface="Helvetica"/>
                <a:sym typeface="Helvetica"/>
              </a:rPr>
              <a:t>BA di Experimental Psychology</a:t>
            </a:r>
            <a:r>
              <a:t> </a:t>
            </a:r>
            <a:r>
              <a:rPr b="1">
                <a:latin typeface="Helvetica"/>
                <a:ea typeface="Helvetica"/>
                <a:cs typeface="Helvetica"/>
                <a:sym typeface="Helvetica"/>
              </a:rPr>
              <a:t>di Cambridge</a:t>
            </a:r>
            <a:r>
              <a:t> pada tahun 1970 dan gelar </a:t>
            </a:r>
            <a:r>
              <a:rPr b="1">
                <a:latin typeface="Helvetica"/>
                <a:ea typeface="Helvetica"/>
                <a:cs typeface="Helvetica"/>
                <a:sym typeface="Helvetica"/>
              </a:rPr>
              <a:t>PhD in Artificial Intelligence di Edinburgh</a:t>
            </a:r>
            <a:r>
              <a:t> pada tahun 1978. Dia melakukan pekerjaan postdoctoral di Sussex University dan University of California San Diego dan menghabiskan lima tahun sebagai anggota fakultas di departemen Ilmu Komputer di Carnegie-Mellon University. </a:t>
            </a:r>
          </a:p>
          <a:p>
            <a:pPr marL="0" indent="0" defTabSz="385572">
              <a:spcBef>
                <a:spcPts val="2700"/>
              </a:spcBef>
              <a:buSzTx/>
              <a:buNone/>
              <a:defRPr sz="2508"/>
            </a:pPr>
            <a:r>
              <a:t>Dia kemudian menjadi rekan dari Canadian Institute for Advanced Research dan pindah ke Departemen Ilmu Komputer di University of Toronto. Dia menghabiskan tiga tahun dari tahun 1998 sampai 2001 mendirikan Unit Saraf Neuroscience Gatsby di University College London dan kemudian kembali ke Universitas Toronto di mana dia sekarang menjadi profesor terkemuka emeritus. </a:t>
            </a:r>
          </a:p>
          <a:p>
            <a:pPr marL="0" indent="0" defTabSz="385572">
              <a:spcBef>
                <a:spcPts val="2700"/>
              </a:spcBef>
              <a:buSzTx/>
              <a:buNone/>
              <a:defRPr sz="2508"/>
            </a:pPr>
            <a:r>
              <a:t>Dari tahun 2004 sampai 2013 dia menjadi direktur program "Neural Computation and Adaptive Perception" yang didanai oleh Canadian Institute for Advanced Research. Sejak 2013 ia telah bekerja paruh waktu untuk Google di Mountain View dan Toronto.</a:t>
            </a:r>
          </a:p>
        </p:txBody>
      </p:sp>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body" idx="1"/>
          </p:nvPr>
        </p:nvSpPr>
        <p:spPr>
          <a:prstGeom prst="rect">
            <a:avLst/>
          </a:prstGeom>
        </p:spPr>
        <p:txBody>
          <a:bodyPr/>
          <a:lstStyle/>
          <a:p>
            <a:pPr marL="0" indent="0" defTabSz="327152">
              <a:spcBef>
                <a:spcPts val="2300"/>
              </a:spcBef>
              <a:buSzTx/>
              <a:buNone/>
              <a:defRPr sz="2128"/>
            </a:pPr>
            <a:r>
              <a:t>Geoffrey Hinton adalah anggota Royal Society, Royal Society of Canada, dan Association for the Advancement of Artificial Intelligence. Dia adalah anggota asing terhormat dari American Academy of Arts and Sciences dan National Academy of Engineering, dan mantan presiden Ilmu Pengetahuan Kognitif. Dia telah menerima gelar doktor kehormatan dari University of Edinburgh, University of Sussex, dan University of Sherbrooke. </a:t>
            </a:r>
          </a:p>
          <a:p>
            <a:pPr marL="0" indent="0" defTabSz="327152">
              <a:spcBef>
                <a:spcPts val="2300"/>
              </a:spcBef>
              <a:buSzTx/>
              <a:buNone/>
              <a:defRPr sz="2128"/>
            </a:pPr>
            <a:r>
              <a:t>Dia dianugerahi penghargaan David E. Rumelhart yang pertama (2001)penghargaan IJCAI untuk keunggulan penelitian (2005), hadiah Killam untuk Engineering (2012), medali IEEE James Clerk Maxwell Gold (2016), dan Medali Emas GM Gold NSERC (2010) yang merupakan penghargaan tertinggi Kanada di bidang Ilmu Pengetahuan dan Teknik.</a:t>
            </a:r>
          </a:p>
          <a:p>
            <a:pPr marL="0" indent="0" defTabSz="327152">
              <a:spcBef>
                <a:spcPts val="2300"/>
              </a:spcBef>
              <a:buSzTx/>
              <a:buNone/>
              <a:defRPr sz="2128"/>
            </a:pPr>
            <a:r>
              <a:t>Geoffrey Hinton merancang algoritma </a:t>
            </a:r>
            <a:r>
              <a:rPr b="1">
                <a:latin typeface="Helvetica"/>
                <a:ea typeface="Helvetica"/>
                <a:cs typeface="Helvetica"/>
                <a:sym typeface="Helvetica"/>
              </a:rPr>
              <a:t>machine learning</a:t>
            </a:r>
            <a:r>
              <a:t>. Tujuannya adalah untuk menemukan sebuah prosedur pembelajaran yang efisien dalam menemukan struktur kompleks dalam kumpulan data berdimensi besar dan untuk menunjukkan bahwa inilah bagaimana otak belajar untuk melihat. Dia adalah salah satu peneliti yang memperkenalkan algoritma </a:t>
            </a:r>
            <a:r>
              <a:rPr b="1">
                <a:latin typeface="Helvetica"/>
                <a:ea typeface="Helvetica"/>
                <a:cs typeface="Helvetica"/>
                <a:sym typeface="Helvetica"/>
              </a:rPr>
              <a:t>backpropagation</a:t>
            </a:r>
            <a:r>
              <a:t> dan yang pertama menggunakan backpropagation untuk belajar </a:t>
            </a:r>
            <a:r>
              <a:rPr b="1">
                <a:latin typeface="Helvetica"/>
                <a:ea typeface="Helvetica"/>
                <a:cs typeface="Helvetica"/>
                <a:sym typeface="Helvetica"/>
              </a:rPr>
              <a:t>embedding words</a:t>
            </a:r>
            <a:r>
              <a:t>. Sumbangannya yang lain untuk penelitian jaringan saraf tiruan termasuk </a:t>
            </a:r>
            <a:r>
              <a:rPr b="1">
                <a:latin typeface="Helvetica"/>
                <a:ea typeface="Helvetica"/>
                <a:cs typeface="Helvetica"/>
                <a:sym typeface="Helvetica"/>
              </a:rPr>
              <a:t>distributed representations, time delay neural network, mixtures of experts, Helmholtz machines dan Product of Experts</a:t>
            </a:r>
            <a:r>
              <a:t>. Kelompok risetnya di Toronto membuat terobosan besar dalam deep learning yang telah merevolusi pengenalan suara dan klasifikasi objek.</a:t>
            </a:r>
          </a:p>
        </p:txBody>
      </p:sp>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title"/>
          </p:nvPr>
        </p:nvSpPr>
        <p:spPr>
          <a:prstGeom prst="rect">
            <a:avLst/>
          </a:prstGeom>
        </p:spPr>
        <p:txBody>
          <a:bodyPr/>
          <a:lstStyle/>
          <a:p>
            <a:pPr/>
            <a:r>
              <a:t>Research area</a:t>
            </a:r>
          </a:p>
        </p:txBody>
      </p:sp>
      <p:sp>
        <p:nvSpPr>
          <p:cNvPr id="144" name="Shape 144"/>
          <p:cNvSpPr/>
          <p:nvPr>
            <p:ph type="body" idx="1"/>
          </p:nvPr>
        </p:nvSpPr>
        <p:spPr>
          <a:prstGeom prst="rect">
            <a:avLst/>
          </a:prstGeom>
        </p:spPr>
        <p:txBody>
          <a:bodyPr/>
          <a:lstStyle/>
          <a:p>
            <a:pPr/>
            <a:r>
              <a:t> Algorithms and Theory</a:t>
            </a:r>
          </a:p>
          <a:p>
            <a:pPr/>
            <a:r>
              <a:t>Machine Intelligence</a:t>
            </a:r>
          </a:p>
          <a:p>
            <a:pPr/>
            <a:r>
              <a:t>Natural Language Processing</a:t>
            </a:r>
          </a:p>
          <a:p>
            <a:pPr/>
            <a:r>
              <a:t>Speech Processing </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