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0" r:id="rId5"/>
    <p:sldId id="261" r:id="rId6"/>
    <p:sldId id="265" r:id="rId7"/>
    <p:sldId id="262" r:id="rId8"/>
    <p:sldId id="263" r:id="rId9"/>
    <p:sldId id="266" r:id="rId10"/>
    <p:sldId id="267" r:id="rId11"/>
    <p:sldId id="268" r:id="rId12"/>
    <p:sldId id="269" r:id="rId13"/>
    <p:sldId id="270" r:id="rId14"/>
    <p:sldId id="271" r:id="rId15"/>
    <p:sldId id="272" r:id="rId16"/>
    <p:sldId id="273" r:id="rId17"/>
    <p:sldId id="274" r:id="rId18"/>
    <p:sldId id="276" r:id="rId19"/>
    <p:sldId id="275" r:id="rId20"/>
    <p:sldId id="2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3" autoAdjust="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F65BD-87EA-4C43-8BBF-2DA2902836C4}"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68FF6-194B-407A-B6B3-5AED669E52D5}" type="slidenum">
              <a:rPr lang="zh-CN" altLang="en-US" smtClean="0"/>
              <a:t>‹#›</a:t>
            </a:fld>
            <a:endParaRPr lang="zh-CN" altLang="en-US"/>
          </a:p>
        </p:txBody>
      </p:sp>
    </p:spTree>
    <p:extLst>
      <p:ext uri="{BB962C8B-B14F-4D97-AF65-F5344CB8AC3E}">
        <p14:creationId xmlns:p14="http://schemas.microsoft.com/office/powerpoint/2010/main" val="150485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They use this model because they think this model is the best-performing model in terms of restoration quality given the same computation power budget. Under 100KB, a version smaller than typical.</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3</a:t>
            </a:fld>
            <a:endParaRPr lang="zh-CN" altLang="en-US"/>
          </a:p>
        </p:txBody>
      </p:sp>
    </p:spTree>
    <p:extLst>
      <p:ext uri="{BB962C8B-B14F-4D97-AF65-F5344CB8AC3E}">
        <p14:creationId xmlns:p14="http://schemas.microsoft.com/office/powerpoint/2010/main" val="382416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another paper from this group, and what they found is that during inference, some frames are more efficient to be used than others, called anchor frames. </a:t>
            </a:r>
          </a:p>
          <a:p>
            <a:r>
              <a:rPr lang="en-US" altLang="zh-CN" dirty="0"/>
              <a:t>Together with other components in that system, they could make the inference faster (aiming for neural enhanced live-streaming)</a:t>
            </a:r>
          </a:p>
          <a:p>
            <a:r>
              <a:rPr lang="en-US" altLang="zh-CN" dirty="0"/>
              <a:t>Codec level information are involved.</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13</a:t>
            </a:fld>
            <a:endParaRPr lang="zh-CN" altLang="en-US"/>
          </a:p>
        </p:txBody>
      </p:sp>
    </p:spTree>
    <p:extLst>
      <p:ext uri="{BB962C8B-B14F-4D97-AF65-F5344CB8AC3E}">
        <p14:creationId xmlns:p14="http://schemas.microsoft.com/office/powerpoint/2010/main" val="118102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They combine this method by applying DNN complexity optimization only to selected anchor frames.</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14</a:t>
            </a:fld>
            <a:endParaRPr lang="zh-CN" altLang="en-US"/>
          </a:p>
        </p:txBody>
      </p:sp>
    </p:spTree>
    <p:extLst>
      <p:ext uri="{BB962C8B-B14F-4D97-AF65-F5344CB8AC3E}">
        <p14:creationId xmlns:p14="http://schemas.microsoft.com/office/powerpoint/2010/main" val="267423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Like previously mentioned, only inference and storage cost are considered.</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15</a:t>
            </a:fld>
            <a:endParaRPr lang="zh-CN" altLang="en-US"/>
          </a:p>
        </p:txBody>
      </p:sp>
    </p:spTree>
    <p:extLst>
      <p:ext uri="{BB962C8B-B14F-4D97-AF65-F5344CB8AC3E}">
        <p14:creationId xmlns:p14="http://schemas.microsoft.com/office/powerpoint/2010/main" val="3161104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Refer back to previous slide 14 (combination </a:t>
            </a:r>
            <a:r>
              <a:rPr lang="en-US" altLang="zh-CN"/>
              <a:t>of the two methods)</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16</a:t>
            </a:fld>
            <a:endParaRPr lang="zh-CN" altLang="en-US"/>
          </a:p>
        </p:txBody>
      </p:sp>
    </p:spTree>
    <p:extLst>
      <p:ext uri="{BB962C8B-B14F-4D97-AF65-F5344CB8AC3E}">
        <p14:creationId xmlns:p14="http://schemas.microsoft.com/office/powerpoint/2010/main" val="1493928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this graph, the NCS-retrieval cost is not much more expensive than Baseline-retrieval. One possible explanation is the normalized size of the video is around 10GB and the inference time is less than 1 hour.</a:t>
            </a:r>
          </a:p>
          <a:p>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17</a:t>
            </a:fld>
            <a:endParaRPr lang="zh-CN" altLang="en-US"/>
          </a:p>
        </p:txBody>
      </p:sp>
    </p:spTree>
    <p:extLst>
      <p:ext uri="{BB962C8B-B14F-4D97-AF65-F5344CB8AC3E}">
        <p14:creationId xmlns:p14="http://schemas.microsoft.com/office/powerpoint/2010/main" val="1649214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They don’t list the detailed steps of the calculation getting the number 14. Possibly a estimated value because doing experiment on all 50k videos could be expensive (15000$ if the inference time of videos are about 1 hour)</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18</a:t>
            </a:fld>
            <a:endParaRPr lang="zh-CN" altLang="en-US"/>
          </a:p>
        </p:txBody>
      </p:sp>
    </p:spTree>
    <p:extLst>
      <p:ext uri="{BB962C8B-B14F-4D97-AF65-F5344CB8AC3E}">
        <p14:creationId xmlns:p14="http://schemas.microsoft.com/office/powerpoint/2010/main" val="703903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already papers trying to solve this (optimization profiling)</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19</a:t>
            </a:fld>
            <a:endParaRPr lang="zh-CN" altLang="en-US"/>
          </a:p>
        </p:txBody>
      </p:sp>
    </p:spTree>
    <p:extLst>
      <p:ext uri="{BB962C8B-B14F-4D97-AF65-F5344CB8AC3E}">
        <p14:creationId xmlns:p14="http://schemas.microsoft.com/office/powerpoint/2010/main" val="1131110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Emphasis their system is focusing on cloud storage not local storage. They are not buying hardwires like GPU and hard drives.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For cold videos, the data source is not explicitly shown, but it could be from Facebook directly, since Wyatt Lloyd is affiliated with FB.</a:t>
            </a:r>
          </a:p>
          <a:p>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4</a:t>
            </a:fld>
            <a:endParaRPr lang="zh-CN" altLang="en-US"/>
          </a:p>
        </p:txBody>
      </p:sp>
    </p:spTree>
    <p:extLst>
      <p:ext uri="{BB962C8B-B14F-4D97-AF65-F5344CB8AC3E}">
        <p14:creationId xmlns:p14="http://schemas.microsoft.com/office/powerpoint/2010/main" val="212793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Put overall results here to give a brief view of performance, because Professor Han, during his visit, delivered a point that they have given up on this method based on this paper. </a:t>
            </a:r>
          </a:p>
          <a:p>
            <a:r>
              <a:rPr lang="en-US" altLang="zh-CN" dirty="0"/>
              <a:t>Cost: costs like training cost and part of the optimization costs (will be introduced later), are either considered </a:t>
            </a:r>
            <a:r>
              <a:rPr lang="en-US" altLang="zh-CN" dirty="0" err="1"/>
              <a:t>negliable</a:t>
            </a:r>
            <a:r>
              <a:rPr lang="en-US" altLang="zh-CN" dirty="0"/>
              <a:t> or ignored with assumptions</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5</a:t>
            </a:fld>
            <a:endParaRPr lang="zh-CN" altLang="en-US"/>
          </a:p>
        </p:txBody>
      </p:sp>
    </p:spTree>
    <p:extLst>
      <p:ext uri="{BB962C8B-B14F-4D97-AF65-F5344CB8AC3E}">
        <p14:creationId xmlns:p14="http://schemas.microsoft.com/office/powerpoint/2010/main" val="353023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graph is to show that the current multi-tiered service does not cover the majority of cold video. For example, the “Infrequent Access” tier of AWS S3 provides cost-saving over the “Standard” tier, when a video is viewed 0.85 or fewer times per month.</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6</a:t>
            </a:fld>
            <a:endParaRPr lang="zh-CN" altLang="en-US"/>
          </a:p>
        </p:txBody>
      </p:sp>
    </p:spTree>
    <p:extLst>
      <p:ext uri="{BB962C8B-B14F-4D97-AF65-F5344CB8AC3E}">
        <p14:creationId xmlns:p14="http://schemas.microsoft.com/office/powerpoint/2010/main" val="160904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Why profiling? Content-aware SR would be too expensive if a user want to train a model for every video. To amortize the training cost, they choose to utilize the redundancy of similar videos. Profiling is the process of dividing videos into groups (find similar videos).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They proposed in this paper to use metadata of the videos or Neural Network based image classification method in this process, but no detail is explicitly elaborate.</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7</a:t>
            </a:fld>
            <a:endParaRPr lang="zh-CN" altLang="en-US"/>
          </a:p>
        </p:txBody>
      </p:sp>
    </p:spTree>
    <p:extLst>
      <p:ext uri="{BB962C8B-B14F-4D97-AF65-F5344CB8AC3E}">
        <p14:creationId xmlns:p14="http://schemas.microsoft.com/office/powerpoint/2010/main" val="8492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their observation, the some frames are more sensitive to bitrate increase, others are not. They want to find the most suitable bitrate for each frame in terms of SR quality, that is SR-aware video encoding</a:t>
            </a:r>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9</a:t>
            </a:fld>
            <a:endParaRPr lang="zh-CN" altLang="en-US"/>
          </a:p>
        </p:txBody>
      </p:sp>
    </p:spTree>
    <p:extLst>
      <p:ext uri="{BB962C8B-B14F-4D97-AF65-F5344CB8AC3E}">
        <p14:creationId xmlns:p14="http://schemas.microsoft.com/office/powerpoint/2010/main" val="193334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These results are utilized to identify the most suitable GOP bitrate to optimize storage while maintaining the same SR quality.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Didn’t say what bitrate interval is used (500kbps in example), and how to choose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search space would be huge to find a global optimal. (don’t say if not asked)</a:t>
            </a:r>
          </a:p>
          <a:p>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10</a:t>
            </a:fld>
            <a:endParaRPr lang="zh-CN" altLang="en-US"/>
          </a:p>
        </p:txBody>
      </p:sp>
    </p:spTree>
    <p:extLst>
      <p:ext uri="{BB962C8B-B14F-4D97-AF65-F5344CB8AC3E}">
        <p14:creationId xmlns:p14="http://schemas.microsoft.com/office/powerpoint/2010/main" val="265014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No detailed explanation of this graph, an educated guess is the PSNR values are the average value among all GOPs of that bitrate.</a:t>
            </a:r>
            <a:endParaRPr lang="zh-CN" altLang="en-US" sz="1200"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11</a:t>
            </a:fld>
            <a:endParaRPr lang="zh-CN" altLang="en-US"/>
          </a:p>
        </p:txBody>
      </p:sp>
    </p:spTree>
    <p:extLst>
      <p:ext uri="{BB962C8B-B14F-4D97-AF65-F5344CB8AC3E}">
        <p14:creationId xmlns:p14="http://schemas.microsoft.com/office/powerpoint/2010/main" val="1868895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 little bit vague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Based on a similar observation that the sensitivity of DNN complexity and SR quality varies from frame to frame, they “choose to use SR-aware optimal DNN complexity of each frame by assigning a higher DNN complexity to the frames that have higher SR quality improvement”.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A968FF6-194B-407A-B6B3-5AED669E52D5}" type="slidenum">
              <a:rPr lang="zh-CN" altLang="en-US" smtClean="0"/>
              <a:t>12</a:t>
            </a:fld>
            <a:endParaRPr lang="zh-CN" altLang="en-US"/>
          </a:p>
        </p:txBody>
      </p:sp>
    </p:spTree>
    <p:extLst>
      <p:ext uri="{BB962C8B-B14F-4D97-AF65-F5344CB8AC3E}">
        <p14:creationId xmlns:p14="http://schemas.microsoft.com/office/powerpoint/2010/main" val="366394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582DF-5CA4-FC80-9802-1423D96D9AB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F4DC378-9E11-C03A-9CC1-709B3D3A7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D54B17-F7F0-E53A-321E-24ADEFFEB50E}"/>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D5AC37E8-FCC1-9B03-F911-5550EBFD62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580010-352D-3D81-E440-7A5AD7BD22E7}"/>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227368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9064C-D612-C91A-5BAE-899586A0BC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8551AF-B447-F6DE-E352-81754DD4FE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B9D1B7-244E-BEF1-7816-13056D64B26B}"/>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8ECDC89E-F757-47FD-855E-48193C6A9B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33BAF6-77E3-B6E5-657E-1D5A8E824C1B}"/>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286976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36A49D-82EC-8FD8-35D6-8033BE2A706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A0301F-DAE0-CB73-1F4B-9255844137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31E7BF-8C60-4763-6C30-912D8CE450CC}"/>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0429BA7F-94EA-EDCE-BC4D-810EB90154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023689-112D-28D5-561A-09D15324F412}"/>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269053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9DBD0-A7AF-5B43-5FA3-FA0E2B90F5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30B341-B8B8-0156-1D00-5D2798AB6C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798BBC-7A8F-831E-1FDC-0439911F712A}"/>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CAF191D-60C5-0039-EDA6-EE5AEC83B2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C29296-3120-67E5-03D1-74F07EC6C797}"/>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138653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F8680-272F-D2E9-616C-E4134EE1F0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9385C5E-A0AD-36D7-DC92-105C5A9C7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CCAF16-2238-D6C3-44FC-EA3217405FE5}"/>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D6BE1367-7466-551F-6E5F-EA1A5680F0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EFE022-9603-0968-0063-C76C5E6FA768}"/>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183937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09DC0-CE9E-7899-3C1D-8C1F60F589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32A373-A42B-0850-2C46-B1FB9732A78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4219EA-3155-16B9-B4ED-A89D02DF17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1BA1394-45DE-B27F-57A2-5FD411DFEA41}"/>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F87B2D4C-D1A1-96CE-F0A3-6F11C508D2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4EB268-0E77-46AA-0BB3-48E7A26E3DF8}"/>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270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048A6-A6B2-E5C2-EA1C-A65848B685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8470B4-D0EA-1AC5-F06C-1BDD23FBC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27A66D-F248-CEC9-EC6C-7FB49650D6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D7109AF-40A8-0FFC-0AEF-1869F774C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F01829E-A538-663E-A64E-E60DB07CDF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22C5E4-0FBD-B530-1468-42D3BC7C3B62}"/>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FE9BB4F6-7457-368B-37AC-71DF3F9E29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7483A0-B524-4204-9A67-40F1767AD184}"/>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90576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5E8CE-636B-64B4-C1EE-835C687497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010EB1-DB06-0812-DA3A-09DF376CDFB3}"/>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D10DCB82-137B-6B8E-184B-EAC729F100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558904-A3B8-357E-C914-F777D34180AE}"/>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411657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F92FF2-5843-95B1-8B80-BD1C9827282D}"/>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F0C2C12B-2494-40BC-0EA3-7E4AD19A786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EFEAB6-A924-1121-9A8C-E4BDA1E0A289}"/>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57250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1BAC9-A7BE-A576-2E7F-AF20867B66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94DB17-8ECA-1789-AF35-AFCCBD52D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5685904-42F2-E012-5386-6D35FB7D1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D72362-D806-F7FC-66CB-B2698A7D315B}"/>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C646AAD3-3D61-47EC-1D91-A736658E77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610A42-C280-822A-8BF2-171C9B51C9B0}"/>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281094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3BF69-7E20-33C4-D182-2A089F572E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58666F-702D-04A8-3F9C-7AB1A8617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1EF381-676D-D64F-DED0-43647A6B9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3F3FC2-9E44-DDFA-4A09-3FB87B15B71E}"/>
              </a:ext>
            </a:extLst>
          </p:cNvPr>
          <p:cNvSpPr>
            <a:spLocks noGrp="1"/>
          </p:cNvSpPr>
          <p:nvPr>
            <p:ph type="dt" sz="half" idx="10"/>
          </p:nvPr>
        </p:nvSpPr>
        <p:spPr/>
        <p:txBody>
          <a:bodyPr/>
          <a:lstStyle/>
          <a:p>
            <a:fld id="{A7D1369C-A56D-49EB-8D5E-2E89A1B8C8DF}"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2B238495-244F-9E14-CA38-DE156F06AA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DE2ED0-ADD9-6640-A7D3-071E530BB5D0}"/>
              </a:ext>
            </a:extLst>
          </p:cNvPr>
          <p:cNvSpPr>
            <a:spLocks noGrp="1"/>
          </p:cNvSpPr>
          <p:nvPr>
            <p:ph type="sldNum" sz="quarter" idx="12"/>
          </p:nvPr>
        </p:nvSpPr>
        <p:spPr/>
        <p:txBody>
          <a:body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261917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34ED59-B973-E3DF-E388-31C93852B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BBC46D9-0F31-AC6F-7B7A-C384829DF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DF4A68-51B1-B6D2-C9DA-40C72C16B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1369C-A56D-49EB-8D5E-2E89A1B8C8DF}"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84B49FD8-0293-B06F-491E-14AFED8E3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BB4614-0C2D-4F33-3E6A-F0E564DEB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9909C-15ED-482E-9113-1D3259FAAC5F}" type="slidenum">
              <a:rPr lang="zh-CN" altLang="en-US" smtClean="0"/>
              <a:t>‹#›</a:t>
            </a:fld>
            <a:endParaRPr lang="zh-CN" altLang="en-US"/>
          </a:p>
        </p:txBody>
      </p:sp>
    </p:spTree>
    <p:extLst>
      <p:ext uri="{BB962C8B-B14F-4D97-AF65-F5344CB8AC3E}">
        <p14:creationId xmlns:p14="http://schemas.microsoft.com/office/powerpoint/2010/main" val="3829245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usenix.org/conference/atc17/technical-sessions/presentation/tang" TargetMode="External"/><Relationship Id="rId2" Type="http://schemas.openxmlformats.org/officeDocument/2006/relationships/hyperlink" Target="https://www.hotstorage.org/2023/papers/hotstorage23-final11.pdf" TargetMode="External"/><Relationship Id="rId1" Type="http://schemas.openxmlformats.org/officeDocument/2006/relationships/slideLayout" Target="../slideLayouts/slideLayout2.xml"/><Relationship Id="rId4" Type="http://schemas.openxmlformats.org/officeDocument/2006/relationships/hyperlink" Target="https://dl.acm.org/doi/abs/10.1145/3544216.354421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51D27-D6CA-C2E7-FF81-F95940271698}"/>
              </a:ext>
            </a:extLst>
          </p:cNvPr>
          <p:cNvSpPr>
            <a:spLocks noGrp="1"/>
          </p:cNvSpPr>
          <p:nvPr>
            <p:ph type="ctrTitle"/>
          </p:nvPr>
        </p:nvSpPr>
        <p:spPr>
          <a:xfrm>
            <a:off x="900112" y="1122363"/>
            <a:ext cx="10391775" cy="2387600"/>
          </a:xfrm>
        </p:spPr>
        <p:txBody>
          <a:bodyPr>
            <a:normAutofit/>
          </a:bodyPr>
          <a:lstStyle/>
          <a:p>
            <a:r>
              <a:rPr lang="en-US" altLang="zh-CN" sz="4800" dirty="0"/>
              <a:t>Neural Cloud Storage: Innovative Cloud Storage Solution for Cold Video</a:t>
            </a:r>
            <a:endParaRPr lang="zh-CN" altLang="en-US" sz="4800" dirty="0"/>
          </a:p>
        </p:txBody>
      </p:sp>
      <p:sp>
        <p:nvSpPr>
          <p:cNvPr id="3" name="副标题 2">
            <a:extLst>
              <a:ext uri="{FF2B5EF4-FFF2-40B4-BE49-F238E27FC236}">
                <a16:creationId xmlns:a16="http://schemas.microsoft.com/office/drawing/2014/main" id="{0197F127-7ECD-CCDC-A2E1-3A8CD85C482B}"/>
              </a:ext>
            </a:extLst>
          </p:cNvPr>
          <p:cNvSpPr>
            <a:spLocks noGrp="1"/>
          </p:cNvSpPr>
          <p:nvPr>
            <p:ph type="subTitle" idx="1"/>
          </p:nvPr>
        </p:nvSpPr>
        <p:spPr/>
        <p:txBody>
          <a:bodyPr>
            <a:normAutofit/>
          </a:bodyPr>
          <a:lstStyle/>
          <a:p>
            <a:r>
              <a:rPr lang="en-US" altLang="zh-CN" sz="2000" dirty="0" err="1"/>
              <a:t>Jinyeong</a:t>
            </a:r>
            <a:r>
              <a:rPr lang="en-US" altLang="zh-CN" sz="2000" dirty="0"/>
              <a:t> Lim, </a:t>
            </a:r>
            <a:r>
              <a:rPr lang="en-US" altLang="zh-CN" sz="2000" dirty="0" err="1"/>
              <a:t>Juncheol</a:t>
            </a:r>
            <a:r>
              <a:rPr lang="en-US" altLang="zh-CN" sz="2000" dirty="0"/>
              <a:t> Ye, </a:t>
            </a:r>
            <a:r>
              <a:rPr lang="en-US" altLang="zh-CN" sz="2000" dirty="0" err="1"/>
              <a:t>Jaehong</a:t>
            </a:r>
            <a:r>
              <a:rPr lang="en-US" altLang="zh-CN" sz="2000" dirty="0"/>
              <a:t> Kim, </a:t>
            </a:r>
            <a:r>
              <a:rPr lang="en-US" altLang="zh-CN" sz="2000" dirty="0" err="1"/>
              <a:t>Hwijoon</a:t>
            </a:r>
            <a:r>
              <a:rPr lang="en-US" altLang="zh-CN" sz="2000" dirty="0"/>
              <a:t> Lim, </a:t>
            </a:r>
            <a:r>
              <a:rPr lang="en-US" altLang="zh-CN" sz="2000" dirty="0" err="1"/>
              <a:t>Hyunho</a:t>
            </a:r>
            <a:r>
              <a:rPr lang="en-US" altLang="zh-CN" sz="2000" dirty="0"/>
              <a:t> Yeo, </a:t>
            </a:r>
            <a:r>
              <a:rPr lang="en-US" altLang="zh-CN" sz="2000" dirty="0" err="1"/>
              <a:t>Dongsu</a:t>
            </a:r>
            <a:r>
              <a:rPr lang="en-US" altLang="zh-CN" sz="2000" dirty="0"/>
              <a:t> Han KAIST</a:t>
            </a:r>
            <a:endParaRPr lang="zh-CN" altLang="en-US" sz="2000" dirty="0"/>
          </a:p>
        </p:txBody>
      </p:sp>
    </p:spTree>
    <p:extLst>
      <p:ext uri="{BB962C8B-B14F-4D97-AF65-F5344CB8AC3E}">
        <p14:creationId xmlns:p14="http://schemas.microsoft.com/office/powerpoint/2010/main" val="331192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EDAFB-AA46-7BAF-417F-83F4481D7272}"/>
              </a:ext>
            </a:extLst>
          </p:cNvPr>
          <p:cNvSpPr>
            <a:spLocks noGrp="1"/>
          </p:cNvSpPr>
          <p:nvPr>
            <p:ph type="title"/>
          </p:nvPr>
        </p:nvSpPr>
        <p:spPr/>
        <p:txBody>
          <a:bodyPr/>
          <a:lstStyle/>
          <a:p>
            <a:r>
              <a:rPr lang="en-US" altLang="zh-CN" dirty="0"/>
              <a:t>Case Studies</a:t>
            </a:r>
            <a:endParaRPr lang="zh-CN" altLang="en-US" dirty="0"/>
          </a:p>
        </p:txBody>
      </p:sp>
      <p:sp>
        <p:nvSpPr>
          <p:cNvPr id="3" name="内容占位符 2">
            <a:extLst>
              <a:ext uri="{FF2B5EF4-FFF2-40B4-BE49-F238E27FC236}">
                <a16:creationId xmlns:a16="http://schemas.microsoft.com/office/drawing/2014/main" id="{61D6B52D-0C35-B7C9-74CB-514E2B7B3437}"/>
              </a:ext>
            </a:extLst>
          </p:cNvPr>
          <p:cNvSpPr>
            <a:spLocks noGrp="1"/>
          </p:cNvSpPr>
          <p:nvPr>
            <p:ph idx="1"/>
          </p:nvPr>
        </p:nvSpPr>
        <p:spPr>
          <a:xfrm>
            <a:off x="838200" y="1432718"/>
            <a:ext cx="10515600" cy="4351338"/>
          </a:xfrm>
        </p:spPr>
        <p:txBody>
          <a:bodyPr/>
          <a:lstStyle/>
          <a:p>
            <a:r>
              <a:rPr lang="en-US" altLang="zh-CN" sz="2000" dirty="0"/>
              <a:t>Encode the frames that are not sensitive to bitrates in low bitrates to save storage.</a:t>
            </a:r>
          </a:p>
          <a:p>
            <a:r>
              <a:rPr lang="en-US" altLang="zh-CN" sz="2000" dirty="0"/>
              <a:t>They first obtain the SR quality results of each frame in a video at varying bitrates and use Group of Pictures (GOP) as the smallest unit to allocate bitrates. </a:t>
            </a:r>
          </a:p>
          <a:p>
            <a:r>
              <a:rPr lang="en-US" altLang="zh-CN" sz="2000" dirty="0"/>
              <a:t>Use greedy algorithm that selects the choice that yields the highest quality improvement at the same bitrate increase.</a:t>
            </a:r>
          </a:p>
          <a:p>
            <a:r>
              <a:rPr lang="en-US" altLang="zh-CN" sz="2000" dirty="0"/>
              <a:t>For example:</a:t>
            </a:r>
            <a:endParaRPr lang="zh-CN" altLang="en-US" dirty="0"/>
          </a:p>
        </p:txBody>
      </p:sp>
      <p:sp>
        <p:nvSpPr>
          <p:cNvPr id="4" name="矩形 3">
            <a:extLst>
              <a:ext uri="{FF2B5EF4-FFF2-40B4-BE49-F238E27FC236}">
                <a16:creationId xmlns:a16="http://schemas.microsoft.com/office/drawing/2014/main" id="{66CB42E6-26DE-5BD4-9495-5FDB127736DB}"/>
              </a:ext>
            </a:extLst>
          </p:cNvPr>
          <p:cNvSpPr/>
          <p:nvPr/>
        </p:nvSpPr>
        <p:spPr>
          <a:xfrm>
            <a:off x="3257550" y="3181350"/>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5" name="矩形 4">
            <a:extLst>
              <a:ext uri="{FF2B5EF4-FFF2-40B4-BE49-F238E27FC236}">
                <a16:creationId xmlns:a16="http://schemas.microsoft.com/office/drawing/2014/main" id="{27284C48-CE7D-C07C-A230-0E741D663580}"/>
              </a:ext>
            </a:extLst>
          </p:cNvPr>
          <p:cNvSpPr/>
          <p:nvPr/>
        </p:nvSpPr>
        <p:spPr>
          <a:xfrm>
            <a:off x="4191000" y="3181349"/>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 name="矩形 5">
            <a:extLst>
              <a:ext uri="{FF2B5EF4-FFF2-40B4-BE49-F238E27FC236}">
                <a16:creationId xmlns:a16="http://schemas.microsoft.com/office/drawing/2014/main" id="{91204C63-CFAF-B19F-5FC9-051C95CC2273}"/>
              </a:ext>
            </a:extLst>
          </p:cNvPr>
          <p:cNvSpPr/>
          <p:nvPr/>
        </p:nvSpPr>
        <p:spPr>
          <a:xfrm>
            <a:off x="5124450" y="3181349"/>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 name="矩形 6">
            <a:extLst>
              <a:ext uri="{FF2B5EF4-FFF2-40B4-BE49-F238E27FC236}">
                <a16:creationId xmlns:a16="http://schemas.microsoft.com/office/drawing/2014/main" id="{F1D46673-DB23-1BE6-296A-829DFCBDF2D2}"/>
              </a:ext>
            </a:extLst>
          </p:cNvPr>
          <p:cNvSpPr/>
          <p:nvPr/>
        </p:nvSpPr>
        <p:spPr>
          <a:xfrm>
            <a:off x="6524625" y="3191945"/>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8" name="文本框 7">
            <a:extLst>
              <a:ext uri="{FF2B5EF4-FFF2-40B4-BE49-F238E27FC236}">
                <a16:creationId xmlns:a16="http://schemas.microsoft.com/office/drawing/2014/main" id="{4DED5575-63DD-C7CF-8BD4-07B4410D5D6F}"/>
              </a:ext>
            </a:extLst>
          </p:cNvPr>
          <p:cNvSpPr txBox="1"/>
          <p:nvPr/>
        </p:nvSpPr>
        <p:spPr>
          <a:xfrm>
            <a:off x="6057900" y="3191945"/>
            <a:ext cx="523875" cy="369332"/>
          </a:xfrm>
          <a:prstGeom prst="rect">
            <a:avLst/>
          </a:prstGeom>
          <a:noFill/>
        </p:spPr>
        <p:txBody>
          <a:bodyPr wrap="square" rtlCol="0">
            <a:spAutoFit/>
          </a:bodyPr>
          <a:lstStyle/>
          <a:p>
            <a:r>
              <a:rPr lang="en-US" altLang="zh-CN" dirty="0"/>
              <a:t>……</a:t>
            </a:r>
            <a:endParaRPr lang="zh-CN" altLang="en-US" dirty="0"/>
          </a:p>
        </p:txBody>
      </p:sp>
      <p:sp>
        <p:nvSpPr>
          <p:cNvPr id="9" name="矩形 8">
            <a:extLst>
              <a:ext uri="{FF2B5EF4-FFF2-40B4-BE49-F238E27FC236}">
                <a16:creationId xmlns:a16="http://schemas.microsoft.com/office/drawing/2014/main" id="{104630D3-4F60-ECA4-51D7-22DD133AF5A5}"/>
              </a:ext>
            </a:extLst>
          </p:cNvPr>
          <p:cNvSpPr/>
          <p:nvPr/>
        </p:nvSpPr>
        <p:spPr>
          <a:xfrm>
            <a:off x="7458075" y="3191944"/>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0" name="矩形 9">
            <a:extLst>
              <a:ext uri="{FF2B5EF4-FFF2-40B4-BE49-F238E27FC236}">
                <a16:creationId xmlns:a16="http://schemas.microsoft.com/office/drawing/2014/main" id="{031EF0B6-7B41-B69D-57BE-B9E85B4DBF19}"/>
              </a:ext>
            </a:extLst>
          </p:cNvPr>
          <p:cNvSpPr/>
          <p:nvPr/>
        </p:nvSpPr>
        <p:spPr>
          <a:xfrm>
            <a:off x="8391525" y="3191944"/>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2" name="文本框 11">
            <a:extLst>
              <a:ext uri="{FF2B5EF4-FFF2-40B4-BE49-F238E27FC236}">
                <a16:creationId xmlns:a16="http://schemas.microsoft.com/office/drawing/2014/main" id="{9E63E86B-D0C2-188A-2BA5-F54888779AD7}"/>
              </a:ext>
            </a:extLst>
          </p:cNvPr>
          <p:cNvSpPr txBox="1"/>
          <p:nvPr/>
        </p:nvSpPr>
        <p:spPr>
          <a:xfrm>
            <a:off x="9571378" y="3213137"/>
            <a:ext cx="2249334" cy="369332"/>
          </a:xfrm>
          <a:prstGeom prst="rect">
            <a:avLst/>
          </a:prstGeom>
          <a:noFill/>
        </p:spPr>
        <p:txBody>
          <a:bodyPr wrap="none" rtlCol="0">
            <a:spAutoFit/>
          </a:bodyPr>
          <a:lstStyle/>
          <a:p>
            <a:r>
              <a:rPr lang="en-US" altLang="zh-CN" dirty="0"/>
              <a:t>Video 1, 500kbps, LR</a:t>
            </a:r>
            <a:endParaRPr lang="zh-CN" altLang="en-US" dirty="0"/>
          </a:p>
        </p:txBody>
      </p:sp>
      <p:sp>
        <p:nvSpPr>
          <p:cNvPr id="13" name="矩形 12">
            <a:extLst>
              <a:ext uri="{FF2B5EF4-FFF2-40B4-BE49-F238E27FC236}">
                <a16:creationId xmlns:a16="http://schemas.microsoft.com/office/drawing/2014/main" id="{67144ABF-F55A-9892-D1CF-2E1937B8F63E}"/>
              </a:ext>
            </a:extLst>
          </p:cNvPr>
          <p:cNvSpPr/>
          <p:nvPr/>
        </p:nvSpPr>
        <p:spPr>
          <a:xfrm>
            <a:off x="3257550" y="3708676"/>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4" name="矩形 13">
            <a:extLst>
              <a:ext uri="{FF2B5EF4-FFF2-40B4-BE49-F238E27FC236}">
                <a16:creationId xmlns:a16="http://schemas.microsoft.com/office/drawing/2014/main" id="{D5D4962A-9FB2-1CDC-0A0B-7C9FD608647C}"/>
              </a:ext>
            </a:extLst>
          </p:cNvPr>
          <p:cNvSpPr/>
          <p:nvPr/>
        </p:nvSpPr>
        <p:spPr>
          <a:xfrm>
            <a:off x="4191000" y="3708675"/>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5" name="矩形 14">
            <a:extLst>
              <a:ext uri="{FF2B5EF4-FFF2-40B4-BE49-F238E27FC236}">
                <a16:creationId xmlns:a16="http://schemas.microsoft.com/office/drawing/2014/main" id="{40ABD3B4-4238-F654-7A86-1439FACED0CE}"/>
              </a:ext>
            </a:extLst>
          </p:cNvPr>
          <p:cNvSpPr/>
          <p:nvPr/>
        </p:nvSpPr>
        <p:spPr>
          <a:xfrm>
            <a:off x="5124450" y="3708675"/>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6" name="矩形 15">
            <a:extLst>
              <a:ext uri="{FF2B5EF4-FFF2-40B4-BE49-F238E27FC236}">
                <a16:creationId xmlns:a16="http://schemas.microsoft.com/office/drawing/2014/main" id="{ADED8CDD-20C2-038F-02C5-7A19BEF264D1}"/>
              </a:ext>
            </a:extLst>
          </p:cNvPr>
          <p:cNvSpPr/>
          <p:nvPr/>
        </p:nvSpPr>
        <p:spPr>
          <a:xfrm>
            <a:off x="6524625" y="3719271"/>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7" name="文本框 16">
            <a:extLst>
              <a:ext uri="{FF2B5EF4-FFF2-40B4-BE49-F238E27FC236}">
                <a16:creationId xmlns:a16="http://schemas.microsoft.com/office/drawing/2014/main" id="{21882D0E-68A6-706B-FA62-3849B5CBF720}"/>
              </a:ext>
            </a:extLst>
          </p:cNvPr>
          <p:cNvSpPr txBox="1"/>
          <p:nvPr/>
        </p:nvSpPr>
        <p:spPr>
          <a:xfrm>
            <a:off x="6057900" y="3719271"/>
            <a:ext cx="523875" cy="369332"/>
          </a:xfrm>
          <a:prstGeom prst="rect">
            <a:avLst/>
          </a:prstGeom>
          <a:noFill/>
        </p:spPr>
        <p:txBody>
          <a:bodyPr wrap="square" rtlCol="0">
            <a:spAutoFit/>
          </a:bodyPr>
          <a:lstStyle/>
          <a:p>
            <a:r>
              <a:rPr lang="en-US" altLang="zh-CN" dirty="0"/>
              <a:t>……</a:t>
            </a:r>
            <a:endParaRPr lang="zh-CN" altLang="en-US" dirty="0"/>
          </a:p>
        </p:txBody>
      </p:sp>
      <p:sp>
        <p:nvSpPr>
          <p:cNvPr id="18" name="矩形 17">
            <a:extLst>
              <a:ext uri="{FF2B5EF4-FFF2-40B4-BE49-F238E27FC236}">
                <a16:creationId xmlns:a16="http://schemas.microsoft.com/office/drawing/2014/main" id="{45BB7CC6-E5DA-F2B0-56BD-769415983D82}"/>
              </a:ext>
            </a:extLst>
          </p:cNvPr>
          <p:cNvSpPr/>
          <p:nvPr/>
        </p:nvSpPr>
        <p:spPr>
          <a:xfrm>
            <a:off x="7458075" y="3719270"/>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9" name="矩形 18">
            <a:extLst>
              <a:ext uri="{FF2B5EF4-FFF2-40B4-BE49-F238E27FC236}">
                <a16:creationId xmlns:a16="http://schemas.microsoft.com/office/drawing/2014/main" id="{09CD10B6-20EC-DC4C-C9DC-1672E607E925}"/>
              </a:ext>
            </a:extLst>
          </p:cNvPr>
          <p:cNvSpPr/>
          <p:nvPr/>
        </p:nvSpPr>
        <p:spPr>
          <a:xfrm>
            <a:off x="8391525" y="3719270"/>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0" name="文本框 19">
            <a:extLst>
              <a:ext uri="{FF2B5EF4-FFF2-40B4-BE49-F238E27FC236}">
                <a16:creationId xmlns:a16="http://schemas.microsoft.com/office/drawing/2014/main" id="{0ACDCC33-82E8-A47B-0CC1-705C4909FE21}"/>
              </a:ext>
            </a:extLst>
          </p:cNvPr>
          <p:cNvSpPr txBox="1"/>
          <p:nvPr/>
        </p:nvSpPr>
        <p:spPr>
          <a:xfrm>
            <a:off x="9571378" y="3740463"/>
            <a:ext cx="2097049" cy="369332"/>
          </a:xfrm>
          <a:prstGeom prst="rect">
            <a:avLst/>
          </a:prstGeom>
          <a:noFill/>
        </p:spPr>
        <p:txBody>
          <a:bodyPr wrap="none" rtlCol="0">
            <a:spAutoFit/>
          </a:bodyPr>
          <a:lstStyle/>
          <a:p>
            <a:r>
              <a:rPr lang="en-US" altLang="zh-CN" dirty="0"/>
              <a:t>Video 1, 1Mbps, LR</a:t>
            </a:r>
            <a:endParaRPr lang="zh-CN" altLang="en-US" dirty="0"/>
          </a:p>
        </p:txBody>
      </p:sp>
      <p:sp>
        <p:nvSpPr>
          <p:cNvPr id="21" name="矩形 20">
            <a:extLst>
              <a:ext uri="{FF2B5EF4-FFF2-40B4-BE49-F238E27FC236}">
                <a16:creationId xmlns:a16="http://schemas.microsoft.com/office/drawing/2014/main" id="{9B01E2C5-875E-3BED-0E15-6E25AC2FDFEE}"/>
              </a:ext>
            </a:extLst>
          </p:cNvPr>
          <p:cNvSpPr/>
          <p:nvPr/>
        </p:nvSpPr>
        <p:spPr>
          <a:xfrm>
            <a:off x="3270601" y="5063602"/>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2" name="矩形 21">
            <a:extLst>
              <a:ext uri="{FF2B5EF4-FFF2-40B4-BE49-F238E27FC236}">
                <a16:creationId xmlns:a16="http://schemas.microsoft.com/office/drawing/2014/main" id="{C0F03678-EAE7-914E-3F5C-607151CC8BA9}"/>
              </a:ext>
            </a:extLst>
          </p:cNvPr>
          <p:cNvSpPr/>
          <p:nvPr/>
        </p:nvSpPr>
        <p:spPr>
          <a:xfrm>
            <a:off x="4204051" y="5063601"/>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3" name="矩形 22">
            <a:extLst>
              <a:ext uri="{FF2B5EF4-FFF2-40B4-BE49-F238E27FC236}">
                <a16:creationId xmlns:a16="http://schemas.microsoft.com/office/drawing/2014/main" id="{61464E73-0782-7437-5876-9E2BEEF62F11}"/>
              </a:ext>
            </a:extLst>
          </p:cNvPr>
          <p:cNvSpPr/>
          <p:nvPr/>
        </p:nvSpPr>
        <p:spPr>
          <a:xfrm>
            <a:off x="5137501" y="5063601"/>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4" name="矩形 23">
            <a:extLst>
              <a:ext uri="{FF2B5EF4-FFF2-40B4-BE49-F238E27FC236}">
                <a16:creationId xmlns:a16="http://schemas.microsoft.com/office/drawing/2014/main" id="{D5F6A78F-F32E-DA2B-0588-B640A055324A}"/>
              </a:ext>
            </a:extLst>
          </p:cNvPr>
          <p:cNvSpPr/>
          <p:nvPr/>
        </p:nvSpPr>
        <p:spPr>
          <a:xfrm>
            <a:off x="6537676" y="5074197"/>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5" name="文本框 24">
            <a:extLst>
              <a:ext uri="{FF2B5EF4-FFF2-40B4-BE49-F238E27FC236}">
                <a16:creationId xmlns:a16="http://schemas.microsoft.com/office/drawing/2014/main" id="{EABBF005-8913-568E-D1E9-90CBC4D0BDF6}"/>
              </a:ext>
            </a:extLst>
          </p:cNvPr>
          <p:cNvSpPr txBox="1"/>
          <p:nvPr/>
        </p:nvSpPr>
        <p:spPr>
          <a:xfrm>
            <a:off x="6070951" y="5074197"/>
            <a:ext cx="523875" cy="369332"/>
          </a:xfrm>
          <a:prstGeom prst="rect">
            <a:avLst/>
          </a:prstGeom>
          <a:noFill/>
        </p:spPr>
        <p:txBody>
          <a:bodyPr wrap="square" rtlCol="0">
            <a:spAutoFit/>
          </a:bodyPr>
          <a:lstStyle/>
          <a:p>
            <a:r>
              <a:rPr lang="en-US" altLang="zh-CN" dirty="0"/>
              <a:t>……</a:t>
            </a:r>
            <a:endParaRPr lang="zh-CN" altLang="en-US" dirty="0"/>
          </a:p>
        </p:txBody>
      </p:sp>
      <p:sp>
        <p:nvSpPr>
          <p:cNvPr id="26" name="矩形 25">
            <a:extLst>
              <a:ext uri="{FF2B5EF4-FFF2-40B4-BE49-F238E27FC236}">
                <a16:creationId xmlns:a16="http://schemas.microsoft.com/office/drawing/2014/main" id="{869FE371-7D3C-B1C4-93BA-855467DDFEB0}"/>
              </a:ext>
            </a:extLst>
          </p:cNvPr>
          <p:cNvSpPr/>
          <p:nvPr/>
        </p:nvSpPr>
        <p:spPr>
          <a:xfrm>
            <a:off x="7471126" y="5074196"/>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7" name="矩形 26">
            <a:extLst>
              <a:ext uri="{FF2B5EF4-FFF2-40B4-BE49-F238E27FC236}">
                <a16:creationId xmlns:a16="http://schemas.microsoft.com/office/drawing/2014/main" id="{94E3D0E2-B679-90AE-F1D5-AE7CB2162950}"/>
              </a:ext>
            </a:extLst>
          </p:cNvPr>
          <p:cNvSpPr/>
          <p:nvPr/>
        </p:nvSpPr>
        <p:spPr>
          <a:xfrm>
            <a:off x="8404576" y="5074196"/>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8" name="文本框 27">
            <a:extLst>
              <a:ext uri="{FF2B5EF4-FFF2-40B4-BE49-F238E27FC236}">
                <a16:creationId xmlns:a16="http://schemas.microsoft.com/office/drawing/2014/main" id="{F2B9FFEE-F369-0778-E658-99A4E6445C5F}"/>
              </a:ext>
            </a:extLst>
          </p:cNvPr>
          <p:cNvSpPr txBox="1"/>
          <p:nvPr/>
        </p:nvSpPr>
        <p:spPr>
          <a:xfrm>
            <a:off x="9584429" y="5095389"/>
            <a:ext cx="2302233" cy="369332"/>
          </a:xfrm>
          <a:prstGeom prst="rect">
            <a:avLst/>
          </a:prstGeom>
          <a:noFill/>
        </p:spPr>
        <p:txBody>
          <a:bodyPr wrap="none" rtlCol="0">
            <a:spAutoFit/>
          </a:bodyPr>
          <a:lstStyle/>
          <a:p>
            <a:r>
              <a:rPr lang="en-US" altLang="zh-CN" dirty="0"/>
              <a:t>Video 1, 500kbps, HR</a:t>
            </a:r>
            <a:endParaRPr lang="zh-CN" altLang="en-US" dirty="0"/>
          </a:p>
        </p:txBody>
      </p:sp>
      <p:sp>
        <p:nvSpPr>
          <p:cNvPr id="29" name="矩形 28">
            <a:extLst>
              <a:ext uri="{FF2B5EF4-FFF2-40B4-BE49-F238E27FC236}">
                <a16:creationId xmlns:a16="http://schemas.microsoft.com/office/drawing/2014/main" id="{4585DA0C-12AF-5E84-0259-B266CDF8F6B3}"/>
              </a:ext>
            </a:extLst>
          </p:cNvPr>
          <p:cNvSpPr/>
          <p:nvPr/>
        </p:nvSpPr>
        <p:spPr>
          <a:xfrm>
            <a:off x="3270601" y="5654394"/>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0" name="矩形 29">
            <a:extLst>
              <a:ext uri="{FF2B5EF4-FFF2-40B4-BE49-F238E27FC236}">
                <a16:creationId xmlns:a16="http://schemas.microsoft.com/office/drawing/2014/main" id="{20E4D8CF-83D5-D6F9-C14C-5A78B42D3FF4}"/>
              </a:ext>
            </a:extLst>
          </p:cNvPr>
          <p:cNvSpPr/>
          <p:nvPr/>
        </p:nvSpPr>
        <p:spPr>
          <a:xfrm>
            <a:off x="4204051" y="5654393"/>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1" name="矩形 30">
            <a:extLst>
              <a:ext uri="{FF2B5EF4-FFF2-40B4-BE49-F238E27FC236}">
                <a16:creationId xmlns:a16="http://schemas.microsoft.com/office/drawing/2014/main" id="{3E7561FF-EE0E-BE07-CDBF-739B4F4048C2}"/>
              </a:ext>
            </a:extLst>
          </p:cNvPr>
          <p:cNvSpPr/>
          <p:nvPr/>
        </p:nvSpPr>
        <p:spPr>
          <a:xfrm>
            <a:off x="5137501" y="5654393"/>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2" name="矩形 31">
            <a:extLst>
              <a:ext uri="{FF2B5EF4-FFF2-40B4-BE49-F238E27FC236}">
                <a16:creationId xmlns:a16="http://schemas.microsoft.com/office/drawing/2014/main" id="{A61E2865-464F-E8FD-48CD-CACA397F54FD}"/>
              </a:ext>
            </a:extLst>
          </p:cNvPr>
          <p:cNvSpPr/>
          <p:nvPr/>
        </p:nvSpPr>
        <p:spPr>
          <a:xfrm>
            <a:off x="6537676" y="5664989"/>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3" name="文本框 32">
            <a:extLst>
              <a:ext uri="{FF2B5EF4-FFF2-40B4-BE49-F238E27FC236}">
                <a16:creationId xmlns:a16="http://schemas.microsoft.com/office/drawing/2014/main" id="{1CC5BEA4-3C92-E188-0FAB-A1247C81165C}"/>
              </a:ext>
            </a:extLst>
          </p:cNvPr>
          <p:cNvSpPr txBox="1"/>
          <p:nvPr/>
        </p:nvSpPr>
        <p:spPr>
          <a:xfrm>
            <a:off x="6070951" y="5664989"/>
            <a:ext cx="523875" cy="369332"/>
          </a:xfrm>
          <a:prstGeom prst="rect">
            <a:avLst/>
          </a:prstGeom>
          <a:noFill/>
        </p:spPr>
        <p:txBody>
          <a:bodyPr wrap="square" rtlCol="0">
            <a:spAutoFit/>
          </a:bodyPr>
          <a:lstStyle/>
          <a:p>
            <a:r>
              <a:rPr lang="en-US" altLang="zh-CN" dirty="0"/>
              <a:t>……</a:t>
            </a:r>
            <a:endParaRPr lang="zh-CN" altLang="en-US" dirty="0"/>
          </a:p>
        </p:txBody>
      </p:sp>
      <p:sp>
        <p:nvSpPr>
          <p:cNvPr id="34" name="矩形 33">
            <a:extLst>
              <a:ext uri="{FF2B5EF4-FFF2-40B4-BE49-F238E27FC236}">
                <a16:creationId xmlns:a16="http://schemas.microsoft.com/office/drawing/2014/main" id="{A3EA465B-CBE9-1387-3BB2-168001D7A759}"/>
              </a:ext>
            </a:extLst>
          </p:cNvPr>
          <p:cNvSpPr/>
          <p:nvPr/>
        </p:nvSpPr>
        <p:spPr>
          <a:xfrm>
            <a:off x="7471126" y="5664988"/>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5" name="矩形 34">
            <a:extLst>
              <a:ext uri="{FF2B5EF4-FFF2-40B4-BE49-F238E27FC236}">
                <a16:creationId xmlns:a16="http://schemas.microsoft.com/office/drawing/2014/main" id="{C27F0FD5-159C-2A50-89C8-BF2D792FADFE}"/>
              </a:ext>
            </a:extLst>
          </p:cNvPr>
          <p:cNvSpPr/>
          <p:nvPr/>
        </p:nvSpPr>
        <p:spPr>
          <a:xfrm>
            <a:off x="8404576" y="5664988"/>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6" name="文本框 35">
            <a:extLst>
              <a:ext uri="{FF2B5EF4-FFF2-40B4-BE49-F238E27FC236}">
                <a16:creationId xmlns:a16="http://schemas.microsoft.com/office/drawing/2014/main" id="{5A23FE56-BD63-5157-A0FE-09A2CC38752B}"/>
              </a:ext>
            </a:extLst>
          </p:cNvPr>
          <p:cNvSpPr txBox="1"/>
          <p:nvPr/>
        </p:nvSpPr>
        <p:spPr>
          <a:xfrm>
            <a:off x="9584429" y="5686181"/>
            <a:ext cx="2149948" cy="369332"/>
          </a:xfrm>
          <a:prstGeom prst="rect">
            <a:avLst/>
          </a:prstGeom>
          <a:noFill/>
        </p:spPr>
        <p:txBody>
          <a:bodyPr wrap="none" rtlCol="0">
            <a:spAutoFit/>
          </a:bodyPr>
          <a:lstStyle/>
          <a:p>
            <a:r>
              <a:rPr lang="en-US" altLang="zh-CN" dirty="0"/>
              <a:t>Video 1, 1Mbps, HR</a:t>
            </a:r>
            <a:endParaRPr lang="zh-CN" altLang="en-US" dirty="0"/>
          </a:p>
        </p:txBody>
      </p:sp>
      <p:sp>
        <p:nvSpPr>
          <p:cNvPr id="40" name="箭头: 左弧形 39">
            <a:extLst>
              <a:ext uri="{FF2B5EF4-FFF2-40B4-BE49-F238E27FC236}">
                <a16:creationId xmlns:a16="http://schemas.microsoft.com/office/drawing/2014/main" id="{2040C1EA-5B42-C44F-FEE4-F10C0BFE0FE5}"/>
              </a:ext>
            </a:extLst>
          </p:cNvPr>
          <p:cNvSpPr/>
          <p:nvPr/>
        </p:nvSpPr>
        <p:spPr>
          <a:xfrm>
            <a:off x="2886075" y="3397803"/>
            <a:ext cx="371475" cy="1926672"/>
          </a:xfrm>
          <a:prstGeom prst="curvedRightArrow">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41" name="箭头: 左弧形 40">
            <a:extLst>
              <a:ext uri="{FF2B5EF4-FFF2-40B4-BE49-F238E27FC236}">
                <a16:creationId xmlns:a16="http://schemas.microsoft.com/office/drawing/2014/main" id="{3C52EC84-7B62-8DFA-570F-7F9DD0AA7522}"/>
              </a:ext>
            </a:extLst>
          </p:cNvPr>
          <p:cNvSpPr/>
          <p:nvPr/>
        </p:nvSpPr>
        <p:spPr>
          <a:xfrm>
            <a:off x="2867130" y="3876675"/>
            <a:ext cx="371475" cy="2123834"/>
          </a:xfrm>
          <a:prstGeom prst="curved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42" name="文本框 41">
            <a:extLst>
              <a:ext uri="{FF2B5EF4-FFF2-40B4-BE49-F238E27FC236}">
                <a16:creationId xmlns:a16="http://schemas.microsoft.com/office/drawing/2014/main" id="{AE7AEC39-FCDB-448B-706B-06E91C112B88}"/>
              </a:ext>
            </a:extLst>
          </p:cNvPr>
          <p:cNvSpPr txBox="1"/>
          <p:nvPr/>
        </p:nvSpPr>
        <p:spPr>
          <a:xfrm>
            <a:off x="2219115" y="3816178"/>
            <a:ext cx="876510" cy="369332"/>
          </a:xfrm>
          <a:prstGeom prst="rect">
            <a:avLst/>
          </a:prstGeom>
          <a:noFill/>
        </p:spPr>
        <p:txBody>
          <a:bodyPr wrap="square" rtlCol="0">
            <a:spAutoFit/>
          </a:bodyPr>
          <a:lstStyle/>
          <a:p>
            <a:r>
              <a:rPr lang="en-US" altLang="zh-CN" dirty="0"/>
              <a:t>2 dB</a:t>
            </a:r>
            <a:endParaRPr lang="zh-CN" altLang="en-US" dirty="0"/>
          </a:p>
        </p:txBody>
      </p:sp>
      <p:sp>
        <p:nvSpPr>
          <p:cNvPr id="43" name="文本框 42">
            <a:extLst>
              <a:ext uri="{FF2B5EF4-FFF2-40B4-BE49-F238E27FC236}">
                <a16:creationId xmlns:a16="http://schemas.microsoft.com/office/drawing/2014/main" id="{3A0F2E70-BF22-2340-27A6-830F289E8637}"/>
              </a:ext>
            </a:extLst>
          </p:cNvPr>
          <p:cNvSpPr txBox="1"/>
          <p:nvPr/>
        </p:nvSpPr>
        <p:spPr>
          <a:xfrm>
            <a:off x="2182472" y="4712479"/>
            <a:ext cx="876510" cy="369332"/>
          </a:xfrm>
          <a:prstGeom prst="rect">
            <a:avLst/>
          </a:prstGeom>
          <a:noFill/>
        </p:spPr>
        <p:txBody>
          <a:bodyPr wrap="square" rtlCol="0">
            <a:spAutoFit/>
          </a:bodyPr>
          <a:lstStyle/>
          <a:p>
            <a:r>
              <a:rPr lang="en-US" altLang="zh-CN" dirty="0"/>
              <a:t>5 dB</a:t>
            </a:r>
            <a:endParaRPr lang="zh-CN" altLang="en-US" dirty="0"/>
          </a:p>
        </p:txBody>
      </p:sp>
      <p:sp>
        <p:nvSpPr>
          <p:cNvPr id="44" name="文本框 43">
            <a:extLst>
              <a:ext uri="{FF2B5EF4-FFF2-40B4-BE49-F238E27FC236}">
                <a16:creationId xmlns:a16="http://schemas.microsoft.com/office/drawing/2014/main" id="{BE72484B-DF14-84D2-EDF4-457A3153304B}"/>
              </a:ext>
            </a:extLst>
          </p:cNvPr>
          <p:cNvSpPr txBox="1"/>
          <p:nvPr/>
        </p:nvSpPr>
        <p:spPr>
          <a:xfrm>
            <a:off x="1309478" y="4215404"/>
            <a:ext cx="876510" cy="369332"/>
          </a:xfrm>
          <a:prstGeom prst="rect">
            <a:avLst/>
          </a:prstGeom>
          <a:noFill/>
        </p:spPr>
        <p:txBody>
          <a:bodyPr wrap="square" rtlCol="0">
            <a:spAutoFit/>
          </a:bodyPr>
          <a:lstStyle/>
          <a:p>
            <a:r>
              <a:rPr lang="en-US" altLang="zh-CN" dirty="0"/>
              <a:t>+3 dB</a:t>
            </a:r>
            <a:endParaRPr lang="zh-CN" altLang="en-US" dirty="0"/>
          </a:p>
        </p:txBody>
      </p:sp>
      <p:cxnSp>
        <p:nvCxnSpPr>
          <p:cNvPr id="46" name="直接连接符 45">
            <a:extLst>
              <a:ext uri="{FF2B5EF4-FFF2-40B4-BE49-F238E27FC236}">
                <a16:creationId xmlns:a16="http://schemas.microsoft.com/office/drawing/2014/main" id="{C25619A0-6FA1-2B51-5305-598A622CD475}"/>
              </a:ext>
            </a:extLst>
          </p:cNvPr>
          <p:cNvCxnSpPr>
            <a:cxnSpLocks/>
            <a:stCxn id="42" idx="1"/>
            <a:endCxn id="44" idx="0"/>
          </p:cNvCxnSpPr>
          <p:nvPr/>
        </p:nvCxnSpPr>
        <p:spPr>
          <a:xfrm flipH="1">
            <a:off x="1747733" y="4000844"/>
            <a:ext cx="471382" cy="21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2AA6FD2-4DCF-A18A-A016-03C931E6940D}"/>
              </a:ext>
            </a:extLst>
          </p:cNvPr>
          <p:cNvCxnSpPr>
            <a:cxnSpLocks/>
            <a:stCxn id="43" idx="1"/>
            <a:endCxn id="44" idx="2"/>
          </p:cNvCxnSpPr>
          <p:nvPr/>
        </p:nvCxnSpPr>
        <p:spPr>
          <a:xfrm flipH="1" flipV="1">
            <a:off x="1747733" y="4584736"/>
            <a:ext cx="434739" cy="312409"/>
          </a:xfrm>
          <a:prstGeom prst="line">
            <a:avLst/>
          </a:prstGeom>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0CE3652B-7DA7-D164-5F9C-E8CD7E911FDA}"/>
              </a:ext>
            </a:extLst>
          </p:cNvPr>
          <p:cNvSpPr/>
          <p:nvPr/>
        </p:nvSpPr>
        <p:spPr>
          <a:xfrm>
            <a:off x="3242131" y="4281360"/>
            <a:ext cx="933450" cy="390525"/>
          </a:xfrm>
          <a:prstGeom prst="rect">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53" name="矩形 52">
            <a:extLst>
              <a:ext uri="{FF2B5EF4-FFF2-40B4-BE49-F238E27FC236}">
                <a16:creationId xmlns:a16="http://schemas.microsoft.com/office/drawing/2014/main" id="{43E3A88B-F415-F963-E5F3-744374548771}"/>
              </a:ext>
            </a:extLst>
          </p:cNvPr>
          <p:cNvSpPr/>
          <p:nvPr/>
        </p:nvSpPr>
        <p:spPr>
          <a:xfrm>
            <a:off x="4175581" y="4281359"/>
            <a:ext cx="933450" cy="390525"/>
          </a:xfrm>
          <a:prstGeom prst="rect">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54" name="矩形 53">
            <a:extLst>
              <a:ext uri="{FF2B5EF4-FFF2-40B4-BE49-F238E27FC236}">
                <a16:creationId xmlns:a16="http://schemas.microsoft.com/office/drawing/2014/main" id="{237A4782-18AE-0FB2-94E6-F5CE8F48CD7B}"/>
              </a:ext>
            </a:extLst>
          </p:cNvPr>
          <p:cNvSpPr/>
          <p:nvPr/>
        </p:nvSpPr>
        <p:spPr>
          <a:xfrm>
            <a:off x="5109031" y="4281359"/>
            <a:ext cx="933450" cy="390525"/>
          </a:xfrm>
          <a:prstGeom prst="rect">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55" name="矩形 54">
            <a:extLst>
              <a:ext uri="{FF2B5EF4-FFF2-40B4-BE49-F238E27FC236}">
                <a16:creationId xmlns:a16="http://schemas.microsoft.com/office/drawing/2014/main" id="{78CF9C2F-BED4-DA73-AE04-EA910641EF29}"/>
              </a:ext>
            </a:extLst>
          </p:cNvPr>
          <p:cNvSpPr/>
          <p:nvPr/>
        </p:nvSpPr>
        <p:spPr>
          <a:xfrm>
            <a:off x="6509206" y="4291955"/>
            <a:ext cx="933450" cy="390525"/>
          </a:xfrm>
          <a:prstGeom prst="rect">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56" name="文本框 55">
            <a:extLst>
              <a:ext uri="{FF2B5EF4-FFF2-40B4-BE49-F238E27FC236}">
                <a16:creationId xmlns:a16="http://schemas.microsoft.com/office/drawing/2014/main" id="{6D1A3492-30BF-0BD7-3FDA-D3517319156D}"/>
              </a:ext>
            </a:extLst>
          </p:cNvPr>
          <p:cNvSpPr txBox="1"/>
          <p:nvPr/>
        </p:nvSpPr>
        <p:spPr>
          <a:xfrm>
            <a:off x="6042481" y="4291955"/>
            <a:ext cx="523875" cy="369332"/>
          </a:xfrm>
          <a:prstGeom prst="rect">
            <a:avLst/>
          </a:prstGeom>
          <a:noFill/>
        </p:spPr>
        <p:txBody>
          <a:bodyPr wrap="square" rtlCol="0">
            <a:spAutoFit/>
          </a:bodyPr>
          <a:lstStyle/>
          <a:p>
            <a:r>
              <a:rPr lang="en-US" altLang="zh-CN" dirty="0"/>
              <a:t>……</a:t>
            </a:r>
            <a:endParaRPr lang="zh-CN" altLang="en-US" dirty="0"/>
          </a:p>
        </p:txBody>
      </p:sp>
      <p:sp>
        <p:nvSpPr>
          <p:cNvPr id="57" name="矩形 56">
            <a:extLst>
              <a:ext uri="{FF2B5EF4-FFF2-40B4-BE49-F238E27FC236}">
                <a16:creationId xmlns:a16="http://schemas.microsoft.com/office/drawing/2014/main" id="{86462BE6-8600-231A-BF23-2A2B3C074708}"/>
              </a:ext>
            </a:extLst>
          </p:cNvPr>
          <p:cNvSpPr/>
          <p:nvPr/>
        </p:nvSpPr>
        <p:spPr>
          <a:xfrm>
            <a:off x="7442656" y="4291954"/>
            <a:ext cx="933450" cy="390525"/>
          </a:xfrm>
          <a:prstGeom prst="rect">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58" name="矩形 57">
            <a:extLst>
              <a:ext uri="{FF2B5EF4-FFF2-40B4-BE49-F238E27FC236}">
                <a16:creationId xmlns:a16="http://schemas.microsoft.com/office/drawing/2014/main" id="{6B3ED185-EF16-D6D6-8F79-627E87057747}"/>
              </a:ext>
            </a:extLst>
          </p:cNvPr>
          <p:cNvSpPr/>
          <p:nvPr/>
        </p:nvSpPr>
        <p:spPr>
          <a:xfrm>
            <a:off x="8376106" y="4291954"/>
            <a:ext cx="933450" cy="390525"/>
          </a:xfrm>
          <a:prstGeom prst="rect">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59" name="文本框 58">
            <a:extLst>
              <a:ext uri="{FF2B5EF4-FFF2-40B4-BE49-F238E27FC236}">
                <a16:creationId xmlns:a16="http://schemas.microsoft.com/office/drawing/2014/main" id="{DE37E1B5-66D1-A147-5D36-A15986AAEC49}"/>
              </a:ext>
            </a:extLst>
          </p:cNvPr>
          <p:cNvSpPr txBox="1"/>
          <p:nvPr/>
        </p:nvSpPr>
        <p:spPr>
          <a:xfrm>
            <a:off x="9555959" y="4313147"/>
            <a:ext cx="2270173" cy="369332"/>
          </a:xfrm>
          <a:prstGeom prst="rect">
            <a:avLst/>
          </a:prstGeom>
          <a:noFill/>
        </p:spPr>
        <p:txBody>
          <a:bodyPr wrap="none" rtlCol="0">
            <a:spAutoFit/>
          </a:bodyPr>
          <a:lstStyle/>
          <a:p>
            <a:r>
              <a:rPr lang="en-US" altLang="zh-CN" dirty="0"/>
              <a:t>Video 1, 1.5Mbps, LR</a:t>
            </a:r>
            <a:endParaRPr lang="zh-CN" altLang="en-US" dirty="0"/>
          </a:p>
        </p:txBody>
      </p:sp>
      <p:sp>
        <p:nvSpPr>
          <p:cNvPr id="60" name="矩形 59">
            <a:extLst>
              <a:ext uri="{FF2B5EF4-FFF2-40B4-BE49-F238E27FC236}">
                <a16:creationId xmlns:a16="http://schemas.microsoft.com/office/drawing/2014/main" id="{88B994F8-0F58-2C3A-B531-8F945B553C49}"/>
              </a:ext>
            </a:extLst>
          </p:cNvPr>
          <p:cNvSpPr/>
          <p:nvPr/>
        </p:nvSpPr>
        <p:spPr>
          <a:xfrm>
            <a:off x="3257550" y="6253158"/>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1" name="矩形 60">
            <a:extLst>
              <a:ext uri="{FF2B5EF4-FFF2-40B4-BE49-F238E27FC236}">
                <a16:creationId xmlns:a16="http://schemas.microsoft.com/office/drawing/2014/main" id="{E087D223-1C70-EC34-D98A-858E1CA86E35}"/>
              </a:ext>
            </a:extLst>
          </p:cNvPr>
          <p:cNvSpPr/>
          <p:nvPr/>
        </p:nvSpPr>
        <p:spPr>
          <a:xfrm>
            <a:off x="4191000" y="6253157"/>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2" name="矩形 61">
            <a:extLst>
              <a:ext uri="{FF2B5EF4-FFF2-40B4-BE49-F238E27FC236}">
                <a16:creationId xmlns:a16="http://schemas.microsoft.com/office/drawing/2014/main" id="{4C7D4254-D999-65EB-0AF3-4C5C12B0BA75}"/>
              </a:ext>
            </a:extLst>
          </p:cNvPr>
          <p:cNvSpPr/>
          <p:nvPr/>
        </p:nvSpPr>
        <p:spPr>
          <a:xfrm>
            <a:off x="5124450" y="6253157"/>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3" name="矩形 62">
            <a:extLst>
              <a:ext uri="{FF2B5EF4-FFF2-40B4-BE49-F238E27FC236}">
                <a16:creationId xmlns:a16="http://schemas.microsoft.com/office/drawing/2014/main" id="{9A9D9EF7-120B-D8C5-B2A5-CA968C16F6EC}"/>
              </a:ext>
            </a:extLst>
          </p:cNvPr>
          <p:cNvSpPr/>
          <p:nvPr/>
        </p:nvSpPr>
        <p:spPr>
          <a:xfrm>
            <a:off x="6524625" y="6263753"/>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4" name="文本框 63">
            <a:extLst>
              <a:ext uri="{FF2B5EF4-FFF2-40B4-BE49-F238E27FC236}">
                <a16:creationId xmlns:a16="http://schemas.microsoft.com/office/drawing/2014/main" id="{EA4836D6-6BFE-DCBC-D958-D853F86CBE83}"/>
              </a:ext>
            </a:extLst>
          </p:cNvPr>
          <p:cNvSpPr txBox="1"/>
          <p:nvPr/>
        </p:nvSpPr>
        <p:spPr>
          <a:xfrm>
            <a:off x="6057900" y="6263753"/>
            <a:ext cx="523875" cy="369332"/>
          </a:xfrm>
          <a:prstGeom prst="rect">
            <a:avLst/>
          </a:prstGeom>
          <a:noFill/>
        </p:spPr>
        <p:txBody>
          <a:bodyPr wrap="square" rtlCol="0">
            <a:spAutoFit/>
          </a:bodyPr>
          <a:lstStyle/>
          <a:p>
            <a:r>
              <a:rPr lang="en-US" altLang="zh-CN" dirty="0"/>
              <a:t>……</a:t>
            </a:r>
            <a:endParaRPr lang="zh-CN" altLang="en-US" dirty="0"/>
          </a:p>
        </p:txBody>
      </p:sp>
      <p:sp>
        <p:nvSpPr>
          <p:cNvPr id="65" name="矩形 64">
            <a:extLst>
              <a:ext uri="{FF2B5EF4-FFF2-40B4-BE49-F238E27FC236}">
                <a16:creationId xmlns:a16="http://schemas.microsoft.com/office/drawing/2014/main" id="{A037AA7B-6563-A8BC-0145-D23938B67D97}"/>
              </a:ext>
            </a:extLst>
          </p:cNvPr>
          <p:cNvSpPr/>
          <p:nvPr/>
        </p:nvSpPr>
        <p:spPr>
          <a:xfrm>
            <a:off x="7458075" y="6263752"/>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6" name="矩形 65">
            <a:extLst>
              <a:ext uri="{FF2B5EF4-FFF2-40B4-BE49-F238E27FC236}">
                <a16:creationId xmlns:a16="http://schemas.microsoft.com/office/drawing/2014/main" id="{2E054386-26CC-670E-56C7-943BDF8D2357}"/>
              </a:ext>
            </a:extLst>
          </p:cNvPr>
          <p:cNvSpPr/>
          <p:nvPr/>
        </p:nvSpPr>
        <p:spPr>
          <a:xfrm>
            <a:off x="8391525" y="6263752"/>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7" name="文本框 66">
            <a:extLst>
              <a:ext uri="{FF2B5EF4-FFF2-40B4-BE49-F238E27FC236}">
                <a16:creationId xmlns:a16="http://schemas.microsoft.com/office/drawing/2014/main" id="{7FA4CA66-5C40-9436-A637-F366EA40153D}"/>
              </a:ext>
            </a:extLst>
          </p:cNvPr>
          <p:cNvSpPr txBox="1"/>
          <p:nvPr/>
        </p:nvSpPr>
        <p:spPr>
          <a:xfrm>
            <a:off x="9571378" y="6284945"/>
            <a:ext cx="2149948" cy="369332"/>
          </a:xfrm>
          <a:prstGeom prst="rect">
            <a:avLst/>
          </a:prstGeom>
          <a:noFill/>
        </p:spPr>
        <p:txBody>
          <a:bodyPr wrap="none" rtlCol="0">
            <a:spAutoFit/>
          </a:bodyPr>
          <a:lstStyle/>
          <a:p>
            <a:r>
              <a:rPr lang="en-US" altLang="zh-CN" dirty="0"/>
              <a:t>Video 1, 1Mbps, HR</a:t>
            </a:r>
            <a:endParaRPr lang="zh-CN" altLang="en-US" dirty="0"/>
          </a:p>
        </p:txBody>
      </p:sp>
      <p:sp>
        <p:nvSpPr>
          <p:cNvPr id="68" name="箭头: 左弧形 67">
            <a:extLst>
              <a:ext uri="{FF2B5EF4-FFF2-40B4-BE49-F238E27FC236}">
                <a16:creationId xmlns:a16="http://schemas.microsoft.com/office/drawing/2014/main" id="{C0EEBC4B-DC35-5C5F-0542-FFEDC023EFB6}"/>
              </a:ext>
            </a:extLst>
          </p:cNvPr>
          <p:cNvSpPr/>
          <p:nvPr/>
        </p:nvSpPr>
        <p:spPr>
          <a:xfrm>
            <a:off x="2886285" y="4428174"/>
            <a:ext cx="371475" cy="2123834"/>
          </a:xfrm>
          <a:prstGeom prst="curvedRightArrow">
            <a:avLst/>
          </a:prstGeom>
          <a:solidFill>
            <a:srgbClr val="0070C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71" name="文本框 70">
            <a:extLst>
              <a:ext uri="{FF2B5EF4-FFF2-40B4-BE49-F238E27FC236}">
                <a16:creationId xmlns:a16="http://schemas.microsoft.com/office/drawing/2014/main" id="{78D4E5D9-7EAD-226F-4B77-8A923572F718}"/>
              </a:ext>
            </a:extLst>
          </p:cNvPr>
          <p:cNvSpPr txBox="1"/>
          <p:nvPr/>
        </p:nvSpPr>
        <p:spPr>
          <a:xfrm>
            <a:off x="2160729" y="5474127"/>
            <a:ext cx="876510" cy="369332"/>
          </a:xfrm>
          <a:prstGeom prst="rect">
            <a:avLst/>
          </a:prstGeom>
          <a:noFill/>
        </p:spPr>
        <p:txBody>
          <a:bodyPr wrap="square" rtlCol="0">
            <a:spAutoFit/>
          </a:bodyPr>
          <a:lstStyle/>
          <a:p>
            <a:r>
              <a:rPr lang="en-US" altLang="zh-CN" dirty="0"/>
              <a:t>7 dB</a:t>
            </a:r>
            <a:endParaRPr lang="zh-CN" altLang="en-US" dirty="0"/>
          </a:p>
        </p:txBody>
      </p:sp>
      <p:sp>
        <p:nvSpPr>
          <p:cNvPr id="74" name="文本框 73">
            <a:extLst>
              <a:ext uri="{FF2B5EF4-FFF2-40B4-BE49-F238E27FC236}">
                <a16:creationId xmlns:a16="http://schemas.microsoft.com/office/drawing/2014/main" id="{FF8B43E7-72BF-1F63-1169-8F890492FA53}"/>
              </a:ext>
            </a:extLst>
          </p:cNvPr>
          <p:cNvSpPr txBox="1"/>
          <p:nvPr/>
        </p:nvSpPr>
        <p:spPr>
          <a:xfrm>
            <a:off x="1299542" y="5063115"/>
            <a:ext cx="876510" cy="369332"/>
          </a:xfrm>
          <a:prstGeom prst="rect">
            <a:avLst/>
          </a:prstGeom>
          <a:noFill/>
        </p:spPr>
        <p:txBody>
          <a:bodyPr wrap="square" rtlCol="0">
            <a:spAutoFit/>
          </a:bodyPr>
          <a:lstStyle/>
          <a:p>
            <a:r>
              <a:rPr lang="en-US" altLang="zh-CN" dirty="0"/>
              <a:t>+2 dB</a:t>
            </a:r>
            <a:endParaRPr lang="zh-CN" altLang="en-US" dirty="0"/>
          </a:p>
        </p:txBody>
      </p:sp>
      <p:cxnSp>
        <p:nvCxnSpPr>
          <p:cNvPr id="75" name="直接连接符 74">
            <a:extLst>
              <a:ext uri="{FF2B5EF4-FFF2-40B4-BE49-F238E27FC236}">
                <a16:creationId xmlns:a16="http://schemas.microsoft.com/office/drawing/2014/main" id="{5E73AE7F-66E4-7817-C8F1-E4EE10C9437C}"/>
              </a:ext>
            </a:extLst>
          </p:cNvPr>
          <p:cNvCxnSpPr>
            <a:cxnSpLocks/>
          </p:cNvCxnSpPr>
          <p:nvPr/>
        </p:nvCxnSpPr>
        <p:spPr>
          <a:xfrm flipH="1" flipV="1">
            <a:off x="1656009" y="5413266"/>
            <a:ext cx="434739" cy="312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2B57FF7C-8613-B511-97DD-3603D58A3B8A}"/>
              </a:ext>
            </a:extLst>
          </p:cNvPr>
          <p:cNvCxnSpPr>
            <a:cxnSpLocks/>
          </p:cNvCxnSpPr>
          <p:nvPr/>
        </p:nvCxnSpPr>
        <p:spPr>
          <a:xfrm flipH="1">
            <a:off x="1684649" y="4905478"/>
            <a:ext cx="471382" cy="214560"/>
          </a:xfrm>
          <a:prstGeom prst="line">
            <a:avLst/>
          </a:prstGeom>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2D597728-C411-4B2B-45F4-3BCD6CA42771}"/>
              </a:ext>
            </a:extLst>
          </p:cNvPr>
          <p:cNvSpPr txBox="1"/>
          <p:nvPr/>
        </p:nvSpPr>
        <p:spPr>
          <a:xfrm>
            <a:off x="6052052" y="4701043"/>
            <a:ext cx="523875" cy="369332"/>
          </a:xfrm>
          <a:prstGeom prst="rect">
            <a:avLst/>
          </a:prstGeom>
          <a:noFill/>
        </p:spPr>
        <p:txBody>
          <a:bodyPr wrap="square" rtlCol="0">
            <a:spAutoFit/>
          </a:bodyPr>
          <a:lstStyle/>
          <a:p>
            <a:r>
              <a:rPr lang="en-US" altLang="zh-CN" dirty="0"/>
              <a:t>……</a:t>
            </a:r>
            <a:endParaRPr lang="zh-CN" altLang="en-US" dirty="0"/>
          </a:p>
        </p:txBody>
      </p:sp>
      <p:sp>
        <p:nvSpPr>
          <p:cNvPr id="79" name="文本框 78">
            <a:extLst>
              <a:ext uri="{FF2B5EF4-FFF2-40B4-BE49-F238E27FC236}">
                <a16:creationId xmlns:a16="http://schemas.microsoft.com/office/drawing/2014/main" id="{6B5C0E64-B410-8000-7CE2-7915EB50FA0F}"/>
              </a:ext>
            </a:extLst>
          </p:cNvPr>
          <p:cNvSpPr txBox="1"/>
          <p:nvPr/>
        </p:nvSpPr>
        <p:spPr>
          <a:xfrm>
            <a:off x="4413074" y="4720812"/>
            <a:ext cx="523875" cy="369332"/>
          </a:xfrm>
          <a:prstGeom prst="rect">
            <a:avLst/>
          </a:prstGeom>
          <a:noFill/>
        </p:spPr>
        <p:txBody>
          <a:bodyPr wrap="square" rtlCol="0">
            <a:spAutoFit/>
          </a:bodyPr>
          <a:lstStyle/>
          <a:p>
            <a:r>
              <a:rPr lang="en-US" altLang="zh-CN" dirty="0"/>
              <a:t>……</a:t>
            </a:r>
            <a:endParaRPr lang="zh-CN" altLang="en-US" dirty="0"/>
          </a:p>
        </p:txBody>
      </p:sp>
      <p:sp>
        <p:nvSpPr>
          <p:cNvPr id="80" name="文本框 79">
            <a:extLst>
              <a:ext uri="{FF2B5EF4-FFF2-40B4-BE49-F238E27FC236}">
                <a16:creationId xmlns:a16="http://schemas.microsoft.com/office/drawing/2014/main" id="{CD9EFBF1-AFDA-8955-7955-BBCC697EC08B}"/>
              </a:ext>
            </a:extLst>
          </p:cNvPr>
          <p:cNvSpPr txBox="1"/>
          <p:nvPr/>
        </p:nvSpPr>
        <p:spPr>
          <a:xfrm>
            <a:off x="7651214" y="4692720"/>
            <a:ext cx="523875" cy="369332"/>
          </a:xfrm>
          <a:prstGeom prst="rect">
            <a:avLst/>
          </a:prstGeom>
          <a:noFill/>
        </p:spPr>
        <p:txBody>
          <a:bodyPr wrap="square" rtlCol="0">
            <a:spAutoFit/>
          </a:bodyPr>
          <a:lstStyle/>
          <a:p>
            <a:r>
              <a:rPr lang="en-US" altLang="zh-CN" dirty="0"/>
              <a:t>……</a:t>
            </a:r>
            <a:endParaRPr lang="zh-CN" altLang="en-US" dirty="0"/>
          </a:p>
        </p:txBody>
      </p:sp>
      <p:sp>
        <p:nvSpPr>
          <p:cNvPr id="81" name="任意多边形: 形状 80">
            <a:extLst>
              <a:ext uri="{FF2B5EF4-FFF2-40B4-BE49-F238E27FC236}">
                <a16:creationId xmlns:a16="http://schemas.microsoft.com/office/drawing/2014/main" id="{B4E572CF-23AE-7C8D-AFC5-00C629E6E166}"/>
              </a:ext>
            </a:extLst>
          </p:cNvPr>
          <p:cNvSpPr/>
          <p:nvPr/>
        </p:nvSpPr>
        <p:spPr>
          <a:xfrm>
            <a:off x="4001565" y="3955310"/>
            <a:ext cx="170489" cy="160071"/>
          </a:xfrm>
          <a:custGeom>
            <a:avLst/>
            <a:gdLst>
              <a:gd name="T0" fmla="*/ 1470 w 3825"/>
              <a:gd name="T1" fmla="*/ 2757 h 2757"/>
              <a:gd name="T2" fmla="*/ 0 w 3825"/>
              <a:gd name="T3" fmla="*/ 1287 h 2757"/>
              <a:gd name="T4" fmla="*/ 402 w 3825"/>
              <a:gd name="T5" fmla="*/ 884 h 2757"/>
              <a:gd name="T6" fmla="*/ 1470 w 3825"/>
              <a:gd name="T7" fmla="*/ 1953 h 2757"/>
              <a:gd name="T8" fmla="*/ 3423 w 3825"/>
              <a:gd name="T9" fmla="*/ 0 h 2757"/>
              <a:gd name="T10" fmla="*/ 3825 w 3825"/>
              <a:gd name="T11" fmla="*/ 402 h 2757"/>
              <a:gd name="T12" fmla="*/ 1470 w 3825"/>
              <a:gd name="T13" fmla="*/ 2757 h 2757"/>
            </a:gdLst>
            <a:ahLst/>
            <a:cxnLst>
              <a:cxn ang="0">
                <a:pos x="T0" y="T1"/>
              </a:cxn>
              <a:cxn ang="0">
                <a:pos x="T2" y="T3"/>
              </a:cxn>
              <a:cxn ang="0">
                <a:pos x="T4" y="T5"/>
              </a:cxn>
              <a:cxn ang="0">
                <a:pos x="T6" y="T7"/>
              </a:cxn>
              <a:cxn ang="0">
                <a:pos x="T8" y="T9"/>
              </a:cxn>
              <a:cxn ang="0">
                <a:pos x="T10" y="T11"/>
              </a:cxn>
              <a:cxn ang="0">
                <a:pos x="T12" y="T13"/>
              </a:cxn>
            </a:cxnLst>
            <a:rect l="0" t="0" r="r" b="b"/>
            <a:pathLst>
              <a:path w="3825" h="2757">
                <a:moveTo>
                  <a:pt x="1470" y="2757"/>
                </a:moveTo>
                <a:lnTo>
                  <a:pt x="0" y="1287"/>
                </a:lnTo>
                <a:lnTo>
                  <a:pt x="402" y="884"/>
                </a:lnTo>
                <a:lnTo>
                  <a:pt x="1470" y="1953"/>
                </a:lnTo>
                <a:lnTo>
                  <a:pt x="3423" y="0"/>
                </a:lnTo>
                <a:lnTo>
                  <a:pt x="3825" y="402"/>
                </a:lnTo>
                <a:lnTo>
                  <a:pt x="1470" y="27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27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17654-E40F-D9D6-1CE2-0D70B42DC444}"/>
              </a:ext>
            </a:extLst>
          </p:cNvPr>
          <p:cNvSpPr>
            <a:spLocks noGrp="1"/>
          </p:cNvSpPr>
          <p:nvPr>
            <p:ph type="title"/>
          </p:nvPr>
        </p:nvSpPr>
        <p:spPr/>
        <p:txBody>
          <a:bodyPr/>
          <a:lstStyle/>
          <a:p>
            <a:r>
              <a:rPr lang="en-US" altLang="zh-CN" dirty="0"/>
              <a:t>Case Studies</a:t>
            </a:r>
            <a:endParaRPr lang="zh-CN" altLang="en-US" dirty="0"/>
          </a:p>
        </p:txBody>
      </p:sp>
      <p:sp>
        <p:nvSpPr>
          <p:cNvPr id="3" name="内容占位符 2">
            <a:extLst>
              <a:ext uri="{FF2B5EF4-FFF2-40B4-BE49-F238E27FC236}">
                <a16:creationId xmlns:a16="http://schemas.microsoft.com/office/drawing/2014/main" id="{4D388F92-5791-18EE-2041-EF04CEF5AD31}"/>
              </a:ext>
            </a:extLst>
          </p:cNvPr>
          <p:cNvSpPr>
            <a:spLocks noGrp="1"/>
          </p:cNvSpPr>
          <p:nvPr>
            <p:ph idx="1"/>
          </p:nvPr>
        </p:nvSpPr>
        <p:spPr>
          <a:xfrm>
            <a:off x="838200" y="1825624"/>
            <a:ext cx="10515600" cy="4784725"/>
          </a:xfrm>
        </p:spPr>
        <p:txBody>
          <a:bodyPr>
            <a:normAutofit/>
          </a:bodyPr>
          <a:lstStyle/>
          <a:p>
            <a:r>
              <a:rPr lang="en-US" altLang="zh-CN" sz="2000" dirty="0"/>
              <a:t>An SR-aware encoded video could be:</a:t>
            </a:r>
          </a:p>
          <a:p>
            <a:endParaRPr lang="en-US" altLang="zh-CN" sz="2000" dirty="0"/>
          </a:p>
          <a:p>
            <a:endParaRPr lang="en-US" altLang="zh-CN" sz="2000" dirty="0"/>
          </a:p>
          <a:p>
            <a:r>
              <a:rPr lang="en-US" altLang="zh-CN" sz="2000" dirty="0"/>
              <a:t>As a result, SR-aware encoding achieves up to 15% bitrate saving while maintaining the same SR. A comparation based on bitrates is:</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2D7F1A21-E8C4-CB5E-7C21-5BD161C32D18}"/>
              </a:ext>
            </a:extLst>
          </p:cNvPr>
          <p:cNvPicPr>
            <a:picLocks noChangeAspect="1"/>
          </p:cNvPicPr>
          <p:nvPr/>
        </p:nvPicPr>
        <p:blipFill>
          <a:blip r:embed="rId3"/>
          <a:stretch>
            <a:fillRect/>
          </a:stretch>
        </p:blipFill>
        <p:spPr>
          <a:xfrm>
            <a:off x="6087837" y="3484332"/>
            <a:ext cx="4588053" cy="3180508"/>
          </a:xfrm>
          <a:prstGeom prst="rect">
            <a:avLst/>
          </a:prstGeom>
        </p:spPr>
      </p:pic>
      <p:sp>
        <p:nvSpPr>
          <p:cNvPr id="4" name="矩形 3">
            <a:extLst>
              <a:ext uri="{FF2B5EF4-FFF2-40B4-BE49-F238E27FC236}">
                <a16:creationId xmlns:a16="http://schemas.microsoft.com/office/drawing/2014/main" id="{23124332-4109-E7A0-0CEB-25D94B57D5B1}"/>
              </a:ext>
            </a:extLst>
          </p:cNvPr>
          <p:cNvSpPr/>
          <p:nvPr/>
        </p:nvSpPr>
        <p:spPr>
          <a:xfrm>
            <a:off x="2952750" y="2381653"/>
            <a:ext cx="933450" cy="390525"/>
          </a:xfrm>
          <a:prstGeom prst="rect">
            <a:avLst/>
          </a:prstGeom>
          <a:solidFill>
            <a:schemeClr val="accent5"/>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 name="矩形 5">
            <a:extLst>
              <a:ext uri="{FF2B5EF4-FFF2-40B4-BE49-F238E27FC236}">
                <a16:creationId xmlns:a16="http://schemas.microsoft.com/office/drawing/2014/main" id="{7B095CF0-2502-CB3E-DEF2-065381353849}"/>
              </a:ext>
            </a:extLst>
          </p:cNvPr>
          <p:cNvSpPr/>
          <p:nvPr/>
        </p:nvSpPr>
        <p:spPr>
          <a:xfrm>
            <a:off x="3886200" y="2381652"/>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 name="矩形 6">
            <a:extLst>
              <a:ext uri="{FF2B5EF4-FFF2-40B4-BE49-F238E27FC236}">
                <a16:creationId xmlns:a16="http://schemas.microsoft.com/office/drawing/2014/main" id="{5476E218-77DE-F9AA-9D0F-E496F1017269}"/>
              </a:ext>
            </a:extLst>
          </p:cNvPr>
          <p:cNvSpPr/>
          <p:nvPr/>
        </p:nvSpPr>
        <p:spPr>
          <a:xfrm>
            <a:off x="4819650" y="2381652"/>
            <a:ext cx="933450" cy="390525"/>
          </a:xfrm>
          <a:prstGeom prst="rect">
            <a:avLst/>
          </a:prstGeom>
          <a:solidFill>
            <a:schemeClr val="accent5">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8" name="矩形 7">
            <a:extLst>
              <a:ext uri="{FF2B5EF4-FFF2-40B4-BE49-F238E27FC236}">
                <a16:creationId xmlns:a16="http://schemas.microsoft.com/office/drawing/2014/main" id="{F5C75ED8-FEB3-46ED-A597-1F8E759C6469}"/>
              </a:ext>
            </a:extLst>
          </p:cNvPr>
          <p:cNvSpPr/>
          <p:nvPr/>
        </p:nvSpPr>
        <p:spPr>
          <a:xfrm>
            <a:off x="6219825" y="2392248"/>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9" name="文本框 8">
            <a:extLst>
              <a:ext uri="{FF2B5EF4-FFF2-40B4-BE49-F238E27FC236}">
                <a16:creationId xmlns:a16="http://schemas.microsoft.com/office/drawing/2014/main" id="{24E44FD1-CFA3-0205-A396-4DF50CBF0378}"/>
              </a:ext>
            </a:extLst>
          </p:cNvPr>
          <p:cNvSpPr txBox="1"/>
          <p:nvPr/>
        </p:nvSpPr>
        <p:spPr>
          <a:xfrm>
            <a:off x="5753100" y="2392248"/>
            <a:ext cx="523875" cy="369332"/>
          </a:xfrm>
          <a:prstGeom prst="rect">
            <a:avLst/>
          </a:prstGeom>
          <a:noFill/>
        </p:spPr>
        <p:txBody>
          <a:bodyPr wrap="square" rtlCol="0">
            <a:spAutoFit/>
          </a:bodyPr>
          <a:lstStyle/>
          <a:p>
            <a:r>
              <a:rPr lang="en-US" altLang="zh-CN" dirty="0"/>
              <a:t>……</a:t>
            </a:r>
            <a:endParaRPr lang="zh-CN" altLang="en-US" dirty="0"/>
          </a:p>
        </p:txBody>
      </p:sp>
      <p:sp>
        <p:nvSpPr>
          <p:cNvPr id="10" name="矩形 9">
            <a:extLst>
              <a:ext uri="{FF2B5EF4-FFF2-40B4-BE49-F238E27FC236}">
                <a16:creationId xmlns:a16="http://schemas.microsoft.com/office/drawing/2014/main" id="{A1E0E974-CED4-ABB6-1E81-4B053FC6C6A8}"/>
              </a:ext>
            </a:extLst>
          </p:cNvPr>
          <p:cNvSpPr/>
          <p:nvPr/>
        </p:nvSpPr>
        <p:spPr>
          <a:xfrm>
            <a:off x="7153275" y="2392247"/>
            <a:ext cx="933450" cy="390525"/>
          </a:xfrm>
          <a:prstGeom prst="rect">
            <a:avLst/>
          </a:prstGeom>
          <a:solidFill>
            <a:srgbClr val="00B05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1" name="矩形 10">
            <a:extLst>
              <a:ext uri="{FF2B5EF4-FFF2-40B4-BE49-F238E27FC236}">
                <a16:creationId xmlns:a16="http://schemas.microsoft.com/office/drawing/2014/main" id="{6B2454A3-18C8-3C09-8A41-26373184BFE4}"/>
              </a:ext>
            </a:extLst>
          </p:cNvPr>
          <p:cNvSpPr/>
          <p:nvPr/>
        </p:nvSpPr>
        <p:spPr>
          <a:xfrm>
            <a:off x="8086725" y="2392247"/>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2" name="文本框 11">
            <a:extLst>
              <a:ext uri="{FF2B5EF4-FFF2-40B4-BE49-F238E27FC236}">
                <a16:creationId xmlns:a16="http://schemas.microsoft.com/office/drawing/2014/main" id="{EA67AE5F-901D-3CE1-23E7-3A23C1917995}"/>
              </a:ext>
            </a:extLst>
          </p:cNvPr>
          <p:cNvSpPr txBox="1"/>
          <p:nvPr/>
        </p:nvSpPr>
        <p:spPr>
          <a:xfrm>
            <a:off x="9266578" y="2413440"/>
            <a:ext cx="2935419" cy="369332"/>
          </a:xfrm>
          <a:prstGeom prst="rect">
            <a:avLst/>
          </a:prstGeom>
          <a:noFill/>
        </p:spPr>
        <p:txBody>
          <a:bodyPr wrap="none" rtlCol="0">
            <a:spAutoFit/>
          </a:bodyPr>
          <a:lstStyle/>
          <a:p>
            <a:r>
              <a:rPr lang="en-US" altLang="zh-CN" dirty="0"/>
              <a:t>Video 1, varying bitrates, LR</a:t>
            </a:r>
            <a:endParaRPr lang="zh-CN" altLang="en-US" dirty="0"/>
          </a:p>
        </p:txBody>
      </p:sp>
    </p:spTree>
    <p:extLst>
      <p:ext uri="{BB962C8B-B14F-4D97-AF65-F5344CB8AC3E}">
        <p14:creationId xmlns:p14="http://schemas.microsoft.com/office/powerpoint/2010/main" val="83838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92E6A-3599-F79E-B4E8-A9FBA3839DE3}"/>
              </a:ext>
            </a:extLst>
          </p:cNvPr>
          <p:cNvSpPr>
            <a:spLocks noGrp="1"/>
          </p:cNvSpPr>
          <p:nvPr>
            <p:ph type="title"/>
          </p:nvPr>
        </p:nvSpPr>
        <p:spPr/>
        <p:txBody>
          <a:bodyPr/>
          <a:lstStyle/>
          <a:p>
            <a:r>
              <a:rPr lang="en-US" altLang="zh-CN" dirty="0"/>
              <a:t>Case Studies </a:t>
            </a:r>
            <a:endParaRPr lang="zh-CN" altLang="en-US" dirty="0"/>
          </a:p>
        </p:txBody>
      </p:sp>
      <p:sp>
        <p:nvSpPr>
          <p:cNvPr id="3" name="内容占位符 2">
            <a:extLst>
              <a:ext uri="{FF2B5EF4-FFF2-40B4-BE49-F238E27FC236}">
                <a16:creationId xmlns:a16="http://schemas.microsoft.com/office/drawing/2014/main" id="{BF89BF0E-B60A-12C5-0AF0-97FEEEE2B22C}"/>
              </a:ext>
            </a:extLst>
          </p:cNvPr>
          <p:cNvSpPr>
            <a:spLocks noGrp="1"/>
          </p:cNvSpPr>
          <p:nvPr>
            <p:ph idx="1"/>
          </p:nvPr>
        </p:nvSpPr>
        <p:spPr>
          <a:xfrm>
            <a:off x="838200" y="1454150"/>
            <a:ext cx="10515600" cy="4351338"/>
          </a:xfrm>
        </p:spPr>
        <p:txBody>
          <a:bodyPr/>
          <a:lstStyle/>
          <a:p>
            <a:r>
              <a:rPr lang="en-US" altLang="zh-CN" sz="2000" dirty="0"/>
              <a:t>Approach 2: </a:t>
            </a:r>
            <a:r>
              <a:rPr lang="en-US" altLang="zh-CN" sz="2000" b="1" dirty="0"/>
              <a:t>Optimizing DNN complexity</a:t>
            </a:r>
            <a:r>
              <a:rPr lang="en-US" altLang="zh-CN" sz="2000" dirty="0"/>
              <a:t> for reducing the retrieval cost.</a:t>
            </a:r>
          </a:p>
          <a:p>
            <a:r>
              <a:rPr lang="en-US" altLang="zh-CN" sz="2000" dirty="0"/>
              <a:t>Based on the observation that different frames have different DNN complexity sensitivity.</a:t>
            </a:r>
          </a:p>
          <a:p>
            <a:r>
              <a:rPr lang="en-US" altLang="zh-CN" sz="2000" dirty="0"/>
              <a:t>Similarly, they utilize the results of applying varying DNN of different complexities to determine which frames (presumed GOPs) have higher sensitivity. </a:t>
            </a:r>
          </a:p>
          <a:p>
            <a:r>
              <a:rPr lang="en-US" altLang="zh-CN" sz="2000" dirty="0"/>
              <a:t>Similarly, A greedy search algorithm is used since it’s computational expensive to find the global optimal.  </a:t>
            </a:r>
          </a:p>
        </p:txBody>
      </p:sp>
      <p:sp>
        <p:nvSpPr>
          <p:cNvPr id="4" name="矩形 3">
            <a:extLst>
              <a:ext uri="{FF2B5EF4-FFF2-40B4-BE49-F238E27FC236}">
                <a16:creationId xmlns:a16="http://schemas.microsoft.com/office/drawing/2014/main" id="{90FE6F2F-AC62-D9CA-5E6C-2D720A436A50}"/>
              </a:ext>
            </a:extLst>
          </p:cNvPr>
          <p:cNvSpPr/>
          <p:nvPr/>
        </p:nvSpPr>
        <p:spPr>
          <a:xfrm>
            <a:off x="2266950" y="3761065"/>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5" name="矩形 4">
            <a:extLst>
              <a:ext uri="{FF2B5EF4-FFF2-40B4-BE49-F238E27FC236}">
                <a16:creationId xmlns:a16="http://schemas.microsoft.com/office/drawing/2014/main" id="{5660C535-3611-4471-76C6-35594BF7B99C}"/>
              </a:ext>
            </a:extLst>
          </p:cNvPr>
          <p:cNvSpPr/>
          <p:nvPr/>
        </p:nvSpPr>
        <p:spPr>
          <a:xfrm>
            <a:off x="3200400" y="3761064"/>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 name="矩形 5">
            <a:extLst>
              <a:ext uri="{FF2B5EF4-FFF2-40B4-BE49-F238E27FC236}">
                <a16:creationId xmlns:a16="http://schemas.microsoft.com/office/drawing/2014/main" id="{356379DA-FCE0-52F2-8AC0-D8B73F5AFA49}"/>
              </a:ext>
            </a:extLst>
          </p:cNvPr>
          <p:cNvSpPr/>
          <p:nvPr/>
        </p:nvSpPr>
        <p:spPr>
          <a:xfrm>
            <a:off x="4133850" y="3761064"/>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 name="矩形 6">
            <a:extLst>
              <a:ext uri="{FF2B5EF4-FFF2-40B4-BE49-F238E27FC236}">
                <a16:creationId xmlns:a16="http://schemas.microsoft.com/office/drawing/2014/main" id="{7A0DB2F1-FBF0-08CC-9631-4277D997430E}"/>
              </a:ext>
            </a:extLst>
          </p:cNvPr>
          <p:cNvSpPr/>
          <p:nvPr/>
        </p:nvSpPr>
        <p:spPr>
          <a:xfrm>
            <a:off x="5534025" y="3771660"/>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8" name="文本框 7">
            <a:extLst>
              <a:ext uri="{FF2B5EF4-FFF2-40B4-BE49-F238E27FC236}">
                <a16:creationId xmlns:a16="http://schemas.microsoft.com/office/drawing/2014/main" id="{C7B6A0A9-D7DC-183B-F0A3-2894BC6A74C0}"/>
              </a:ext>
            </a:extLst>
          </p:cNvPr>
          <p:cNvSpPr txBox="1"/>
          <p:nvPr/>
        </p:nvSpPr>
        <p:spPr>
          <a:xfrm>
            <a:off x="5067300" y="3771660"/>
            <a:ext cx="523875" cy="369332"/>
          </a:xfrm>
          <a:prstGeom prst="rect">
            <a:avLst/>
          </a:prstGeom>
          <a:noFill/>
        </p:spPr>
        <p:txBody>
          <a:bodyPr wrap="square" rtlCol="0">
            <a:spAutoFit/>
          </a:bodyPr>
          <a:lstStyle/>
          <a:p>
            <a:r>
              <a:rPr lang="en-US" altLang="zh-CN" dirty="0"/>
              <a:t>……</a:t>
            </a:r>
            <a:endParaRPr lang="zh-CN" altLang="en-US" dirty="0"/>
          </a:p>
        </p:txBody>
      </p:sp>
      <p:sp>
        <p:nvSpPr>
          <p:cNvPr id="9" name="矩形 8">
            <a:extLst>
              <a:ext uri="{FF2B5EF4-FFF2-40B4-BE49-F238E27FC236}">
                <a16:creationId xmlns:a16="http://schemas.microsoft.com/office/drawing/2014/main" id="{AEB37C6D-3F73-1F77-ED8C-D62C76B1A1B7}"/>
              </a:ext>
            </a:extLst>
          </p:cNvPr>
          <p:cNvSpPr/>
          <p:nvPr/>
        </p:nvSpPr>
        <p:spPr>
          <a:xfrm>
            <a:off x="6467475" y="3771659"/>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0" name="矩形 9">
            <a:extLst>
              <a:ext uri="{FF2B5EF4-FFF2-40B4-BE49-F238E27FC236}">
                <a16:creationId xmlns:a16="http://schemas.microsoft.com/office/drawing/2014/main" id="{19180AE2-082A-8DE5-7309-8FD91F35507C}"/>
              </a:ext>
            </a:extLst>
          </p:cNvPr>
          <p:cNvSpPr/>
          <p:nvPr/>
        </p:nvSpPr>
        <p:spPr>
          <a:xfrm>
            <a:off x="7400925" y="3771659"/>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1" name="文本框 10">
            <a:extLst>
              <a:ext uri="{FF2B5EF4-FFF2-40B4-BE49-F238E27FC236}">
                <a16:creationId xmlns:a16="http://schemas.microsoft.com/office/drawing/2014/main" id="{E96F0E9D-1DBD-ADD4-9613-C6D895DB9080}"/>
              </a:ext>
            </a:extLst>
          </p:cNvPr>
          <p:cNvSpPr txBox="1"/>
          <p:nvPr/>
        </p:nvSpPr>
        <p:spPr>
          <a:xfrm>
            <a:off x="8580778" y="3792852"/>
            <a:ext cx="3709670" cy="369332"/>
          </a:xfrm>
          <a:prstGeom prst="rect">
            <a:avLst/>
          </a:prstGeom>
          <a:noFill/>
        </p:spPr>
        <p:txBody>
          <a:bodyPr wrap="none" rtlCol="0">
            <a:spAutoFit/>
          </a:bodyPr>
          <a:lstStyle/>
          <a:p>
            <a:r>
              <a:rPr lang="en-US" altLang="zh-CN" dirty="0"/>
              <a:t>Video 1, LR, infer with complexity 1 </a:t>
            </a:r>
            <a:endParaRPr lang="zh-CN" altLang="en-US" dirty="0"/>
          </a:p>
        </p:txBody>
      </p:sp>
      <p:sp>
        <p:nvSpPr>
          <p:cNvPr id="12" name="矩形 11">
            <a:extLst>
              <a:ext uri="{FF2B5EF4-FFF2-40B4-BE49-F238E27FC236}">
                <a16:creationId xmlns:a16="http://schemas.microsoft.com/office/drawing/2014/main" id="{7EC33AA8-EC2E-B5D4-177E-33B429D695E8}"/>
              </a:ext>
            </a:extLst>
          </p:cNvPr>
          <p:cNvSpPr/>
          <p:nvPr/>
        </p:nvSpPr>
        <p:spPr>
          <a:xfrm>
            <a:off x="2266950" y="4288391"/>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3" name="矩形 12">
            <a:extLst>
              <a:ext uri="{FF2B5EF4-FFF2-40B4-BE49-F238E27FC236}">
                <a16:creationId xmlns:a16="http://schemas.microsoft.com/office/drawing/2014/main" id="{0935D522-067B-3905-C67F-E117771586FE}"/>
              </a:ext>
            </a:extLst>
          </p:cNvPr>
          <p:cNvSpPr/>
          <p:nvPr/>
        </p:nvSpPr>
        <p:spPr>
          <a:xfrm>
            <a:off x="3200400" y="4288390"/>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4" name="矩形 13">
            <a:extLst>
              <a:ext uri="{FF2B5EF4-FFF2-40B4-BE49-F238E27FC236}">
                <a16:creationId xmlns:a16="http://schemas.microsoft.com/office/drawing/2014/main" id="{BD984B0E-D360-D10A-DD16-092C8C92D532}"/>
              </a:ext>
            </a:extLst>
          </p:cNvPr>
          <p:cNvSpPr/>
          <p:nvPr/>
        </p:nvSpPr>
        <p:spPr>
          <a:xfrm>
            <a:off x="4133850" y="4288390"/>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5" name="矩形 14">
            <a:extLst>
              <a:ext uri="{FF2B5EF4-FFF2-40B4-BE49-F238E27FC236}">
                <a16:creationId xmlns:a16="http://schemas.microsoft.com/office/drawing/2014/main" id="{C2F60DE2-C612-FB96-9EB1-0EB97EA3423B}"/>
              </a:ext>
            </a:extLst>
          </p:cNvPr>
          <p:cNvSpPr/>
          <p:nvPr/>
        </p:nvSpPr>
        <p:spPr>
          <a:xfrm>
            <a:off x="5534025" y="4298986"/>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6" name="文本框 15">
            <a:extLst>
              <a:ext uri="{FF2B5EF4-FFF2-40B4-BE49-F238E27FC236}">
                <a16:creationId xmlns:a16="http://schemas.microsoft.com/office/drawing/2014/main" id="{0FFC0A8C-87D4-EA49-9F56-18C2C0E7BD4E}"/>
              </a:ext>
            </a:extLst>
          </p:cNvPr>
          <p:cNvSpPr txBox="1"/>
          <p:nvPr/>
        </p:nvSpPr>
        <p:spPr>
          <a:xfrm>
            <a:off x="5067300" y="4298986"/>
            <a:ext cx="523875" cy="369332"/>
          </a:xfrm>
          <a:prstGeom prst="rect">
            <a:avLst/>
          </a:prstGeom>
          <a:noFill/>
        </p:spPr>
        <p:txBody>
          <a:bodyPr wrap="square" rtlCol="0">
            <a:spAutoFit/>
          </a:bodyPr>
          <a:lstStyle/>
          <a:p>
            <a:r>
              <a:rPr lang="en-US" altLang="zh-CN" dirty="0"/>
              <a:t>……</a:t>
            </a:r>
            <a:endParaRPr lang="zh-CN" altLang="en-US" dirty="0"/>
          </a:p>
        </p:txBody>
      </p:sp>
      <p:sp>
        <p:nvSpPr>
          <p:cNvPr id="17" name="矩形 16">
            <a:extLst>
              <a:ext uri="{FF2B5EF4-FFF2-40B4-BE49-F238E27FC236}">
                <a16:creationId xmlns:a16="http://schemas.microsoft.com/office/drawing/2014/main" id="{022DA9A3-AE93-5917-4E1D-78CA698963DD}"/>
              </a:ext>
            </a:extLst>
          </p:cNvPr>
          <p:cNvSpPr/>
          <p:nvPr/>
        </p:nvSpPr>
        <p:spPr>
          <a:xfrm>
            <a:off x="6467475" y="4298985"/>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8" name="矩形 17">
            <a:extLst>
              <a:ext uri="{FF2B5EF4-FFF2-40B4-BE49-F238E27FC236}">
                <a16:creationId xmlns:a16="http://schemas.microsoft.com/office/drawing/2014/main" id="{95C3A834-E4A1-17DD-16AF-397C7F92F76B}"/>
              </a:ext>
            </a:extLst>
          </p:cNvPr>
          <p:cNvSpPr/>
          <p:nvPr/>
        </p:nvSpPr>
        <p:spPr>
          <a:xfrm>
            <a:off x="7400925" y="4298985"/>
            <a:ext cx="933450" cy="3905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19" name="文本框 18">
            <a:extLst>
              <a:ext uri="{FF2B5EF4-FFF2-40B4-BE49-F238E27FC236}">
                <a16:creationId xmlns:a16="http://schemas.microsoft.com/office/drawing/2014/main" id="{ECC8B774-EA83-26B7-2DA9-22C482154793}"/>
              </a:ext>
            </a:extLst>
          </p:cNvPr>
          <p:cNvSpPr txBox="1"/>
          <p:nvPr/>
        </p:nvSpPr>
        <p:spPr>
          <a:xfrm>
            <a:off x="8580778" y="4320178"/>
            <a:ext cx="3647152" cy="369332"/>
          </a:xfrm>
          <a:prstGeom prst="rect">
            <a:avLst/>
          </a:prstGeom>
          <a:noFill/>
        </p:spPr>
        <p:txBody>
          <a:bodyPr wrap="none" rtlCol="0">
            <a:spAutoFit/>
          </a:bodyPr>
          <a:lstStyle/>
          <a:p>
            <a:r>
              <a:rPr lang="en-US" altLang="zh-CN" dirty="0"/>
              <a:t>Video 1, LR, infer with complexity 2</a:t>
            </a:r>
            <a:endParaRPr lang="zh-CN" altLang="en-US" dirty="0"/>
          </a:p>
        </p:txBody>
      </p:sp>
      <p:sp>
        <p:nvSpPr>
          <p:cNvPr id="20" name="矩形 19">
            <a:extLst>
              <a:ext uri="{FF2B5EF4-FFF2-40B4-BE49-F238E27FC236}">
                <a16:creationId xmlns:a16="http://schemas.microsoft.com/office/drawing/2014/main" id="{1F7CB959-507C-E52F-C81B-BA8AAE259C46}"/>
              </a:ext>
            </a:extLst>
          </p:cNvPr>
          <p:cNvSpPr/>
          <p:nvPr/>
        </p:nvSpPr>
        <p:spPr>
          <a:xfrm>
            <a:off x="2280001" y="5272209"/>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1" name="矩形 20">
            <a:extLst>
              <a:ext uri="{FF2B5EF4-FFF2-40B4-BE49-F238E27FC236}">
                <a16:creationId xmlns:a16="http://schemas.microsoft.com/office/drawing/2014/main" id="{42E93F8B-67D1-CFF4-4F60-3C3B005A1610}"/>
              </a:ext>
            </a:extLst>
          </p:cNvPr>
          <p:cNvSpPr/>
          <p:nvPr/>
        </p:nvSpPr>
        <p:spPr>
          <a:xfrm>
            <a:off x="3213451" y="5272208"/>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2" name="矩形 21">
            <a:extLst>
              <a:ext uri="{FF2B5EF4-FFF2-40B4-BE49-F238E27FC236}">
                <a16:creationId xmlns:a16="http://schemas.microsoft.com/office/drawing/2014/main" id="{15A41584-4EED-296F-BD39-04E75A3A92B6}"/>
              </a:ext>
            </a:extLst>
          </p:cNvPr>
          <p:cNvSpPr/>
          <p:nvPr/>
        </p:nvSpPr>
        <p:spPr>
          <a:xfrm>
            <a:off x="4146901" y="5272208"/>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3" name="矩形 22">
            <a:extLst>
              <a:ext uri="{FF2B5EF4-FFF2-40B4-BE49-F238E27FC236}">
                <a16:creationId xmlns:a16="http://schemas.microsoft.com/office/drawing/2014/main" id="{D329D7AE-A083-3BB1-7490-CB18D89B566C}"/>
              </a:ext>
            </a:extLst>
          </p:cNvPr>
          <p:cNvSpPr/>
          <p:nvPr/>
        </p:nvSpPr>
        <p:spPr>
          <a:xfrm>
            <a:off x="5547076" y="5282804"/>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4" name="文本框 23">
            <a:extLst>
              <a:ext uri="{FF2B5EF4-FFF2-40B4-BE49-F238E27FC236}">
                <a16:creationId xmlns:a16="http://schemas.microsoft.com/office/drawing/2014/main" id="{8204F443-3EFD-D9D9-DDAB-BA595199A41A}"/>
              </a:ext>
            </a:extLst>
          </p:cNvPr>
          <p:cNvSpPr txBox="1"/>
          <p:nvPr/>
        </p:nvSpPr>
        <p:spPr>
          <a:xfrm>
            <a:off x="5080351" y="5282804"/>
            <a:ext cx="523875" cy="369332"/>
          </a:xfrm>
          <a:prstGeom prst="rect">
            <a:avLst/>
          </a:prstGeom>
          <a:noFill/>
        </p:spPr>
        <p:txBody>
          <a:bodyPr wrap="square" rtlCol="0">
            <a:spAutoFit/>
          </a:bodyPr>
          <a:lstStyle/>
          <a:p>
            <a:r>
              <a:rPr lang="en-US" altLang="zh-CN" dirty="0"/>
              <a:t>……</a:t>
            </a:r>
            <a:endParaRPr lang="zh-CN" altLang="en-US" dirty="0"/>
          </a:p>
        </p:txBody>
      </p:sp>
      <p:sp>
        <p:nvSpPr>
          <p:cNvPr id="25" name="矩形 24">
            <a:extLst>
              <a:ext uri="{FF2B5EF4-FFF2-40B4-BE49-F238E27FC236}">
                <a16:creationId xmlns:a16="http://schemas.microsoft.com/office/drawing/2014/main" id="{EFBA1079-4F60-CB50-8A32-F8DCA6681141}"/>
              </a:ext>
            </a:extLst>
          </p:cNvPr>
          <p:cNvSpPr/>
          <p:nvPr/>
        </p:nvSpPr>
        <p:spPr>
          <a:xfrm>
            <a:off x="6480526" y="5282803"/>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6" name="矩形 25">
            <a:extLst>
              <a:ext uri="{FF2B5EF4-FFF2-40B4-BE49-F238E27FC236}">
                <a16:creationId xmlns:a16="http://schemas.microsoft.com/office/drawing/2014/main" id="{A98DCC39-D9FA-3B87-5E65-4A799601E447}"/>
              </a:ext>
            </a:extLst>
          </p:cNvPr>
          <p:cNvSpPr/>
          <p:nvPr/>
        </p:nvSpPr>
        <p:spPr>
          <a:xfrm>
            <a:off x="7413976" y="5282803"/>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7" name="文本框 26">
            <a:extLst>
              <a:ext uri="{FF2B5EF4-FFF2-40B4-BE49-F238E27FC236}">
                <a16:creationId xmlns:a16="http://schemas.microsoft.com/office/drawing/2014/main" id="{50CB7B2F-550E-4743-6274-11455EA228AB}"/>
              </a:ext>
            </a:extLst>
          </p:cNvPr>
          <p:cNvSpPr txBox="1"/>
          <p:nvPr/>
        </p:nvSpPr>
        <p:spPr>
          <a:xfrm>
            <a:off x="8593829" y="5303996"/>
            <a:ext cx="1404552" cy="369332"/>
          </a:xfrm>
          <a:prstGeom prst="rect">
            <a:avLst/>
          </a:prstGeom>
          <a:noFill/>
        </p:spPr>
        <p:txBody>
          <a:bodyPr wrap="none" rtlCol="0">
            <a:spAutoFit/>
          </a:bodyPr>
          <a:lstStyle/>
          <a:p>
            <a:r>
              <a:rPr lang="en-US" altLang="zh-CN" dirty="0"/>
              <a:t>Video 1, HR</a:t>
            </a:r>
            <a:endParaRPr lang="zh-CN" altLang="en-US" dirty="0"/>
          </a:p>
        </p:txBody>
      </p:sp>
      <p:sp>
        <p:nvSpPr>
          <p:cNvPr id="28" name="矩形 27">
            <a:extLst>
              <a:ext uri="{FF2B5EF4-FFF2-40B4-BE49-F238E27FC236}">
                <a16:creationId xmlns:a16="http://schemas.microsoft.com/office/drawing/2014/main" id="{23542A2F-4E72-042F-F444-8B1EC2099F83}"/>
              </a:ext>
            </a:extLst>
          </p:cNvPr>
          <p:cNvSpPr/>
          <p:nvPr/>
        </p:nvSpPr>
        <p:spPr>
          <a:xfrm>
            <a:off x="2280001" y="5759169"/>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29" name="矩形 28">
            <a:extLst>
              <a:ext uri="{FF2B5EF4-FFF2-40B4-BE49-F238E27FC236}">
                <a16:creationId xmlns:a16="http://schemas.microsoft.com/office/drawing/2014/main" id="{5DCF566A-9799-BA84-9628-9432F09F97C2}"/>
              </a:ext>
            </a:extLst>
          </p:cNvPr>
          <p:cNvSpPr/>
          <p:nvPr/>
        </p:nvSpPr>
        <p:spPr>
          <a:xfrm>
            <a:off x="3213451" y="5759168"/>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0" name="矩形 29">
            <a:extLst>
              <a:ext uri="{FF2B5EF4-FFF2-40B4-BE49-F238E27FC236}">
                <a16:creationId xmlns:a16="http://schemas.microsoft.com/office/drawing/2014/main" id="{3543F60A-B918-F7B7-4829-D67B236EB82D}"/>
              </a:ext>
            </a:extLst>
          </p:cNvPr>
          <p:cNvSpPr/>
          <p:nvPr/>
        </p:nvSpPr>
        <p:spPr>
          <a:xfrm>
            <a:off x="4146901" y="5759168"/>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1" name="矩形 30">
            <a:extLst>
              <a:ext uri="{FF2B5EF4-FFF2-40B4-BE49-F238E27FC236}">
                <a16:creationId xmlns:a16="http://schemas.microsoft.com/office/drawing/2014/main" id="{BC13C09F-19D7-B2EF-1D21-93986161274E}"/>
              </a:ext>
            </a:extLst>
          </p:cNvPr>
          <p:cNvSpPr/>
          <p:nvPr/>
        </p:nvSpPr>
        <p:spPr>
          <a:xfrm>
            <a:off x="5547076" y="5769764"/>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2" name="文本框 31">
            <a:extLst>
              <a:ext uri="{FF2B5EF4-FFF2-40B4-BE49-F238E27FC236}">
                <a16:creationId xmlns:a16="http://schemas.microsoft.com/office/drawing/2014/main" id="{39E2B33C-9753-34EC-168B-A72275F288ED}"/>
              </a:ext>
            </a:extLst>
          </p:cNvPr>
          <p:cNvSpPr txBox="1"/>
          <p:nvPr/>
        </p:nvSpPr>
        <p:spPr>
          <a:xfrm>
            <a:off x="5080351" y="5769764"/>
            <a:ext cx="523875" cy="369332"/>
          </a:xfrm>
          <a:prstGeom prst="rect">
            <a:avLst/>
          </a:prstGeom>
          <a:noFill/>
        </p:spPr>
        <p:txBody>
          <a:bodyPr wrap="square" rtlCol="0">
            <a:spAutoFit/>
          </a:bodyPr>
          <a:lstStyle/>
          <a:p>
            <a:r>
              <a:rPr lang="en-US" altLang="zh-CN" dirty="0"/>
              <a:t>……</a:t>
            </a:r>
            <a:endParaRPr lang="zh-CN" altLang="en-US" dirty="0"/>
          </a:p>
        </p:txBody>
      </p:sp>
      <p:sp>
        <p:nvSpPr>
          <p:cNvPr id="33" name="矩形 32">
            <a:extLst>
              <a:ext uri="{FF2B5EF4-FFF2-40B4-BE49-F238E27FC236}">
                <a16:creationId xmlns:a16="http://schemas.microsoft.com/office/drawing/2014/main" id="{5F4D5DE4-3741-DD25-5706-06F36D69E402}"/>
              </a:ext>
            </a:extLst>
          </p:cNvPr>
          <p:cNvSpPr/>
          <p:nvPr/>
        </p:nvSpPr>
        <p:spPr>
          <a:xfrm>
            <a:off x="6480526" y="5769763"/>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4" name="矩形 33">
            <a:extLst>
              <a:ext uri="{FF2B5EF4-FFF2-40B4-BE49-F238E27FC236}">
                <a16:creationId xmlns:a16="http://schemas.microsoft.com/office/drawing/2014/main" id="{18426AAD-C030-68F7-E701-499573B6FBC9}"/>
              </a:ext>
            </a:extLst>
          </p:cNvPr>
          <p:cNvSpPr/>
          <p:nvPr/>
        </p:nvSpPr>
        <p:spPr>
          <a:xfrm>
            <a:off x="7413976" y="5769763"/>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35" name="文本框 34">
            <a:extLst>
              <a:ext uri="{FF2B5EF4-FFF2-40B4-BE49-F238E27FC236}">
                <a16:creationId xmlns:a16="http://schemas.microsoft.com/office/drawing/2014/main" id="{5020F2F0-5475-7FE2-8B5E-962D6C75F463}"/>
              </a:ext>
            </a:extLst>
          </p:cNvPr>
          <p:cNvSpPr txBox="1"/>
          <p:nvPr/>
        </p:nvSpPr>
        <p:spPr>
          <a:xfrm>
            <a:off x="8593829" y="5790956"/>
            <a:ext cx="1404552" cy="369332"/>
          </a:xfrm>
          <a:prstGeom prst="rect">
            <a:avLst/>
          </a:prstGeom>
          <a:noFill/>
        </p:spPr>
        <p:txBody>
          <a:bodyPr wrap="none" rtlCol="0">
            <a:spAutoFit/>
          </a:bodyPr>
          <a:lstStyle/>
          <a:p>
            <a:r>
              <a:rPr lang="en-US" altLang="zh-CN" dirty="0"/>
              <a:t>Video 1, HR</a:t>
            </a:r>
            <a:endParaRPr lang="zh-CN" altLang="en-US" dirty="0"/>
          </a:p>
        </p:txBody>
      </p:sp>
      <p:sp>
        <p:nvSpPr>
          <p:cNvPr id="36" name="箭头: 左弧形 35">
            <a:extLst>
              <a:ext uri="{FF2B5EF4-FFF2-40B4-BE49-F238E27FC236}">
                <a16:creationId xmlns:a16="http://schemas.microsoft.com/office/drawing/2014/main" id="{B22AF162-C3F9-6A75-A3D6-AB663B234AEE}"/>
              </a:ext>
            </a:extLst>
          </p:cNvPr>
          <p:cNvSpPr/>
          <p:nvPr/>
        </p:nvSpPr>
        <p:spPr>
          <a:xfrm>
            <a:off x="1895475" y="3920952"/>
            <a:ext cx="371475" cy="1508297"/>
          </a:xfrm>
          <a:prstGeom prst="curvedRightArrow">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37" name="箭头: 左弧形 36">
            <a:extLst>
              <a:ext uri="{FF2B5EF4-FFF2-40B4-BE49-F238E27FC236}">
                <a16:creationId xmlns:a16="http://schemas.microsoft.com/office/drawing/2014/main" id="{7C17CA87-0EE9-3188-30A7-11D64A6DEA8B}"/>
              </a:ext>
            </a:extLst>
          </p:cNvPr>
          <p:cNvSpPr/>
          <p:nvPr/>
        </p:nvSpPr>
        <p:spPr>
          <a:xfrm>
            <a:off x="1876530" y="4410074"/>
            <a:ext cx="371475" cy="1695209"/>
          </a:xfrm>
          <a:prstGeom prst="curved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38" name="文本框 37">
            <a:extLst>
              <a:ext uri="{FF2B5EF4-FFF2-40B4-BE49-F238E27FC236}">
                <a16:creationId xmlns:a16="http://schemas.microsoft.com/office/drawing/2014/main" id="{8B260030-C465-1857-B826-EBFC95351BA3}"/>
              </a:ext>
            </a:extLst>
          </p:cNvPr>
          <p:cNvSpPr txBox="1"/>
          <p:nvPr/>
        </p:nvSpPr>
        <p:spPr>
          <a:xfrm>
            <a:off x="1228515" y="3920953"/>
            <a:ext cx="876510" cy="369332"/>
          </a:xfrm>
          <a:prstGeom prst="rect">
            <a:avLst/>
          </a:prstGeom>
          <a:noFill/>
        </p:spPr>
        <p:txBody>
          <a:bodyPr wrap="square" rtlCol="0">
            <a:spAutoFit/>
          </a:bodyPr>
          <a:lstStyle/>
          <a:p>
            <a:r>
              <a:rPr lang="en-US" altLang="zh-CN" dirty="0"/>
              <a:t>2 dB</a:t>
            </a:r>
            <a:endParaRPr lang="zh-CN" altLang="en-US" dirty="0"/>
          </a:p>
        </p:txBody>
      </p:sp>
      <p:sp>
        <p:nvSpPr>
          <p:cNvPr id="39" name="文本框 38">
            <a:extLst>
              <a:ext uri="{FF2B5EF4-FFF2-40B4-BE49-F238E27FC236}">
                <a16:creationId xmlns:a16="http://schemas.microsoft.com/office/drawing/2014/main" id="{931869CC-C8DB-7849-F687-8B465AA8EB3A}"/>
              </a:ext>
            </a:extLst>
          </p:cNvPr>
          <p:cNvSpPr txBox="1"/>
          <p:nvPr/>
        </p:nvSpPr>
        <p:spPr>
          <a:xfrm>
            <a:off x="1191872" y="4817254"/>
            <a:ext cx="876510" cy="369332"/>
          </a:xfrm>
          <a:prstGeom prst="rect">
            <a:avLst/>
          </a:prstGeom>
          <a:noFill/>
        </p:spPr>
        <p:txBody>
          <a:bodyPr wrap="square" rtlCol="0">
            <a:spAutoFit/>
          </a:bodyPr>
          <a:lstStyle/>
          <a:p>
            <a:r>
              <a:rPr lang="en-US" altLang="zh-CN" dirty="0"/>
              <a:t>5 dB</a:t>
            </a:r>
            <a:endParaRPr lang="zh-CN" altLang="en-US" dirty="0"/>
          </a:p>
        </p:txBody>
      </p:sp>
      <p:cxnSp>
        <p:nvCxnSpPr>
          <p:cNvPr id="40" name="直接连接符 39">
            <a:extLst>
              <a:ext uri="{FF2B5EF4-FFF2-40B4-BE49-F238E27FC236}">
                <a16:creationId xmlns:a16="http://schemas.microsoft.com/office/drawing/2014/main" id="{2AF83086-424E-E909-082A-A991C6FD8392}"/>
              </a:ext>
            </a:extLst>
          </p:cNvPr>
          <p:cNvCxnSpPr>
            <a:cxnSpLocks/>
            <a:stCxn id="38" idx="1"/>
          </p:cNvCxnSpPr>
          <p:nvPr/>
        </p:nvCxnSpPr>
        <p:spPr>
          <a:xfrm flipH="1">
            <a:off x="757133" y="4105619"/>
            <a:ext cx="471382" cy="21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9D1A42C-48DA-D214-50FE-04C533F58D06}"/>
              </a:ext>
            </a:extLst>
          </p:cNvPr>
          <p:cNvCxnSpPr>
            <a:cxnSpLocks/>
            <a:stCxn id="39" idx="1"/>
          </p:cNvCxnSpPr>
          <p:nvPr/>
        </p:nvCxnSpPr>
        <p:spPr>
          <a:xfrm flipH="1" flipV="1">
            <a:off x="757133" y="4689511"/>
            <a:ext cx="434739" cy="312409"/>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49C94C21-AE9A-30D2-5796-1CF913455EBE}"/>
              </a:ext>
            </a:extLst>
          </p:cNvPr>
          <p:cNvSpPr txBox="1"/>
          <p:nvPr/>
        </p:nvSpPr>
        <p:spPr>
          <a:xfrm>
            <a:off x="1170129" y="5684898"/>
            <a:ext cx="876510" cy="369332"/>
          </a:xfrm>
          <a:prstGeom prst="rect">
            <a:avLst/>
          </a:prstGeom>
          <a:noFill/>
        </p:spPr>
        <p:txBody>
          <a:bodyPr wrap="square" rtlCol="0">
            <a:spAutoFit/>
          </a:bodyPr>
          <a:lstStyle/>
          <a:p>
            <a:r>
              <a:rPr lang="en-US" altLang="zh-CN" dirty="0"/>
              <a:t>7 dB</a:t>
            </a:r>
            <a:endParaRPr lang="zh-CN" altLang="en-US" dirty="0"/>
          </a:p>
        </p:txBody>
      </p:sp>
      <p:cxnSp>
        <p:nvCxnSpPr>
          <p:cNvPr id="60" name="直接连接符 59">
            <a:extLst>
              <a:ext uri="{FF2B5EF4-FFF2-40B4-BE49-F238E27FC236}">
                <a16:creationId xmlns:a16="http://schemas.microsoft.com/office/drawing/2014/main" id="{32E49C57-7DD9-F44A-0542-A2C783B8E0EE}"/>
              </a:ext>
            </a:extLst>
          </p:cNvPr>
          <p:cNvCxnSpPr>
            <a:cxnSpLocks/>
          </p:cNvCxnSpPr>
          <p:nvPr/>
        </p:nvCxnSpPr>
        <p:spPr>
          <a:xfrm flipH="1" flipV="1">
            <a:off x="713366" y="5561979"/>
            <a:ext cx="434739" cy="312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502FA4D-53E3-D815-7786-3FCABF196A97}"/>
              </a:ext>
            </a:extLst>
          </p:cNvPr>
          <p:cNvCxnSpPr>
            <a:cxnSpLocks/>
          </p:cNvCxnSpPr>
          <p:nvPr/>
        </p:nvCxnSpPr>
        <p:spPr>
          <a:xfrm flipH="1">
            <a:off x="694049" y="5010253"/>
            <a:ext cx="471382" cy="214560"/>
          </a:xfrm>
          <a:prstGeom prst="line">
            <a:avLst/>
          </a:prstGeom>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A4D53660-447A-123F-CD3D-A725027998D3}"/>
              </a:ext>
            </a:extLst>
          </p:cNvPr>
          <p:cNvSpPr/>
          <p:nvPr/>
        </p:nvSpPr>
        <p:spPr>
          <a:xfrm>
            <a:off x="2280001" y="6294952"/>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6" name="矩形 65">
            <a:extLst>
              <a:ext uri="{FF2B5EF4-FFF2-40B4-BE49-F238E27FC236}">
                <a16:creationId xmlns:a16="http://schemas.microsoft.com/office/drawing/2014/main" id="{907C4976-D3CB-72F6-E68A-52938CB79047}"/>
              </a:ext>
            </a:extLst>
          </p:cNvPr>
          <p:cNvSpPr/>
          <p:nvPr/>
        </p:nvSpPr>
        <p:spPr>
          <a:xfrm>
            <a:off x="3213451" y="6294951"/>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7" name="矩形 66">
            <a:extLst>
              <a:ext uri="{FF2B5EF4-FFF2-40B4-BE49-F238E27FC236}">
                <a16:creationId xmlns:a16="http://schemas.microsoft.com/office/drawing/2014/main" id="{75CF00B3-7C67-DC58-97F3-F925A203B11B}"/>
              </a:ext>
            </a:extLst>
          </p:cNvPr>
          <p:cNvSpPr/>
          <p:nvPr/>
        </p:nvSpPr>
        <p:spPr>
          <a:xfrm>
            <a:off x="4146901" y="6294951"/>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8" name="矩形 67">
            <a:extLst>
              <a:ext uri="{FF2B5EF4-FFF2-40B4-BE49-F238E27FC236}">
                <a16:creationId xmlns:a16="http://schemas.microsoft.com/office/drawing/2014/main" id="{7425DEEE-EC9A-6134-CB9C-24C8E20A4437}"/>
              </a:ext>
            </a:extLst>
          </p:cNvPr>
          <p:cNvSpPr/>
          <p:nvPr/>
        </p:nvSpPr>
        <p:spPr>
          <a:xfrm>
            <a:off x="5547076" y="6305547"/>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69" name="文本框 68">
            <a:extLst>
              <a:ext uri="{FF2B5EF4-FFF2-40B4-BE49-F238E27FC236}">
                <a16:creationId xmlns:a16="http://schemas.microsoft.com/office/drawing/2014/main" id="{EC981DFA-211F-7A5A-7EE7-DCF2F88EBF3C}"/>
              </a:ext>
            </a:extLst>
          </p:cNvPr>
          <p:cNvSpPr txBox="1"/>
          <p:nvPr/>
        </p:nvSpPr>
        <p:spPr>
          <a:xfrm>
            <a:off x="5080351" y="6305547"/>
            <a:ext cx="523875" cy="369332"/>
          </a:xfrm>
          <a:prstGeom prst="rect">
            <a:avLst/>
          </a:prstGeom>
          <a:noFill/>
        </p:spPr>
        <p:txBody>
          <a:bodyPr wrap="square" rtlCol="0">
            <a:spAutoFit/>
          </a:bodyPr>
          <a:lstStyle/>
          <a:p>
            <a:r>
              <a:rPr lang="en-US" altLang="zh-CN" dirty="0"/>
              <a:t>……</a:t>
            </a:r>
            <a:endParaRPr lang="zh-CN" altLang="en-US" dirty="0"/>
          </a:p>
        </p:txBody>
      </p:sp>
      <p:sp>
        <p:nvSpPr>
          <p:cNvPr id="70" name="矩形 69">
            <a:extLst>
              <a:ext uri="{FF2B5EF4-FFF2-40B4-BE49-F238E27FC236}">
                <a16:creationId xmlns:a16="http://schemas.microsoft.com/office/drawing/2014/main" id="{9B746E9B-BDEA-E2FD-7E5F-137963FB9DB2}"/>
              </a:ext>
            </a:extLst>
          </p:cNvPr>
          <p:cNvSpPr/>
          <p:nvPr/>
        </p:nvSpPr>
        <p:spPr>
          <a:xfrm>
            <a:off x="6480526" y="6305546"/>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1" name="矩形 70">
            <a:extLst>
              <a:ext uri="{FF2B5EF4-FFF2-40B4-BE49-F238E27FC236}">
                <a16:creationId xmlns:a16="http://schemas.microsoft.com/office/drawing/2014/main" id="{8D1E91EA-B3B6-940C-1EDB-2E82EE53B132}"/>
              </a:ext>
            </a:extLst>
          </p:cNvPr>
          <p:cNvSpPr/>
          <p:nvPr/>
        </p:nvSpPr>
        <p:spPr>
          <a:xfrm>
            <a:off x="7413976" y="6305546"/>
            <a:ext cx="933450" cy="390525"/>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2" name="文本框 71">
            <a:extLst>
              <a:ext uri="{FF2B5EF4-FFF2-40B4-BE49-F238E27FC236}">
                <a16:creationId xmlns:a16="http://schemas.microsoft.com/office/drawing/2014/main" id="{2DB748A0-8038-24E1-AC77-5D7895B7641D}"/>
              </a:ext>
            </a:extLst>
          </p:cNvPr>
          <p:cNvSpPr txBox="1"/>
          <p:nvPr/>
        </p:nvSpPr>
        <p:spPr>
          <a:xfrm>
            <a:off x="8593829" y="6326739"/>
            <a:ext cx="1404552" cy="369332"/>
          </a:xfrm>
          <a:prstGeom prst="rect">
            <a:avLst/>
          </a:prstGeom>
          <a:noFill/>
        </p:spPr>
        <p:txBody>
          <a:bodyPr wrap="none" rtlCol="0">
            <a:spAutoFit/>
          </a:bodyPr>
          <a:lstStyle/>
          <a:p>
            <a:r>
              <a:rPr lang="en-US" altLang="zh-CN" dirty="0"/>
              <a:t>Video 1, HR</a:t>
            </a:r>
            <a:endParaRPr lang="zh-CN" altLang="en-US" dirty="0"/>
          </a:p>
        </p:txBody>
      </p:sp>
      <p:sp>
        <p:nvSpPr>
          <p:cNvPr id="73" name="矩形 72">
            <a:extLst>
              <a:ext uri="{FF2B5EF4-FFF2-40B4-BE49-F238E27FC236}">
                <a16:creationId xmlns:a16="http://schemas.microsoft.com/office/drawing/2014/main" id="{987D0409-F86A-0CE5-1D22-0B26147FB49A}"/>
              </a:ext>
            </a:extLst>
          </p:cNvPr>
          <p:cNvSpPr/>
          <p:nvPr/>
        </p:nvSpPr>
        <p:spPr>
          <a:xfrm>
            <a:off x="2280001" y="4742295"/>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4" name="矩形 73">
            <a:extLst>
              <a:ext uri="{FF2B5EF4-FFF2-40B4-BE49-F238E27FC236}">
                <a16:creationId xmlns:a16="http://schemas.microsoft.com/office/drawing/2014/main" id="{440E3C18-7717-0F05-7C8E-8D62C972F612}"/>
              </a:ext>
            </a:extLst>
          </p:cNvPr>
          <p:cNvSpPr/>
          <p:nvPr/>
        </p:nvSpPr>
        <p:spPr>
          <a:xfrm>
            <a:off x="3213451" y="4742294"/>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5" name="矩形 74">
            <a:extLst>
              <a:ext uri="{FF2B5EF4-FFF2-40B4-BE49-F238E27FC236}">
                <a16:creationId xmlns:a16="http://schemas.microsoft.com/office/drawing/2014/main" id="{20649E4A-F861-8FC0-CE49-5C68AB5B28EB}"/>
              </a:ext>
            </a:extLst>
          </p:cNvPr>
          <p:cNvSpPr/>
          <p:nvPr/>
        </p:nvSpPr>
        <p:spPr>
          <a:xfrm>
            <a:off x="4146901" y="4742294"/>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6" name="矩形 75">
            <a:extLst>
              <a:ext uri="{FF2B5EF4-FFF2-40B4-BE49-F238E27FC236}">
                <a16:creationId xmlns:a16="http://schemas.microsoft.com/office/drawing/2014/main" id="{92BECF50-C201-59D4-DF8C-A38E306C0711}"/>
              </a:ext>
            </a:extLst>
          </p:cNvPr>
          <p:cNvSpPr/>
          <p:nvPr/>
        </p:nvSpPr>
        <p:spPr>
          <a:xfrm>
            <a:off x="5547076" y="4752890"/>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7" name="文本框 76">
            <a:extLst>
              <a:ext uri="{FF2B5EF4-FFF2-40B4-BE49-F238E27FC236}">
                <a16:creationId xmlns:a16="http://schemas.microsoft.com/office/drawing/2014/main" id="{7C07D0CB-1292-E3F0-1076-8FD72ED6881D}"/>
              </a:ext>
            </a:extLst>
          </p:cNvPr>
          <p:cNvSpPr txBox="1"/>
          <p:nvPr/>
        </p:nvSpPr>
        <p:spPr>
          <a:xfrm>
            <a:off x="5080351" y="4752890"/>
            <a:ext cx="523875" cy="369332"/>
          </a:xfrm>
          <a:prstGeom prst="rect">
            <a:avLst/>
          </a:prstGeom>
          <a:noFill/>
        </p:spPr>
        <p:txBody>
          <a:bodyPr wrap="square" rtlCol="0">
            <a:spAutoFit/>
          </a:bodyPr>
          <a:lstStyle/>
          <a:p>
            <a:r>
              <a:rPr lang="en-US" altLang="zh-CN" dirty="0"/>
              <a:t>……</a:t>
            </a:r>
            <a:endParaRPr lang="zh-CN" altLang="en-US" dirty="0"/>
          </a:p>
        </p:txBody>
      </p:sp>
      <p:sp>
        <p:nvSpPr>
          <p:cNvPr id="78" name="矩形 77">
            <a:extLst>
              <a:ext uri="{FF2B5EF4-FFF2-40B4-BE49-F238E27FC236}">
                <a16:creationId xmlns:a16="http://schemas.microsoft.com/office/drawing/2014/main" id="{6E9A56D7-543A-0F3D-9FDC-BA07559EA5F2}"/>
              </a:ext>
            </a:extLst>
          </p:cNvPr>
          <p:cNvSpPr/>
          <p:nvPr/>
        </p:nvSpPr>
        <p:spPr>
          <a:xfrm>
            <a:off x="6480526" y="4752889"/>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79" name="矩形 78">
            <a:extLst>
              <a:ext uri="{FF2B5EF4-FFF2-40B4-BE49-F238E27FC236}">
                <a16:creationId xmlns:a16="http://schemas.microsoft.com/office/drawing/2014/main" id="{DB4E6520-08DF-8AD8-2D8E-FEE9617C01C4}"/>
              </a:ext>
            </a:extLst>
          </p:cNvPr>
          <p:cNvSpPr/>
          <p:nvPr/>
        </p:nvSpPr>
        <p:spPr>
          <a:xfrm>
            <a:off x="7413976" y="4752889"/>
            <a:ext cx="933450" cy="390525"/>
          </a:xfrm>
          <a:prstGeom prst="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GOP</a:t>
            </a:r>
            <a:endParaRPr lang="zh-CN" altLang="en-US" dirty="0"/>
          </a:p>
        </p:txBody>
      </p:sp>
      <p:sp>
        <p:nvSpPr>
          <p:cNvPr id="80" name="文本框 79">
            <a:extLst>
              <a:ext uri="{FF2B5EF4-FFF2-40B4-BE49-F238E27FC236}">
                <a16:creationId xmlns:a16="http://schemas.microsoft.com/office/drawing/2014/main" id="{C7563653-67F0-D41F-DBD9-9764C77CC4EA}"/>
              </a:ext>
            </a:extLst>
          </p:cNvPr>
          <p:cNvSpPr txBox="1"/>
          <p:nvPr/>
        </p:nvSpPr>
        <p:spPr>
          <a:xfrm>
            <a:off x="8593829" y="4774082"/>
            <a:ext cx="3653564" cy="369332"/>
          </a:xfrm>
          <a:prstGeom prst="rect">
            <a:avLst/>
          </a:prstGeom>
          <a:noFill/>
        </p:spPr>
        <p:txBody>
          <a:bodyPr wrap="none" rtlCol="0">
            <a:spAutoFit/>
          </a:bodyPr>
          <a:lstStyle/>
          <a:p>
            <a:r>
              <a:rPr lang="en-US" altLang="zh-CN" dirty="0"/>
              <a:t>Video 1, LR. Infer with complexity 3</a:t>
            </a:r>
            <a:endParaRPr lang="zh-CN" altLang="en-US" dirty="0"/>
          </a:p>
        </p:txBody>
      </p:sp>
      <p:sp>
        <p:nvSpPr>
          <p:cNvPr id="81" name="箭头: 左弧形 80">
            <a:extLst>
              <a:ext uri="{FF2B5EF4-FFF2-40B4-BE49-F238E27FC236}">
                <a16:creationId xmlns:a16="http://schemas.microsoft.com/office/drawing/2014/main" id="{ADDDB94F-DECD-B05A-B1AF-056F13F6D4E4}"/>
              </a:ext>
            </a:extLst>
          </p:cNvPr>
          <p:cNvSpPr/>
          <p:nvPr/>
        </p:nvSpPr>
        <p:spPr>
          <a:xfrm>
            <a:off x="1914420" y="4878291"/>
            <a:ext cx="371475" cy="1695209"/>
          </a:xfrm>
          <a:prstGeom prst="curvedRightArrow">
            <a:avLst/>
          </a:prstGeom>
          <a:solidFill>
            <a:schemeClr val="accent2">
              <a:lumMod val="40000"/>
              <a:lumOff val="6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82" name="文本框 81">
            <a:extLst>
              <a:ext uri="{FF2B5EF4-FFF2-40B4-BE49-F238E27FC236}">
                <a16:creationId xmlns:a16="http://schemas.microsoft.com/office/drawing/2014/main" id="{787B051D-3566-9109-3639-91D73610CDD6}"/>
              </a:ext>
            </a:extLst>
          </p:cNvPr>
          <p:cNvSpPr txBox="1"/>
          <p:nvPr/>
        </p:nvSpPr>
        <p:spPr>
          <a:xfrm>
            <a:off x="337823" y="4339360"/>
            <a:ext cx="876510" cy="369332"/>
          </a:xfrm>
          <a:prstGeom prst="rect">
            <a:avLst/>
          </a:prstGeom>
          <a:noFill/>
        </p:spPr>
        <p:txBody>
          <a:bodyPr wrap="square" rtlCol="0">
            <a:spAutoFit/>
          </a:bodyPr>
          <a:lstStyle/>
          <a:p>
            <a:r>
              <a:rPr lang="en-US" altLang="zh-CN" dirty="0"/>
              <a:t>+3 dB</a:t>
            </a:r>
            <a:endParaRPr lang="zh-CN" altLang="en-US" dirty="0"/>
          </a:p>
        </p:txBody>
      </p:sp>
      <p:sp>
        <p:nvSpPr>
          <p:cNvPr id="83" name="文本框 82">
            <a:extLst>
              <a:ext uri="{FF2B5EF4-FFF2-40B4-BE49-F238E27FC236}">
                <a16:creationId xmlns:a16="http://schemas.microsoft.com/office/drawing/2014/main" id="{1A3A5938-3A92-57E1-E1E2-A787E683D53A}"/>
              </a:ext>
            </a:extLst>
          </p:cNvPr>
          <p:cNvSpPr txBox="1"/>
          <p:nvPr/>
        </p:nvSpPr>
        <p:spPr>
          <a:xfrm>
            <a:off x="359412" y="5272208"/>
            <a:ext cx="876510" cy="369332"/>
          </a:xfrm>
          <a:prstGeom prst="rect">
            <a:avLst/>
          </a:prstGeom>
          <a:noFill/>
        </p:spPr>
        <p:txBody>
          <a:bodyPr wrap="square" rtlCol="0">
            <a:spAutoFit/>
          </a:bodyPr>
          <a:lstStyle/>
          <a:p>
            <a:r>
              <a:rPr lang="en-US" altLang="zh-CN" dirty="0"/>
              <a:t>+2 dB</a:t>
            </a:r>
            <a:endParaRPr lang="zh-CN" altLang="en-US" dirty="0"/>
          </a:p>
        </p:txBody>
      </p:sp>
    </p:spTree>
    <p:extLst>
      <p:ext uri="{BB962C8B-B14F-4D97-AF65-F5344CB8AC3E}">
        <p14:creationId xmlns:p14="http://schemas.microsoft.com/office/powerpoint/2010/main" val="251713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C11C1-F291-D3D8-ED54-F1B7950ED5BB}"/>
              </a:ext>
            </a:extLst>
          </p:cNvPr>
          <p:cNvSpPr>
            <a:spLocks noGrp="1"/>
          </p:cNvSpPr>
          <p:nvPr>
            <p:ph type="title"/>
          </p:nvPr>
        </p:nvSpPr>
        <p:spPr/>
        <p:txBody>
          <a:bodyPr/>
          <a:lstStyle/>
          <a:p>
            <a:r>
              <a:rPr lang="en-US" altLang="zh-CN" dirty="0"/>
              <a:t>Case Studies</a:t>
            </a:r>
            <a:endParaRPr lang="zh-CN" altLang="en-US" dirty="0"/>
          </a:p>
        </p:txBody>
      </p:sp>
      <p:sp>
        <p:nvSpPr>
          <p:cNvPr id="3" name="内容占位符 2">
            <a:extLst>
              <a:ext uri="{FF2B5EF4-FFF2-40B4-BE49-F238E27FC236}">
                <a16:creationId xmlns:a16="http://schemas.microsoft.com/office/drawing/2014/main" id="{D1C59551-7B2C-9870-3731-64BC20B0CF39}"/>
              </a:ext>
            </a:extLst>
          </p:cNvPr>
          <p:cNvSpPr>
            <a:spLocks noGrp="1"/>
          </p:cNvSpPr>
          <p:nvPr>
            <p:ph idx="1"/>
          </p:nvPr>
        </p:nvSpPr>
        <p:spPr/>
        <p:txBody>
          <a:bodyPr/>
          <a:lstStyle/>
          <a:p>
            <a:r>
              <a:rPr lang="en-US" altLang="zh-CN" sz="2000" dirty="0"/>
              <a:t>Approach 1: </a:t>
            </a:r>
            <a:r>
              <a:rPr lang="en-US" altLang="zh-CN" sz="2000" b="1" dirty="0"/>
              <a:t>Anchor frame selection </a:t>
            </a:r>
            <a:r>
              <a:rPr lang="en-US" altLang="zh-CN" sz="2000" dirty="0"/>
              <a:t>for reducing the retrieval cost.</a:t>
            </a:r>
          </a:p>
          <a:p>
            <a:r>
              <a:rPr lang="en-US" altLang="zh-CN" sz="2000" dirty="0"/>
              <a:t>According to [3], the frames that has high residual could be selected for inference and the other frames are up-scaled by a cache of retrieved selected frames and the SR-integrated decoder. </a:t>
            </a:r>
          </a:p>
          <a:p>
            <a:endParaRPr lang="en-US" altLang="zh-CN" sz="2000" dirty="0"/>
          </a:p>
          <a:p>
            <a:endParaRPr lang="zh-CN" altLang="en-US" dirty="0"/>
          </a:p>
        </p:txBody>
      </p:sp>
      <p:pic>
        <p:nvPicPr>
          <p:cNvPr id="5" name="图片 4">
            <a:extLst>
              <a:ext uri="{FF2B5EF4-FFF2-40B4-BE49-F238E27FC236}">
                <a16:creationId xmlns:a16="http://schemas.microsoft.com/office/drawing/2014/main" id="{E4D3C24F-8FD4-8848-A240-A31E993FF0D4}"/>
              </a:ext>
            </a:extLst>
          </p:cNvPr>
          <p:cNvPicPr>
            <a:picLocks noChangeAspect="1"/>
          </p:cNvPicPr>
          <p:nvPr/>
        </p:nvPicPr>
        <p:blipFill>
          <a:blip r:embed="rId3"/>
          <a:stretch>
            <a:fillRect/>
          </a:stretch>
        </p:blipFill>
        <p:spPr>
          <a:xfrm>
            <a:off x="2595562" y="3505994"/>
            <a:ext cx="7000875" cy="1333500"/>
          </a:xfrm>
          <a:prstGeom prst="rect">
            <a:avLst/>
          </a:prstGeom>
        </p:spPr>
      </p:pic>
    </p:spTree>
    <p:extLst>
      <p:ext uri="{BB962C8B-B14F-4D97-AF65-F5344CB8AC3E}">
        <p14:creationId xmlns:p14="http://schemas.microsoft.com/office/powerpoint/2010/main" val="1748120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383EC-5E78-2E04-3C49-95755FE3BE8C}"/>
              </a:ext>
            </a:extLst>
          </p:cNvPr>
          <p:cNvSpPr>
            <a:spLocks noGrp="1"/>
          </p:cNvSpPr>
          <p:nvPr>
            <p:ph type="title"/>
          </p:nvPr>
        </p:nvSpPr>
        <p:spPr/>
        <p:txBody>
          <a:bodyPr/>
          <a:lstStyle/>
          <a:p>
            <a:r>
              <a:rPr lang="en-US" altLang="zh-CN" dirty="0"/>
              <a:t>Case studies </a:t>
            </a:r>
            <a:endParaRPr lang="zh-CN" altLang="en-US" dirty="0"/>
          </a:p>
        </p:txBody>
      </p:sp>
      <p:sp>
        <p:nvSpPr>
          <p:cNvPr id="3" name="内容占位符 2">
            <a:extLst>
              <a:ext uri="{FF2B5EF4-FFF2-40B4-BE49-F238E27FC236}">
                <a16:creationId xmlns:a16="http://schemas.microsoft.com/office/drawing/2014/main" id="{240C0B11-D02F-8512-15FB-2073F87E212C}"/>
              </a:ext>
            </a:extLst>
          </p:cNvPr>
          <p:cNvSpPr>
            <a:spLocks noGrp="1"/>
          </p:cNvSpPr>
          <p:nvPr>
            <p:ph idx="1"/>
          </p:nvPr>
        </p:nvSpPr>
        <p:spPr/>
        <p:txBody>
          <a:bodyPr/>
          <a:lstStyle/>
          <a:p>
            <a:r>
              <a:rPr lang="en-US" altLang="zh-CN" sz="2000" dirty="0"/>
              <a:t>Optimization: </a:t>
            </a:r>
            <a:r>
              <a:rPr lang="en-US" altLang="zh-CN" sz="2000" b="1" dirty="0"/>
              <a:t>Optimizing DNN complexity</a:t>
            </a:r>
            <a:r>
              <a:rPr lang="en-US" altLang="zh-CN" sz="2000" dirty="0"/>
              <a:t> and </a:t>
            </a:r>
            <a:r>
              <a:rPr lang="en-US" altLang="zh-CN" sz="2000" b="1" dirty="0"/>
              <a:t>Anchor frame selection </a:t>
            </a:r>
            <a:r>
              <a:rPr lang="en-US" altLang="zh-CN" sz="2000" dirty="0"/>
              <a:t>for reducing the retrieval cost.</a:t>
            </a:r>
          </a:p>
          <a:p>
            <a:r>
              <a:rPr lang="en-US" altLang="zh-CN" sz="2000" dirty="0"/>
              <a:t>Combined the two methods, the results show a reduction of inference cost of 62%. </a:t>
            </a:r>
          </a:p>
        </p:txBody>
      </p:sp>
      <p:pic>
        <p:nvPicPr>
          <p:cNvPr id="5" name="图片 4">
            <a:extLst>
              <a:ext uri="{FF2B5EF4-FFF2-40B4-BE49-F238E27FC236}">
                <a16:creationId xmlns:a16="http://schemas.microsoft.com/office/drawing/2014/main" id="{3859728D-6ADA-D81F-5D8E-F5EC9E960296}"/>
              </a:ext>
            </a:extLst>
          </p:cNvPr>
          <p:cNvPicPr>
            <a:picLocks noChangeAspect="1"/>
          </p:cNvPicPr>
          <p:nvPr/>
        </p:nvPicPr>
        <p:blipFill>
          <a:blip r:embed="rId3"/>
          <a:stretch>
            <a:fillRect/>
          </a:stretch>
        </p:blipFill>
        <p:spPr>
          <a:xfrm>
            <a:off x="4065814" y="3333586"/>
            <a:ext cx="3743908" cy="2492311"/>
          </a:xfrm>
          <a:prstGeom prst="rect">
            <a:avLst/>
          </a:prstGeom>
        </p:spPr>
      </p:pic>
    </p:spTree>
    <p:extLst>
      <p:ext uri="{BB962C8B-B14F-4D97-AF65-F5344CB8AC3E}">
        <p14:creationId xmlns:p14="http://schemas.microsoft.com/office/powerpoint/2010/main" val="411120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954E3-9BCF-7023-82D4-61898A8F1CF1}"/>
              </a:ext>
            </a:extLst>
          </p:cNvPr>
          <p:cNvSpPr>
            <a:spLocks noGrp="1"/>
          </p:cNvSpPr>
          <p:nvPr>
            <p:ph type="title"/>
          </p:nvPr>
        </p:nvSpPr>
        <p:spPr/>
        <p:txBody>
          <a:bodyPr/>
          <a:lstStyle/>
          <a:p>
            <a:r>
              <a:rPr lang="en-US" altLang="zh-CN" dirty="0"/>
              <a:t>Cost-benefit Analysis</a:t>
            </a:r>
            <a:endParaRPr lang="zh-CN" altLang="en-US" dirty="0"/>
          </a:p>
        </p:txBody>
      </p:sp>
      <p:sp>
        <p:nvSpPr>
          <p:cNvPr id="3" name="内容占位符 2">
            <a:extLst>
              <a:ext uri="{FF2B5EF4-FFF2-40B4-BE49-F238E27FC236}">
                <a16:creationId xmlns:a16="http://schemas.microsoft.com/office/drawing/2014/main" id="{60526EE7-8D69-192C-EE7C-724CCF43D068}"/>
              </a:ext>
            </a:extLst>
          </p:cNvPr>
          <p:cNvSpPr>
            <a:spLocks noGrp="1"/>
          </p:cNvSpPr>
          <p:nvPr>
            <p:ph idx="1"/>
          </p:nvPr>
        </p:nvSpPr>
        <p:spPr>
          <a:xfrm>
            <a:off x="838200" y="1825624"/>
            <a:ext cx="11129682" cy="4826187"/>
          </a:xfrm>
        </p:spPr>
        <p:txBody>
          <a:bodyPr/>
          <a:lstStyle/>
          <a:p>
            <a:r>
              <a:rPr lang="en-US" altLang="zh-CN" sz="2000" dirty="0"/>
              <a:t>AWS’s multi-tiered cloud storage and AWS g5dn.xlarge spot instance ($0.302/hour) are used.</a:t>
            </a:r>
          </a:p>
          <a:p>
            <a:r>
              <a:rPr lang="en-US" altLang="zh-CN" sz="2000" dirty="0"/>
              <a:t>As for model training, they assumed a amortized training cost for content-aware super-resolution of group of videos is negligible. </a:t>
            </a:r>
          </a:p>
          <a:p>
            <a:r>
              <a:rPr lang="en-US" altLang="zh-CN" sz="2000" dirty="0"/>
              <a:t>They show this by demonstrating how the cost could be amortized by applying one content-aware model to a video cluster containing multiple videos. Specifically, the group is Twitch videos tagged as “</a:t>
            </a:r>
            <a:r>
              <a:rPr lang="en-US" altLang="zh-CN" sz="2000" dirty="0" err="1"/>
              <a:t>Valorant</a:t>
            </a:r>
            <a:r>
              <a:rPr lang="en-US" altLang="zh-CN" sz="2000" dirty="0"/>
              <a:t>”.</a:t>
            </a:r>
          </a:p>
          <a:p>
            <a:endParaRPr lang="en-US" altLang="zh-CN" sz="2000" dirty="0"/>
          </a:p>
          <a:p>
            <a:endParaRPr lang="en-US" altLang="zh-CN" sz="2000" dirty="0"/>
          </a:p>
          <a:p>
            <a:endParaRPr lang="en-US" altLang="zh-CN" sz="2000" dirty="0"/>
          </a:p>
          <a:p>
            <a:r>
              <a:rPr lang="en-US" altLang="zh-CN" sz="2000" dirty="0"/>
              <a:t>Additionally, they assume that the video’s view pattern is predicted and cost of profiling for optimization are negligible too.</a:t>
            </a:r>
          </a:p>
          <a:p>
            <a:r>
              <a:rPr lang="en-US" altLang="zh-CN" sz="2000" dirty="0"/>
              <a:t>Therefore, only inference and storage cost are considered in this analysis.</a:t>
            </a:r>
            <a:endParaRPr lang="zh-CN" altLang="en-US" sz="2000" dirty="0"/>
          </a:p>
        </p:txBody>
      </p:sp>
      <p:pic>
        <p:nvPicPr>
          <p:cNvPr id="10" name="图片 9">
            <a:extLst>
              <a:ext uri="{FF2B5EF4-FFF2-40B4-BE49-F238E27FC236}">
                <a16:creationId xmlns:a16="http://schemas.microsoft.com/office/drawing/2014/main" id="{D8525E9A-B169-A9BD-3C27-220866CC7B5B}"/>
              </a:ext>
            </a:extLst>
          </p:cNvPr>
          <p:cNvPicPr>
            <a:picLocks noChangeAspect="1"/>
          </p:cNvPicPr>
          <p:nvPr/>
        </p:nvPicPr>
        <p:blipFill>
          <a:blip r:embed="rId3"/>
          <a:stretch>
            <a:fillRect/>
          </a:stretch>
        </p:blipFill>
        <p:spPr>
          <a:xfrm>
            <a:off x="3529012" y="3746406"/>
            <a:ext cx="5133975" cy="1133475"/>
          </a:xfrm>
          <a:prstGeom prst="rect">
            <a:avLst/>
          </a:prstGeom>
        </p:spPr>
      </p:pic>
    </p:spTree>
    <p:extLst>
      <p:ext uri="{BB962C8B-B14F-4D97-AF65-F5344CB8AC3E}">
        <p14:creationId xmlns:p14="http://schemas.microsoft.com/office/powerpoint/2010/main" val="71415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DCA99-6C31-4F64-4F72-77D81355A5FA}"/>
              </a:ext>
            </a:extLst>
          </p:cNvPr>
          <p:cNvSpPr>
            <a:spLocks noGrp="1"/>
          </p:cNvSpPr>
          <p:nvPr>
            <p:ph type="title"/>
          </p:nvPr>
        </p:nvSpPr>
        <p:spPr/>
        <p:txBody>
          <a:bodyPr/>
          <a:lstStyle/>
          <a:p>
            <a:r>
              <a:rPr lang="en-US" altLang="zh-CN" dirty="0"/>
              <a:t>Cost-benefit analysis</a:t>
            </a:r>
            <a:endParaRPr lang="zh-CN" altLang="en-US" dirty="0"/>
          </a:p>
        </p:txBody>
      </p:sp>
      <p:sp>
        <p:nvSpPr>
          <p:cNvPr id="3" name="内容占位符 2">
            <a:extLst>
              <a:ext uri="{FF2B5EF4-FFF2-40B4-BE49-F238E27FC236}">
                <a16:creationId xmlns:a16="http://schemas.microsoft.com/office/drawing/2014/main" id="{7A8CCD3A-C9EE-040F-4949-2516A95CB2D5}"/>
              </a:ext>
            </a:extLst>
          </p:cNvPr>
          <p:cNvSpPr>
            <a:spLocks noGrp="1"/>
          </p:cNvSpPr>
          <p:nvPr>
            <p:ph idx="1"/>
          </p:nvPr>
        </p:nvSpPr>
        <p:spPr/>
        <p:txBody>
          <a:bodyPr/>
          <a:lstStyle/>
          <a:p>
            <a:r>
              <a:rPr lang="en-US" altLang="zh-CN" sz="2000" dirty="0"/>
              <a:t>The analysis is set up by generating low-resolution videos from high-resolution videos and use them for comparison.</a:t>
            </a:r>
          </a:p>
          <a:p>
            <a:r>
              <a:rPr lang="en-US" altLang="zh-CN" sz="2000" dirty="0"/>
              <a:t>First, NCS determines the SR-aware bitrate by using a DNN with arbitrary complexity and then compresses the video in LR. </a:t>
            </a:r>
          </a:p>
          <a:p>
            <a:r>
              <a:rPr lang="en-US" altLang="zh-CN" sz="2000" dirty="0"/>
              <a:t>Next, NCS identifies anchor frames by the residual of the compressed video and subsequently determines the optimal SR-aware DNN complexity only for those frames. </a:t>
            </a:r>
            <a:endParaRPr lang="zh-CN" altLang="en-US" sz="2000" dirty="0"/>
          </a:p>
        </p:txBody>
      </p:sp>
    </p:spTree>
    <p:extLst>
      <p:ext uri="{BB962C8B-B14F-4D97-AF65-F5344CB8AC3E}">
        <p14:creationId xmlns:p14="http://schemas.microsoft.com/office/powerpoint/2010/main" val="167771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8E9EA-C9F0-1585-A4A1-AACFB078692C}"/>
              </a:ext>
            </a:extLst>
          </p:cNvPr>
          <p:cNvSpPr>
            <a:spLocks noGrp="1"/>
          </p:cNvSpPr>
          <p:nvPr>
            <p:ph type="title"/>
          </p:nvPr>
        </p:nvSpPr>
        <p:spPr/>
        <p:txBody>
          <a:bodyPr/>
          <a:lstStyle/>
          <a:p>
            <a:r>
              <a:rPr lang="en-US" altLang="zh-CN" dirty="0"/>
              <a:t>Cost-benefit analysis</a:t>
            </a:r>
            <a:endParaRPr lang="zh-CN" altLang="en-US" dirty="0"/>
          </a:p>
        </p:txBody>
      </p:sp>
      <p:sp>
        <p:nvSpPr>
          <p:cNvPr id="3" name="内容占位符 2">
            <a:extLst>
              <a:ext uri="{FF2B5EF4-FFF2-40B4-BE49-F238E27FC236}">
                <a16:creationId xmlns:a16="http://schemas.microsoft.com/office/drawing/2014/main" id="{058CB24D-C2B6-31F6-A087-F2D2BA69A35A}"/>
              </a:ext>
            </a:extLst>
          </p:cNvPr>
          <p:cNvSpPr>
            <a:spLocks noGrp="1"/>
          </p:cNvSpPr>
          <p:nvPr>
            <p:ph idx="1"/>
          </p:nvPr>
        </p:nvSpPr>
        <p:spPr>
          <a:xfrm>
            <a:off x="838200" y="1825624"/>
            <a:ext cx="10515600" cy="4803775"/>
          </a:xfrm>
        </p:spPr>
        <p:txBody>
          <a:bodyPr>
            <a:normAutofit/>
          </a:bodyPr>
          <a:lstStyle/>
          <a:p>
            <a:r>
              <a:rPr lang="en-US" altLang="zh-CN" sz="2000" dirty="0"/>
              <a:t>In comparison, the baseline is storing the original resolution encoded video in the cheapest storage among AWS multi-tier storage with a considering of access interval of 60 days.</a:t>
            </a:r>
          </a:p>
          <a:p>
            <a:r>
              <a:rPr lang="en-US" altLang="zh-CN" sz="2000" dirty="0"/>
              <a:t>The evaluation shows a TCO saving up to 22.5%</a:t>
            </a:r>
            <a:endParaRPr lang="zh-CN" altLang="en-US" sz="2000" dirty="0"/>
          </a:p>
        </p:txBody>
      </p:sp>
      <p:pic>
        <p:nvPicPr>
          <p:cNvPr id="5" name="图片 4">
            <a:extLst>
              <a:ext uri="{FF2B5EF4-FFF2-40B4-BE49-F238E27FC236}">
                <a16:creationId xmlns:a16="http://schemas.microsoft.com/office/drawing/2014/main" id="{AA029B65-E6B2-4AF2-14DF-81E5C89FC687}"/>
              </a:ext>
            </a:extLst>
          </p:cNvPr>
          <p:cNvPicPr>
            <a:picLocks noChangeAspect="1"/>
          </p:cNvPicPr>
          <p:nvPr/>
        </p:nvPicPr>
        <p:blipFill>
          <a:blip r:embed="rId3"/>
          <a:stretch>
            <a:fillRect/>
          </a:stretch>
        </p:blipFill>
        <p:spPr>
          <a:xfrm>
            <a:off x="2443162" y="3225893"/>
            <a:ext cx="7305675" cy="2486025"/>
          </a:xfrm>
          <a:prstGeom prst="rect">
            <a:avLst/>
          </a:prstGeom>
        </p:spPr>
      </p:pic>
    </p:spTree>
    <p:extLst>
      <p:ext uri="{BB962C8B-B14F-4D97-AF65-F5344CB8AC3E}">
        <p14:creationId xmlns:p14="http://schemas.microsoft.com/office/powerpoint/2010/main" val="119065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D2E1E-7075-30BB-08A0-787E74861658}"/>
              </a:ext>
            </a:extLst>
          </p:cNvPr>
          <p:cNvSpPr>
            <a:spLocks noGrp="1"/>
          </p:cNvSpPr>
          <p:nvPr>
            <p:ph type="title"/>
          </p:nvPr>
        </p:nvSpPr>
        <p:spPr/>
        <p:txBody>
          <a:bodyPr/>
          <a:lstStyle/>
          <a:p>
            <a:r>
              <a:rPr lang="en-US" altLang="zh-CN" dirty="0"/>
              <a:t>Cost-benefit analysis</a:t>
            </a:r>
            <a:endParaRPr lang="zh-CN" altLang="en-US" dirty="0"/>
          </a:p>
        </p:txBody>
      </p:sp>
      <p:sp>
        <p:nvSpPr>
          <p:cNvPr id="3" name="内容占位符 2">
            <a:extLst>
              <a:ext uri="{FF2B5EF4-FFF2-40B4-BE49-F238E27FC236}">
                <a16:creationId xmlns:a16="http://schemas.microsoft.com/office/drawing/2014/main" id="{9F1F3433-5F72-108A-3995-CFE651148448}"/>
              </a:ext>
            </a:extLst>
          </p:cNvPr>
          <p:cNvSpPr>
            <a:spLocks noGrp="1"/>
          </p:cNvSpPr>
          <p:nvPr>
            <p:ph idx="1"/>
          </p:nvPr>
        </p:nvSpPr>
        <p:spPr/>
        <p:txBody>
          <a:bodyPr>
            <a:normAutofit/>
          </a:bodyPr>
          <a:lstStyle/>
          <a:p>
            <a:r>
              <a:rPr lang="en-US" altLang="zh-CN" sz="2000" dirty="0"/>
              <a:t>The Baseline pareto versus NCS pareto shows a 14% reduction of all 50k videos</a:t>
            </a:r>
            <a:endParaRPr lang="zh-CN" altLang="en-US" sz="2000" dirty="0"/>
          </a:p>
        </p:txBody>
      </p:sp>
      <p:pic>
        <p:nvPicPr>
          <p:cNvPr id="5" name="图片 4">
            <a:extLst>
              <a:ext uri="{FF2B5EF4-FFF2-40B4-BE49-F238E27FC236}">
                <a16:creationId xmlns:a16="http://schemas.microsoft.com/office/drawing/2014/main" id="{8B3D2756-C8EE-D38D-AE95-ADC66FC031EA}"/>
              </a:ext>
            </a:extLst>
          </p:cNvPr>
          <p:cNvPicPr>
            <a:picLocks noChangeAspect="1"/>
          </p:cNvPicPr>
          <p:nvPr/>
        </p:nvPicPr>
        <p:blipFill>
          <a:blip r:embed="rId3"/>
          <a:stretch>
            <a:fillRect/>
          </a:stretch>
        </p:blipFill>
        <p:spPr>
          <a:xfrm>
            <a:off x="3023915" y="2423888"/>
            <a:ext cx="6144169" cy="4004553"/>
          </a:xfrm>
          <a:prstGeom prst="rect">
            <a:avLst/>
          </a:prstGeom>
        </p:spPr>
      </p:pic>
    </p:spTree>
    <p:extLst>
      <p:ext uri="{BB962C8B-B14F-4D97-AF65-F5344CB8AC3E}">
        <p14:creationId xmlns:p14="http://schemas.microsoft.com/office/powerpoint/2010/main" val="328784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9C59B-B74F-8941-3432-629D17D0FC04}"/>
              </a:ext>
            </a:extLst>
          </p:cNvPr>
          <p:cNvSpPr>
            <a:spLocks noGrp="1"/>
          </p:cNvSpPr>
          <p:nvPr>
            <p:ph type="title"/>
          </p:nvPr>
        </p:nvSpPr>
        <p:spPr/>
        <p:txBody>
          <a:bodyPr/>
          <a:lstStyle/>
          <a:p>
            <a:r>
              <a:rPr lang="en-US" altLang="zh-CN" dirty="0"/>
              <a:t>Discussion </a:t>
            </a:r>
            <a:endParaRPr lang="zh-CN" altLang="en-US" dirty="0"/>
          </a:p>
        </p:txBody>
      </p:sp>
      <p:sp>
        <p:nvSpPr>
          <p:cNvPr id="3" name="内容占位符 2">
            <a:extLst>
              <a:ext uri="{FF2B5EF4-FFF2-40B4-BE49-F238E27FC236}">
                <a16:creationId xmlns:a16="http://schemas.microsoft.com/office/drawing/2014/main" id="{49D021A1-19B0-1186-6DE4-C97BDBD03301}"/>
              </a:ext>
            </a:extLst>
          </p:cNvPr>
          <p:cNvSpPr>
            <a:spLocks noGrp="1"/>
          </p:cNvSpPr>
          <p:nvPr>
            <p:ph idx="1"/>
          </p:nvPr>
        </p:nvSpPr>
        <p:spPr/>
        <p:txBody>
          <a:bodyPr/>
          <a:lstStyle/>
          <a:p>
            <a:r>
              <a:rPr lang="en-US" altLang="zh-CN" sz="2000" dirty="0"/>
              <a:t>Future work mentioned in the paper:</a:t>
            </a:r>
          </a:p>
          <a:p>
            <a:r>
              <a:rPr lang="en-US" altLang="zh-CN" sz="2000" dirty="0"/>
              <a:t>Optimization profiling: a possible method to predict the SR results without direct inference.</a:t>
            </a:r>
          </a:p>
          <a:p>
            <a:r>
              <a:rPr lang="en-US" altLang="zh-CN" sz="2000" dirty="0"/>
              <a:t>Joint optimization: consider all methods as a complete system and the mutual dependency between them.</a:t>
            </a:r>
          </a:p>
          <a:p>
            <a:r>
              <a:rPr lang="en-US" altLang="zh-CN" sz="2000" dirty="0"/>
              <a:t>Video clustering: metadata-based and DNN-based methods have their own limitations.</a:t>
            </a:r>
          </a:p>
          <a:p>
            <a:r>
              <a:rPr lang="en-US" altLang="zh-CN" sz="2000" dirty="0"/>
              <a:t>Cold video prediction</a:t>
            </a:r>
          </a:p>
          <a:p>
            <a:r>
              <a:rPr lang="en-US" altLang="zh-CN" sz="2000" dirty="0"/>
              <a:t>Image downscaling: Use DNN-based method instead of bicubic interpolation to reduce loss of information.</a:t>
            </a:r>
          </a:p>
        </p:txBody>
      </p:sp>
    </p:spTree>
    <p:extLst>
      <p:ext uri="{BB962C8B-B14F-4D97-AF65-F5344CB8AC3E}">
        <p14:creationId xmlns:p14="http://schemas.microsoft.com/office/powerpoint/2010/main" val="99547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CAEB5-5CD8-2025-EE92-BF797B435A3D}"/>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CC70CD17-9889-E1FC-A488-344B6774A5DA}"/>
              </a:ext>
            </a:extLst>
          </p:cNvPr>
          <p:cNvSpPr>
            <a:spLocks noGrp="1"/>
          </p:cNvSpPr>
          <p:nvPr>
            <p:ph idx="1"/>
          </p:nvPr>
        </p:nvSpPr>
        <p:spPr>
          <a:xfrm>
            <a:off x="838200" y="1825625"/>
            <a:ext cx="7265894" cy="4351338"/>
          </a:xfrm>
        </p:spPr>
        <p:txBody>
          <a:bodyPr>
            <a:normAutofit/>
          </a:bodyPr>
          <a:lstStyle/>
          <a:p>
            <a:r>
              <a:rPr lang="en-US" altLang="zh-CN" sz="2000" dirty="0"/>
              <a:t>Cloud storage providers offer different pricing tiers based on the access frequency of stored data</a:t>
            </a:r>
          </a:p>
          <a:p>
            <a:r>
              <a:rPr lang="en-US" altLang="zh-CN" sz="2000" dirty="0"/>
              <a:t>For those are less frequently accessed videos, there is no need to store them in full quality. </a:t>
            </a:r>
          </a:p>
          <a:p>
            <a:r>
              <a:rPr lang="en-US" altLang="zh-CN" sz="2000" dirty="0"/>
              <a:t>Super-resolution could be used to infer these “cold videos” and restore full quality while accessing.</a:t>
            </a:r>
          </a:p>
          <a:p>
            <a:r>
              <a:rPr lang="en-US" altLang="zh-CN" sz="2000" dirty="0"/>
              <a:t>The whole</a:t>
            </a:r>
            <a:r>
              <a:rPr lang="zh-CN" altLang="en-US" sz="2000" dirty="0"/>
              <a:t> </a:t>
            </a:r>
            <a:r>
              <a:rPr lang="en-US" altLang="zh-CN" sz="2000" dirty="0"/>
              <a:t>system</a:t>
            </a:r>
            <a:r>
              <a:rPr lang="zh-CN" altLang="en-US" sz="2000" dirty="0"/>
              <a:t> </a:t>
            </a:r>
            <a:r>
              <a:rPr lang="en-US" altLang="zh-CN" sz="2000" dirty="0"/>
              <a:t>is</a:t>
            </a:r>
            <a:r>
              <a:rPr lang="zh-CN" altLang="en-US" sz="2000" dirty="0"/>
              <a:t> </a:t>
            </a:r>
            <a:r>
              <a:rPr lang="en-US" altLang="zh-CN" sz="2000" dirty="0"/>
              <a:t>built</a:t>
            </a:r>
            <a:r>
              <a:rPr lang="zh-CN" altLang="en-US" sz="2000" dirty="0"/>
              <a:t> </a:t>
            </a:r>
            <a:r>
              <a:rPr lang="en-US" altLang="zh-CN" sz="2000" dirty="0"/>
              <a:t>around the core idea above.</a:t>
            </a:r>
          </a:p>
          <a:p>
            <a:r>
              <a:rPr lang="en-US" altLang="zh-CN" sz="2000" dirty="0"/>
              <a:t>It aims to build a ML super-resolution (SR) based archival system.</a:t>
            </a:r>
          </a:p>
        </p:txBody>
      </p:sp>
      <p:pic>
        <p:nvPicPr>
          <p:cNvPr id="5" name="图片 4">
            <a:extLst>
              <a:ext uri="{FF2B5EF4-FFF2-40B4-BE49-F238E27FC236}">
                <a16:creationId xmlns:a16="http://schemas.microsoft.com/office/drawing/2014/main" id="{32AE7C6B-265F-2697-15C5-67CA24384CE7}"/>
              </a:ext>
            </a:extLst>
          </p:cNvPr>
          <p:cNvPicPr>
            <a:picLocks noChangeAspect="1"/>
          </p:cNvPicPr>
          <p:nvPr/>
        </p:nvPicPr>
        <p:blipFill>
          <a:blip r:embed="rId2"/>
          <a:stretch>
            <a:fillRect/>
          </a:stretch>
        </p:blipFill>
        <p:spPr>
          <a:xfrm>
            <a:off x="8104094" y="1958789"/>
            <a:ext cx="3837937" cy="2632122"/>
          </a:xfrm>
          <a:prstGeom prst="rect">
            <a:avLst/>
          </a:prstGeom>
        </p:spPr>
      </p:pic>
    </p:spTree>
    <p:extLst>
      <p:ext uri="{BB962C8B-B14F-4D97-AF65-F5344CB8AC3E}">
        <p14:creationId xmlns:p14="http://schemas.microsoft.com/office/powerpoint/2010/main" val="268570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B7F5E-E996-6BC5-AA9C-71804C621A39}"/>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C76DDE20-753A-3C62-5EB3-315E00D88326}"/>
              </a:ext>
            </a:extLst>
          </p:cNvPr>
          <p:cNvSpPr>
            <a:spLocks noGrp="1"/>
          </p:cNvSpPr>
          <p:nvPr>
            <p:ph idx="1"/>
          </p:nvPr>
        </p:nvSpPr>
        <p:spPr/>
        <p:txBody>
          <a:bodyPr/>
          <a:lstStyle/>
          <a:p>
            <a:r>
              <a:rPr lang="en-US" altLang="zh-CN" sz="2000" dirty="0">
                <a:hlinkClick r:id="rId2"/>
              </a:rPr>
              <a:t>[1]</a:t>
            </a:r>
            <a:r>
              <a:rPr lang="en-US" altLang="zh-CN" sz="2000" dirty="0"/>
              <a:t> Neural Cloud Storage: Innovative Cloud Storage Solution for Cold Video. </a:t>
            </a:r>
          </a:p>
          <a:p>
            <a:r>
              <a:rPr lang="en-US" altLang="zh-CN" sz="2000" dirty="0">
                <a:hlinkClick r:id="rId3"/>
              </a:rPr>
              <a:t>[2]</a:t>
            </a:r>
            <a:r>
              <a:rPr lang="en-US" altLang="zh-CN" sz="2000" dirty="0"/>
              <a:t> Popularity Prediction of Facebook Videos for Higher Quality Streaming</a:t>
            </a:r>
          </a:p>
          <a:p>
            <a:r>
              <a:rPr lang="fr-FR" altLang="zh-CN" sz="2000" dirty="0">
                <a:hlinkClick r:id="rId4"/>
              </a:rPr>
              <a:t>[3]</a:t>
            </a:r>
            <a:r>
              <a:rPr lang="fr-FR" altLang="zh-CN" sz="2000" dirty="0"/>
              <a:t> NeuroScaler: Neural Video Enhancement at Scale.</a:t>
            </a:r>
            <a:endParaRPr lang="zh-CN" altLang="en-US" sz="2000" dirty="0"/>
          </a:p>
        </p:txBody>
      </p:sp>
    </p:spTree>
    <p:extLst>
      <p:ext uri="{BB962C8B-B14F-4D97-AF65-F5344CB8AC3E}">
        <p14:creationId xmlns:p14="http://schemas.microsoft.com/office/powerpoint/2010/main" val="291101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E868F-B270-5B40-5B7F-0A84A113711F}"/>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F9D6C9B9-D15E-6A4E-A70E-D7F929DB76E0}"/>
              </a:ext>
            </a:extLst>
          </p:cNvPr>
          <p:cNvSpPr>
            <a:spLocks noGrp="1"/>
          </p:cNvSpPr>
          <p:nvPr>
            <p:ph idx="1"/>
          </p:nvPr>
        </p:nvSpPr>
        <p:spPr>
          <a:xfrm>
            <a:off x="838200" y="1825625"/>
            <a:ext cx="5429250" cy="4351338"/>
          </a:xfrm>
        </p:spPr>
        <p:txBody>
          <a:bodyPr/>
          <a:lstStyle/>
          <a:p>
            <a:r>
              <a:rPr lang="en-US" altLang="zh-CN" sz="2000" b="1" dirty="0"/>
              <a:t>Super-resolution (SR)</a:t>
            </a:r>
            <a:r>
              <a:rPr lang="en-US" altLang="zh-CN" sz="2000" dirty="0"/>
              <a:t> refers to a set of techniques that can enhance the resolution of an image or video beyond its original captured/stored resolution. </a:t>
            </a:r>
          </a:p>
          <a:p>
            <a:r>
              <a:rPr lang="en-US" altLang="zh-CN" sz="2000" b="1" dirty="0"/>
              <a:t>ML-based super-resolution </a:t>
            </a:r>
            <a:r>
              <a:rPr lang="en-US" altLang="zh-CN" sz="2000" dirty="0"/>
              <a:t>is one the prevailing methods. Experiments conducted in this paper are based on modified EDSR [1].</a:t>
            </a:r>
          </a:p>
          <a:p>
            <a:r>
              <a:rPr lang="en-US" altLang="zh-CN" sz="2000" dirty="0"/>
              <a:t>Bicubic interpolation is an example of non-ML-based method. </a:t>
            </a:r>
          </a:p>
          <a:p>
            <a:endParaRPr lang="en-US" altLang="zh-CN" sz="2000" dirty="0"/>
          </a:p>
        </p:txBody>
      </p:sp>
      <p:pic>
        <p:nvPicPr>
          <p:cNvPr id="8" name="图片 7">
            <a:extLst>
              <a:ext uri="{FF2B5EF4-FFF2-40B4-BE49-F238E27FC236}">
                <a16:creationId xmlns:a16="http://schemas.microsoft.com/office/drawing/2014/main" id="{B88356E4-9B59-3011-67EB-DABFCF4F10E5}"/>
              </a:ext>
            </a:extLst>
          </p:cNvPr>
          <p:cNvPicPr>
            <a:picLocks noChangeAspect="1"/>
          </p:cNvPicPr>
          <p:nvPr/>
        </p:nvPicPr>
        <p:blipFill>
          <a:blip r:embed="rId3"/>
          <a:stretch>
            <a:fillRect/>
          </a:stretch>
        </p:blipFill>
        <p:spPr>
          <a:xfrm>
            <a:off x="7691438" y="1050029"/>
            <a:ext cx="3122496" cy="1791596"/>
          </a:xfrm>
          <a:prstGeom prst="rect">
            <a:avLst/>
          </a:prstGeom>
        </p:spPr>
      </p:pic>
      <p:pic>
        <p:nvPicPr>
          <p:cNvPr id="10" name="图片 9">
            <a:extLst>
              <a:ext uri="{FF2B5EF4-FFF2-40B4-BE49-F238E27FC236}">
                <a16:creationId xmlns:a16="http://schemas.microsoft.com/office/drawing/2014/main" id="{B01D71ED-1516-353C-01B0-24E83108B23A}"/>
              </a:ext>
            </a:extLst>
          </p:cNvPr>
          <p:cNvPicPr>
            <a:picLocks noChangeAspect="1"/>
          </p:cNvPicPr>
          <p:nvPr/>
        </p:nvPicPr>
        <p:blipFill>
          <a:blip r:embed="rId4"/>
          <a:stretch>
            <a:fillRect/>
          </a:stretch>
        </p:blipFill>
        <p:spPr>
          <a:xfrm>
            <a:off x="7019925" y="3590029"/>
            <a:ext cx="4333875" cy="2476500"/>
          </a:xfrm>
          <a:prstGeom prst="rect">
            <a:avLst/>
          </a:prstGeom>
        </p:spPr>
      </p:pic>
      <p:cxnSp>
        <p:nvCxnSpPr>
          <p:cNvPr id="12" name="直接连接符 11">
            <a:extLst>
              <a:ext uri="{FF2B5EF4-FFF2-40B4-BE49-F238E27FC236}">
                <a16:creationId xmlns:a16="http://schemas.microsoft.com/office/drawing/2014/main" id="{CDCF95FD-A3EA-71EE-5BEB-D8797324A7D6}"/>
              </a:ext>
            </a:extLst>
          </p:cNvPr>
          <p:cNvCxnSpPr/>
          <p:nvPr/>
        </p:nvCxnSpPr>
        <p:spPr>
          <a:xfrm flipH="1">
            <a:off x="7019925" y="2841625"/>
            <a:ext cx="671513" cy="748404"/>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直接连接符 13">
            <a:extLst>
              <a:ext uri="{FF2B5EF4-FFF2-40B4-BE49-F238E27FC236}">
                <a16:creationId xmlns:a16="http://schemas.microsoft.com/office/drawing/2014/main" id="{BD7414AB-88ED-7991-7EBA-D83B981C3B22}"/>
              </a:ext>
            </a:extLst>
          </p:cNvPr>
          <p:cNvCxnSpPr/>
          <p:nvPr/>
        </p:nvCxnSpPr>
        <p:spPr>
          <a:xfrm>
            <a:off x="10813934" y="2841625"/>
            <a:ext cx="539866" cy="748404"/>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4638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C68DF-881F-438C-8EBA-07D97FDB9C04}"/>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2C2C05DA-3399-1865-CB16-80686BFDB134}"/>
              </a:ext>
            </a:extLst>
          </p:cNvPr>
          <p:cNvSpPr>
            <a:spLocks noGrp="1"/>
          </p:cNvSpPr>
          <p:nvPr>
            <p:ph idx="1"/>
          </p:nvPr>
        </p:nvSpPr>
        <p:spPr>
          <a:xfrm>
            <a:off x="838199" y="1825625"/>
            <a:ext cx="10515599" cy="4351338"/>
          </a:xfrm>
        </p:spPr>
        <p:txBody>
          <a:bodyPr/>
          <a:lstStyle/>
          <a:p>
            <a:r>
              <a:rPr lang="en-US" altLang="zh-CN" sz="2000" b="1" dirty="0"/>
              <a:t>Cloud storage </a:t>
            </a:r>
            <a:r>
              <a:rPr lang="en-US" altLang="zh-CN" sz="2000" dirty="0"/>
              <a:t>is the storage method chosen. AWS’s multi-tiered service is used specifically. </a:t>
            </a:r>
          </a:p>
          <a:p>
            <a:r>
              <a:rPr lang="en-US" altLang="zh-CN" sz="2000" b="1" dirty="0"/>
              <a:t>Cold videos </a:t>
            </a:r>
            <a:r>
              <a:rPr lang="en-US" altLang="zh-CN" sz="2000" dirty="0"/>
              <a:t>are the main focus of this paper. According to [2], video popularity is highly skewed, with 1% of the videos accounting for over 80% of the watch time. This observation indicates the existence of “cold videos”, which are videos not frequently accessed. </a:t>
            </a:r>
          </a:p>
          <a:p>
            <a:r>
              <a:rPr lang="en-US" altLang="zh-CN" sz="2000" dirty="0"/>
              <a:t>Their work attempts to use ML-based super-resolution methods to make the video archival more efficient.</a:t>
            </a:r>
          </a:p>
          <a:p>
            <a:endParaRPr lang="en-US" altLang="zh-CN" sz="2000" dirty="0"/>
          </a:p>
          <a:p>
            <a:endParaRPr lang="zh-CN" altLang="en-US" sz="2000" dirty="0"/>
          </a:p>
          <a:p>
            <a:endParaRPr lang="en-US" altLang="zh-CN" sz="2000" dirty="0"/>
          </a:p>
          <a:p>
            <a:endParaRPr lang="en-US" altLang="zh-CN" dirty="0"/>
          </a:p>
        </p:txBody>
      </p:sp>
    </p:spTree>
    <p:extLst>
      <p:ext uri="{BB962C8B-B14F-4D97-AF65-F5344CB8AC3E}">
        <p14:creationId xmlns:p14="http://schemas.microsoft.com/office/powerpoint/2010/main" val="398079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E2D02-D491-A4D7-94C8-413C039BB14A}"/>
              </a:ext>
            </a:extLst>
          </p:cNvPr>
          <p:cNvSpPr>
            <a:spLocks noGrp="1"/>
          </p:cNvSpPr>
          <p:nvPr>
            <p:ph type="title"/>
          </p:nvPr>
        </p:nvSpPr>
        <p:spPr/>
        <p:txBody>
          <a:bodyPr/>
          <a:lstStyle/>
          <a:p>
            <a:r>
              <a:rPr lang="en-US" altLang="zh-CN" dirty="0"/>
              <a:t>Overall results </a:t>
            </a:r>
            <a:endParaRPr lang="zh-CN" altLang="en-US" dirty="0"/>
          </a:p>
        </p:txBody>
      </p:sp>
      <p:sp>
        <p:nvSpPr>
          <p:cNvPr id="3" name="内容占位符 2">
            <a:extLst>
              <a:ext uri="{FF2B5EF4-FFF2-40B4-BE49-F238E27FC236}">
                <a16:creationId xmlns:a16="http://schemas.microsoft.com/office/drawing/2014/main" id="{2211EFD9-DDB0-BA4E-5CA6-3C9A44653FBB}"/>
              </a:ext>
            </a:extLst>
          </p:cNvPr>
          <p:cNvSpPr>
            <a:spLocks noGrp="1"/>
          </p:cNvSpPr>
          <p:nvPr>
            <p:ph idx="1"/>
          </p:nvPr>
        </p:nvSpPr>
        <p:spPr>
          <a:xfrm>
            <a:off x="838200" y="1825625"/>
            <a:ext cx="5634318" cy="4351338"/>
          </a:xfrm>
        </p:spPr>
        <p:txBody>
          <a:bodyPr>
            <a:normAutofit/>
          </a:bodyPr>
          <a:lstStyle/>
          <a:p>
            <a:r>
              <a:rPr lang="en-US" altLang="zh-CN" sz="2000" dirty="0"/>
              <a:t>According to the preliminary cost-benefit analysis in this paper, Neural Cloud Storage (NCS) system cover 13% more cold videos that can benefit from the multi-tiered service. </a:t>
            </a:r>
          </a:p>
          <a:p>
            <a:r>
              <a:rPr lang="en-US" altLang="zh-CN" sz="2000" dirty="0"/>
              <a:t>Total cost of ownership (TCO) used in the analysis consists of only the storage cost and the retrieval cost.</a:t>
            </a:r>
          </a:p>
          <a:p>
            <a:endParaRPr lang="zh-CN" altLang="en-US" dirty="0"/>
          </a:p>
        </p:txBody>
      </p:sp>
      <p:pic>
        <p:nvPicPr>
          <p:cNvPr id="9" name="图片 8">
            <a:extLst>
              <a:ext uri="{FF2B5EF4-FFF2-40B4-BE49-F238E27FC236}">
                <a16:creationId xmlns:a16="http://schemas.microsoft.com/office/drawing/2014/main" id="{1CB3FFD4-8283-97AE-4F57-70F926462064}"/>
              </a:ext>
            </a:extLst>
          </p:cNvPr>
          <p:cNvPicPr>
            <a:picLocks noChangeAspect="1"/>
          </p:cNvPicPr>
          <p:nvPr/>
        </p:nvPicPr>
        <p:blipFill>
          <a:blip r:embed="rId3"/>
          <a:stretch>
            <a:fillRect/>
          </a:stretch>
        </p:blipFill>
        <p:spPr>
          <a:xfrm>
            <a:off x="6261287" y="1690688"/>
            <a:ext cx="5930713" cy="2653492"/>
          </a:xfrm>
          <a:prstGeom prst="rect">
            <a:avLst/>
          </a:prstGeom>
        </p:spPr>
      </p:pic>
    </p:spTree>
    <p:extLst>
      <p:ext uri="{BB962C8B-B14F-4D97-AF65-F5344CB8AC3E}">
        <p14:creationId xmlns:p14="http://schemas.microsoft.com/office/powerpoint/2010/main" val="166462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DBC96-2B54-4007-AD5C-4A7A0A3DC164}"/>
              </a:ext>
            </a:extLst>
          </p:cNvPr>
          <p:cNvSpPr>
            <a:spLocks noGrp="1"/>
          </p:cNvSpPr>
          <p:nvPr>
            <p:ph type="title"/>
          </p:nvPr>
        </p:nvSpPr>
        <p:spPr/>
        <p:txBody>
          <a:bodyPr/>
          <a:lstStyle/>
          <a:p>
            <a:r>
              <a:rPr lang="en-US" altLang="zh-CN" dirty="0"/>
              <a:t>Overall results</a:t>
            </a:r>
            <a:endParaRPr lang="zh-CN" altLang="en-US" dirty="0"/>
          </a:p>
        </p:txBody>
      </p:sp>
      <p:sp>
        <p:nvSpPr>
          <p:cNvPr id="3" name="内容占位符 2">
            <a:extLst>
              <a:ext uri="{FF2B5EF4-FFF2-40B4-BE49-F238E27FC236}">
                <a16:creationId xmlns:a16="http://schemas.microsoft.com/office/drawing/2014/main" id="{0BA2F403-43A8-34B1-FA0A-BB3FDE9973E1}"/>
              </a:ext>
            </a:extLst>
          </p:cNvPr>
          <p:cNvSpPr>
            <a:spLocks noGrp="1"/>
          </p:cNvSpPr>
          <p:nvPr>
            <p:ph idx="1"/>
          </p:nvPr>
        </p:nvSpPr>
        <p:spPr>
          <a:xfrm>
            <a:off x="838200" y="1825624"/>
            <a:ext cx="6037729" cy="5032375"/>
          </a:xfrm>
        </p:spPr>
        <p:txBody>
          <a:bodyPr>
            <a:normAutofit/>
          </a:bodyPr>
          <a:lstStyle/>
          <a:p>
            <a:r>
              <a:rPr lang="en-US" altLang="zh-CN" sz="2000" dirty="0"/>
              <a:t>This graph is made based on their own video dataset consists of 50k videos crawled with YTB data API.</a:t>
            </a:r>
          </a:p>
          <a:p>
            <a:r>
              <a:rPr lang="en-US" altLang="zh-CN" sz="2000" dirty="0"/>
              <a:t>And based on the pricing table of multi-tiered AWS storage. </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However, their final conclusion is it is not worthy to use ML-based super-resolution for video archival since retrieval cost largely offsets the reduction in storage cost</a:t>
            </a:r>
          </a:p>
          <a:p>
            <a:endParaRPr lang="en-US" altLang="zh-CN" dirty="0"/>
          </a:p>
          <a:p>
            <a:endParaRPr lang="en-US" altLang="zh-CN" sz="2800" dirty="0"/>
          </a:p>
          <a:p>
            <a:endParaRPr lang="zh-CN" altLang="en-US" dirty="0"/>
          </a:p>
        </p:txBody>
      </p:sp>
      <p:pic>
        <p:nvPicPr>
          <p:cNvPr id="6" name="图片 5">
            <a:extLst>
              <a:ext uri="{FF2B5EF4-FFF2-40B4-BE49-F238E27FC236}">
                <a16:creationId xmlns:a16="http://schemas.microsoft.com/office/drawing/2014/main" id="{C8D28752-B3C0-C697-944C-6122E7317BA5}"/>
              </a:ext>
            </a:extLst>
          </p:cNvPr>
          <p:cNvPicPr>
            <a:picLocks noChangeAspect="1"/>
          </p:cNvPicPr>
          <p:nvPr/>
        </p:nvPicPr>
        <p:blipFill>
          <a:blip r:embed="rId3"/>
          <a:stretch>
            <a:fillRect/>
          </a:stretch>
        </p:blipFill>
        <p:spPr>
          <a:xfrm>
            <a:off x="703939" y="3600876"/>
            <a:ext cx="5705475" cy="1866900"/>
          </a:xfrm>
          <a:prstGeom prst="rect">
            <a:avLst/>
          </a:prstGeom>
        </p:spPr>
      </p:pic>
      <p:pic>
        <p:nvPicPr>
          <p:cNvPr id="9" name="图片 8">
            <a:extLst>
              <a:ext uri="{FF2B5EF4-FFF2-40B4-BE49-F238E27FC236}">
                <a16:creationId xmlns:a16="http://schemas.microsoft.com/office/drawing/2014/main" id="{AD55ED02-F339-F407-9662-92A9131FFD29}"/>
              </a:ext>
            </a:extLst>
          </p:cNvPr>
          <p:cNvPicPr>
            <a:picLocks noChangeAspect="1"/>
          </p:cNvPicPr>
          <p:nvPr/>
        </p:nvPicPr>
        <p:blipFill>
          <a:blip r:embed="rId4"/>
          <a:stretch>
            <a:fillRect/>
          </a:stretch>
        </p:blipFill>
        <p:spPr>
          <a:xfrm>
            <a:off x="6787962" y="1198859"/>
            <a:ext cx="5188885" cy="2802435"/>
          </a:xfrm>
          <a:prstGeom prst="rect">
            <a:avLst/>
          </a:prstGeom>
        </p:spPr>
      </p:pic>
    </p:spTree>
    <p:extLst>
      <p:ext uri="{BB962C8B-B14F-4D97-AF65-F5344CB8AC3E}">
        <p14:creationId xmlns:p14="http://schemas.microsoft.com/office/powerpoint/2010/main" val="280773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90D9B-0E96-48B6-69B5-2697205BBFF4}"/>
              </a:ext>
            </a:extLst>
          </p:cNvPr>
          <p:cNvSpPr>
            <a:spLocks noGrp="1"/>
          </p:cNvSpPr>
          <p:nvPr>
            <p:ph type="title"/>
          </p:nvPr>
        </p:nvSpPr>
        <p:spPr/>
        <p:txBody>
          <a:bodyPr/>
          <a:lstStyle/>
          <a:p>
            <a:r>
              <a:rPr lang="en-US" altLang="zh-CN" dirty="0"/>
              <a:t>Components of NCS</a:t>
            </a:r>
            <a:endParaRPr lang="zh-CN" altLang="en-US" dirty="0"/>
          </a:p>
        </p:txBody>
      </p:sp>
      <p:sp>
        <p:nvSpPr>
          <p:cNvPr id="3" name="内容占位符 2">
            <a:extLst>
              <a:ext uri="{FF2B5EF4-FFF2-40B4-BE49-F238E27FC236}">
                <a16:creationId xmlns:a16="http://schemas.microsoft.com/office/drawing/2014/main" id="{F8759FC4-7360-AB00-29AA-0455A919C18D}"/>
              </a:ext>
            </a:extLst>
          </p:cNvPr>
          <p:cNvSpPr>
            <a:spLocks noGrp="1"/>
          </p:cNvSpPr>
          <p:nvPr>
            <p:ph idx="1"/>
          </p:nvPr>
        </p:nvSpPr>
        <p:spPr>
          <a:xfrm>
            <a:off x="838200" y="1825625"/>
            <a:ext cx="4733925" cy="4351338"/>
          </a:xfrm>
        </p:spPr>
        <p:txBody>
          <a:bodyPr>
            <a:normAutofit/>
          </a:bodyPr>
          <a:lstStyle/>
          <a:p>
            <a:r>
              <a:rPr lang="en-US" altLang="zh-CN" sz="2000" dirty="0"/>
              <a:t>There are 3 processes in the workflow of NCS: Profiling, Optimization</a:t>
            </a:r>
            <a:r>
              <a:rPr lang="en-US" altLang="zh-CN" sz="2000" b="1" dirty="0"/>
              <a:t>, </a:t>
            </a:r>
            <a:r>
              <a:rPr lang="en-US" altLang="zh-CN" sz="2000" dirty="0"/>
              <a:t>and Restoration. </a:t>
            </a:r>
          </a:p>
          <a:p>
            <a:r>
              <a:rPr lang="en-US" altLang="zh-CN" sz="2000" b="1" dirty="0"/>
              <a:t>Profiling: </a:t>
            </a:r>
            <a:r>
              <a:rPr lang="en-US" altLang="zh-CN" sz="2000" dirty="0"/>
              <a:t>Process of Clustering videos.</a:t>
            </a:r>
          </a:p>
          <a:p>
            <a:r>
              <a:rPr lang="en-US" altLang="zh-CN" sz="2000" b="1" dirty="0"/>
              <a:t>Content-aware super-resolution</a:t>
            </a:r>
            <a:r>
              <a:rPr lang="en-US" altLang="zh-CN" sz="2000" dirty="0"/>
              <a:t>:</a:t>
            </a:r>
            <a:r>
              <a:rPr lang="zh-CN" altLang="en-US" sz="2000" dirty="0"/>
              <a:t> </a:t>
            </a:r>
            <a:r>
              <a:rPr lang="en-US" altLang="zh-CN" sz="2000" dirty="0"/>
              <a:t>train a model for each content.</a:t>
            </a:r>
          </a:p>
        </p:txBody>
      </p:sp>
      <p:pic>
        <p:nvPicPr>
          <p:cNvPr id="6" name="图片 5">
            <a:extLst>
              <a:ext uri="{FF2B5EF4-FFF2-40B4-BE49-F238E27FC236}">
                <a16:creationId xmlns:a16="http://schemas.microsoft.com/office/drawing/2014/main" id="{8A7BA89C-3B02-5106-E7B1-2AB77A163428}"/>
              </a:ext>
            </a:extLst>
          </p:cNvPr>
          <p:cNvPicPr>
            <a:picLocks noChangeAspect="1"/>
          </p:cNvPicPr>
          <p:nvPr/>
        </p:nvPicPr>
        <p:blipFill>
          <a:blip r:embed="rId3"/>
          <a:stretch>
            <a:fillRect/>
          </a:stretch>
        </p:blipFill>
        <p:spPr>
          <a:xfrm>
            <a:off x="5414682" y="1825625"/>
            <a:ext cx="6273317" cy="3674222"/>
          </a:xfrm>
          <a:prstGeom prst="rect">
            <a:avLst/>
          </a:prstGeom>
        </p:spPr>
      </p:pic>
    </p:spTree>
    <p:extLst>
      <p:ext uri="{BB962C8B-B14F-4D97-AF65-F5344CB8AC3E}">
        <p14:creationId xmlns:p14="http://schemas.microsoft.com/office/powerpoint/2010/main" val="136781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A462B-4CBC-CDDB-61DA-7306C48CA002}"/>
              </a:ext>
            </a:extLst>
          </p:cNvPr>
          <p:cNvSpPr>
            <a:spLocks noGrp="1"/>
          </p:cNvSpPr>
          <p:nvPr>
            <p:ph type="title"/>
          </p:nvPr>
        </p:nvSpPr>
        <p:spPr/>
        <p:txBody>
          <a:bodyPr/>
          <a:lstStyle/>
          <a:p>
            <a:r>
              <a:rPr lang="en-US" altLang="zh-CN" dirty="0"/>
              <a:t>Case Studies </a:t>
            </a:r>
            <a:endParaRPr lang="zh-CN" altLang="en-US" dirty="0"/>
          </a:p>
        </p:txBody>
      </p:sp>
      <p:sp>
        <p:nvSpPr>
          <p:cNvPr id="3" name="内容占位符 2">
            <a:extLst>
              <a:ext uri="{FF2B5EF4-FFF2-40B4-BE49-F238E27FC236}">
                <a16:creationId xmlns:a16="http://schemas.microsoft.com/office/drawing/2014/main" id="{74800EFF-B48A-3259-2F3D-B17E78E82502}"/>
              </a:ext>
            </a:extLst>
          </p:cNvPr>
          <p:cNvSpPr>
            <a:spLocks noGrp="1"/>
          </p:cNvSpPr>
          <p:nvPr>
            <p:ph idx="1"/>
          </p:nvPr>
        </p:nvSpPr>
        <p:spPr>
          <a:xfrm>
            <a:off x="838200" y="1825625"/>
            <a:ext cx="4564224" cy="4351338"/>
          </a:xfrm>
        </p:spPr>
        <p:txBody>
          <a:bodyPr>
            <a:normAutofit/>
          </a:bodyPr>
          <a:lstStyle/>
          <a:p>
            <a:r>
              <a:rPr lang="en-US" altLang="zh-CN" sz="2000" b="1" dirty="0"/>
              <a:t>Optimization</a:t>
            </a:r>
            <a:r>
              <a:rPr lang="en-US" altLang="zh-CN" sz="2000" dirty="0"/>
              <a:t> is elaborated with case studies, which use a dataset of 9 videos randomly collected from YouTube.</a:t>
            </a:r>
          </a:p>
          <a:p>
            <a:r>
              <a:rPr lang="en-US" altLang="zh-CN" sz="2000" dirty="0"/>
              <a:t>Three main optimization approaches: Optimizing DNN complexity, Anchor Frame Selection and SR-Aware bitrate.</a:t>
            </a:r>
          </a:p>
          <a:p>
            <a:r>
              <a:rPr lang="en-US" altLang="zh-CN" sz="2000" dirty="0"/>
              <a:t>Two aspects: maximizing the storage saving and reducing the additional retrieval cost</a:t>
            </a:r>
          </a:p>
          <a:p>
            <a:endParaRPr lang="zh-CN" altLang="en-US" sz="2000" dirty="0"/>
          </a:p>
        </p:txBody>
      </p:sp>
      <p:pic>
        <p:nvPicPr>
          <p:cNvPr id="4" name="图片 3">
            <a:extLst>
              <a:ext uri="{FF2B5EF4-FFF2-40B4-BE49-F238E27FC236}">
                <a16:creationId xmlns:a16="http://schemas.microsoft.com/office/drawing/2014/main" id="{0D4164F2-008B-46BC-AA59-B71043844079}"/>
              </a:ext>
            </a:extLst>
          </p:cNvPr>
          <p:cNvPicPr>
            <a:picLocks noChangeAspect="1"/>
          </p:cNvPicPr>
          <p:nvPr/>
        </p:nvPicPr>
        <p:blipFill>
          <a:blip r:embed="rId2"/>
          <a:stretch>
            <a:fillRect/>
          </a:stretch>
        </p:blipFill>
        <p:spPr>
          <a:xfrm>
            <a:off x="5402424" y="1452401"/>
            <a:ext cx="6273317" cy="3674222"/>
          </a:xfrm>
          <a:prstGeom prst="rect">
            <a:avLst/>
          </a:prstGeom>
        </p:spPr>
      </p:pic>
    </p:spTree>
    <p:extLst>
      <p:ext uri="{BB962C8B-B14F-4D97-AF65-F5344CB8AC3E}">
        <p14:creationId xmlns:p14="http://schemas.microsoft.com/office/powerpoint/2010/main" val="5129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B819D-5027-7EB5-4033-9CC4B4950F45}"/>
              </a:ext>
            </a:extLst>
          </p:cNvPr>
          <p:cNvSpPr>
            <a:spLocks noGrp="1"/>
          </p:cNvSpPr>
          <p:nvPr>
            <p:ph type="title"/>
          </p:nvPr>
        </p:nvSpPr>
        <p:spPr/>
        <p:txBody>
          <a:bodyPr/>
          <a:lstStyle/>
          <a:p>
            <a:r>
              <a:rPr lang="en-US" altLang="zh-CN" dirty="0"/>
              <a:t>Case Studies</a:t>
            </a:r>
            <a:endParaRPr lang="zh-CN" altLang="en-US" dirty="0"/>
          </a:p>
        </p:txBody>
      </p:sp>
      <p:sp>
        <p:nvSpPr>
          <p:cNvPr id="3" name="内容占位符 2">
            <a:extLst>
              <a:ext uri="{FF2B5EF4-FFF2-40B4-BE49-F238E27FC236}">
                <a16:creationId xmlns:a16="http://schemas.microsoft.com/office/drawing/2014/main" id="{4580C670-20D0-2E3C-DBA0-D114FBCB4630}"/>
              </a:ext>
            </a:extLst>
          </p:cNvPr>
          <p:cNvSpPr>
            <a:spLocks noGrp="1"/>
          </p:cNvSpPr>
          <p:nvPr>
            <p:ph idx="1"/>
          </p:nvPr>
        </p:nvSpPr>
        <p:spPr/>
        <p:txBody>
          <a:bodyPr/>
          <a:lstStyle/>
          <a:p>
            <a:r>
              <a:rPr lang="en-US" altLang="zh-CN" sz="2000" dirty="0"/>
              <a:t>Approach 1: </a:t>
            </a:r>
            <a:r>
              <a:rPr lang="en-US" altLang="zh-CN" sz="2000" b="1" dirty="0"/>
              <a:t>SR-aware video encoding</a:t>
            </a:r>
            <a:r>
              <a:rPr lang="en-US" altLang="zh-CN" sz="2000" dirty="0"/>
              <a:t> for maximizing the storage saving.</a:t>
            </a:r>
          </a:p>
          <a:p>
            <a:r>
              <a:rPr lang="en-US" altLang="zh-CN" sz="2000" dirty="0"/>
              <a:t>Traditional video encoder is focused on optimizing visual quality rather than SR quality.</a:t>
            </a:r>
          </a:p>
          <a:p>
            <a:r>
              <a:rPr lang="en-US" altLang="zh-CN" sz="2000" dirty="0"/>
              <a:t>The effect of increasing in a video is heterogenous, as each frame has its unique contents.</a:t>
            </a:r>
          </a:p>
          <a:p>
            <a:r>
              <a:rPr lang="en-US" altLang="zh-CN" sz="2000" dirty="0"/>
              <a:t>For example:</a:t>
            </a:r>
          </a:p>
          <a:p>
            <a:endParaRPr lang="en-US" altLang="zh-CN" dirty="0"/>
          </a:p>
        </p:txBody>
      </p:sp>
      <p:pic>
        <p:nvPicPr>
          <p:cNvPr id="5" name="图片 4">
            <a:extLst>
              <a:ext uri="{FF2B5EF4-FFF2-40B4-BE49-F238E27FC236}">
                <a16:creationId xmlns:a16="http://schemas.microsoft.com/office/drawing/2014/main" id="{3DCE8D39-64CF-8C53-ACE4-C824F6B8A362}"/>
              </a:ext>
            </a:extLst>
          </p:cNvPr>
          <p:cNvPicPr>
            <a:picLocks noChangeAspect="1"/>
          </p:cNvPicPr>
          <p:nvPr/>
        </p:nvPicPr>
        <p:blipFill>
          <a:blip r:embed="rId3"/>
          <a:stretch>
            <a:fillRect/>
          </a:stretch>
        </p:blipFill>
        <p:spPr>
          <a:xfrm>
            <a:off x="2271712" y="3403992"/>
            <a:ext cx="7781951" cy="1459116"/>
          </a:xfrm>
          <a:prstGeom prst="rect">
            <a:avLst/>
          </a:prstGeom>
        </p:spPr>
      </p:pic>
      <p:pic>
        <p:nvPicPr>
          <p:cNvPr id="9" name="图片 8">
            <a:extLst>
              <a:ext uri="{FF2B5EF4-FFF2-40B4-BE49-F238E27FC236}">
                <a16:creationId xmlns:a16="http://schemas.microsoft.com/office/drawing/2014/main" id="{90FD3113-6333-C23E-96FC-95626B37977D}"/>
              </a:ext>
            </a:extLst>
          </p:cNvPr>
          <p:cNvPicPr>
            <a:picLocks noChangeAspect="1"/>
          </p:cNvPicPr>
          <p:nvPr/>
        </p:nvPicPr>
        <p:blipFill>
          <a:blip r:embed="rId4"/>
          <a:stretch>
            <a:fillRect/>
          </a:stretch>
        </p:blipFill>
        <p:spPr>
          <a:xfrm>
            <a:off x="2176461" y="5033759"/>
            <a:ext cx="7877201" cy="1459116"/>
          </a:xfrm>
          <a:prstGeom prst="rect">
            <a:avLst/>
          </a:prstGeom>
        </p:spPr>
      </p:pic>
    </p:spTree>
    <p:extLst>
      <p:ext uri="{BB962C8B-B14F-4D97-AF65-F5344CB8AC3E}">
        <p14:creationId xmlns:p14="http://schemas.microsoft.com/office/powerpoint/2010/main" val="13406061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2567</TotalTime>
  <Words>1973</Words>
  <Application>Microsoft Office PowerPoint</Application>
  <PresentationFormat>宽屏</PresentationFormat>
  <Paragraphs>258</Paragraphs>
  <Slides>20</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Neural Cloud Storage: Innovative Cloud Storage Solution for Cold Video</vt:lpstr>
      <vt:lpstr>Overview</vt:lpstr>
      <vt:lpstr>Background</vt:lpstr>
      <vt:lpstr>Background</vt:lpstr>
      <vt:lpstr>Overall results </vt:lpstr>
      <vt:lpstr>Overall results</vt:lpstr>
      <vt:lpstr>Components of NCS</vt:lpstr>
      <vt:lpstr>Case Studies </vt:lpstr>
      <vt:lpstr>Case Studies</vt:lpstr>
      <vt:lpstr>Case Studies</vt:lpstr>
      <vt:lpstr>Case Studies</vt:lpstr>
      <vt:lpstr>Case Studies </vt:lpstr>
      <vt:lpstr>Case Studies</vt:lpstr>
      <vt:lpstr>Case studies </vt:lpstr>
      <vt:lpstr>Cost-benefit Analysis</vt:lpstr>
      <vt:lpstr>Cost-benefit analysis</vt:lpstr>
      <vt:lpstr>Cost-benefit analysis</vt:lpstr>
      <vt:lpstr>Cost-benefit analysis</vt:lpstr>
      <vt:lpstr>Discussion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zhong</dc:creator>
  <cp:lastModifiedBy>yuzhou zhong</cp:lastModifiedBy>
  <cp:revision>992</cp:revision>
  <dcterms:created xsi:type="dcterms:W3CDTF">2024-01-24T21:59:19Z</dcterms:created>
  <dcterms:modified xsi:type="dcterms:W3CDTF">2024-01-29T18:46:31Z</dcterms:modified>
</cp:coreProperties>
</file>