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3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39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5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948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3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89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7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40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3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99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94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4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0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1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7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0F85-1334-4FC6-ADB3-A1685D233A51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B57461-7A14-4A61-9280-1882C656ED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5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57859" y="322243"/>
            <a:ext cx="8915399" cy="2262781"/>
          </a:xfrm>
        </p:spPr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Credit</a:t>
            </a:r>
            <a:r>
              <a:rPr lang="de-DE" b="1" dirty="0" smtClean="0">
                <a:solidFill>
                  <a:schemeClr val="tx1"/>
                </a:solidFill>
              </a:rPr>
              <a:t> Card </a:t>
            </a:r>
            <a:r>
              <a:rPr lang="de-DE" b="1" dirty="0" err="1" smtClean="0">
                <a:solidFill>
                  <a:schemeClr val="tx1"/>
                </a:solidFill>
              </a:rPr>
              <a:t>Approval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Predicition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 </a:t>
            </a:r>
            <a:r>
              <a:rPr lang="de-DE" b="1" dirty="0" err="1" smtClean="0">
                <a:solidFill>
                  <a:schemeClr val="tx1"/>
                </a:solidFill>
              </a:rPr>
              <a:t>Classification</a:t>
            </a:r>
            <a:r>
              <a:rPr lang="de-DE" b="1" dirty="0" smtClean="0">
                <a:solidFill>
                  <a:schemeClr val="tx1"/>
                </a:solidFill>
              </a:rPr>
              <a:t> Model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Final Project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Ironhack Data Analytics </a:t>
            </a:r>
            <a:r>
              <a:rPr lang="de-DE" dirty="0" err="1" smtClean="0">
                <a:solidFill>
                  <a:schemeClr val="tx1"/>
                </a:solidFill>
              </a:rPr>
              <a:t>Bootcamp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Severin Altmeyer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8" y="4175393"/>
            <a:ext cx="4471012" cy="2682607"/>
          </a:xfrm>
          <a:prstGeom prst="rect">
            <a:avLst/>
          </a:prstGeom>
          <a:effectLst>
            <a:outerShdw blurRad="711200" dist="50800" dir="5400000" algn="ctr" rotWithShape="0">
              <a:srgbClr val="000000">
                <a:alpha val="35000"/>
              </a:srgbClr>
            </a:outerShdw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41584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Conclusions</a:t>
            </a:r>
            <a:r>
              <a:rPr lang="de-DE" b="1" dirty="0" smtClean="0"/>
              <a:t> 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is more than meets the eye!</a:t>
            </a:r>
            <a:endParaRPr lang="en-GB" dirty="0" smtClean="0">
              <a:effectLst/>
            </a:endParaRP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Advanced classification models identify patterns 'invisible' at first sight</a:t>
            </a:r>
          </a:p>
        </p:txBody>
      </p:sp>
    </p:spTree>
    <p:extLst>
      <p:ext uri="{BB962C8B-B14F-4D97-AF65-F5344CB8AC3E}">
        <p14:creationId xmlns:p14="http://schemas.microsoft.com/office/powerpoint/2010/main" val="2853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Business Case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There is a Business Case!</a:t>
            </a:r>
          </a:p>
          <a:p>
            <a:endParaRPr lang="en-GB" dirty="0" smtClean="0"/>
          </a:p>
          <a:p>
            <a:r>
              <a:rPr lang="en-GB" dirty="0" smtClean="0"/>
              <a:t>Use model to get first insights and impressions of new customers</a:t>
            </a:r>
          </a:p>
          <a:p>
            <a:endParaRPr lang="en-GB" dirty="0" smtClean="0"/>
          </a:p>
          <a:p>
            <a:r>
              <a:rPr lang="en-GB" dirty="0" smtClean="0"/>
              <a:t>Engage potential customers with a negative result in personal meetings</a:t>
            </a:r>
          </a:p>
          <a:p>
            <a:endParaRPr lang="en-GB" dirty="0" smtClean="0"/>
          </a:p>
          <a:p>
            <a:r>
              <a:rPr lang="en-GB" dirty="0" smtClean="0"/>
              <a:t>Modelling may reduce some social bias while reducing risk for the bank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6" y="28686"/>
            <a:ext cx="4943474" cy="2471737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6681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651" y="2078516"/>
            <a:ext cx="5664702" cy="3778250"/>
          </a:xfrm>
          <a:prstGeom prst="rect">
            <a:avLst/>
          </a:prstGeom>
          <a:effectLst>
            <a:reflection blurRad="12700" stA="45000" endPos="0" dir="5400000" sy="-100000" algn="bl" rotWithShape="0"/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8075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Overview</a:t>
            </a:r>
            <a:r>
              <a:rPr lang="de-DE" b="1" dirty="0" smtClean="0"/>
              <a:t> &amp; Goals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 smtClean="0"/>
          </a:p>
          <a:p>
            <a:r>
              <a:rPr lang="en-GB" dirty="0" smtClean="0"/>
              <a:t>Predict </a:t>
            </a:r>
            <a:r>
              <a:rPr lang="en-GB" dirty="0"/>
              <a:t>approval or decline of </a:t>
            </a:r>
            <a:r>
              <a:rPr lang="en-GB" dirty="0" smtClean="0"/>
              <a:t>credit </a:t>
            </a:r>
            <a:r>
              <a:rPr lang="en-GB" dirty="0"/>
              <a:t>card </a:t>
            </a:r>
            <a:r>
              <a:rPr lang="en-GB" dirty="0" smtClean="0"/>
              <a:t>application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en-GB" dirty="0"/>
          </a:p>
          <a:p>
            <a:r>
              <a:rPr lang="en-GB" dirty="0" smtClean="0"/>
              <a:t>Identify </a:t>
            </a:r>
            <a:r>
              <a:rPr lang="en-GB" dirty="0"/>
              <a:t>socioeconomic patterns among people with or without </a:t>
            </a:r>
            <a:r>
              <a:rPr lang="en-GB" dirty="0" smtClean="0"/>
              <a:t>eligibility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3018622" y="1264555"/>
            <a:ext cx="1399142" cy="1035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Goal</a:t>
            </a:r>
            <a:r>
              <a:rPr lang="de-DE" dirty="0" smtClean="0"/>
              <a:t> </a:t>
            </a:r>
            <a:r>
              <a:rPr lang="de-DE" b="1" dirty="0" smtClean="0"/>
              <a:t>1</a:t>
            </a:r>
            <a:endParaRPr lang="en-GB" b="1" dirty="0"/>
          </a:p>
        </p:txBody>
      </p:sp>
      <p:sp>
        <p:nvSpPr>
          <p:cNvPr id="5" name="Pfeil nach rechts 4"/>
          <p:cNvSpPr/>
          <p:nvPr/>
        </p:nvSpPr>
        <p:spPr>
          <a:xfrm>
            <a:off x="3018622" y="3800819"/>
            <a:ext cx="1399142" cy="1068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Goal 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66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Variable to Predict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	</a:t>
            </a:r>
            <a:r>
              <a:rPr lang="de-DE" sz="2400" b="1" dirty="0" smtClean="0">
                <a:sym typeface="Wingdings" panose="05000000000000000000" pitchFamily="2" charset="2"/>
              </a:rPr>
              <a:t>		</a:t>
            </a:r>
            <a:r>
              <a:rPr lang="de-DE" sz="2400" b="1" dirty="0" err="1" smtClean="0"/>
              <a:t>Credit</a:t>
            </a:r>
            <a:r>
              <a:rPr lang="de-DE" sz="2400" b="1" dirty="0" smtClean="0"/>
              <a:t> Card </a:t>
            </a:r>
            <a:r>
              <a:rPr lang="de-DE" sz="2400" b="1" dirty="0" err="1" smtClean="0"/>
              <a:t>Eligibility</a:t>
            </a:r>
            <a:endParaRPr lang="en-GB" sz="2400" b="1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Approval </a:t>
            </a:r>
            <a:r>
              <a:rPr lang="en-GB" dirty="0"/>
              <a:t>or </a:t>
            </a:r>
            <a:r>
              <a:rPr lang="en-GB" dirty="0" smtClean="0"/>
              <a:t>decline</a:t>
            </a:r>
            <a:endParaRPr lang="en-GB" dirty="0"/>
          </a:p>
          <a:p>
            <a:pPr lvl="1"/>
            <a:r>
              <a:rPr lang="en-GB" dirty="0" smtClean="0"/>
              <a:t>(Yes/No --  </a:t>
            </a:r>
            <a:r>
              <a:rPr lang="en-GB" dirty="0"/>
              <a:t>0/1)</a:t>
            </a:r>
            <a:endParaRPr lang="en-GB" dirty="0" smtClean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Created </a:t>
            </a:r>
            <a:r>
              <a:rPr lang="en-GB" dirty="0"/>
              <a:t>by payment </a:t>
            </a:r>
            <a:r>
              <a:rPr lang="en-GB" dirty="0" smtClean="0"/>
              <a:t>record </a:t>
            </a:r>
            <a:r>
              <a:rPr lang="en-GB" dirty="0"/>
              <a:t>data of varying </a:t>
            </a:r>
            <a:r>
              <a:rPr lang="en-GB" dirty="0" smtClean="0"/>
              <a:t>number </a:t>
            </a:r>
            <a:r>
              <a:rPr lang="en-GB" dirty="0"/>
              <a:t>of months </a:t>
            </a:r>
            <a:r>
              <a:rPr lang="en-GB" dirty="0" smtClean="0"/>
              <a:t>of </a:t>
            </a:r>
            <a:r>
              <a:rPr lang="en-GB" dirty="0"/>
              <a:t>credit card history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2589212" y="2353020"/>
            <a:ext cx="1145754" cy="805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Socioeconomic</a:t>
            </a:r>
            <a:r>
              <a:rPr lang="de-DE" b="1" dirty="0" smtClean="0"/>
              <a:t> Features</a:t>
            </a:r>
            <a:endParaRPr lang="en-GB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Gender</a:t>
            </a:r>
            <a:endParaRPr lang="en-GB" dirty="0" smtClean="0">
              <a:effectLst/>
            </a:endParaRPr>
          </a:p>
          <a:p>
            <a:r>
              <a:rPr lang="en-GB" dirty="0"/>
              <a:t>Car</a:t>
            </a:r>
            <a:endParaRPr lang="en-GB" dirty="0" smtClean="0">
              <a:effectLst/>
            </a:endParaRPr>
          </a:p>
          <a:p>
            <a:r>
              <a:rPr lang="en-GB" dirty="0"/>
              <a:t>Realty </a:t>
            </a:r>
            <a:endParaRPr lang="en-GB" dirty="0" smtClean="0">
              <a:effectLst/>
            </a:endParaRPr>
          </a:p>
          <a:p>
            <a:r>
              <a:rPr lang="en-GB" dirty="0"/>
              <a:t>Children</a:t>
            </a:r>
            <a:endParaRPr lang="en-GB" dirty="0" smtClean="0">
              <a:effectLst/>
            </a:endParaRPr>
          </a:p>
          <a:p>
            <a:r>
              <a:rPr lang="en-GB" dirty="0"/>
              <a:t>Income </a:t>
            </a:r>
            <a:endParaRPr lang="en-GB" dirty="0" smtClean="0">
              <a:effectLst/>
            </a:endParaRPr>
          </a:p>
          <a:p>
            <a:r>
              <a:rPr lang="en-GB" dirty="0"/>
              <a:t>Income Type</a:t>
            </a:r>
            <a:endParaRPr lang="en-GB" dirty="0" smtClean="0">
              <a:effectLst/>
            </a:endParaRPr>
          </a:p>
          <a:p>
            <a:r>
              <a:rPr lang="en-GB" dirty="0"/>
              <a:t>Education</a:t>
            </a:r>
            <a:endParaRPr lang="en-GB" dirty="0" smtClean="0">
              <a:effectLst/>
            </a:endParaRPr>
          </a:p>
          <a:p>
            <a:r>
              <a:rPr lang="en-GB" dirty="0" err="1"/>
              <a:t>Familiy</a:t>
            </a:r>
            <a:r>
              <a:rPr lang="en-GB" dirty="0"/>
              <a:t> Status</a:t>
            </a:r>
            <a:endParaRPr lang="en-GB" dirty="0" smtClean="0">
              <a:effectLst/>
            </a:endParaRPr>
          </a:p>
          <a:p>
            <a:r>
              <a:rPr lang="en-GB" dirty="0"/>
              <a:t>Housing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Age</a:t>
            </a:r>
            <a:endParaRPr lang="en-GB" dirty="0" smtClean="0">
              <a:effectLst/>
            </a:endParaRPr>
          </a:p>
          <a:p>
            <a:r>
              <a:rPr lang="en-GB" dirty="0"/>
              <a:t>Employed (Months)</a:t>
            </a:r>
            <a:endParaRPr lang="en-GB" dirty="0" smtClean="0">
              <a:effectLst/>
            </a:endParaRPr>
          </a:p>
          <a:p>
            <a:r>
              <a:rPr lang="en-GB" dirty="0"/>
              <a:t>Work Phone</a:t>
            </a:r>
            <a:endParaRPr lang="en-GB" dirty="0" smtClean="0">
              <a:effectLst/>
            </a:endParaRPr>
          </a:p>
          <a:p>
            <a:r>
              <a:rPr lang="en-GB" dirty="0"/>
              <a:t>Phone</a:t>
            </a:r>
            <a:endParaRPr lang="en-GB" dirty="0" smtClean="0">
              <a:effectLst/>
            </a:endParaRPr>
          </a:p>
          <a:p>
            <a:r>
              <a:rPr lang="en-GB" dirty="0"/>
              <a:t>Email</a:t>
            </a:r>
            <a:endParaRPr lang="en-GB" dirty="0" smtClean="0">
              <a:effectLst/>
            </a:endParaRPr>
          </a:p>
          <a:p>
            <a:r>
              <a:rPr lang="en-GB" dirty="0"/>
              <a:t>Occupation</a:t>
            </a:r>
            <a:endParaRPr lang="en-GB" dirty="0" smtClean="0">
              <a:effectLst/>
            </a:endParaRPr>
          </a:p>
          <a:p>
            <a:r>
              <a:rPr lang="en-GB" dirty="0"/>
              <a:t>No. Family Members</a:t>
            </a:r>
          </a:p>
        </p:txBody>
      </p:sp>
    </p:spTree>
    <p:extLst>
      <p:ext uri="{BB962C8B-B14F-4D97-AF65-F5344CB8AC3E}">
        <p14:creationId xmlns:p14="http://schemas.microsoft.com/office/powerpoint/2010/main" val="32263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Model Performance</a:t>
            </a:r>
            <a:endParaRPr lang="en-GB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686" y="1564395"/>
            <a:ext cx="5911389" cy="470118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65200" y="1749778"/>
            <a:ext cx="1055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Overall Score</a:t>
            </a:r>
            <a:r>
              <a:rPr lang="en-GB" dirty="0"/>
              <a:t>: 0.9012</a:t>
            </a:r>
            <a:endParaRPr lang="en-GB" dirty="0" smtClean="0">
              <a:effectLst/>
            </a:endParaRPr>
          </a:p>
          <a:p>
            <a:r>
              <a:rPr lang="en-GB" dirty="0" smtClean="0"/>
              <a:t>RMSE </a:t>
            </a:r>
            <a:r>
              <a:rPr lang="en-GB" dirty="0"/>
              <a:t>: 0.3340</a:t>
            </a:r>
          </a:p>
        </p:txBody>
      </p:sp>
    </p:spTree>
    <p:extLst>
      <p:ext uri="{BB962C8B-B14F-4D97-AF65-F5344CB8AC3E}">
        <p14:creationId xmlns:p14="http://schemas.microsoft.com/office/powerpoint/2010/main" val="21438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ROC </a:t>
            </a:r>
            <a:r>
              <a:rPr lang="de-DE" b="1" dirty="0" err="1" smtClean="0"/>
              <a:t>Curve</a:t>
            </a:r>
            <a:endParaRPr lang="en-GB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772" y="2133600"/>
            <a:ext cx="532628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Features -  Gender &amp; Education</a:t>
            </a:r>
            <a:endParaRPr lang="en-GB" b="1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72" y="1911614"/>
            <a:ext cx="5981700" cy="4314825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256" y="2260137"/>
            <a:ext cx="5867400" cy="3867150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875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Features - </a:t>
            </a:r>
            <a:r>
              <a:rPr lang="de-DE" b="1" dirty="0" err="1" smtClean="0"/>
              <a:t>Occupation</a:t>
            </a:r>
            <a:endParaRPr lang="en-GB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702" y="1197639"/>
            <a:ext cx="5545432" cy="47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94" y="-1"/>
            <a:ext cx="5008073" cy="69390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Features – </a:t>
            </a:r>
            <a:br>
              <a:rPr lang="de-DE" b="1" dirty="0" smtClean="0"/>
            </a:br>
            <a:r>
              <a:rPr lang="de-DE" b="1" dirty="0" smtClean="0"/>
              <a:t>Income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6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131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Fetzen</vt:lpstr>
      <vt:lpstr>Credit Card Approval Predicition</vt:lpstr>
      <vt:lpstr>Overview &amp; Goals</vt:lpstr>
      <vt:lpstr>Variable to Predict</vt:lpstr>
      <vt:lpstr>Socioeconomic Features</vt:lpstr>
      <vt:lpstr>Model Performance</vt:lpstr>
      <vt:lpstr>ROC Curve</vt:lpstr>
      <vt:lpstr>Features -  Gender &amp; Education</vt:lpstr>
      <vt:lpstr>Features - Occupation</vt:lpstr>
      <vt:lpstr>Features –  Income</vt:lpstr>
      <vt:lpstr>Conclusions </vt:lpstr>
      <vt:lpstr>Business Case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Predicition</dc:title>
  <dc:creator>Microsoft-Konto</dc:creator>
  <cp:lastModifiedBy>Microsoft-Konto</cp:lastModifiedBy>
  <cp:revision>15</cp:revision>
  <dcterms:created xsi:type="dcterms:W3CDTF">2021-12-17T10:05:04Z</dcterms:created>
  <dcterms:modified xsi:type="dcterms:W3CDTF">2021-12-17T17:07:32Z</dcterms:modified>
</cp:coreProperties>
</file>