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2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6a6780b6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6a6780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6a6780b6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a6a6780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a6a6780b6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a6a6780b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a6a6780b6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a6a6780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a566a4b7f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a566a4b7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a566a4b7f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a566a4b7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a566a4b7f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a566a4b7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7ac45b058_2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7ac45b058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7ac45b058_2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7ac45b058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7ac45b058_2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7ac45b058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7ac45b058_2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7ac45b058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a566a4b7f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a566a4b7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a6a6780b6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a6a6780b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7ac45b058_2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7ac45b058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7ac45b058_2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7ac45b058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7ac45b058_2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7ac45b058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7ac45b058_2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7ac45b058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a566a4b7f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a566a4b7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a6a6780b6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a6a6780b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a566a4b7f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a566a4b7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566a4b7f_0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566a4b7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a566a4b7f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a566a4b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566a4b7f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566a4b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a23dcb63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a23dcb6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0" name="Google Shape;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VlulTVcakwMG7ZTzy7CiZ-gDzyetQPjm/view" TargetMode="External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hyperlink" Target="http://drive.google.com/file/d/1-jcGwjfAea3-S55fh1QjlBH-4ba6NLOw/view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986800" y="1092025"/>
            <a:ext cx="68658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Deep Learning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Music Generation</a:t>
            </a:r>
            <a:endParaRPr sz="3700"/>
          </a:p>
        </p:txBody>
      </p:sp>
      <p:sp>
        <p:nvSpPr>
          <p:cNvPr id="71" name="Google Shape;71;p13"/>
          <p:cNvSpPr txBox="1"/>
          <p:nvPr>
            <p:ph type="ctrTitle"/>
          </p:nvPr>
        </p:nvSpPr>
        <p:spPr>
          <a:xfrm>
            <a:off x="2801100" y="2894850"/>
            <a:ext cx="35418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Riley Johnson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6879725" y="1359700"/>
            <a:ext cx="826201" cy="547952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Encoding</a:t>
            </a:r>
            <a:endParaRPr sz="22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44456" t="0"/>
          <a:stretch/>
        </p:blipFill>
        <p:spPr>
          <a:xfrm>
            <a:off x="1301000" y="2446800"/>
            <a:ext cx="2442625" cy="14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997925" y="1512299"/>
            <a:ext cx="18981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Song</a:t>
            </a:r>
            <a:endParaRPr b="1" sz="3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Encoding</a:t>
            </a:r>
            <a:endParaRPr sz="2200"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44456" t="0"/>
          <a:stretch/>
        </p:blipFill>
        <p:spPr>
          <a:xfrm>
            <a:off x="1301000" y="2446800"/>
            <a:ext cx="2442625" cy="14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4344050" y="2937525"/>
            <a:ext cx="5487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0" r="50396" t="0"/>
          <a:stretch/>
        </p:blipFill>
        <p:spPr>
          <a:xfrm>
            <a:off x="5223100" y="2682875"/>
            <a:ext cx="2701400" cy="9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54728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3872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73016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616725" y="3582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496475" y="3582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6376225" y="3582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1997925" y="1512299"/>
            <a:ext cx="18981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Song</a:t>
            </a:r>
            <a:endParaRPr b="1" sz="3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5884125" y="1512299"/>
            <a:ext cx="18981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MIDI</a:t>
            </a:r>
            <a:endParaRPr b="1" sz="3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Encoding</a:t>
            </a:r>
            <a:endParaRPr sz="2200"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50396" t="0"/>
          <a:stretch/>
        </p:blipFill>
        <p:spPr>
          <a:xfrm>
            <a:off x="1108300" y="2682875"/>
            <a:ext cx="2701400" cy="9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13580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2724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1868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381675" y="3582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2261425" y="3582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931125" y="1359900"/>
            <a:ext cx="30087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MIDI </a:t>
            </a:r>
            <a:endParaRPr b="1"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/>
              <a:t>(Categorical)</a:t>
            </a:r>
            <a:endParaRPr b="1"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Encoding</a:t>
            </a:r>
            <a:endParaRPr sz="2200"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191650" y="2937525"/>
            <a:ext cx="5487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50396" t="0"/>
          <a:stretch/>
        </p:blipFill>
        <p:spPr>
          <a:xfrm>
            <a:off x="1108300" y="2682875"/>
            <a:ext cx="2701400" cy="9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13580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22724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186888" y="2757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540525" y="3582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381675" y="3582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2261425" y="3582550"/>
            <a:ext cx="4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b="1" sz="3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5475900" y="1320125"/>
            <a:ext cx="20493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One Hot Encode</a:t>
            </a:r>
            <a:endParaRPr b="1"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98" name="Google Shape;198;p25"/>
          <p:cNvSpPr txBox="1"/>
          <p:nvPr/>
        </p:nvSpPr>
        <p:spPr>
          <a:xfrm>
            <a:off x="4958100" y="2746925"/>
            <a:ext cx="381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Source Sans Pro"/>
                <a:ea typeface="Source Sans Pro"/>
                <a:cs typeface="Source Sans Pro"/>
                <a:sym typeface="Source Sans Pro"/>
              </a:rPr>
              <a:t>[[1,0],[1,0],[1,0]]</a:t>
            </a:r>
            <a:endParaRPr b="1"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931125" y="1359900"/>
            <a:ext cx="30087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MIDI </a:t>
            </a:r>
            <a:endParaRPr b="1"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/>
              <a:t>(Categorical)</a:t>
            </a:r>
            <a:endParaRPr b="1"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Overview</a:t>
            </a:r>
            <a:endParaRPr sz="2600"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47862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b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461985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Prediction</a:t>
            </a:r>
            <a:endParaRPr b="1"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276110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</a:t>
            </a:r>
            <a:endParaRPr b="1"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1293358" y="2603550"/>
            <a:ext cx="7725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90237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Data</a:t>
            </a:r>
            <a:endParaRPr b="1" sz="2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Flow</a:t>
            </a:r>
            <a:endParaRPr sz="2200"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2731425" y="2832946"/>
            <a:ext cx="719181" cy="739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3993758" y="2832946"/>
            <a:ext cx="719181" cy="739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/>
          <p:nvPr/>
        </p:nvSpPr>
        <p:spPr>
          <a:xfrm>
            <a:off x="2731445" y="3931604"/>
            <a:ext cx="7191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3993778" y="3931604"/>
            <a:ext cx="7191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7"/>
          <p:cNvCxnSpPr>
            <a:stCxn id="219" idx="0"/>
            <a:endCxn id="217" idx="2"/>
          </p:cNvCxnSpPr>
          <p:nvPr/>
        </p:nvCxnSpPr>
        <p:spPr>
          <a:xfrm rot="10800000">
            <a:off x="3090995" y="3571904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7"/>
          <p:cNvCxnSpPr>
            <a:stCxn id="217" idx="3"/>
            <a:endCxn id="218" idx="1"/>
          </p:cNvCxnSpPr>
          <p:nvPr/>
        </p:nvCxnSpPr>
        <p:spPr>
          <a:xfrm>
            <a:off x="3450606" y="3202461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7"/>
          <p:cNvCxnSpPr>
            <a:stCxn id="220" idx="0"/>
            <a:endCxn id="218" idx="2"/>
          </p:cNvCxnSpPr>
          <p:nvPr/>
        </p:nvCxnSpPr>
        <p:spPr>
          <a:xfrm rot="10800000">
            <a:off x="4353328" y="3571904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6055275" y="2832946"/>
            <a:ext cx="719181" cy="739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6055295" y="3931604"/>
            <a:ext cx="7191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7"/>
          <p:cNvCxnSpPr>
            <a:stCxn id="225" idx="0"/>
            <a:endCxn id="224" idx="2"/>
          </p:cNvCxnSpPr>
          <p:nvPr/>
        </p:nvCxnSpPr>
        <p:spPr>
          <a:xfrm rot="10800000">
            <a:off x="6414845" y="3571904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>
            <a:stCxn id="218" idx="3"/>
          </p:cNvCxnSpPr>
          <p:nvPr/>
        </p:nvCxnSpPr>
        <p:spPr>
          <a:xfrm flipH="1" rot="10800000">
            <a:off x="4712939" y="3195561"/>
            <a:ext cx="1372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/>
          <p:nvPr/>
        </p:nvSpPr>
        <p:spPr>
          <a:xfrm>
            <a:off x="6055295" y="2056450"/>
            <a:ext cx="7191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7"/>
          <p:cNvCxnSpPr>
            <a:stCxn id="224" idx="0"/>
            <a:endCxn id="228" idx="2"/>
          </p:cNvCxnSpPr>
          <p:nvPr/>
        </p:nvCxnSpPr>
        <p:spPr>
          <a:xfrm rot="10800000">
            <a:off x="6414866" y="2473546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7"/>
          <p:cNvSpPr txBox="1"/>
          <p:nvPr/>
        </p:nvSpPr>
        <p:spPr>
          <a:xfrm>
            <a:off x="2763950" y="2971487"/>
            <a:ext cx="71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13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4029506" y="2971487"/>
            <a:ext cx="71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13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6099940" y="2971487"/>
            <a:ext cx="71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13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2873094" y="3859517"/>
            <a:ext cx="71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A₁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4152999" y="3859517"/>
            <a:ext cx="71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A₂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009248" y="3855275"/>
            <a:ext cx="86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ⱼ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₊₁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6023750" y="2026450"/>
            <a:ext cx="86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Aⱼ₊₁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807950" y="1378550"/>
            <a:ext cx="75072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Char char="»"/>
            </a:pPr>
            <a:r>
              <a:rPr lang="en" sz="1900"/>
              <a:t>LSTM has an internal state that updates at every time point, allowing</a:t>
            </a:r>
            <a:r>
              <a:rPr b="1" lang="en" sz="1900"/>
              <a:t> information to persist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»"/>
            </a:pPr>
            <a:r>
              <a:rPr lang="en" sz="1900"/>
              <a:t>Able to recognize long term patterns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Overview</a:t>
            </a:r>
            <a:endParaRPr sz="260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647862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b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461985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Prediction</a:t>
            </a:r>
            <a:endParaRPr b="1"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276110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</a:t>
            </a:r>
            <a:endParaRPr b="1"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293358" y="2603550"/>
            <a:ext cx="7725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90237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Data</a:t>
            </a:r>
            <a:endParaRPr b="1" sz="2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Prediction</a:t>
            </a:r>
            <a:endParaRPr sz="2200"/>
          </a:p>
        </p:txBody>
      </p:sp>
      <p:sp>
        <p:nvSpPr>
          <p:cNvPr id="254" name="Google Shape;254;p29"/>
          <p:cNvSpPr txBox="1"/>
          <p:nvPr>
            <p:ph idx="4294967295" type="body"/>
          </p:nvPr>
        </p:nvSpPr>
        <p:spPr>
          <a:xfrm>
            <a:off x="1086400" y="2956825"/>
            <a:ext cx="7131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For each input sequence, the learned weights determine the most probable next note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2517750" y="1698050"/>
            <a:ext cx="932165" cy="9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2542875" y="1872025"/>
            <a:ext cx="93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1055050" y="1907618"/>
            <a:ext cx="9318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1316025" y="1883791"/>
            <a:ext cx="68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204410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Prediction</a:t>
            </a:r>
            <a:endParaRPr sz="2200"/>
          </a:p>
        </p:txBody>
      </p:sp>
      <p:sp>
        <p:nvSpPr>
          <p:cNvPr id="265" name="Google Shape;265;p30"/>
          <p:cNvSpPr txBox="1"/>
          <p:nvPr>
            <p:ph idx="4294967295" type="body"/>
          </p:nvPr>
        </p:nvSpPr>
        <p:spPr>
          <a:xfrm>
            <a:off x="1086400" y="2956825"/>
            <a:ext cx="7131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For each input sequence, the learned weights determine the most probable next note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2517750" y="1698050"/>
            <a:ext cx="932165" cy="9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2542875" y="1872025"/>
            <a:ext cx="93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1055050" y="1907618"/>
            <a:ext cx="9318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1316025" y="1883791"/>
            <a:ext cx="68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4056631" y="1878702"/>
            <a:ext cx="9318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4275879" y="1854875"/>
            <a:ext cx="7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" sz="2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endParaRPr b="1" sz="22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204410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351305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Prediction</a:t>
            </a:r>
            <a:endParaRPr sz="2200"/>
          </a:p>
        </p:txBody>
      </p:sp>
      <p:sp>
        <p:nvSpPr>
          <p:cNvPr id="279" name="Google Shape;279;p31"/>
          <p:cNvSpPr txBox="1"/>
          <p:nvPr>
            <p:ph idx="4294967295" type="body"/>
          </p:nvPr>
        </p:nvSpPr>
        <p:spPr>
          <a:xfrm>
            <a:off x="1086400" y="2956825"/>
            <a:ext cx="7131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For each input sequence, the learned weights determine the most probable next note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2517750" y="1698050"/>
            <a:ext cx="932165" cy="9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2542875" y="1872025"/>
            <a:ext cx="93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1055050" y="1907618"/>
            <a:ext cx="9318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1316025" y="1883791"/>
            <a:ext cx="68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4056631" y="1878702"/>
            <a:ext cx="9318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4275879" y="1854875"/>
            <a:ext cx="7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" sz="2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endParaRPr b="1" sz="22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5619908" y="1698050"/>
            <a:ext cx="932165" cy="9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5644925" y="1872025"/>
            <a:ext cx="93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204410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351305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511325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010200" y="1511150"/>
            <a:ext cx="39204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Riley Johnson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background is in Management, Consulting, and Finance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experience in Music,  Arts 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Hello!</a:t>
            </a:r>
            <a:endParaRPr sz="23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25" y="1470326"/>
            <a:ext cx="2313250" cy="286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Prediction</a:t>
            </a:r>
            <a:endParaRPr sz="2200"/>
          </a:p>
        </p:txBody>
      </p:sp>
      <p:sp>
        <p:nvSpPr>
          <p:cNvPr id="296" name="Google Shape;296;p32"/>
          <p:cNvSpPr txBox="1"/>
          <p:nvPr>
            <p:ph idx="4294967295" type="body"/>
          </p:nvPr>
        </p:nvSpPr>
        <p:spPr>
          <a:xfrm>
            <a:off x="1010200" y="2793700"/>
            <a:ext cx="7131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For each input sequence, the learned weights determine the most probable next note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 song is produced</a:t>
            </a:r>
            <a:r>
              <a:rPr lang="en"/>
              <a:t> by predicting one note at a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2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2517750" y="1698050"/>
            <a:ext cx="932165" cy="9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 txBox="1"/>
          <p:nvPr/>
        </p:nvSpPr>
        <p:spPr>
          <a:xfrm>
            <a:off x="2542875" y="1872025"/>
            <a:ext cx="93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1055050" y="1907618"/>
            <a:ext cx="9318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1316025" y="1883791"/>
            <a:ext cx="68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4056631" y="1878702"/>
            <a:ext cx="9318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4275879" y="1854875"/>
            <a:ext cx="7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" sz="2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endParaRPr b="1" sz="22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83302" t="0"/>
          <a:stretch/>
        </p:blipFill>
        <p:spPr>
          <a:xfrm>
            <a:off x="5619908" y="1698050"/>
            <a:ext cx="932165" cy="9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5644925" y="1872025"/>
            <a:ext cx="93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204410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351305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5113250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7169675" y="1908403"/>
            <a:ext cx="9318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7280789" y="1884575"/>
            <a:ext cx="7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AB</a:t>
            </a:r>
            <a:r>
              <a:rPr b="1" lang="en" sz="2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b="1" sz="22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6636325" y="2118300"/>
            <a:ext cx="465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Overview</a:t>
            </a:r>
            <a:endParaRPr sz="2600"/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647862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b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461985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Prediction</a:t>
            </a:r>
            <a:endParaRPr b="1"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276110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</a:t>
            </a:r>
            <a:endParaRPr b="1"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1293358" y="2603550"/>
            <a:ext cx="7725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90237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Data</a:t>
            </a:r>
            <a:endParaRPr b="1" sz="2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Loss</a:t>
            </a:r>
            <a:endParaRPr sz="2300"/>
          </a:p>
        </p:txBody>
      </p:sp>
      <p:sp>
        <p:nvSpPr>
          <p:cNvPr id="327" name="Google Shape;327;p3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275" y="675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900" y="0"/>
            <a:ext cx="63382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Loss</a:t>
            </a:r>
            <a:endParaRPr sz="2300"/>
          </a:p>
        </p:txBody>
      </p:sp>
      <p:sp>
        <p:nvSpPr>
          <p:cNvPr id="335" name="Google Shape;335;p3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275" y="675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900" y="0"/>
            <a:ext cx="63382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/>
          <p:nvPr/>
        </p:nvSpPr>
        <p:spPr>
          <a:xfrm rot="-2487492">
            <a:off x="4209728" y="3339203"/>
            <a:ext cx="724542" cy="19405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</a:t>
            </a:r>
            <a:endParaRPr sz="2200"/>
          </a:p>
        </p:txBody>
      </p:sp>
      <p:sp>
        <p:nvSpPr>
          <p:cNvPr id="344" name="Google Shape;344;p3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275" y="675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12" y="0"/>
            <a:ext cx="687506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/>
        </p:nvSpPr>
        <p:spPr>
          <a:xfrm>
            <a:off x="2197350" y="4101800"/>
            <a:ext cx="215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Piano_Track_Final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4864350" y="4101800"/>
            <a:ext cx="215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Riley Johnson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9" name="Google Shape;349;p36" title="final_output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325" y="4088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b="4028" l="3134" r="3311" t="3146"/>
          <a:stretch/>
        </p:blipFill>
        <p:spPr>
          <a:xfrm>
            <a:off x="459338" y="289775"/>
            <a:ext cx="8233024" cy="45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</a:t>
            </a:r>
            <a:endParaRPr sz="2200"/>
          </a:p>
        </p:txBody>
      </p:sp>
      <p:sp>
        <p:nvSpPr>
          <p:cNvPr id="362" name="Google Shape;362;p3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 b="9818" l="8908" r="7521" t="10873"/>
          <a:stretch/>
        </p:blipFill>
        <p:spPr>
          <a:xfrm>
            <a:off x="4538225" y="2167975"/>
            <a:ext cx="3904199" cy="207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 rotWithShape="1">
          <a:blip r:embed="rId4">
            <a:alphaModFix/>
          </a:blip>
          <a:srcRect b="6900" l="6402" r="0" t="6840"/>
          <a:stretch/>
        </p:blipFill>
        <p:spPr>
          <a:xfrm>
            <a:off x="710225" y="2167975"/>
            <a:ext cx="3828005" cy="19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 txBox="1"/>
          <p:nvPr/>
        </p:nvSpPr>
        <p:spPr>
          <a:xfrm>
            <a:off x="1413725" y="1605175"/>
            <a:ext cx="275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Data Distribution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5054983" y="1605175"/>
            <a:ext cx="310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Generated Distribution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</a:t>
            </a:r>
            <a:endParaRPr sz="2200"/>
          </a:p>
        </p:txBody>
      </p:sp>
      <p:sp>
        <p:nvSpPr>
          <p:cNvPr id="372" name="Google Shape;372;p3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39"/>
          <p:cNvSpPr txBox="1"/>
          <p:nvPr>
            <p:ph idx="4294967295" type="body"/>
          </p:nvPr>
        </p:nvSpPr>
        <p:spPr>
          <a:xfrm>
            <a:off x="772150" y="1379275"/>
            <a:ext cx="76074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500"/>
              <a:buChar char="»"/>
            </a:pPr>
            <a:r>
              <a:rPr lang="en" sz="2500"/>
              <a:t>Challenges of working with song data: </a:t>
            </a:r>
            <a:r>
              <a:rPr b="1" lang="en" sz="2500"/>
              <a:t>Difficult to evaluate</a:t>
            </a:r>
            <a:r>
              <a:rPr lang="en" sz="2500"/>
              <a:t>. No accuracy or benchmarks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»"/>
            </a:pPr>
            <a:r>
              <a:rPr lang="en" sz="2500"/>
              <a:t>Hard to identify </a:t>
            </a:r>
            <a:r>
              <a:rPr b="1" lang="en" sz="2500"/>
              <a:t>overfitting</a:t>
            </a:r>
            <a:endParaRPr b="1"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»"/>
            </a:pPr>
            <a:r>
              <a:rPr lang="en" sz="2500"/>
              <a:t>Potential </a:t>
            </a:r>
            <a:r>
              <a:rPr b="1" lang="en" sz="2500"/>
              <a:t>Copyright </a:t>
            </a:r>
            <a:r>
              <a:rPr lang="en" sz="2500"/>
              <a:t>issues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»"/>
            </a:pPr>
            <a:r>
              <a:rPr lang="en" sz="2500"/>
              <a:t>Next time: expand to </a:t>
            </a:r>
            <a:r>
              <a:rPr b="1" lang="en" sz="2500"/>
              <a:t>multi</a:t>
            </a:r>
            <a:r>
              <a:rPr b="1" lang="en" sz="2500"/>
              <a:t> instruments</a:t>
            </a:r>
            <a:r>
              <a:rPr lang="en" sz="2500"/>
              <a:t> or vocals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1010200" y="1739750"/>
            <a:ext cx="57300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sz="3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9" name="Google Shape;379;p4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THANKS!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010200" y="1587350"/>
            <a:ext cx="40386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For the </a:t>
            </a:r>
            <a:r>
              <a:rPr b="1" lang="en" sz="2100"/>
              <a:t>non-</a:t>
            </a:r>
            <a:r>
              <a:rPr b="1" lang="en" sz="2100"/>
              <a:t>artistic</a:t>
            </a:r>
            <a:r>
              <a:rPr b="1" lang="en" sz="2100"/>
              <a:t> </a:t>
            </a:r>
            <a:r>
              <a:rPr lang="en" sz="2100"/>
              <a:t>like myself, Deep learning creates an opportunity to still produce music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Everyone loves great music</a:t>
            </a:r>
            <a:endParaRPr sz="21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875" y="1443295"/>
            <a:ext cx="2919050" cy="291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Technical Challenge</a:t>
            </a:r>
            <a:endParaRPr sz="2200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010200" y="163890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Music is simply a </a:t>
            </a:r>
            <a:r>
              <a:rPr b="1" lang="en" sz="2500"/>
              <a:t>combination </a:t>
            </a:r>
            <a:r>
              <a:rPr lang="en" sz="2500"/>
              <a:t>of notes and chords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Based on a given sequence,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What is the most </a:t>
            </a:r>
            <a:r>
              <a:rPr b="1" lang="en" sz="2500"/>
              <a:t>probable </a:t>
            </a:r>
            <a:r>
              <a:rPr lang="en" sz="2500"/>
              <a:t>next note/chord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Tools</a:t>
            </a:r>
            <a:endParaRPr sz="24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Jupyter Notebook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Keras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NumPy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Plotly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b="1" lang="en"/>
              <a:t>Music21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b="1" lang="en"/>
              <a:t>FreeMidi.Org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130116" y="842375"/>
            <a:ext cx="284792" cy="275961"/>
            <a:chOff x="1922075" y="1629000"/>
            <a:chExt cx="437200" cy="437200"/>
          </a:xfrm>
        </p:grpSpPr>
        <p:sp>
          <p:nvSpPr>
            <p:cNvPr id="104" name="Google Shape;104;p1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Overview</a:t>
            </a:r>
            <a:endParaRPr sz="2600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47862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b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61985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Prediction</a:t>
            </a:r>
            <a:endParaRPr b="1"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152095" y="2603550"/>
            <a:ext cx="7725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76112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</a:t>
            </a:r>
            <a:endParaRPr b="1"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293358" y="2603550"/>
            <a:ext cx="7725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90237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Data</a:t>
            </a:r>
            <a:endParaRPr b="1" sz="2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Overview</a:t>
            </a:r>
            <a:endParaRPr sz="2600"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47862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b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61985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Prediction</a:t>
            </a:r>
            <a:endParaRPr b="1"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761100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</a:t>
            </a:r>
            <a:endParaRPr b="1"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293358" y="2603550"/>
            <a:ext cx="7725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902375" y="2025575"/>
            <a:ext cx="1790100" cy="177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Data</a:t>
            </a:r>
            <a:endParaRPr b="1" sz="2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Data</a:t>
            </a:r>
            <a:endParaRPr sz="24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34000" y="1587350"/>
            <a:ext cx="51060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00"/>
              <a:buChar char="»"/>
            </a:pPr>
            <a:r>
              <a:rPr lang="en" sz="2300"/>
              <a:t>S</a:t>
            </a:r>
            <a:r>
              <a:rPr lang="en" sz="2300"/>
              <a:t>ingle-instrument Piano MIDI Files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»"/>
            </a:pPr>
            <a:r>
              <a:rPr lang="en" sz="2300"/>
              <a:t>Pop Genre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»"/>
            </a:pPr>
            <a:r>
              <a:rPr lang="en" sz="2300"/>
              <a:t>87 Tracks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»"/>
            </a:pPr>
            <a:r>
              <a:rPr lang="en" sz="2300"/>
              <a:t>60 Unique Notes / Chords</a:t>
            </a:r>
            <a:endParaRPr sz="23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25" y="1243925"/>
            <a:ext cx="3325800" cy="33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 title="Rolling In The Deep - Chorus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5038" y="2574638"/>
            <a:ext cx="343925" cy="3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75" y="247650"/>
            <a:ext cx="8227850" cy="46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