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7" r:id="rId2"/>
    <p:sldId id="256" r:id="rId3"/>
    <p:sldId id="258" r:id="rId4"/>
    <p:sldId id="267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4" r:id="rId16"/>
    <p:sldId id="275" r:id="rId17"/>
    <p:sldId id="276" r:id="rId18"/>
    <p:sldId id="281" r:id="rId19"/>
    <p:sldId id="283" r:id="rId20"/>
    <p:sldId id="280" r:id="rId21"/>
    <p:sldId id="284" r:id="rId22"/>
    <p:sldId id="286" r:id="rId23"/>
    <p:sldId id="277" r:id="rId24"/>
    <p:sldId id="279" r:id="rId25"/>
    <p:sldId id="282" r:id="rId26"/>
    <p:sldId id="285" r:id="rId27"/>
    <p:sldId id="287" r:id="rId28"/>
    <p:sldId id="288" r:id="rId29"/>
  </p:sldIdLst>
  <p:sldSz cx="9144000" cy="5143500" type="screen16x9"/>
  <p:notesSz cx="6858000" cy="9144000"/>
  <p:embeddedFontLst>
    <p:embeddedFont>
      <p:font typeface="Oswald Regular" panose="020B0604020202020204" charset="0"/>
      <p:regular r:id="rId31"/>
    </p:embeddedFont>
    <p:embeddedFont>
      <p:font typeface="Average" panose="020B0604020202020204" charset="0"/>
      <p:regular r:id="rId32"/>
    </p:embeddedFont>
    <p:embeddedFont>
      <p:font typeface="Oswa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\Downloads\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\Downloads\multiTimeline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swald Regular" panose="00000500000000000000" pitchFamily="2" charset="0"/>
                <a:ea typeface="+mn-ea"/>
                <a:cs typeface="+mn-cs"/>
              </a:defRPr>
            </a:pPr>
            <a:r>
              <a:rPr lang="en-US"/>
              <a:t>Version Control Interest Over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swald Regular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multiTimeline!$B$3</c:f>
              <c:strCache>
                <c:ptCount val="1"/>
                <c:pt idx="0">
                  <c:v>Git: (Worldwide)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multiTimeline!$B$4:$B$169</c:f>
              <c:numCache>
                <c:formatCode>General</c:formatCode>
                <c:ptCount val="166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6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8</c:v>
                </c:pt>
                <c:pt idx="36">
                  <c:v>8</c:v>
                </c:pt>
                <c:pt idx="37">
                  <c:v>7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13</c:v>
                </c:pt>
                <c:pt idx="50">
                  <c:v>12</c:v>
                </c:pt>
                <c:pt idx="51">
                  <c:v>15</c:v>
                </c:pt>
                <c:pt idx="52">
                  <c:v>15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17</c:v>
                </c:pt>
                <c:pt idx="58">
                  <c:v>16</c:v>
                </c:pt>
                <c:pt idx="59">
                  <c:v>17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22</c:v>
                </c:pt>
                <c:pt idx="68">
                  <c:v>22</c:v>
                </c:pt>
                <c:pt idx="69">
                  <c:v>22</c:v>
                </c:pt>
                <c:pt idx="70">
                  <c:v>22</c:v>
                </c:pt>
                <c:pt idx="71">
                  <c:v>21</c:v>
                </c:pt>
                <c:pt idx="72">
                  <c:v>22</c:v>
                </c:pt>
                <c:pt idx="73">
                  <c:v>24</c:v>
                </c:pt>
                <c:pt idx="74">
                  <c:v>26</c:v>
                </c:pt>
                <c:pt idx="75">
                  <c:v>26</c:v>
                </c:pt>
                <c:pt idx="76">
                  <c:v>26</c:v>
                </c:pt>
                <c:pt idx="77">
                  <c:v>27</c:v>
                </c:pt>
                <c:pt idx="78">
                  <c:v>25</c:v>
                </c:pt>
                <c:pt idx="79">
                  <c:v>27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28</c:v>
                </c:pt>
                <c:pt idx="84">
                  <c:v>30</c:v>
                </c:pt>
                <c:pt idx="85">
                  <c:v>32</c:v>
                </c:pt>
                <c:pt idx="86">
                  <c:v>33</c:v>
                </c:pt>
                <c:pt idx="87">
                  <c:v>34</c:v>
                </c:pt>
                <c:pt idx="88">
                  <c:v>34</c:v>
                </c:pt>
                <c:pt idx="89">
                  <c:v>35</c:v>
                </c:pt>
                <c:pt idx="90">
                  <c:v>35</c:v>
                </c:pt>
                <c:pt idx="91">
                  <c:v>36</c:v>
                </c:pt>
                <c:pt idx="92">
                  <c:v>38</c:v>
                </c:pt>
                <c:pt idx="93">
                  <c:v>37</c:v>
                </c:pt>
                <c:pt idx="94">
                  <c:v>38</c:v>
                </c:pt>
                <c:pt idx="95">
                  <c:v>35</c:v>
                </c:pt>
                <c:pt idx="96">
                  <c:v>40</c:v>
                </c:pt>
                <c:pt idx="97">
                  <c:v>42</c:v>
                </c:pt>
                <c:pt idx="98">
                  <c:v>42</c:v>
                </c:pt>
                <c:pt idx="99">
                  <c:v>41</c:v>
                </c:pt>
                <c:pt idx="100">
                  <c:v>42</c:v>
                </c:pt>
                <c:pt idx="101">
                  <c:v>43</c:v>
                </c:pt>
                <c:pt idx="102">
                  <c:v>45</c:v>
                </c:pt>
                <c:pt idx="103">
                  <c:v>46</c:v>
                </c:pt>
                <c:pt idx="104">
                  <c:v>46</c:v>
                </c:pt>
                <c:pt idx="105">
                  <c:v>48</c:v>
                </c:pt>
                <c:pt idx="106">
                  <c:v>46</c:v>
                </c:pt>
                <c:pt idx="107">
                  <c:v>41</c:v>
                </c:pt>
                <c:pt idx="108">
                  <c:v>48</c:v>
                </c:pt>
                <c:pt idx="109">
                  <c:v>51</c:v>
                </c:pt>
                <c:pt idx="110">
                  <c:v>51</c:v>
                </c:pt>
                <c:pt idx="111">
                  <c:v>52</c:v>
                </c:pt>
                <c:pt idx="112">
                  <c:v>51</c:v>
                </c:pt>
                <c:pt idx="113">
                  <c:v>51</c:v>
                </c:pt>
                <c:pt idx="114">
                  <c:v>55</c:v>
                </c:pt>
                <c:pt idx="115">
                  <c:v>53</c:v>
                </c:pt>
                <c:pt idx="116">
                  <c:v>55</c:v>
                </c:pt>
                <c:pt idx="117">
                  <c:v>59</c:v>
                </c:pt>
                <c:pt idx="118">
                  <c:v>58</c:v>
                </c:pt>
                <c:pt idx="119">
                  <c:v>51</c:v>
                </c:pt>
                <c:pt idx="120">
                  <c:v>57</c:v>
                </c:pt>
                <c:pt idx="121">
                  <c:v>62</c:v>
                </c:pt>
                <c:pt idx="122">
                  <c:v>62</c:v>
                </c:pt>
                <c:pt idx="123">
                  <c:v>66</c:v>
                </c:pt>
                <c:pt idx="124">
                  <c:v>63</c:v>
                </c:pt>
                <c:pt idx="125">
                  <c:v>63</c:v>
                </c:pt>
                <c:pt idx="126">
                  <c:v>65</c:v>
                </c:pt>
                <c:pt idx="127">
                  <c:v>63</c:v>
                </c:pt>
                <c:pt idx="128">
                  <c:v>67</c:v>
                </c:pt>
                <c:pt idx="129">
                  <c:v>68</c:v>
                </c:pt>
                <c:pt idx="130">
                  <c:v>64</c:v>
                </c:pt>
                <c:pt idx="131">
                  <c:v>61</c:v>
                </c:pt>
                <c:pt idx="132">
                  <c:v>65</c:v>
                </c:pt>
                <c:pt idx="133">
                  <c:v>70</c:v>
                </c:pt>
                <c:pt idx="134">
                  <c:v>72</c:v>
                </c:pt>
                <c:pt idx="135">
                  <c:v>74</c:v>
                </c:pt>
                <c:pt idx="136">
                  <c:v>68</c:v>
                </c:pt>
                <c:pt idx="137">
                  <c:v>75</c:v>
                </c:pt>
                <c:pt idx="138">
                  <c:v>75</c:v>
                </c:pt>
                <c:pt idx="139">
                  <c:v>72</c:v>
                </c:pt>
                <c:pt idx="140">
                  <c:v>76</c:v>
                </c:pt>
                <c:pt idx="141">
                  <c:v>78</c:v>
                </c:pt>
                <c:pt idx="142">
                  <c:v>76</c:v>
                </c:pt>
                <c:pt idx="143">
                  <c:v>70</c:v>
                </c:pt>
                <c:pt idx="144">
                  <c:v>71</c:v>
                </c:pt>
                <c:pt idx="145">
                  <c:v>79</c:v>
                </c:pt>
                <c:pt idx="146">
                  <c:v>80</c:v>
                </c:pt>
                <c:pt idx="147">
                  <c:v>82</c:v>
                </c:pt>
                <c:pt idx="148">
                  <c:v>80</c:v>
                </c:pt>
                <c:pt idx="149">
                  <c:v>84</c:v>
                </c:pt>
                <c:pt idx="150">
                  <c:v>76</c:v>
                </c:pt>
                <c:pt idx="151">
                  <c:v>80</c:v>
                </c:pt>
                <c:pt idx="152">
                  <c:v>83</c:v>
                </c:pt>
                <c:pt idx="153">
                  <c:v>83</c:v>
                </c:pt>
                <c:pt idx="154">
                  <c:v>88</c:v>
                </c:pt>
                <c:pt idx="155">
                  <c:v>79</c:v>
                </c:pt>
                <c:pt idx="156">
                  <c:v>87</c:v>
                </c:pt>
                <c:pt idx="157">
                  <c:v>97</c:v>
                </c:pt>
                <c:pt idx="158">
                  <c:v>100</c:v>
                </c:pt>
                <c:pt idx="159">
                  <c:v>93</c:v>
                </c:pt>
                <c:pt idx="160">
                  <c:v>96</c:v>
                </c:pt>
                <c:pt idx="161">
                  <c:v>94</c:v>
                </c:pt>
                <c:pt idx="162">
                  <c:v>95</c:v>
                </c:pt>
                <c:pt idx="163">
                  <c:v>93</c:v>
                </c:pt>
                <c:pt idx="164">
                  <c:v>93</c:v>
                </c:pt>
                <c:pt idx="165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6A-4815-9364-DE28C8B23385}"/>
            </c:ext>
          </c:extLst>
        </c:ser>
        <c:ser>
          <c:idx val="1"/>
          <c:order val="1"/>
          <c:tx>
            <c:strRef>
              <c:f>multiTimeline!$C$3</c:f>
              <c:strCache>
                <c:ptCount val="1"/>
                <c:pt idx="0">
                  <c:v>Apache Subversion: (Worldwide)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multiTimeline!$C$4:$C$169</c:f>
              <c:numCache>
                <c:formatCode>General</c:formatCode>
                <c:ptCount val="166"/>
                <c:pt idx="0">
                  <c:v>11</c:v>
                </c:pt>
                <c:pt idx="1">
                  <c:v>18</c:v>
                </c:pt>
                <c:pt idx="2">
                  <c:v>21</c:v>
                </c:pt>
                <c:pt idx="3">
                  <c:v>21</c:v>
                </c:pt>
                <c:pt idx="4">
                  <c:v>22</c:v>
                </c:pt>
                <c:pt idx="5">
                  <c:v>25</c:v>
                </c:pt>
                <c:pt idx="6">
                  <c:v>27</c:v>
                </c:pt>
                <c:pt idx="7">
                  <c:v>29</c:v>
                </c:pt>
                <c:pt idx="8">
                  <c:v>30</c:v>
                </c:pt>
                <c:pt idx="9">
                  <c:v>29</c:v>
                </c:pt>
                <c:pt idx="10">
                  <c:v>27</c:v>
                </c:pt>
                <c:pt idx="11">
                  <c:v>28</c:v>
                </c:pt>
                <c:pt idx="12">
                  <c:v>33</c:v>
                </c:pt>
                <c:pt idx="13">
                  <c:v>37</c:v>
                </c:pt>
                <c:pt idx="14">
                  <c:v>34</c:v>
                </c:pt>
                <c:pt idx="15">
                  <c:v>36</c:v>
                </c:pt>
                <c:pt idx="16">
                  <c:v>43</c:v>
                </c:pt>
                <c:pt idx="17">
                  <c:v>47</c:v>
                </c:pt>
                <c:pt idx="18">
                  <c:v>45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47</c:v>
                </c:pt>
                <c:pt idx="23">
                  <c:v>42</c:v>
                </c:pt>
                <c:pt idx="24">
                  <c:v>50</c:v>
                </c:pt>
                <c:pt idx="25">
                  <c:v>54</c:v>
                </c:pt>
                <c:pt idx="26">
                  <c:v>53</c:v>
                </c:pt>
                <c:pt idx="27">
                  <c:v>54</c:v>
                </c:pt>
                <c:pt idx="28">
                  <c:v>55</c:v>
                </c:pt>
                <c:pt idx="29">
                  <c:v>60</c:v>
                </c:pt>
                <c:pt idx="30">
                  <c:v>60</c:v>
                </c:pt>
                <c:pt idx="31">
                  <c:v>63</c:v>
                </c:pt>
                <c:pt idx="32">
                  <c:v>62</c:v>
                </c:pt>
                <c:pt idx="33">
                  <c:v>65</c:v>
                </c:pt>
                <c:pt idx="34">
                  <c:v>65</c:v>
                </c:pt>
                <c:pt idx="35">
                  <c:v>59</c:v>
                </c:pt>
                <c:pt idx="36">
                  <c:v>64</c:v>
                </c:pt>
                <c:pt idx="37">
                  <c:v>67</c:v>
                </c:pt>
                <c:pt idx="38">
                  <c:v>68</c:v>
                </c:pt>
                <c:pt idx="39">
                  <c:v>65</c:v>
                </c:pt>
                <c:pt idx="40">
                  <c:v>65</c:v>
                </c:pt>
                <c:pt idx="41">
                  <c:v>67</c:v>
                </c:pt>
                <c:pt idx="42">
                  <c:v>67</c:v>
                </c:pt>
                <c:pt idx="43">
                  <c:v>68</c:v>
                </c:pt>
                <c:pt idx="44">
                  <c:v>66</c:v>
                </c:pt>
                <c:pt idx="45">
                  <c:v>70</c:v>
                </c:pt>
                <c:pt idx="46">
                  <c:v>65</c:v>
                </c:pt>
                <c:pt idx="47">
                  <c:v>58</c:v>
                </c:pt>
                <c:pt idx="48">
                  <c:v>61</c:v>
                </c:pt>
                <c:pt idx="49">
                  <c:v>61</c:v>
                </c:pt>
                <c:pt idx="50">
                  <c:v>60</c:v>
                </c:pt>
                <c:pt idx="51">
                  <c:v>64</c:v>
                </c:pt>
                <c:pt idx="52">
                  <c:v>61</c:v>
                </c:pt>
                <c:pt idx="53">
                  <c:v>63</c:v>
                </c:pt>
                <c:pt idx="54">
                  <c:v>70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61</c:v>
                </c:pt>
                <c:pt idx="59">
                  <c:v>58</c:v>
                </c:pt>
                <c:pt idx="60">
                  <c:v>60</c:v>
                </c:pt>
                <c:pt idx="61">
                  <c:v>65</c:v>
                </c:pt>
                <c:pt idx="62">
                  <c:v>66</c:v>
                </c:pt>
                <c:pt idx="63">
                  <c:v>66</c:v>
                </c:pt>
                <c:pt idx="64">
                  <c:v>62</c:v>
                </c:pt>
                <c:pt idx="65">
                  <c:v>63</c:v>
                </c:pt>
                <c:pt idx="66">
                  <c:v>65</c:v>
                </c:pt>
                <c:pt idx="67">
                  <c:v>61</c:v>
                </c:pt>
                <c:pt idx="68">
                  <c:v>60</c:v>
                </c:pt>
                <c:pt idx="69">
                  <c:v>60</c:v>
                </c:pt>
                <c:pt idx="70">
                  <c:v>60</c:v>
                </c:pt>
                <c:pt idx="71">
                  <c:v>53</c:v>
                </c:pt>
                <c:pt idx="72">
                  <c:v>56</c:v>
                </c:pt>
                <c:pt idx="73">
                  <c:v>57</c:v>
                </c:pt>
                <c:pt idx="74">
                  <c:v>61</c:v>
                </c:pt>
                <c:pt idx="75">
                  <c:v>57</c:v>
                </c:pt>
                <c:pt idx="76">
                  <c:v>56</c:v>
                </c:pt>
                <c:pt idx="77">
                  <c:v>58</c:v>
                </c:pt>
                <c:pt idx="78">
                  <c:v>53</c:v>
                </c:pt>
                <c:pt idx="79">
                  <c:v>52</c:v>
                </c:pt>
                <c:pt idx="80">
                  <c:v>51</c:v>
                </c:pt>
                <c:pt idx="81">
                  <c:v>50</c:v>
                </c:pt>
                <c:pt idx="82">
                  <c:v>50</c:v>
                </c:pt>
                <c:pt idx="83">
                  <c:v>44</c:v>
                </c:pt>
                <c:pt idx="84">
                  <c:v>45</c:v>
                </c:pt>
                <c:pt idx="85">
                  <c:v>47</c:v>
                </c:pt>
                <c:pt idx="86">
                  <c:v>48</c:v>
                </c:pt>
                <c:pt idx="87">
                  <c:v>46</c:v>
                </c:pt>
                <c:pt idx="88">
                  <c:v>44</c:v>
                </c:pt>
                <c:pt idx="89">
                  <c:v>45</c:v>
                </c:pt>
                <c:pt idx="90">
                  <c:v>44</c:v>
                </c:pt>
                <c:pt idx="91">
                  <c:v>44</c:v>
                </c:pt>
                <c:pt idx="92">
                  <c:v>42</c:v>
                </c:pt>
                <c:pt idx="93">
                  <c:v>42</c:v>
                </c:pt>
                <c:pt idx="94">
                  <c:v>43</c:v>
                </c:pt>
                <c:pt idx="95">
                  <c:v>36</c:v>
                </c:pt>
                <c:pt idx="96">
                  <c:v>37</c:v>
                </c:pt>
                <c:pt idx="97">
                  <c:v>40</c:v>
                </c:pt>
                <c:pt idx="98">
                  <c:v>39</c:v>
                </c:pt>
                <c:pt idx="99">
                  <c:v>36</c:v>
                </c:pt>
                <c:pt idx="100">
                  <c:v>37</c:v>
                </c:pt>
                <c:pt idx="101">
                  <c:v>35</c:v>
                </c:pt>
                <c:pt idx="102">
                  <c:v>36</c:v>
                </c:pt>
                <c:pt idx="103">
                  <c:v>35</c:v>
                </c:pt>
                <c:pt idx="104">
                  <c:v>34</c:v>
                </c:pt>
                <c:pt idx="105">
                  <c:v>34</c:v>
                </c:pt>
                <c:pt idx="106">
                  <c:v>32</c:v>
                </c:pt>
                <c:pt idx="107">
                  <c:v>27</c:v>
                </c:pt>
                <c:pt idx="108">
                  <c:v>30</c:v>
                </c:pt>
                <c:pt idx="109">
                  <c:v>30</c:v>
                </c:pt>
                <c:pt idx="110">
                  <c:v>29</c:v>
                </c:pt>
                <c:pt idx="111">
                  <c:v>30</c:v>
                </c:pt>
                <c:pt idx="112">
                  <c:v>28</c:v>
                </c:pt>
                <c:pt idx="113">
                  <c:v>28</c:v>
                </c:pt>
                <c:pt idx="114">
                  <c:v>29</c:v>
                </c:pt>
                <c:pt idx="115">
                  <c:v>27</c:v>
                </c:pt>
                <c:pt idx="116">
                  <c:v>27</c:v>
                </c:pt>
                <c:pt idx="117">
                  <c:v>29</c:v>
                </c:pt>
                <c:pt idx="118">
                  <c:v>26</c:v>
                </c:pt>
                <c:pt idx="119">
                  <c:v>23</c:v>
                </c:pt>
                <c:pt idx="120">
                  <c:v>25</c:v>
                </c:pt>
                <c:pt idx="121">
                  <c:v>26</c:v>
                </c:pt>
                <c:pt idx="122">
                  <c:v>25</c:v>
                </c:pt>
                <c:pt idx="123">
                  <c:v>26</c:v>
                </c:pt>
                <c:pt idx="124">
                  <c:v>24</c:v>
                </c:pt>
                <c:pt idx="125">
                  <c:v>22</c:v>
                </c:pt>
                <c:pt idx="126">
                  <c:v>23</c:v>
                </c:pt>
                <c:pt idx="127">
                  <c:v>21</c:v>
                </c:pt>
                <c:pt idx="128">
                  <c:v>23</c:v>
                </c:pt>
                <c:pt idx="129">
                  <c:v>22</c:v>
                </c:pt>
                <c:pt idx="130">
                  <c:v>20</c:v>
                </c:pt>
                <c:pt idx="131">
                  <c:v>19</c:v>
                </c:pt>
                <c:pt idx="132">
                  <c:v>19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18</c:v>
                </c:pt>
                <c:pt idx="137">
                  <c:v>20</c:v>
                </c:pt>
                <c:pt idx="138">
                  <c:v>19</c:v>
                </c:pt>
                <c:pt idx="139">
                  <c:v>17</c:v>
                </c:pt>
                <c:pt idx="140">
                  <c:v>18</c:v>
                </c:pt>
                <c:pt idx="141">
                  <c:v>17</c:v>
                </c:pt>
                <c:pt idx="142">
                  <c:v>17</c:v>
                </c:pt>
                <c:pt idx="143">
                  <c:v>15</c:v>
                </c:pt>
                <c:pt idx="144">
                  <c:v>15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15</c:v>
                </c:pt>
                <c:pt idx="149">
                  <c:v>16</c:v>
                </c:pt>
                <c:pt idx="150">
                  <c:v>14</c:v>
                </c:pt>
                <c:pt idx="151">
                  <c:v>14</c:v>
                </c:pt>
                <c:pt idx="152">
                  <c:v>14</c:v>
                </c:pt>
                <c:pt idx="153">
                  <c:v>14</c:v>
                </c:pt>
                <c:pt idx="154">
                  <c:v>14</c:v>
                </c:pt>
                <c:pt idx="155">
                  <c:v>12</c:v>
                </c:pt>
                <c:pt idx="156">
                  <c:v>13</c:v>
                </c:pt>
                <c:pt idx="157">
                  <c:v>14</c:v>
                </c:pt>
                <c:pt idx="158">
                  <c:v>14</c:v>
                </c:pt>
                <c:pt idx="159">
                  <c:v>13</c:v>
                </c:pt>
                <c:pt idx="160">
                  <c:v>13</c:v>
                </c:pt>
                <c:pt idx="161">
                  <c:v>13</c:v>
                </c:pt>
                <c:pt idx="162">
                  <c:v>12</c:v>
                </c:pt>
                <c:pt idx="163">
                  <c:v>11</c:v>
                </c:pt>
                <c:pt idx="164">
                  <c:v>12</c:v>
                </c:pt>
                <c:pt idx="16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6A-4815-9364-DE28C8B23385}"/>
            </c:ext>
          </c:extLst>
        </c:ser>
        <c:ser>
          <c:idx val="2"/>
          <c:order val="2"/>
          <c:tx>
            <c:strRef>
              <c:f>multiTimeline!$D$3</c:f>
              <c:strCache>
                <c:ptCount val="1"/>
                <c:pt idx="0">
                  <c:v>Mercurial: (Worldwide)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multiTimeline!$D$4:$D$169</c:f>
              <c:numCache>
                <c:formatCode>General</c:formatCode>
                <c:ptCount val="16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7</c:v>
                </c:pt>
                <c:pt idx="57">
                  <c:v>8</c:v>
                </c:pt>
                <c:pt idx="58">
                  <c:v>8</c:v>
                </c:pt>
                <c:pt idx="59">
                  <c:v>9</c:v>
                </c:pt>
                <c:pt idx="60">
                  <c:v>8</c:v>
                </c:pt>
                <c:pt idx="61">
                  <c:v>8</c:v>
                </c:pt>
                <c:pt idx="62">
                  <c:v>10</c:v>
                </c:pt>
                <c:pt idx="63">
                  <c:v>10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10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10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13</c:v>
                </c:pt>
                <c:pt idx="82">
                  <c:v>13</c:v>
                </c:pt>
                <c:pt idx="83">
                  <c:v>12</c:v>
                </c:pt>
                <c:pt idx="84">
                  <c:v>12</c:v>
                </c:pt>
                <c:pt idx="85">
                  <c:v>13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13</c:v>
                </c:pt>
                <c:pt idx="96">
                  <c:v>13</c:v>
                </c:pt>
                <c:pt idx="97">
                  <c:v>13</c:v>
                </c:pt>
                <c:pt idx="98">
                  <c:v>14</c:v>
                </c:pt>
                <c:pt idx="99">
                  <c:v>15</c:v>
                </c:pt>
                <c:pt idx="100">
                  <c:v>15</c:v>
                </c:pt>
                <c:pt idx="101">
                  <c:v>15</c:v>
                </c:pt>
                <c:pt idx="102">
                  <c:v>16</c:v>
                </c:pt>
                <c:pt idx="103">
                  <c:v>15</c:v>
                </c:pt>
                <c:pt idx="104">
                  <c:v>15</c:v>
                </c:pt>
                <c:pt idx="105">
                  <c:v>14</c:v>
                </c:pt>
                <c:pt idx="106">
                  <c:v>14</c:v>
                </c:pt>
                <c:pt idx="107">
                  <c:v>12</c:v>
                </c:pt>
                <c:pt idx="108">
                  <c:v>13</c:v>
                </c:pt>
                <c:pt idx="109">
                  <c:v>14</c:v>
                </c:pt>
                <c:pt idx="110">
                  <c:v>13</c:v>
                </c:pt>
                <c:pt idx="111">
                  <c:v>13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12</c:v>
                </c:pt>
                <c:pt idx="120">
                  <c:v>12</c:v>
                </c:pt>
                <c:pt idx="121">
                  <c:v>11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11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10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9</c:v>
                </c:pt>
                <c:pt idx="145">
                  <c:v>9</c:v>
                </c:pt>
                <c:pt idx="146">
                  <c:v>9</c:v>
                </c:pt>
                <c:pt idx="147">
                  <c:v>9</c:v>
                </c:pt>
                <c:pt idx="148">
                  <c:v>10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7</c:v>
                </c:pt>
                <c:pt idx="156">
                  <c:v>7</c:v>
                </c:pt>
                <c:pt idx="157">
                  <c:v>8</c:v>
                </c:pt>
                <c:pt idx="158">
                  <c:v>7</c:v>
                </c:pt>
                <c:pt idx="159">
                  <c:v>7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6A-4815-9364-DE28C8B23385}"/>
            </c:ext>
          </c:extLst>
        </c:ser>
        <c:ser>
          <c:idx val="3"/>
          <c:order val="3"/>
          <c:tx>
            <c:strRef>
              <c:f>multiTimeline!$E$3</c:f>
              <c:strCache>
                <c:ptCount val="1"/>
                <c:pt idx="0">
                  <c:v>Perforce Helix: (Worldwide)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multiTimeline!$E$4:$E$169</c:f>
              <c:numCache>
                <c:formatCode>General</c:formatCode>
                <c:ptCount val="16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3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6A-4815-9364-DE28C8B23385}"/>
            </c:ext>
          </c:extLst>
        </c:ser>
        <c:ser>
          <c:idx val="4"/>
          <c:order val="4"/>
          <c:tx>
            <c:strRef>
              <c:f>multiTimeline!$F$3</c:f>
              <c:strCache>
                <c:ptCount val="1"/>
                <c:pt idx="0">
                  <c:v>Concurrent Versions System: (Worldwide)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multiTimeline!$F$4:$F$169</c:f>
              <c:numCache>
                <c:formatCode>General</c:formatCode>
                <c:ptCount val="166"/>
                <c:pt idx="0">
                  <c:v>47</c:v>
                </c:pt>
                <c:pt idx="1">
                  <c:v>48</c:v>
                </c:pt>
                <c:pt idx="2">
                  <c:v>45</c:v>
                </c:pt>
                <c:pt idx="3">
                  <c:v>46</c:v>
                </c:pt>
                <c:pt idx="4">
                  <c:v>45</c:v>
                </c:pt>
                <c:pt idx="5">
                  <c:v>49</c:v>
                </c:pt>
                <c:pt idx="6">
                  <c:v>45</c:v>
                </c:pt>
                <c:pt idx="7">
                  <c:v>42</c:v>
                </c:pt>
                <c:pt idx="8">
                  <c:v>41</c:v>
                </c:pt>
                <c:pt idx="9">
                  <c:v>41</c:v>
                </c:pt>
                <c:pt idx="10">
                  <c:v>37</c:v>
                </c:pt>
                <c:pt idx="11">
                  <c:v>35</c:v>
                </c:pt>
                <c:pt idx="12">
                  <c:v>36</c:v>
                </c:pt>
                <c:pt idx="13">
                  <c:v>38</c:v>
                </c:pt>
                <c:pt idx="14">
                  <c:v>34</c:v>
                </c:pt>
                <c:pt idx="15">
                  <c:v>34</c:v>
                </c:pt>
                <c:pt idx="16">
                  <c:v>34</c:v>
                </c:pt>
                <c:pt idx="17">
                  <c:v>36</c:v>
                </c:pt>
                <c:pt idx="18">
                  <c:v>34</c:v>
                </c:pt>
                <c:pt idx="19">
                  <c:v>33</c:v>
                </c:pt>
                <c:pt idx="20">
                  <c:v>31</c:v>
                </c:pt>
                <c:pt idx="21">
                  <c:v>31</c:v>
                </c:pt>
                <c:pt idx="22">
                  <c:v>30</c:v>
                </c:pt>
                <c:pt idx="23">
                  <c:v>26</c:v>
                </c:pt>
                <c:pt idx="24">
                  <c:v>26</c:v>
                </c:pt>
                <c:pt idx="25">
                  <c:v>27</c:v>
                </c:pt>
                <c:pt idx="26">
                  <c:v>26</c:v>
                </c:pt>
                <c:pt idx="27">
                  <c:v>23</c:v>
                </c:pt>
                <c:pt idx="28">
                  <c:v>23</c:v>
                </c:pt>
                <c:pt idx="29">
                  <c:v>24</c:v>
                </c:pt>
                <c:pt idx="30">
                  <c:v>22</c:v>
                </c:pt>
                <c:pt idx="31">
                  <c:v>22</c:v>
                </c:pt>
                <c:pt idx="32">
                  <c:v>20</c:v>
                </c:pt>
                <c:pt idx="33">
                  <c:v>20</c:v>
                </c:pt>
                <c:pt idx="34">
                  <c:v>19</c:v>
                </c:pt>
                <c:pt idx="35">
                  <c:v>16</c:v>
                </c:pt>
                <c:pt idx="36">
                  <c:v>17</c:v>
                </c:pt>
                <c:pt idx="37">
                  <c:v>18</c:v>
                </c:pt>
                <c:pt idx="38">
                  <c:v>17</c:v>
                </c:pt>
                <c:pt idx="39">
                  <c:v>16</c:v>
                </c:pt>
                <c:pt idx="40">
                  <c:v>15</c:v>
                </c:pt>
                <c:pt idx="41">
                  <c:v>16</c:v>
                </c:pt>
                <c:pt idx="42">
                  <c:v>15</c:v>
                </c:pt>
                <c:pt idx="43">
                  <c:v>14</c:v>
                </c:pt>
                <c:pt idx="44">
                  <c:v>13</c:v>
                </c:pt>
                <c:pt idx="45">
                  <c:v>14</c:v>
                </c:pt>
                <c:pt idx="46">
                  <c:v>13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11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8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6A-4815-9364-DE28C8B23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601416"/>
        <c:axId val="417602072"/>
      </c:lineChart>
      <c:catAx>
        <c:axId val="41760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swald Regular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17602072"/>
        <c:crosses val="autoZero"/>
        <c:auto val="1"/>
        <c:lblAlgn val="ctr"/>
        <c:lblOffset val="100"/>
        <c:tickLblSkip val="12"/>
        <c:noMultiLvlLbl val="0"/>
      </c:catAx>
      <c:valAx>
        <c:axId val="4176020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swald Regular" panose="00000500000000000000" pitchFamily="2" charset="0"/>
                    <a:ea typeface="+mn-ea"/>
                    <a:cs typeface="+mn-cs"/>
                  </a:defRPr>
                </a:pPr>
                <a:r>
                  <a:rPr lang="en-US"/>
                  <a:t>Relative Popularity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swald Regular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swald Regular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1760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swald Regular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Oswald Regular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rage" panose="020B0604020202020204" charset="0"/>
                <a:ea typeface="+mn-ea"/>
                <a:cs typeface="+mn-cs"/>
              </a:defRPr>
            </a:pPr>
            <a:r>
              <a:rPr lang="en-US"/>
              <a:t>Popularity of Version Control Sites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rag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'multiTimeline (1)'!$B$3</c:f>
              <c:strCache>
                <c:ptCount val="1"/>
                <c:pt idx="0">
                  <c:v>GitHub: (Worldwide)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'multiTimeline (1)'!$A$4:$A$169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'multiTimeline (1)'!$B$4:$B$169</c:f>
              <c:numCache>
                <c:formatCode>General</c:formatCode>
                <c:ptCount val="1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9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10</c:v>
                </c:pt>
                <c:pt idx="85">
                  <c:v>11</c:v>
                </c:pt>
                <c:pt idx="86">
                  <c:v>11</c:v>
                </c:pt>
                <c:pt idx="87">
                  <c:v>13</c:v>
                </c:pt>
                <c:pt idx="88">
                  <c:v>13</c:v>
                </c:pt>
                <c:pt idx="89">
                  <c:v>16</c:v>
                </c:pt>
                <c:pt idx="90">
                  <c:v>16</c:v>
                </c:pt>
                <c:pt idx="91">
                  <c:v>15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17</c:v>
                </c:pt>
                <c:pt idx="96">
                  <c:v>19</c:v>
                </c:pt>
                <c:pt idx="97">
                  <c:v>21</c:v>
                </c:pt>
                <c:pt idx="98">
                  <c:v>23</c:v>
                </c:pt>
                <c:pt idx="99">
                  <c:v>22</c:v>
                </c:pt>
                <c:pt idx="100">
                  <c:v>23</c:v>
                </c:pt>
                <c:pt idx="101">
                  <c:v>24</c:v>
                </c:pt>
                <c:pt idx="102">
                  <c:v>25</c:v>
                </c:pt>
                <c:pt idx="103">
                  <c:v>26</c:v>
                </c:pt>
                <c:pt idx="104">
                  <c:v>27</c:v>
                </c:pt>
                <c:pt idx="105">
                  <c:v>27</c:v>
                </c:pt>
                <c:pt idx="106">
                  <c:v>26</c:v>
                </c:pt>
                <c:pt idx="107">
                  <c:v>25</c:v>
                </c:pt>
                <c:pt idx="108">
                  <c:v>30</c:v>
                </c:pt>
                <c:pt idx="109">
                  <c:v>32</c:v>
                </c:pt>
                <c:pt idx="110">
                  <c:v>32</c:v>
                </c:pt>
                <c:pt idx="111">
                  <c:v>34</c:v>
                </c:pt>
                <c:pt idx="112">
                  <c:v>34</c:v>
                </c:pt>
                <c:pt idx="113">
                  <c:v>33</c:v>
                </c:pt>
                <c:pt idx="114">
                  <c:v>35</c:v>
                </c:pt>
                <c:pt idx="115">
                  <c:v>35</c:v>
                </c:pt>
                <c:pt idx="116">
                  <c:v>35</c:v>
                </c:pt>
                <c:pt idx="117">
                  <c:v>40</c:v>
                </c:pt>
                <c:pt idx="118">
                  <c:v>40</c:v>
                </c:pt>
                <c:pt idx="119">
                  <c:v>35</c:v>
                </c:pt>
                <c:pt idx="120">
                  <c:v>40</c:v>
                </c:pt>
                <c:pt idx="121">
                  <c:v>44</c:v>
                </c:pt>
                <c:pt idx="122">
                  <c:v>50</c:v>
                </c:pt>
                <c:pt idx="123">
                  <c:v>51</c:v>
                </c:pt>
                <c:pt idx="124">
                  <c:v>47</c:v>
                </c:pt>
                <c:pt idx="125">
                  <c:v>43</c:v>
                </c:pt>
                <c:pt idx="126">
                  <c:v>46</c:v>
                </c:pt>
                <c:pt idx="127">
                  <c:v>44</c:v>
                </c:pt>
                <c:pt idx="128">
                  <c:v>48</c:v>
                </c:pt>
                <c:pt idx="129">
                  <c:v>52</c:v>
                </c:pt>
                <c:pt idx="130">
                  <c:v>50</c:v>
                </c:pt>
                <c:pt idx="131">
                  <c:v>49</c:v>
                </c:pt>
                <c:pt idx="132">
                  <c:v>53</c:v>
                </c:pt>
                <c:pt idx="133">
                  <c:v>56</c:v>
                </c:pt>
                <c:pt idx="134">
                  <c:v>62</c:v>
                </c:pt>
                <c:pt idx="135">
                  <c:v>60</c:v>
                </c:pt>
                <c:pt idx="136">
                  <c:v>57</c:v>
                </c:pt>
                <c:pt idx="137">
                  <c:v>61</c:v>
                </c:pt>
                <c:pt idx="138">
                  <c:v>60</c:v>
                </c:pt>
                <c:pt idx="139">
                  <c:v>60</c:v>
                </c:pt>
                <c:pt idx="140">
                  <c:v>64</c:v>
                </c:pt>
                <c:pt idx="141">
                  <c:v>66</c:v>
                </c:pt>
                <c:pt idx="142">
                  <c:v>66</c:v>
                </c:pt>
                <c:pt idx="143">
                  <c:v>61</c:v>
                </c:pt>
                <c:pt idx="144">
                  <c:v>65</c:v>
                </c:pt>
                <c:pt idx="145">
                  <c:v>72</c:v>
                </c:pt>
                <c:pt idx="146">
                  <c:v>73</c:v>
                </c:pt>
                <c:pt idx="147">
                  <c:v>72</c:v>
                </c:pt>
                <c:pt idx="148">
                  <c:v>73</c:v>
                </c:pt>
                <c:pt idx="149">
                  <c:v>73</c:v>
                </c:pt>
                <c:pt idx="150">
                  <c:v>70</c:v>
                </c:pt>
                <c:pt idx="151">
                  <c:v>72</c:v>
                </c:pt>
                <c:pt idx="152">
                  <c:v>76</c:v>
                </c:pt>
                <c:pt idx="153">
                  <c:v>81</c:v>
                </c:pt>
                <c:pt idx="154">
                  <c:v>84</c:v>
                </c:pt>
                <c:pt idx="155">
                  <c:v>78</c:v>
                </c:pt>
                <c:pt idx="156">
                  <c:v>85</c:v>
                </c:pt>
                <c:pt idx="157">
                  <c:v>97</c:v>
                </c:pt>
                <c:pt idx="158">
                  <c:v>100</c:v>
                </c:pt>
                <c:pt idx="159">
                  <c:v>96</c:v>
                </c:pt>
                <c:pt idx="160">
                  <c:v>93</c:v>
                </c:pt>
                <c:pt idx="161">
                  <c:v>89</c:v>
                </c:pt>
                <c:pt idx="162">
                  <c:v>87</c:v>
                </c:pt>
                <c:pt idx="163">
                  <c:v>88</c:v>
                </c:pt>
                <c:pt idx="164">
                  <c:v>93</c:v>
                </c:pt>
                <c:pt idx="165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55-42D4-B326-133CC6D4E7C3}"/>
            </c:ext>
          </c:extLst>
        </c:ser>
        <c:ser>
          <c:idx val="1"/>
          <c:order val="1"/>
          <c:tx>
            <c:strRef>
              <c:f>'multiTimeline (1)'!$C$3</c:f>
              <c:strCache>
                <c:ptCount val="1"/>
                <c:pt idx="0">
                  <c:v>Bitbucket: (Worldwide)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'multiTimeline (1)'!$A$4:$A$169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'multiTimeline (1)'!$C$4:$C$169</c:f>
              <c:numCache>
                <c:formatCode>General</c:formatCode>
                <c:ptCount val="1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6</c:v>
                </c:pt>
                <c:pt idx="118">
                  <c:v>6</c:v>
                </c:pt>
                <c:pt idx="119">
                  <c:v>5</c:v>
                </c:pt>
                <c:pt idx="120">
                  <c:v>6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6</c:v>
                </c:pt>
                <c:pt idx="128">
                  <c:v>7</c:v>
                </c:pt>
                <c:pt idx="129">
                  <c:v>8</c:v>
                </c:pt>
                <c:pt idx="130">
                  <c:v>8</c:v>
                </c:pt>
                <c:pt idx="131">
                  <c:v>7</c:v>
                </c:pt>
                <c:pt idx="132">
                  <c:v>7</c:v>
                </c:pt>
                <c:pt idx="133">
                  <c:v>9</c:v>
                </c:pt>
                <c:pt idx="134">
                  <c:v>9</c:v>
                </c:pt>
                <c:pt idx="135">
                  <c:v>9</c:v>
                </c:pt>
                <c:pt idx="136">
                  <c:v>8</c:v>
                </c:pt>
                <c:pt idx="137">
                  <c:v>9</c:v>
                </c:pt>
                <c:pt idx="138">
                  <c:v>9</c:v>
                </c:pt>
                <c:pt idx="139">
                  <c:v>8</c:v>
                </c:pt>
                <c:pt idx="140">
                  <c:v>10</c:v>
                </c:pt>
                <c:pt idx="141">
                  <c:v>11</c:v>
                </c:pt>
                <c:pt idx="142">
                  <c:v>10</c:v>
                </c:pt>
                <c:pt idx="143">
                  <c:v>9</c:v>
                </c:pt>
                <c:pt idx="144">
                  <c:v>8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10</c:v>
                </c:pt>
                <c:pt idx="149">
                  <c:v>10</c:v>
                </c:pt>
                <c:pt idx="150">
                  <c:v>9</c:v>
                </c:pt>
                <c:pt idx="151">
                  <c:v>9</c:v>
                </c:pt>
                <c:pt idx="152">
                  <c:v>10</c:v>
                </c:pt>
                <c:pt idx="153">
                  <c:v>10</c:v>
                </c:pt>
                <c:pt idx="154">
                  <c:v>11</c:v>
                </c:pt>
                <c:pt idx="155">
                  <c:v>9</c:v>
                </c:pt>
                <c:pt idx="156">
                  <c:v>11</c:v>
                </c:pt>
                <c:pt idx="157">
                  <c:v>12</c:v>
                </c:pt>
                <c:pt idx="158">
                  <c:v>12</c:v>
                </c:pt>
                <c:pt idx="159">
                  <c:v>11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11</c:v>
                </c:pt>
                <c:pt idx="164">
                  <c:v>12</c:v>
                </c:pt>
                <c:pt idx="16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55-42D4-B326-133CC6D4E7C3}"/>
            </c:ext>
          </c:extLst>
        </c:ser>
        <c:ser>
          <c:idx val="2"/>
          <c:order val="2"/>
          <c:tx>
            <c:strRef>
              <c:f>'multiTimeline (1)'!$D$3</c:f>
              <c:strCache>
                <c:ptCount val="1"/>
                <c:pt idx="0">
                  <c:v>GitLab: (Worldwide)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'multiTimeline (1)'!$A$4:$A$169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'multiTimeline (1)'!$D$4:$D$169</c:f>
              <c:numCache>
                <c:formatCode>General</c:formatCode>
                <c:ptCount val="1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5</c:v>
                </c:pt>
                <c:pt idx="139">
                  <c:v>5</c:v>
                </c:pt>
                <c:pt idx="140">
                  <c:v>5</c:v>
                </c:pt>
                <c:pt idx="141">
                  <c:v>6</c:v>
                </c:pt>
                <c:pt idx="142">
                  <c:v>6</c:v>
                </c:pt>
                <c:pt idx="143">
                  <c:v>5</c:v>
                </c:pt>
                <c:pt idx="144">
                  <c:v>6</c:v>
                </c:pt>
                <c:pt idx="145">
                  <c:v>7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8</c:v>
                </c:pt>
                <c:pt idx="150">
                  <c:v>7</c:v>
                </c:pt>
                <c:pt idx="151">
                  <c:v>8</c:v>
                </c:pt>
                <c:pt idx="152">
                  <c:v>9</c:v>
                </c:pt>
                <c:pt idx="153">
                  <c:v>9</c:v>
                </c:pt>
                <c:pt idx="154">
                  <c:v>10</c:v>
                </c:pt>
                <c:pt idx="155">
                  <c:v>9</c:v>
                </c:pt>
                <c:pt idx="156">
                  <c:v>10</c:v>
                </c:pt>
                <c:pt idx="157">
                  <c:v>15</c:v>
                </c:pt>
                <c:pt idx="158">
                  <c:v>13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55-42D4-B326-133CC6D4E7C3}"/>
            </c:ext>
          </c:extLst>
        </c:ser>
        <c:ser>
          <c:idx val="3"/>
          <c:order val="3"/>
          <c:tx>
            <c:strRef>
              <c:f>'multiTimeline (1)'!$E$3</c:f>
              <c:strCache>
                <c:ptCount val="1"/>
                <c:pt idx="0">
                  <c:v>SourceForge: (Worldwide)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'multiTimeline (1)'!$A$4:$A$169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'multiTimeline (1)'!$E$4:$E$169</c:f>
              <c:numCache>
                <c:formatCode>General</c:formatCode>
                <c:ptCount val="166"/>
                <c:pt idx="0">
                  <c:v>54</c:v>
                </c:pt>
                <c:pt idx="1">
                  <c:v>55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52</c:v>
                </c:pt>
                <c:pt idx="6">
                  <c:v>50</c:v>
                </c:pt>
                <c:pt idx="7">
                  <c:v>51</c:v>
                </c:pt>
                <c:pt idx="8">
                  <c:v>52</c:v>
                </c:pt>
                <c:pt idx="9">
                  <c:v>53</c:v>
                </c:pt>
                <c:pt idx="10">
                  <c:v>51</c:v>
                </c:pt>
                <c:pt idx="11">
                  <c:v>54</c:v>
                </c:pt>
                <c:pt idx="12">
                  <c:v>55</c:v>
                </c:pt>
                <c:pt idx="13">
                  <c:v>56</c:v>
                </c:pt>
                <c:pt idx="14">
                  <c:v>53</c:v>
                </c:pt>
                <c:pt idx="15">
                  <c:v>48</c:v>
                </c:pt>
                <c:pt idx="16">
                  <c:v>55</c:v>
                </c:pt>
                <c:pt idx="17">
                  <c:v>56</c:v>
                </c:pt>
                <c:pt idx="18">
                  <c:v>51</c:v>
                </c:pt>
                <c:pt idx="19">
                  <c:v>50</c:v>
                </c:pt>
                <c:pt idx="20">
                  <c:v>52</c:v>
                </c:pt>
                <c:pt idx="21">
                  <c:v>52</c:v>
                </c:pt>
                <c:pt idx="22">
                  <c:v>49</c:v>
                </c:pt>
                <c:pt idx="23">
                  <c:v>49</c:v>
                </c:pt>
                <c:pt idx="24">
                  <c:v>50</c:v>
                </c:pt>
                <c:pt idx="25">
                  <c:v>46</c:v>
                </c:pt>
                <c:pt idx="26">
                  <c:v>45</c:v>
                </c:pt>
                <c:pt idx="27">
                  <c:v>43</c:v>
                </c:pt>
                <c:pt idx="28">
                  <c:v>41</c:v>
                </c:pt>
                <c:pt idx="29">
                  <c:v>39</c:v>
                </c:pt>
                <c:pt idx="30">
                  <c:v>41</c:v>
                </c:pt>
                <c:pt idx="31">
                  <c:v>40</c:v>
                </c:pt>
                <c:pt idx="32">
                  <c:v>40</c:v>
                </c:pt>
                <c:pt idx="33">
                  <c:v>41</c:v>
                </c:pt>
                <c:pt idx="34">
                  <c:v>39</c:v>
                </c:pt>
                <c:pt idx="35">
                  <c:v>36</c:v>
                </c:pt>
                <c:pt idx="36">
                  <c:v>38</c:v>
                </c:pt>
                <c:pt idx="37">
                  <c:v>37</c:v>
                </c:pt>
                <c:pt idx="38">
                  <c:v>36</c:v>
                </c:pt>
                <c:pt idx="39">
                  <c:v>33</c:v>
                </c:pt>
                <c:pt idx="40">
                  <c:v>32</c:v>
                </c:pt>
                <c:pt idx="41">
                  <c:v>32</c:v>
                </c:pt>
                <c:pt idx="42">
                  <c:v>32</c:v>
                </c:pt>
                <c:pt idx="43">
                  <c:v>31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27</c:v>
                </c:pt>
                <c:pt idx="48">
                  <c:v>26</c:v>
                </c:pt>
                <c:pt idx="49">
                  <c:v>25</c:v>
                </c:pt>
                <c:pt idx="50">
                  <c:v>25</c:v>
                </c:pt>
                <c:pt idx="51">
                  <c:v>25</c:v>
                </c:pt>
                <c:pt idx="52">
                  <c:v>23</c:v>
                </c:pt>
                <c:pt idx="53">
                  <c:v>23</c:v>
                </c:pt>
                <c:pt idx="54">
                  <c:v>25</c:v>
                </c:pt>
                <c:pt idx="55">
                  <c:v>22</c:v>
                </c:pt>
                <c:pt idx="56">
                  <c:v>22</c:v>
                </c:pt>
                <c:pt idx="57">
                  <c:v>21</c:v>
                </c:pt>
                <c:pt idx="58">
                  <c:v>21</c:v>
                </c:pt>
                <c:pt idx="59">
                  <c:v>19</c:v>
                </c:pt>
                <c:pt idx="60">
                  <c:v>19</c:v>
                </c:pt>
                <c:pt idx="61">
                  <c:v>20</c:v>
                </c:pt>
                <c:pt idx="62">
                  <c:v>19</c:v>
                </c:pt>
                <c:pt idx="63">
                  <c:v>19</c:v>
                </c:pt>
                <c:pt idx="64">
                  <c:v>18</c:v>
                </c:pt>
                <c:pt idx="65">
                  <c:v>18</c:v>
                </c:pt>
                <c:pt idx="66">
                  <c:v>19</c:v>
                </c:pt>
                <c:pt idx="67">
                  <c:v>17</c:v>
                </c:pt>
                <c:pt idx="68">
                  <c:v>16</c:v>
                </c:pt>
                <c:pt idx="69">
                  <c:v>17</c:v>
                </c:pt>
                <c:pt idx="70">
                  <c:v>16</c:v>
                </c:pt>
                <c:pt idx="71">
                  <c:v>15</c:v>
                </c:pt>
                <c:pt idx="72">
                  <c:v>15</c:v>
                </c:pt>
                <c:pt idx="73">
                  <c:v>15</c:v>
                </c:pt>
                <c:pt idx="74">
                  <c:v>14</c:v>
                </c:pt>
                <c:pt idx="75">
                  <c:v>14</c:v>
                </c:pt>
                <c:pt idx="76">
                  <c:v>13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11</c:v>
                </c:pt>
                <c:pt idx="82">
                  <c:v>11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11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7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7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7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5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5</c:v>
                </c:pt>
                <c:pt idx="120">
                  <c:v>5</c:v>
                </c:pt>
                <c:pt idx="121">
                  <c:v>6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5</c:v>
                </c:pt>
                <c:pt idx="126">
                  <c:v>4</c:v>
                </c:pt>
                <c:pt idx="127">
                  <c:v>4</c:v>
                </c:pt>
                <c:pt idx="128">
                  <c:v>5</c:v>
                </c:pt>
                <c:pt idx="129">
                  <c:v>5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55-42D4-B326-133CC6D4E7C3}"/>
            </c:ext>
          </c:extLst>
        </c:ser>
        <c:ser>
          <c:idx val="4"/>
          <c:order val="4"/>
          <c:tx>
            <c:strRef>
              <c:f>'multiTimeline (1)'!$F$3</c:f>
              <c:strCache>
                <c:ptCount val="1"/>
                <c:pt idx="0">
                  <c:v>Kiln: (Worldwide)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'multiTimeline (1)'!$A$4:$A$169</c:f>
              <c:strCache>
                <c:ptCount val="166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</c:strCache>
            </c:strRef>
          </c:cat>
          <c:val>
            <c:numRef>
              <c:f>'multiTimeline (1)'!$F$4:$F$169</c:f>
              <c:numCache>
                <c:formatCode>General</c:formatCode>
                <c:ptCount val="166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13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13</c:v>
                </c:pt>
                <c:pt idx="20">
                  <c:v>11</c:v>
                </c:pt>
                <c:pt idx="21">
                  <c:v>12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11</c:v>
                </c:pt>
                <c:pt idx="26">
                  <c:v>11</c:v>
                </c:pt>
                <c:pt idx="27">
                  <c:v>12</c:v>
                </c:pt>
                <c:pt idx="28">
                  <c:v>11</c:v>
                </c:pt>
                <c:pt idx="29">
                  <c:v>11</c:v>
                </c:pt>
                <c:pt idx="30">
                  <c:v>11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8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7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9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7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9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7</c:v>
                </c:pt>
                <c:pt idx="84">
                  <c:v>8</c:v>
                </c:pt>
                <c:pt idx="85">
                  <c:v>7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7</c:v>
                </c:pt>
                <c:pt idx="93">
                  <c:v>8</c:v>
                </c:pt>
                <c:pt idx="94">
                  <c:v>7</c:v>
                </c:pt>
                <c:pt idx="95">
                  <c:v>7</c:v>
                </c:pt>
                <c:pt idx="96">
                  <c:v>8</c:v>
                </c:pt>
                <c:pt idx="97">
                  <c:v>11</c:v>
                </c:pt>
                <c:pt idx="98">
                  <c:v>8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8</c:v>
                </c:pt>
                <c:pt idx="138">
                  <c:v>8</c:v>
                </c:pt>
                <c:pt idx="139">
                  <c:v>8</c:v>
                </c:pt>
                <c:pt idx="140">
                  <c:v>8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8</c:v>
                </c:pt>
                <c:pt idx="145">
                  <c:v>9</c:v>
                </c:pt>
                <c:pt idx="146">
                  <c:v>8</c:v>
                </c:pt>
                <c:pt idx="147">
                  <c:v>10</c:v>
                </c:pt>
                <c:pt idx="148">
                  <c:v>9</c:v>
                </c:pt>
                <c:pt idx="149">
                  <c:v>9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9</c:v>
                </c:pt>
                <c:pt idx="158">
                  <c:v>9</c:v>
                </c:pt>
                <c:pt idx="159">
                  <c:v>9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9</c:v>
                </c:pt>
                <c:pt idx="164">
                  <c:v>8</c:v>
                </c:pt>
                <c:pt idx="16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555-42D4-B326-133CC6D4E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142656"/>
        <c:axId val="409141672"/>
      </c:lineChart>
      <c:catAx>
        <c:axId val="40914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rage" panose="020B0604020202020204" charset="0"/>
                <a:ea typeface="+mn-ea"/>
                <a:cs typeface="+mn-cs"/>
              </a:defRPr>
            </a:pPr>
            <a:endParaRPr lang="en-US"/>
          </a:p>
        </c:txPr>
        <c:crossAx val="409141672"/>
        <c:crosses val="autoZero"/>
        <c:auto val="1"/>
        <c:lblAlgn val="ctr"/>
        <c:lblOffset val="100"/>
        <c:tickLblSkip val="12"/>
        <c:noMultiLvlLbl val="0"/>
      </c:catAx>
      <c:valAx>
        <c:axId val="40914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rage" panose="020B0604020202020204" charset="0"/>
                    <a:ea typeface="+mn-ea"/>
                    <a:cs typeface="+mn-cs"/>
                  </a:defRPr>
                </a:pPr>
                <a:r>
                  <a:rPr lang="en-US"/>
                  <a:t>Relative Popularity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rage" panose="020B060402020202020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rage" panose="020B0604020202020204" charset="0"/>
                <a:ea typeface="+mn-ea"/>
                <a:cs typeface="+mn-cs"/>
              </a:defRPr>
            </a:pPr>
            <a:endParaRPr lang="en-US"/>
          </a:p>
        </c:txPr>
        <c:crossAx val="40914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rage" panose="020B060402020202020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verage" panose="020B060402020202020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Introduce self (name, major,</a:t>
            </a:r>
            <a:r>
              <a:rPr lang="en-US" baseline="0" dirty="0" smtClean="0"/>
              <a:t> year)</a:t>
            </a:r>
          </a:p>
        </p:txBody>
      </p:sp>
    </p:spTree>
    <p:extLst>
      <p:ext uri="{BB962C8B-B14F-4D97-AF65-F5344CB8AC3E}">
        <p14:creationId xmlns:p14="http://schemas.microsoft.com/office/powerpoint/2010/main" val="1181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8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Have everybody clone the repository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change to the README.md, and commit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7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This is just</a:t>
            </a:r>
            <a:r>
              <a:rPr lang="en-US" baseline="0" dirty="0" smtClean="0"/>
              <a:t> a visualization of cloning, where you take a repository stored on a remote host, and then put it on your computer, creating a symbolic link to the repository on the remote host for further modification.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26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You cannot push unless you’ve made a commit.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(Make modifications on local and commit/push)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This is just</a:t>
            </a:r>
            <a:r>
              <a:rPr lang="en-US" baseline="0" dirty="0" smtClean="0"/>
              <a:t> a visualization of pushing.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After making modifications to a cloned repository, committing the code and pushing it will then bring the repository on the remote host up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83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Pulling is</a:t>
            </a:r>
            <a:r>
              <a:rPr lang="en-US" baseline="0" dirty="0" smtClean="0"/>
              <a:t> how you synchronize code locally to code stored on a remote repository.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Before you start working on any code, always make sure to pull first, otherwise you’ll be working with outdated code which could have changed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44601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1. This</a:t>
            </a:r>
            <a:r>
              <a:rPr lang="en-US" baseline="0" dirty="0" smtClean="0"/>
              <a:t> is just a visualization of pulling a repository, where outdated code on your computer is updated with code located on a remote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7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Branching is an excellent</a:t>
            </a:r>
            <a:r>
              <a:rPr lang="en-US" baseline="0" dirty="0" smtClean="0"/>
              <a:t> way of keeping your code from impacting the code that other people work with until you’re sure that it’s ready to.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“branch” command creates the requested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“checkout” command allows you to switch to the specified branch to modify code on it.  To switch back to the original branch, just “checkout” that branch.</a:t>
            </a:r>
          </a:p>
        </p:txBody>
      </p:sp>
    </p:spTree>
    <p:extLst>
      <p:ext uri="{BB962C8B-B14F-4D97-AF65-F5344CB8AC3E}">
        <p14:creationId xmlns:p14="http://schemas.microsoft.com/office/powerpoint/2010/main" val="329542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This is just a visualization of branching.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master branch (the root branch of the repository) is an extremely important branch that should only have </a:t>
            </a:r>
            <a:r>
              <a:rPr lang="en-US" b="1" i="1" u="sng" baseline="0" dirty="0" smtClean="0"/>
              <a:t>working</a:t>
            </a:r>
            <a:r>
              <a:rPr lang="en-US" b="0" i="0" u="none" baseline="0" dirty="0" smtClean="0"/>
              <a:t> code on it. I can’t emphasize this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2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dirty="0" smtClean="0"/>
              <a:t>Read</a:t>
            </a:r>
            <a:r>
              <a:rPr lang="en-US" baseline="0" dirty="0" smtClean="0"/>
              <a:t> title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</a:t>
            </a:r>
            <a:r>
              <a:rPr lang="en-US" baseline="0" dirty="0" smtClean="0"/>
              <a:t> the columns left-down snake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Going</a:t>
            </a:r>
            <a:r>
              <a:rPr lang="en-US" baseline="0" dirty="0" smtClean="0"/>
              <a:t> to cover Git first, then cover GitHub.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Need to know how to use Git before using GitHub</a:t>
            </a:r>
          </a:p>
          <a:p>
            <a:pPr marL="457200" lvl="1" indent="0">
              <a:buNone/>
            </a:pPr>
            <a:r>
              <a:rPr lang="en-US" baseline="0" dirty="0" smtClean="0"/>
              <a:t>“So let’s start with…”</a:t>
            </a:r>
          </a:p>
        </p:txBody>
      </p:sp>
    </p:spTree>
    <p:extLst>
      <p:ext uri="{BB962C8B-B14F-4D97-AF65-F5344CB8AC3E}">
        <p14:creationId xmlns:p14="http://schemas.microsoft.com/office/powerpoint/2010/main" val="153045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Version</a:t>
            </a:r>
            <a:r>
              <a:rPr lang="en-US" baseline="0" dirty="0" smtClean="0"/>
              <a:t> control is important to creating a smooth workflow and for preventing disaster.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smtClean="0"/>
              <a:t>I’ve tried other version control, specifically Apache Subversion (SVN), and found Git to be more intuitive.</a:t>
            </a:r>
          </a:p>
        </p:txBody>
      </p:sp>
    </p:spTree>
    <p:extLst>
      <p:ext uri="{BB962C8B-B14F-4D97-AF65-F5344CB8AC3E}">
        <p14:creationId xmlns:p14="http://schemas.microsoft.com/office/powerpoint/2010/main" val="123298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Making</a:t>
            </a:r>
            <a:r>
              <a:rPr lang="en-US" baseline="0" dirty="0" smtClean="0"/>
              <a:t> a Git repo is as easy as writing two commands: </a:t>
            </a:r>
            <a:r>
              <a:rPr lang="en-US" baseline="0" dirty="0" err="1" smtClean="0"/>
              <a:t>mkdir</a:t>
            </a:r>
            <a:r>
              <a:rPr lang="en-US" baseline="0" dirty="0" smtClean="0"/>
              <a:t> and git </a:t>
            </a:r>
            <a:r>
              <a:rPr lang="en-US" baseline="0" dirty="0" err="1" smtClean="0"/>
              <a:t>init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Mkdir</a:t>
            </a:r>
            <a:r>
              <a:rPr lang="en-US" baseline="0" dirty="0" smtClean="0"/>
              <a:t> = make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cd = change directory</a:t>
            </a:r>
          </a:p>
        </p:txBody>
      </p:sp>
    </p:spTree>
    <p:extLst>
      <p:ext uri="{BB962C8B-B14F-4D97-AF65-F5344CB8AC3E}">
        <p14:creationId xmlns:p14="http://schemas.microsoft.com/office/powerpoint/2010/main" val="225908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Committing is a way of marking one’s progress in a Git repository.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indicates that there has been a significant change in the code, significant enough to be worth recording.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you’ve completed a certain task or churned out a significant amount of code, or you’re just wrapping up for the day, make a commit.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Making commits allows you to go back to a previous version of your code in case disaster strikes and your code somehow disappears.</a:t>
            </a:r>
          </a:p>
        </p:txBody>
      </p:sp>
    </p:spTree>
    <p:extLst>
      <p:ext uri="{BB962C8B-B14F-4D97-AF65-F5344CB8AC3E}">
        <p14:creationId xmlns:p14="http://schemas.microsoft.com/office/powerpoint/2010/main" val="244701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In order to track a file using Git, you have to indicate to Git that you want to track it.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You accomplish this by </a:t>
            </a:r>
            <a:r>
              <a:rPr lang="en-US" b="1" u="sng" baseline="0" dirty="0" smtClean="0"/>
              <a:t>adding</a:t>
            </a:r>
            <a:r>
              <a:rPr lang="en-US" b="0" u="none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="0" u="none" baseline="0" dirty="0" smtClean="0"/>
              <a:t>You can add everything at once using the “.”</a:t>
            </a:r>
          </a:p>
          <a:p>
            <a:pPr marL="228600" indent="-228600">
              <a:buAutoNum type="arabicPeriod"/>
            </a:pPr>
            <a:r>
              <a:rPr lang="en-US" b="0" u="none" baseline="0" dirty="0" smtClean="0"/>
              <a:t>You could also add a specific file (though this can get clunky if you’ve added or created a significant number of files)</a:t>
            </a:r>
          </a:p>
          <a:p>
            <a:pPr marL="228600" indent="-228600">
              <a:buAutoNum type="arabicPeriod"/>
            </a:pPr>
            <a:r>
              <a:rPr lang="en-US" b="0" u="none" baseline="0" dirty="0" smtClean="0"/>
              <a:t>You could add every file that ends in a given file extension (more helpful than the middle one)</a:t>
            </a:r>
          </a:p>
        </p:txBody>
      </p:sp>
    </p:spTree>
    <p:extLst>
      <p:ext uri="{BB962C8B-B14F-4D97-AF65-F5344CB8AC3E}">
        <p14:creationId xmlns:p14="http://schemas.microsoft.com/office/powerpoint/2010/main" val="416487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all&amp;q=GitHub,Bitbucket,GitLab,SourceForge,Kil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8.sv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nds.google.com/trends/explore?date=2004-01-01%202017-10-16&amp;q=/m/05vqwg,/m/012ct9,/m/08441_,/m/08w6d6,/m/09d6g&amp;hl=en-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791-AD63-4198-989A-4A7AEE3A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2A6D4-E5EE-41B1-9C7A-01B77D1A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984050" cy="572700"/>
          </a:xfrm>
        </p:spPr>
        <p:txBody>
          <a:bodyPr/>
          <a:lstStyle/>
          <a:p>
            <a:r>
              <a:rPr lang="en-US" dirty="0">
                <a:latin typeface="Oswald Regular" panose="00000500000000000000" pitchFamily="2" charset="0"/>
              </a:rPr>
              <a:t>WHY GITHUB?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970C3-4500-4780-8F65-E12B9B9E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08432"/>
            <a:ext cx="2920484" cy="252663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i="1" u="sng" dirty="0"/>
              <a:t>Collaboration!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Most popular version control 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Employers can see your code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140D0-5A50-4CB2-8D7D-E554C7C39A12}"/>
              </a:ext>
            </a:extLst>
          </p:cNvPr>
          <p:cNvSpPr/>
          <p:nvPr/>
        </p:nvSpPr>
        <p:spPr>
          <a:xfrm>
            <a:off x="7691717" y="4897280"/>
            <a:ext cx="1452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verage" panose="020B0604020202020204" charset="0"/>
                <a:hlinkClick r:id="rId3"/>
              </a:rPr>
              <a:t>Source: Google Trends</a:t>
            </a:r>
            <a:endParaRPr lang="en-US" sz="1000" dirty="0">
              <a:latin typeface="Average" panose="020B060402020202020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E7FB03-57AE-48F8-B9C2-E94517ED2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879132"/>
              </p:ext>
            </p:extLst>
          </p:nvPr>
        </p:nvGraphicFramePr>
        <p:xfrm>
          <a:off x="3355848" y="834390"/>
          <a:ext cx="5788152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97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46850-1C89-4F91-B2F6-1AD2A44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92B58-1D8F-4939-8E84-DFFF1CE0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01" y="1100821"/>
            <a:ext cx="4048787" cy="29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A622-8349-4F57-8659-2345FCD5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41A75-3D7E-4AED-A3F6-3D9DBFF6640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/to/desired/directory/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|ssh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958EB-95F9-4DB1-81D2-413BDC08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50" y="2845201"/>
            <a:ext cx="3823499" cy="22363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BE8F1-F1A4-4F72-A3F7-0029640CF3B0}"/>
              </a:ext>
            </a:extLst>
          </p:cNvPr>
          <p:cNvCxnSpPr/>
          <p:nvPr/>
        </p:nvCxnSpPr>
        <p:spPr>
          <a:xfrm flipH="1" flipV="1">
            <a:off x="4009668" y="4268830"/>
            <a:ext cx="1149113" cy="4743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CAFFF-5085-4441-A31C-ED7E724F2878}"/>
              </a:ext>
            </a:extLst>
          </p:cNvPr>
          <p:cNvSpPr txBox="1"/>
          <p:nvPr/>
        </p:nvSpPr>
        <p:spPr>
          <a:xfrm>
            <a:off x="5153891" y="4743144"/>
            <a:ext cx="267927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verage" panose="020B0604020202020204" charset="0"/>
              </a:rPr>
              <a:t>Copy the URL to your clipboard!</a:t>
            </a:r>
          </a:p>
        </p:txBody>
      </p:sp>
    </p:spTree>
    <p:extLst>
      <p:ext uri="{BB962C8B-B14F-4D97-AF65-F5344CB8AC3E}">
        <p14:creationId xmlns:p14="http://schemas.microsoft.com/office/powerpoint/2010/main" val="36744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0AB298E-9134-4B8B-9062-439B4269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38400" y="2114550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1E0CE9B-8423-4B64-BDE8-1040C5CC5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1200" y="211455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2C948-D68D-45D1-AB11-C2E92156710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52800" y="2571750"/>
            <a:ext cx="2438400" cy="0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BBEC141F-6953-40D0-8224-6E72A46E7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7000" y="1642680"/>
            <a:ext cx="4572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5320950-4B58-4385-98CE-14961026B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7000" y="1642680"/>
            <a:ext cx="457200" cy="457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A93274-07B1-46E1-9C6D-38C30446A7D9}"/>
              </a:ext>
            </a:extLst>
          </p:cNvPr>
          <p:cNvCxnSpPr>
            <a:cxnSpLocks/>
          </p:cNvCxnSpPr>
          <p:nvPr/>
        </p:nvCxnSpPr>
        <p:spPr>
          <a:xfrm flipH="1">
            <a:off x="3352800" y="1871280"/>
            <a:ext cx="2438401" cy="0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EBEB9-D761-4DF5-A8B4-18D844B457EA}"/>
              </a:ext>
            </a:extLst>
          </p:cNvPr>
          <p:cNvSpPr/>
          <p:nvPr/>
        </p:nvSpPr>
        <p:spPr>
          <a:xfrm>
            <a:off x="3467371" y="583084"/>
            <a:ext cx="2209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latin typeface="Oswald Regular" panose="00000500000000000000" pitchFamily="2" charset="0"/>
              </a:rPr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39045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666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9E91-617E-4BE9-8190-542CE55F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AEF4-67DD-4B01-B246-39B5925DB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(Requires commit)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E150-A9F4-470A-AE8E-F4E44C8BD0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522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0AB298E-9134-4B8B-9062-439B4269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38400" y="2114550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1E0CE9B-8423-4B64-BDE8-1040C5CC5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1200" y="211455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2C948-D68D-45D1-AB11-C2E92156710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52800" y="2571750"/>
            <a:ext cx="2438400" cy="0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BBEC141F-6953-40D0-8224-6E72A46E7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7000" y="1642680"/>
            <a:ext cx="4572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5320950-4B58-4385-98CE-14961026B1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019801" y="1642680"/>
            <a:ext cx="457200" cy="457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5EBEB9-D761-4DF5-A8B4-18D844B457EA}"/>
              </a:ext>
            </a:extLst>
          </p:cNvPr>
          <p:cNvSpPr/>
          <p:nvPr/>
        </p:nvSpPr>
        <p:spPr>
          <a:xfrm>
            <a:off x="3467371" y="583084"/>
            <a:ext cx="2257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latin typeface="Oswald Regular" panose="00000500000000000000" pitchFamily="2" charset="0"/>
              </a:rPr>
              <a:t>PUSHING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6753C99-7E6F-4C7F-BF0F-D42F5D1D1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019801" y="165001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366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9E91-617E-4BE9-8190-542CE55F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AEF4-67DD-4B01-B246-39B5925DB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(Requires </a:t>
            </a:r>
            <a:r>
              <a:rPr lang="en-US" dirty="0"/>
              <a:t>change on remote)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E150-A9F4-470A-AE8E-F4E44C8BD0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4744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0AB298E-9134-4B8B-9062-439B4269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38400" y="2114550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1E0CE9B-8423-4B64-BDE8-1040C5CC5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91200" y="211455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32C948-D68D-45D1-AB11-C2E92156710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352800" y="2571750"/>
            <a:ext cx="2438400" cy="0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BBEC141F-6953-40D0-8224-6E72A46E7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7000" y="1642680"/>
            <a:ext cx="457200" cy="457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5EBEB9-D761-4DF5-A8B4-18D844B457EA}"/>
              </a:ext>
            </a:extLst>
          </p:cNvPr>
          <p:cNvSpPr/>
          <p:nvPr/>
        </p:nvSpPr>
        <p:spPr>
          <a:xfrm>
            <a:off x="3467371" y="583084"/>
            <a:ext cx="2108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latin typeface="Oswald Regular" panose="00000500000000000000" pitchFamily="2" charset="0"/>
              </a:rPr>
              <a:t>PULLING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6753C99-7E6F-4C7F-BF0F-D42F5D1D1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019800" y="1650015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5CD5B0-6484-4AFF-87D6-F92C1CADD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7000" y="164268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6684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06F1-51AE-40E3-920F-E7AC3BF1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branch &lt;branch-name&gt;</a:t>
            </a:r>
          </a:p>
          <a:p>
            <a:pPr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&lt;branch-name&gt;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79843" y="2358887"/>
            <a:ext cx="228600" cy="2784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842" y="0"/>
            <a:ext cx="228600" cy="2754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17765" y="44184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9452" y="3622467"/>
            <a:ext cx="119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my-branch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35116" y="3079337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35116" y="2347580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335116" y="1615823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 rot="2700000">
            <a:off x="4795624" y="3082341"/>
            <a:ext cx="228600" cy="11338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5116" y="3837790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03173" y="2597900"/>
            <a:ext cx="228600" cy="766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03172" y="1838688"/>
            <a:ext cx="228600" cy="766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58447" y="1751426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58447" y="2461764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58447" y="3130605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6081" y="30136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branch my-branch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593561" y="3861881"/>
            <a:ext cx="741555" cy="276999"/>
            <a:chOff x="3593561" y="3861881"/>
            <a:chExt cx="741555" cy="27699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966983" y="3998438"/>
              <a:ext cx="3681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93561" y="3861881"/>
              <a:ext cx="595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/>
                  </a:solidFill>
                  <a:latin typeface="Average" panose="020B0604020202020204" charset="0"/>
                </a:rPr>
                <a:t>you</a:t>
              </a:r>
              <a:endParaRPr lang="en-US" sz="1200" dirty="0">
                <a:solidFill>
                  <a:schemeClr val="accent6"/>
                </a:solidFill>
                <a:latin typeface="Average" panose="020B060402020202020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037603" y="3013677"/>
            <a:ext cx="559738" cy="559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1122" y="2193691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my-branch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21225" y="3182443"/>
            <a:ext cx="858040" cy="276999"/>
            <a:chOff x="5476499" y="3182443"/>
            <a:chExt cx="858040" cy="276999"/>
          </a:xfrm>
        </p:grpSpPr>
        <p:sp>
          <p:nvSpPr>
            <p:cNvPr id="38" name="TextBox 37"/>
            <p:cNvSpPr txBox="1"/>
            <p:nvPr/>
          </p:nvSpPr>
          <p:spPr>
            <a:xfrm flipH="1">
              <a:off x="5879386" y="3182443"/>
              <a:ext cx="4551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accent6"/>
                  </a:solidFill>
                  <a:latin typeface="Average" panose="020B0604020202020204" charset="0"/>
                </a:rPr>
                <a:t>you</a:t>
              </a:r>
              <a:endParaRPr lang="en-US" sz="1200" dirty="0">
                <a:solidFill>
                  <a:schemeClr val="accent6"/>
                </a:solidFill>
                <a:latin typeface="Average" panose="020B060402020202020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476499" y="3320942"/>
              <a:ext cx="44769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5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5" grpId="1"/>
      <p:bldP spid="33" grpId="0" animBg="1"/>
      <p:bldP spid="33" grpId="1" animBg="1"/>
      <p:bldP spid="33" grpId="2" animBg="1"/>
      <p:bldP spid="34" grpId="0"/>
      <p:bldP spid="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Oswald Regular" panose="00000500000000000000" pitchFamily="2" charset="0"/>
              </a:rPr>
              <a:t>GIT G</a:t>
            </a:r>
            <a:r>
              <a:rPr lang="en-US" dirty="0">
                <a:latin typeface="Oswald Regular" panose="00000500000000000000" pitchFamily="2" charset="0"/>
              </a:rPr>
              <a:t>OO</a:t>
            </a:r>
            <a:r>
              <a:rPr lang="en" dirty="0">
                <a:latin typeface="Oswald Regular" panose="00000500000000000000" pitchFamily="2" charset="0"/>
              </a:rPr>
              <a:t>D, </a:t>
            </a:r>
            <a:r>
              <a:rPr lang="en-US" dirty="0">
                <a:latin typeface="Oswald Regular" panose="00000500000000000000" pitchFamily="2" charset="0"/>
              </a:rPr>
              <a:t>KID</a:t>
            </a:r>
            <a:endParaRPr lang="en" dirty="0">
              <a:latin typeface="Oswald Regular" panose="00000500000000000000" pitchFamily="2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 Brief Introduction to Git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2F77370-F4BB-4993-996A-10295299D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38039" y="2569919"/>
            <a:ext cx="667922" cy="667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FF58-E6AB-4428-9C4D-8850F05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That-to-this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E93CD-3A8E-47D9-90B7-82CD9D680F8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merge &lt;target-branch&gt;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79843" y="2358887"/>
            <a:ext cx="228600" cy="2784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842" y="0"/>
            <a:ext cx="228600" cy="2754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17765" y="44184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9452" y="3622467"/>
            <a:ext cx="119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my-branch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35116" y="3079337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35116" y="2347580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335116" y="1615823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 rot="2700000">
            <a:off x="4795624" y="3082341"/>
            <a:ext cx="228600" cy="11338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35116" y="3837790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8900000">
            <a:off x="4779914" y="777305"/>
            <a:ext cx="228600" cy="1295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35116" y="884066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3173" y="2597900"/>
            <a:ext cx="228600" cy="766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03172" y="1838688"/>
            <a:ext cx="228600" cy="7665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58447" y="1751426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58447" y="2461764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58447" y="3130605"/>
            <a:ext cx="318052" cy="31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ll request review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79" y="506439"/>
            <a:ext cx="4323443" cy="41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F9670-4029-40FA-9359-15B8EDFF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57600" y="1657350"/>
            <a:ext cx="1828800" cy="18288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9FD09D-95ED-4312-AF2F-BD1580B7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830" y="1241852"/>
            <a:ext cx="5178339" cy="415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Automatic merge failed; fix conflicts and then commit the result. </a:t>
            </a:r>
          </a:p>
        </p:txBody>
      </p:sp>
    </p:spTree>
    <p:extLst>
      <p:ext uri="{BB962C8B-B14F-4D97-AF65-F5344CB8AC3E}">
        <p14:creationId xmlns:p14="http://schemas.microsoft.com/office/powerpoint/2010/main" val="4169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8EB9CB-3794-4F2B-B587-75F2D88D691F}"/>
              </a:ext>
            </a:extLst>
          </p:cNvPr>
          <p:cNvSpPr/>
          <p:nvPr/>
        </p:nvSpPr>
        <p:spPr>
          <a:xfrm>
            <a:off x="3535680" y="3256280"/>
            <a:ext cx="381000" cy="1887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533C-B680-459D-8880-139D2D77A8F8}"/>
              </a:ext>
            </a:extLst>
          </p:cNvPr>
          <p:cNvSpPr/>
          <p:nvPr/>
        </p:nvSpPr>
        <p:spPr>
          <a:xfrm>
            <a:off x="5227320" y="3738880"/>
            <a:ext cx="381000" cy="1404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8B835F-5220-4DA5-BC44-0EF13AEB4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18740" y="2824480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F910A37-9880-4960-BE0C-7212B8A03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98989" y="282448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26E5FA-CFEC-4D57-A22D-38F7C59E076C}"/>
              </a:ext>
            </a:extLst>
          </p:cNvPr>
          <p:cNvSpPr/>
          <p:nvPr/>
        </p:nvSpPr>
        <p:spPr>
          <a:xfrm rot="2700000">
            <a:off x="4325234" y="1348740"/>
            <a:ext cx="381000" cy="2405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1A2D3-517F-4300-9FE3-A43E86093FDA}"/>
              </a:ext>
            </a:extLst>
          </p:cNvPr>
          <p:cNvSpPr/>
          <p:nvPr/>
        </p:nvSpPr>
        <p:spPr>
          <a:xfrm>
            <a:off x="5227320" y="1566295"/>
            <a:ext cx="381000" cy="357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37E3A-56D6-4412-8A0A-2E6A4D83784A}"/>
              </a:ext>
            </a:extLst>
          </p:cNvPr>
          <p:cNvSpPr/>
          <p:nvPr/>
        </p:nvSpPr>
        <p:spPr>
          <a:xfrm>
            <a:off x="3535680" y="3256280"/>
            <a:ext cx="381000" cy="1887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D2E7A5-CE73-4E78-96CD-E6B933A9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35456"/>
              </p:ext>
            </p:extLst>
          </p:nvPr>
        </p:nvGraphicFramePr>
        <p:xfrm>
          <a:off x="2539644" y="1413895"/>
          <a:ext cx="237307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21010097"/>
                    </a:ext>
                  </a:extLst>
                </a:gridCol>
                <a:gridCol w="2164791">
                  <a:extLst>
                    <a:ext uri="{9D8B030D-6E8A-4147-A177-3AD203B41FA5}">
                      <a16:colId xmlns:a16="http://schemas.microsoft.com/office/drawing/2014/main" val="413654474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in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388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038E79-564B-4FE4-BFDF-C5EEC503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71484"/>
              </p:ext>
            </p:extLst>
          </p:nvPr>
        </p:nvGraphicFramePr>
        <p:xfrm>
          <a:off x="5956798" y="1413895"/>
          <a:ext cx="3090682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63">
                  <a:extLst>
                    <a:ext uri="{9D8B030D-6E8A-4147-A177-3AD203B41FA5}">
                      <a16:colId xmlns:a16="http://schemas.microsoft.com/office/drawing/2014/main" val="4221010097"/>
                    </a:ext>
                  </a:extLst>
                </a:gridCol>
                <a:gridCol w="2819419">
                  <a:extLst>
                    <a:ext uri="{9D8B030D-6E8A-4147-A177-3AD203B41FA5}">
                      <a16:colId xmlns:a16="http://schemas.microsoft.com/office/drawing/2014/main" val="413654474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in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388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2A08780-74C2-4E4C-9189-5AECA6080B05}"/>
              </a:ext>
            </a:extLst>
          </p:cNvPr>
          <p:cNvSpPr txBox="1"/>
          <p:nvPr/>
        </p:nvSpPr>
        <p:spPr>
          <a:xfrm>
            <a:off x="4794893" y="903803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verage" panose="020B0604020202020204" charset="0"/>
              </a:rPr>
              <a:t>Which to use?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E4F41-F396-4493-8746-9E6BD1F4EF1A}"/>
              </a:ext>
            </a:extLst>
          </p:cNvPr>
          <p:cNvSpPr txBox="1"/>
          <p:nvPr/>
        </p:nvSpPr>
        <p:spPr>
          <a:xfrm>
            <a:off x="6750693" y="312779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verage" panose="020B0604020202020204" charset="0"/>
              </a:rPr>
              <a:t>pull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65AA77-E300-4E2A-9817-49F14893EAC3}"/>
              </a:ext>
            </a:extLst>
          </p:cNvPr>
          <p:cNvSpPr/>
          <p:nvPr/>
        </p:nvSpPr>
        <p:spPr>
          <a:xfrm>
            <a:off x="5149596" y="1413895"/>
            <a:ext cx="536448" cy="5364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swald Regular" panose="020B0604020202020204" charset="0"/>
              </a:rPr>
              <a:t>MERGE CONFLICTS</a:t>
            </a:r>
            <a:endParaRPr lang="en-US" dirty="0">
              <a:latin typeface="Oswald Regular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They’re survivable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&lt;&lt;&lt;&lt;&lt;&lt;&lt;&lt;&lt;&lt;&lt;&lt;&lt;&lt;&lt;&lt;&lt;&lt;&lt; HEAD</a:t>
            </a:r>
          </a:p>
          <a:p>
            <a:pPr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//Their code</a:t>
            </a:r>
          </a:p>
          <a:p>
            <a:pPr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</a:t>
            </a:r>
          </a:p>
          <a:p>
            <a:pPr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//Your code</a:t>
            </a:r>
          </a:p>
          <a:p>
            <a:pPr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&gt;&gt;&gt;&gt;&gt;&gt;&gt;&gt;&gt;&gt;&gt;&gt;&gt;&gt;&gt;&gt;&gt;&gt;&gt;/some/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/structure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swald Regular" panose="020B0604020202020204" charset="0"/>
              </a:rPr>
              <a:t>OTHER STUFF</a:t>
            </a:r>
            <a:endParaRPr lang="en-US" dirty="0">
              <a:latin typeface="Oswald Regular" panose="020B06040202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That doesn’t really fit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diff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status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reset [--hard]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revert &lt;commit&gt;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1258" y="2132957"/>
            <a:ext cx="7801500" cy="877586"/>
          </a:xfrm>
        </p:spPr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3CDF4E-8887-4197-BA44-B1626D6F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swald Regular" panose="00000500000000000000" pitchFamily="2" charset="0"/>
              </a:rPr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3A8D-0B70-42EC-8B2B-5A0C3DC3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00" y="1152475"/>
            <a:ext cx="3999900" cy="3416400"/>
          </a:xfrm>
        </p:spPr>
        <p:txBody>
          <a:bodyPr anchor="t"/>
          <a:lstStyle/>
          <a:p>
            <a:pPr algn="ctr">
              <a:lnSpc>
                <a:spcPct val="100000"/>
              </a:lnSpc>
              <a:buNone/>
            </a:pPr>
            <a:r>
              <a:rPr lang="en-US" sz="2400" dirty="0">
                <a:latin typeface="Oswald Regular" panose="00000500000000000000" pitchFamily="2" charset="0"/>
              </a:rPr>
              <a:t>GIT</a:t>
            </a:r>
            <a:endParaRPr lang="en-US" sz="1800" dirty="0">
              <a:latin typeface="Oswald Regular" panose="00000500000000000000" pitchFamily="2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Why Git?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Making a Git Repository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Committing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Adding</a:t>
            </a:r>
          </a:p>
          <a:p>
            <a:pPr algn="ctr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7709-2422-4E94-95DB-64AF8061B9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62700" y="1152475"/>
            <a:ext cx="3999900" cy="3416400"/>
          </a:xfrm>
        </p:spPr>
        <p:txBody>
          <a:bodyPr anchor="t"/>
          <a:lstStyle/>
          <a:p>
            <a:pPr algn="ctr">
              <a:lnSpc>
                <a:spcPct val="100000"/>
              </a:lnSpc>
              <a:buNone/>
            </a:pPr>
            <a:r>
              <a:rPr lang="en-US" sz="2400" dirty="0">
                <a:latin typeface="Oswald Regular" panose="00000500000000000000" pitchFamily="2" charset="0"/>
              </a:rPr>
              <a:t>GITHUB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Why GitHub?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Making a Repository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Cloning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Pushing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Pulling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Branching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8248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C82E2D-F288-4A2F-A581-CC496C3E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dirty="0">
                <a:latin typeface="Oswald Regular" panose="00000500000000000000" pitchFamily="2" charset="0"/>
              </a:rPr>
              <a:t>GIT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A6B4D2-ABB1-4D19-A739-4AE4C4042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54450" y="3002250"/>
            <a:ext cx="685800" cy="6858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354728CA-C5A7-4EC4-A31A-8D79DAB9B93B}"/>
              </a:ext>
            </a:extLst>
          </p:cNvPr>
          <p:cNvSpPr txBox="1">
            <a:spLocks/>
          </p:cNvSpPr>
          <p:nvPr/>
        </p:nvSpPr>
        <p:spPr>
          <a:xfrm>
            <a:off x="671250" y="1280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verage" panose="020B0604020202020204" charset="0"/>
              </a:rPr>
              <a:t>Let’s start with</a:t>
            </a:r>
          </a:p>
        </p:txBody>
      </p:sp>
    </p:spTree>
    <p:extLst>
      <p:ext uri="{BB962C8B-B14F-4D97-AF65-F5344CB8AC3E}">
        <p14:creationId xmlns:p14="http://schemas.microsoft.com/office/powerpoint/2010/main" val="22530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2A6D4-E5EE-41B1-9C7A-01B77D1A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984050" cy="572700"/>
          </a:xfrm>
        </p:spPr>
        <p:txBody>
          <a:bodyPr/>
          <a:lstStyle/>
          <a:p>
            <a:r>
              <a:rPr lang="en-US" dirty="0">
                <a:latin typeface="Oswald Regular" panose="00000500000000000000" pitchFamily="2" charset="0"/>
              </a:rPr>
              <a:t>WHY GIT?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970C3-4500-4780-8F65-E12B9B9E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08432"/>
            <a:ext cx="2920484" cy="252663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Version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Better than other version control (Personal opinion)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Desirable skill in industry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572444-B75A-4A34-AAC7-21052BB65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302701"/>
              </p:ext>
            </p:extLst>
          </p:nvPr>
        </p:nvGraphicFramePr>
        <p:xfrm>
          <a:off x="3295750" y="1017725"/>
          <a:ext cx="5785189" cy="347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37140D0-5A50-4CB2-8D7D-E554C7C39A12}"/>
              </a:ext>
            </a:extLst>
          </p:cNvPr>
          <p:cNvSpPr/>
          <p:nvPr/>
        </p:nvSpPr>
        <p:spPr>
          <a:xfrm>
            <a:off x="7691717" y="4897280"/>
            <a:ext cx="1452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verage" panose="020B0604020202020204" charset="0"/>
                <a:hlinkClick r:id="rId4"/>
              </a:rPr>
              <a:t>Source: Google Trends</a:t>
            </a:r>
            <a:endParaRPr lang="en-US" sz="1000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54C4C-86DE-4A9A-93D8-42246F1BEA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/to/desired/directory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Average" panose="020B0604020202020204" charset="0"/>
                <a:cs typeface="Courier New" panose="02070309020205020404" pitchFamily="49" charset="0"/>
              </a:rPr>
              <a:t>or</a:t>
            </a:r>
            <a:br>
              <a:rPr lang="en-US" dirty="0">
                <a:latin typeface="Average" panose="020B0604020202020204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new_directory_name</a:t>
            </a:r>
            <a:endParaRPr lang="en-US" b="1" dirty="0">
              <a:latin typeface="Average" panose="020B0604020202020204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BBE05B-5C03-4B7D-9FCB-C172992F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</p:spPr>
        <p:txBody>
          <a:bodyPr/>
          <a:lstStyle/>
          <a:p>
            <a:r>
              <a:rPr lang="en-US" dirty="0">
                <a:latin typeface="Oswald Regular" panose="00000500000000000000" pitchFamily="2" charset="0"/>
              </a:rPr>
              <a:t>MAKING A GIT REPO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A065324-B4BE-47DE-8D11-852029EC6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574099"/>
          </a:xfrm>
        </p:spPr>
        <p:txBody>
          <a:bodyPr anchor="ctr"/>
          <a:lstStyle/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dirty="0">
              <a:latin typeface="Average" panose="020B0604020202020204" charset="0"/>
              <a:cs typeface="Courier New" panose="02070309020205020404" pitchFamily="49" charset="0"/>
            </a:endParaRPr>
          </a:p>
          <a:p>
            <a:pPr marL="460375" indent="-460375" algn="l"/>
            <a:r>
              <a:rPr lang="en-US" b="1" dirty="0">
                <a:latin typeface="Average" panose="020B0604020202020204" charset="0"/>
                <a:cs typeface="Courier New" panose="02070309020205020404" pitchFamily="49" charset="0"/>
              </a:rPr>
              <a:t>	“</a:t>
            </a:r>
            <a:r>
              <a:rPr lang="en-US" dirty="0">
                <a:latin typeface="Average" panose="020B0604020202020204" charset="0"/>
                <a:cs typeface="Courier New" panose="02070309020205020404" pitchFamily="49" charset="0"/>
              </a:rPr>
              <a:t>Make directory”</a:t>
            </a:r>
            <a:endParaRPr lang="en-US" b="1" dirty="0">
              <a:latin typeface="Average" panose="020B0604020202020204" charset="0"/>
              <a:cs typeface="Courier New" panose="02070309020205020404" pitchFamily="49" charset="0"/>
            </a:endParaRPr>
          </a:p>
          <a:p>
            <a:pPr marL="460375" indent="-460375"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460375" indent="-460375" algn="l"/>
            <a:r>
              <a:rPr lang="en-US" dirty="0">
                <a:latin typeface="Average" panose="020B0604020202020204" charset="0"/>
                <a:cs typeface="Courier New" panose="02070309020205020404" pitchFamily="49" charset="0"/>
              </a:rPr>
              <a:t>	“Change directory”</a:t>
            </a:r>
          </a:p>
        </p:txBody>
      </p:sp>
    </p:spTree>
    <p:extLst>
      <p:ext uri="{BB962C8B-B14F-4D97-AF65-F5344CB8AC3E}">
        <p14:creationId xmlns:p14="http://schemas.microsoft.com/office/powerpoint/2010/main" val="14360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E272-6289-4DE2-8FCC-7760D19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0000500000000000000" pitchFamily="2" charset="0"/>
              </a:rPr>
              <a:t>COMMITTING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923BA-D23C-4350-98D0-68825C35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574099"/>
          </a:xfrm>
        </p:spPr>
        <p:txBody>
          <a:bodyPr/>
          <a:lstStyle/>
          <a:p>
            <a:pPr algn="l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--all </a:t>
            </a:r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or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endParaRPr lang="en-US" sz="1100" dirty="0">
              <a:latin typeface="Average" panose="020B0604020202020204" charset="0"/>
              <a:cs typeface="Courier New" panose="02070309020205020404" pitchFamily="49" charset="0"/>
            </a:endParaRPr>
          </a:p>
          <a:p>
            <a:pPr marL="460375" indent="-460375" algn="l"/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	Tell command to auto-stage (beyond our scope but helpful)</a:t>
            </a:r>
          </a:p>
          <a:p>
            <a:pPr marL="460375" indent="-460375" algn="l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--message</a:t>
            </a:r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 or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endParaRPr lang="en-US" sz="1100" dirty="0">
              <a:latin typeface="Average" panose="020B0604020202020204" charset="0"/>
              <a:cs typeface="Courier New" panose="02070309020205020404" pitchFamily="49" charset="0"/>
            </a:endParaRPr>
          </a:p>
          <a:p>
            <a:pPr marL="460375" indent="-460375" algn="l"/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	Instead of using vi to write a commit message, use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 as the message. </a:t>
            </a:r>
          </a:p>
          <a:p>
            <a:pPr marL="460375" indent="-460375" algn="l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-am</a:t>
            </a:r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 </a:t>
            </a:r>
          </a:p>
          <a:p>
            <a:pPr marL="460375" indent="-460375" algn="l"/>
            <a:r>
              <a:rPr lang="en-US" sz="1100" dirty="0">
                <a:latin typeface="Average" panose="020B0604020202020204" charset="0"/>
                <a:cs typeface="Courier New" panose="02070309020205020404" pitchFamily="49" charset="0"/>
              </a:rPr>
              <a:t>	Combination of –a and –m, just exclude the extra dash.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E0FB5-5059-4295-8B4D-C7AFCB02297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–am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8F0DE4-3DF1-486C-A9E1-632451DE33F0}"/>
              </a:ext>
            </a:extLst>
          </p:cNvPr>
          <p:cNvCxnSpPr>
            <a:cxnSpLocks/>
          </p:cNvCxnSpPr>
          <p:nvPr/>
        </p:nvCxnSpPr>
        <p:spPr>
          <a:xfrm>
            <a:off x="4029227" y="1365912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3DC0C-90DE-4972-9E2D-B215477F8A3F}"/>
              </a:ext>
            </a:extLst>
          </p:cNvPr>
          <p:cNvSpPr txBox="1"/>
          <p:nvPr/>
        </p:nvSpPr>
        <p:spPr>
          <a:xfrm>
            <a:off x="2410691" y="1058135"/>
            <a:ext cx="202170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verage" panose="020B0604020202020204" charset="0"/>
              </a:rPr>
              <a:t>Friendlier for new users!</a:t>
            </a:r>
          </a:p>
        </p:txBody>
      </p:sp>
    </p:spTree>
    <p:extLst>
      <p:ext uri="{BB962C8B-B14F-4D97-AF65-F5344CB8AC3E}">
        <p14:creationId xmlns:p14="http://schemas.microsoft.com/office/powerpoint/2010/main" val="3743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51E9-0434-4E5D-9C1E-C5E879B8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 Regular" panose="00000500000000000000" pitchFamily="2" charset="0"/>
              </a:rPr>
              <a:t>ADDING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99DC5-D375-4268-8915-4B50D31D8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Average" panose="020B0604020202020204" charset="0"/>
                <a:cs typeface="Courier New" panose="02070309020205020404" pitchFamily="49" charset="0"/>
              </a:rPr>
              <a:t> – Add everything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C5F7-F85F-4345-A4A5-16E44C74DB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</a:p>
          <a:p>
            <a:pPr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*.[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82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4A81-4340-4B31-A844-1A636B9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90" y="2155919"/>
            <a:ext cx="7852200" cy="861000"/>
          </a:xfrm>
        </p:spPr>
        <p:txBody>
          <a:bodyPr/>
          <a:lstStyle/>
          <a:p>
            <a:r>
              <a:rPr lang="en-US" sz="5400" dirty="0">
                <a:latin typeface="Oswald Regular" panose="00000500000000000000" pitchFamily="2" charset="0"/>
              </a:rPr>
              <a:t>GITHUB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E520E5-B684-436B-BBFB-0323D369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34890" y="3016919"/>
            <a:ext cx="685800" cy="6858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BE5F7EF2-F494-47D9-A4BF-77DBDACE1B2B}"/>
              </a:ext>
            </a:extLst>
          </p:cNvPr>
          <p:cNvSpPr txBox="1">
            <a:spLocks/>
          </p:cNvSpPr>
          <p:nvPr/>
        </p:nvSpPr>
        <p:spPr>
          <a:xfrm>
            <a:off x="671250" y="1280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Average" panose="020B0604020202020204" charset="0"/>
              </a:rPr>
              <a:t>Moving on to</a:t>
            </a:r>
          </a:p>
        </p:txBody>
      </p:sp>
    </p:spTree>
    <p:extLst>
      <p:ext uri="{BB962C8B-B14F-4D97-AF65-F5344CB8AC3E}">
        <p14:creationId xmlns:p14="http://schemas.microsoft.com/office/powerpoint/2010/main" val="10497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856</Words>
  <Application>Microsoft Office PowerPoint</Application>
  <PresentationFormat>On-screen Show (16:9)</PresentationFormat>
  <Paragraphs>155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Oswald Regular</vt:lpstr>
      <vt:lpstr>Average</vt:lpstr>
      <vt:lpstr>Oswald</vt:lpstr>
      <vt:lpstr>Slate</vt:lpstr>
      <vt:lpstr>PowerPoint Presentation</vt:lpstr>
      <vt:lpstr>GIT GOOD, KID</vt:lpstr>
      <vt:lpstr>OVERVIEW</vt:lpstr>
      <vt:lpstr>GIT</vt:lpstr>
      <vt:lpstr>WHY GIT?</vt:lpstr>
      <vt:lpstr>MAKING A GIT REPO</vt:lpstr>
      <vt:lpstr>COMMITTING</vt:lpstr>
      <vt:lpstr>ADDING</vt:lpstr>
      <vt:lpstr>GITHUB</vt:lpstr>
      <vt:lpstr>WHY GITHUB?</vt:lpstr>
      <vt:lpstr>MAKING A REPOSITORY</vt:lpstr>
      <vt:lpstr>CLONING</vt:lpstr>
      <vt:lpstr>PowerPoint Presentation</vt:lpstr>
      <vt:lpstr>PUSHING</vt:lpstr>
      <vt:lpstr>PowerPoint Presentation</vt:lpstr>
      <vt:lpstr>PULLING</vt:lpstr>
      <vt:lpstr>PowerPoint Presentation</vt:lpstr>
      <vt:lpstr>BRANCHING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MERGE CONFLICTS</vt:lpstr>
      <vt:lpstr>OTHER STUFF</vt:lpstr>
      <vt:lpstr>GIT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Britain, Gabriel Wade</dc:creator>
  <cp:lastModifiedBy>Britain, Gabriel Wade</cp:lastModifiedBy>
  <cp:revision>31</cp:revision>
  <dcterms:modified xsi:type="dcterms:W3CDTF">2017-10-18T00:15:12Z</dcterms:modified>
</cp:coreProperties>
</file>