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34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5716-3581-428E-AAC8-2CC82D2645F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D4DE-E885-45A7-B3C7-716F5F4B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4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5716-3581-428E-AAC8-2CC82D2645F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D4DE-E885-45A7-B3C7-716F5F4B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6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5716-3581-428E-AAC8-2CC82D2645F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D4DE-E885-45A7-B3C7-716F5F4B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0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5716-3581-428E-AAC8-2CC82D2645F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D4DE-E885-45A7-B3C7-716F5F4BA31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0156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5716-3581-428E-AAC8-2CC82D2645F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D4DE-E885-45A7-B3C7-716F5F4B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32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5716-3581-428E-AAC8-2CC82D2645F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D4DE-E885-45A7-B3C7-716F5F4B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78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5716-3581-428E-AAC8-2CC82D2645F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D4DE-E885-45A7-B3C7-716F5F4B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31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5716-3581-428E-AAC8-2CC82D2645F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D4DE-E885-45A7-B3C7-716F5F4B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29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5716-3581-428E-AAC8-2CC82D2645F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D4DE-E885-45A7-B3C7-716F5F4B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8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5716-3581-428E-AAC8-2CC82D2645F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D4DE-E885-45A7-B3C7-716F5F4B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4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5716-3581-428E-AAC8-2CC82D2645F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D4DE-E885-45A7-B3C7-716F5F4B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3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5716-3581-428E-AAC8-2CC82D2645F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D4DE-E885-45A7-B3C7-716F5F4B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0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5716-3581-428E-AAC8-2CC82D2645F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D4DE-E885-45A7-B3C7-716F5F4B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1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5716-3581-428E-AAC8-2CC82D2645F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D4DE-E885-45A7-B3C7-716F5F4B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1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5716-3581-428E-AAC8-2CC82D2645F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D4DE-E885-45A7-B3C7-716F5F4B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6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5716-3581-428E-AAC8-2CC82D2645F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D4DE-E885-45A7-B3C7-716F5F4B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1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5716-3581-428E-AAC8-2CC82D2645F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D4DE-E885-45A7-B3C7-716F5F4B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B5716-3581-428E-AAC8-2CC82D2645F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DD4DE-E885-45A7-B3C7-716F5F4B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42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everoad.com/blog/agile-sdlc/" TargetMode="External"/><Relationship Id="rId2" Type="http://schemas.openxmlformats.org/officeDocument/2006/relationships/hyperlink" Target="https://www.atlassian.com/agi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rumguide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52A6-0E49-02F6-CC23-6221CBF3CE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Scrum-Agile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57B13-AAC3-CA74-E584-09027C7AD6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Brian Voo</a:t>
            </a:r>
          </a:p>
        </p:txBody>
      </p:sp>
    </p:spTree>
    <p:extLst>
      <p:ext uri="{BB962C8B-B14F-4D97-AF65-F5344CB8AC3E}">
        <p14:creationId xmlns:p14="http://schemas.microsoft.com/office/powerpoint/2010/main" val="258731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69BA4-3483-AEAB-8F82-8EA0345D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D02BD-96A9-7C42-26B8-96562832E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92" y="2096064"/>
            <a:ext cx="10935978" cy="369513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b="1" dirty="0"/>
              <a:t>Scrum Master</a:t>
            </a:r>
            <a:r>
              <a:rPr lang="en-US" dirty="0"/>
              <a:t>: Facilitator of the Scrum Process such as Daily Standups, Sprint Reviews, and more, as well as resolves any blockers.</a:t>
            </a:r>
          </a:p>
          <a:p>
            <a:pPr>
              <a:spcAft>
                <a:spcPts val="1200"/>
              </a:spcAft>
            </a:pPr>
            <a:r>
              <a:rPr lang="en-US" b="1" dirty="0"/>
              <a:t>Product Owner</a:t>
            </a:r>
            <a:r>
              <a:rPr lang="en-US" dirty="0"/>
              <a:t>: Prioritizes and refines the backlogs to align with business goals.</a:t>
            </a:r>
          </a:p>
          <a:p>
            <a:pPr>
              <a:spcAft>
                <a:spcPts val="1200"/>
              </a:spcAft>
            </a:pPr>
            <a:r>
              <a:rPr lang="en-US" b="1" dirty="0"/>
              <a:t>Development Team</a:t>
            </a:r>
            <a:r>
              <a:rPr lang="en-US" dirty="0"/>
              <a:t>:</a:t>
            </a:r>
          </a:p>
          <a:p>
            <a:pPr lvl="1">
              <a:spcAft>
                <a:spcPts val="1200"/>
              </a:spcAft>
            </a:pPr>
            <a:r>
              <a:rPr lang="en-US" b="1" dirty="0"/>
              <a:t>Code Developers</a:t>
            </a:r>
            <a:r>
              <a:rPr lang="en-US" dirty="0"/>
              <a:t>: Builds the code for the product while meeting the client’s requirements.</a:t>
            </a:r>
          </a:p>
          <a:p>
            <a:pPr lvl="1">
              <a:spcAft>
                <a:spcPts val="1200"/>
              </a:spcAft>
            </a:pPr>
            <a:r>
              <a:rPr lang="en-US" b="1" dirty="0"/>
              <a:t>Testers</a:t>
            </a:r>
            <a:r>
              <a:rPr lang="en-US" dirty="0"/>
              <a:t>: Runs tests based off whether the requirements are met or not.</a:t>
            </a:r>
          </a:p>
        </p:txBody>
      </p:sp>
    </p:spTree>
    <p:extLst>
      <p:ext uri="{BB962C8B-B14F-4D97-AF65-F5344CB8AC3E}">
        <p14:creationId xmlns:p14="http://schemas.microsoft.com/office/powerpoint/2010/main" val="170367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32156-197A-03C9-E5AD-2B2F9EA20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Phases in SDLC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F01F-25B1-F5DE-F3FD-E3B5412D5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922" y="2096064"/>
            <a:ext cx="10825515" cy="369513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b="1" dirty="0"/>
              <a:t>Planning </a:t>
            </a:r>
            <a:r>
              <a:rPr lang="en-US" sz="1600" dirty="0"/>
              <a:t>: Alignment with business goals and prioritize features for incremental delivery.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b="1" dirty="0"/>
              <a:t>Requirements Gathering and Analysis </a:t>
            </a:r>
            <a:r>
              <a:rPr lang="en-US" sz="1600" dirty="0"/>
              <a:t>: Define clear user stories and allow flexibility to adapt to changing requirements.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b="1" dirty="0"/>
              <a:t>Design </a:t>
            </a:r>
            <a:r>
              <a:rPr lang="en-US" sz="1600" dirty="0"/>
              <a:t>: Focuses on simple designs that allow rapid iteration and collaboration.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b="1" dirty="0"/>
              <a:t>Development (Iteration) </a:t>
            </a:r>
            <a:r>
              <a:rPr lang="en-US" sz="1600" dirty="0"/>
              <a:t>: Builds product increments iteratively and deliver working software regularly.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b="1" dirty="0"/>
              <a:t>Testing </a:t>
            </a:r>
            <a:r>
              <a:rPr lang="en-US" sz="1600" dirty="0"/>
              <a:t>: Identify defects early, ensuring that the software is high-quality and meets the user needs.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b="1" dirty="0"/>
              <a:t>Deployment</a:t>
            </a:r>
            <a:r>
              <a:rPr lang="en-US" sz="1600" dirty="0"/>
              <a:t> : Delivers tangible progress and value to stakeholders for real-world feedback.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b="1" dirty="0"/>
              <a:t>Maintenance </a:t>
            </a:r>
            <a:r>
              <a:rPr lang="en-US" sz="1600" dirty="0"/>
              <a:t>: Sustains and improves the produce after release, addressing issues and adapting to changes.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6978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B085C-95D5-C77B-C519-87A80D10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Waterfall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DA13F-7B82-2011-41A1-2DCDB265C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Characteristics of the Waterfall Model</a:t>
            </a:r>
          </a:p>
          <a:p>
            <a:pPr lvl="1"/>
            <a:r>
              <a:rPr lang="en-US" dirty="0"/>
              <a:t>Rigid and hard to adapt to changes</a:t>
            </a:r>
          </a:p>
          <a:p>
            <a:pPr lvl="1"/>
            <a:r>
              <a:rPr lang="en-US" dirty="0"/>
              <a:t>Operates Sequentially (Can not progress without previous phases completed)</a:t>
            </a:r>
          </a:p>
          <a:p>
            <a:pPr lvl="1"/>
            <a:r>
              <a:rPr lang="en-US" dirty="0"/>
              <a:t>Inflexible to any change which can cause delay in final product</a:t>
            </a:r>
          </a:p>
          <a:p>
            <a:pPr marL="0" indent="0">
              <a:buNone/>
            </a:pPr>
            <a:r>
              <a:rPr lang="en-US" sz="1800" dirty="0"/>
              <a:t>If the Waterfall model was used, any changes to the booking form would have caused a significant delay due to the structure being inflexible.</a:t>
            </a:r>
          </a:p>
          <a:p>
            <a:pPr marL="0" indent="0">
              <a:buNone/>
            </a:pPr>
            <a:r>
              <a:rPr lang="en-US" sz="1800" dirty="0"/>
              <a:t>Since using the Scrum-Agile approach it allowed the team flexibility and adaptability the any changes.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07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76DE-A32D-CD96-8A9F-A9914AD64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vs.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8DADA-7052-5100-68C1-3FC92A43D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Factors to Consider:</a:t>
            </a:r>
          </a:p>
          <a:p>
            <a:pPr lvl="1"/>
            <a:r>
              <a:rPr lang="en-US" sz="2000" dirty="0"/>
              <a:t>Project Size: Agile is a better fit for evolving projects</a:t>
            </a:r>
          </a:p>
          <a:p>
            <a:pPr lvl="1"/>
            <a:r>
              <a:rPr lang="en-US" sz="2000" dirty="0"/>
              <a:t>Scope Changes: Agile accommodates for changes with flexibility and adaption</a:t>
            </a:r>
          </a:p>
          <a:p>
            <a:pPr lvl="1"/>
            <a:r>
              <a:rPr lang="en-US" sz="2000" dirty="0"/>
              <a:t>Client Feedback: Agile provides more opportunities for feedback on the project</a:t>
            </a:r>
          </a:p>
          <a:p>
            <a:pPr marL="0" indent="0">
              <a:buNone/>
            </a:pPr>
            <a:r>
              <a:rPr lang="en-US" dirty="0"/>
              <a:t>With these factors Agile seems to be the best choice for the SNHU Travel Project due to its flexibility, frequent deliverables, and responsiveness to the client’s stakeholders needs.</a:t>
            </a:r>
          </a:p>
        </p:txBody>
      </p:sp>
    </p:spTree>
    <p:extLst>
      <p:ext uri="{BB962C8B-B14F-4D97-AF65-F5344CB8AC3E}">
        <p14:creationId xmlns:p14="http://schemas.microsoft.com/office/powerpoint/2010/main" val="306577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2DDD-B8A9-211E-329A-37ADD75A1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24638-9ECC-AD22-CD99-4913FDA0F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Atlassian. (2023). </a:t>
            </a:r>
            <a:r>
              <a:rPr lang="en-US" sz="1600" i="1" dirty="0"/>
              <a:t>What is Agile software development?</a:t>
            </a:r>
            <a:r>
              <a:rPr lang="en-US" sz="1600" dirty="0"/>
              <a:t> Atlassian. </a:t>
            </a:r>
            <a:r>
              <a:rPr lang="en-US" sz="1600" dirty="0">
                <a:hlinkClick r:id="rId2"/>
              </a:rPr>
              <a:t>https://www.atlassian.com/agile</a:t>
            </a:r>
            <a:endParaRPr lang="en-US" sz="1600" dirty="0"/>
          </a:p>
          <a:p>
            <a:r>
              <a:rPr lang="en-US" sz="1600" dirty="0" err="1"/>
              <a:t>Cleveroad</a:t>
            </a:r>
            <a:r>
              <a:rPr lang="en-US" sz="1600" dirty="0"/>
              <a:t>. (2022). </a:t>
            </a:r>
            <a:r>
              <a:rPr lang="en-US" sz="1600" i="1" dirty="0"/>
              <a:t>Agile software development life cycle: Phases and methodologies.</a:t>
            </a:r>
            <a:r>
              <a:rPr lang="en-US" sz="1600" dirty="0"/>
              <a:t> </a:t>
            </a:r>
            <a:r>
              <a:rPr lang="en-US" sz="1600" dirty="0" err="1"/>
              <a:t>Cleveroad</a:t>
            </a:r>
            <a:r>
              <a:rPr lang="en-US" sz="1600" dirty="0"/>
              <a:t>. </a:t>
            </a:r>
            <a:r>
              <a:rPr lang="en-US" sz="1600" dirty="0">
                <a:hlinkClick r:id="rId3"/>
              </a:rPr>
              <a:t>https://www.cleveroad.com/blog/agile-sdlc/</a:t>
            </a:r>
            <a:endParaRPr lang="en-US" sz="1600" dirty="0"/>
          </a:p>
          <a:p>
            <a:r>
              <a:rPr lang="en-US" sz="1600" dirty="0" err="1"/>
              <a:t>Schwaber</a:t>
            </a:r>
            <a:r>
              <a:rPr lang="en-US" sz="1600" dirty="0"/>
              <a:t>, K., &amp; Sutherland, J. (2020). </a:t>
            </a:r>
            <a:r>
              <a:rPr lang="en-US" sz="1600" i="1" dirty="0"/>
              <a:t>The Scrum guide: The definitive guide to Scrum: The rules of the game.</a:t>
            </a:r>
            <a:r>
              <a:rPr lang="en-US" sz="1600" dirty="0"/>
              <a:t> Scrum Guides. </a:t>
            </a:r>
            <a:r>
              <a:rPr lang="en-US" sz="1600" dirty="0">
                <a:hlinkClick r:id="rId4"/>
              </a:rPr>
              <a:t>https://scrumguides.org/</a:t>
            </a:r>
            <a:endParaRPr lang="en-US" sz="1600" dirty="0"/>
          </a:p>
          <a:p>
            <a:r>
              <a:rPr lang="en-US" sz="1600" dirty="0"/>
              <a:t>Sommerville, I. (2019). </a:t>
            </a:r>
            <a:r>
              <a:rPr lang="en-US" sz="1600" i="1" dirty="0"/>
              <a:t>Software engineering</a:t>
            </a:r>
            <a:r>
              <a:rPr lang="en-US" sz="1600" dirty="0"/>
              <a:t> (10th ed.). Pearson.</a:t>
            </a:r>
          </a:p>
        </p:txBody>
      </p:sp>
    </p:spTree>
    <p:extLst>
      <p:ext uri="{BB962C8B-B14F-4D97-AF65-F5344CB8AC3E}">
        <p14:creationId xmlns:p14="http://schemas.microsoft.com/office/powerpoint/2010/main" val="542619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48</TotalTime>
  <Words>446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Scrum-Agile Approach</vt:lpstr>
      <vt:lpstr>Agile Roles</vt:lpstr>
      <vt:lpstr>Agile Phases in SDLC</vt:lpstr>
      <vt:lpstr>Describe Waterfall Model</vt:lpstr>
      <vt:lpstr>Waterfall vs. Agile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Voo</dc:creator>
  <cp:lastModifiedBy>Brian Voo</cp:lastModifiedBy>
  <cp:revision>1</cp:revision>
  <dcterms:created xsi:type="dcterms:W3CDTF">2024-12-16T01:37:58Z</dcterms:created>
  <dcterms:modified xsi:type="dcterms:W3CDTF">2024-12-16T02:26:47Z</dcterms:modified>
</cp:coreProperties>
</file>