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29.xml.rels" ContentType="application/vnd.openxmlformats-package.relationships+xml"/>
  <Override PartName="/ppt/slides/_rels/slide34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35.xml.rels" ContentType="application/vnd.openxmlformats-package.relationships+xml"/>
  <Override PartName="/ppt/slides/_rels/slide26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15.xml.rels" ContentType="application/vnd.openxmlformats-package.relationships+xml"/>
  <Override PartName="/ppt/slides/_rels/slide38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30.xml.rels" ContentType="application/vnd.openxmlformats-package.relationships+xml"/>
  <Override PartName="/ppt/slides/_rels/slide37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6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47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59.png" ContentType="image/png"/>
  <Override PartName="/ppt/media/image10.png" ContentType="image/png"/>
  <Override PartName="/ppt/media/image69.png" ContentType="image/png"/>
  <Override PartName="/ppt/media/image11.png" ContentType="image/png"/>
  <Override PartName="/ppt/media/image37.png" ContentType="image/png"/>
  <Override PartName="/ppt/media/image2.png" ContentType="image/png"/>
  <Override PartName="/ppt/media/image52.png" ContentType="image/png"/>
  <Override PartName="/ppt/media/image7.png" ContentType="image/png"/>
  <Override PartName="/ppt/media/image57.png" ContentType="image/png"/>
  <Override PartName="/ppt/media/image22.png" ContentType="image/png"/>
  <Override PartName="/ppt/media/image36.png" ContentType="image/png"/>
  <Override PartName="/ppt/media/image1.png" ContentType="image/png"/>
  <Override PartName="/ppt/media/image51.png" ContentType="image/png"/>
  <Override PartName="/ppt/media/image50.png" ContentType="image/png"/>
  <Override PartName="/ppt/media/image17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49.png" ContentType="image/png"/>
  <Override PartName="/ppt/media/image82.png" ContentType="image/png"/>
  <Override PartName="/ppt/media/image64.png" ContentType="image/png"/>
  <Override PartName="/ppt/media/image68.png" ContentType="image/png"/>
  <Override PartName="/ppt/media/image15.png" ContentType="image/png"/>
  <Override PartName="/ppt/media/image70.png" ContentType="image/png"/>
  <Override PartName="/ppt/media/image77.png" ContentType="image/png"/>
  <Override PartName="/ppt/media/image65.png" ContentType="image/png"/>
  <Override PartName="/ppt/media/image12.png" ContentType="image/png"/>
  <Override PartName="/ppt/media/image80.png" ContentType="image/png"/>
  <Override PartName="/ppt/media/image74.png" ContentType="image/png"/>
  <Override PartName="/ppt/media/image21.png" ContentType="image/png"/>
  <Override PartName="/ppt/media/image67.png" ContentType="image/png"/>
  <Override PartName="/ppt/media/image14.png" ContentType="image/png"/>
  <Override PartName="/ppt/media/image76.png" ContentType="image/png"/>
  <Override PartName="/ppt/media/image23.png" ContentType="image/png"/>
  <Override PartName="/ppt/media/image78.png" ContentType="image/png"/>
  <Override PartName="/ppt/media/image66.png" ContentType="image/png"/>
  <Override PartName="/ppt/media/image13.png" ContentType="image/png"/>
  <Override PartName="/ppt/media/image81.png" ContentType="image/png"/>
  <Override PartName="/ppt/media/image48.png" ContentType="image/png"/>
  <Override PartName="/ppt/media/image75.png" ContentType="image/png"/>
  <Override PartName="/ppt/media/image73.png" ContentType="image/png"/>
  <Override PartName="/ppt/media/image72.png" ContentType="image/png"/>
  <Override PartName="/ppt/media/image39.png" ContentType="image/png"/>
  <Override PartName="/ppt/media/image71.png" ContentType="image/png"/>
  <Override PartName="/ppt/media/image38.png" ContentType="image/png"/>
  <Override PartName="/ppt/media/image20.png" ContentType="image/png"/>
  <Override PartName="/ppt/media/image79.png" ContentType="image/png"/>
  <Override PartName="/ppt/media/image5.png" ContentType="image/png"/>
  <Override PartName="/ppt/media/image55.png" ContentType="image/png"/>
  <Override PartName="/ppt/media/image19.png" ContentType="image/png"/>
  <Override PartName="/ppt/media/image18.png" ContentType="image/png"/>
  <Override PartName="/ppt/media/image16.png" ContentType="image/png"/>
  <Override PartName="/ppt/media/image4.png" ContentType="image/png"/>
  <Override PartName="/ppt/media/image54.png" ContentType="image/png"/>
  <Override PartName="/ppt/media/image8.png" ContentType="image/png"/>
  <Override PartName="/ppt/media/image58.png" ContentType="image/png"/>
  <Override PartName="/ppt/media/image3.png" ContentType="image/png"/>
  <Override PartName="/ppt/media/image53.png" ContentType="image/png"/>
  <Override PartName="/ppt/media/image6.png" ContentType="image/png"/>
  <Override PartName="/ppt/media/image5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9144000" cy="514826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880" cy="994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28560" y="1370520"/>
            <a:ext cx="7886880" cy="32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image" Target="../media/image78.png"/><Relationship Id="rId3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81.png"/><Relationship Id="rId2" Type="http://schemas.openxmlformats.org/officeDocument/2006/relationships/image" Target="../media/image8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143000" y="2703960"/>
            <a:ext cx="6857280" cy="12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Group 20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143000" y="842400"/>
            <a:ext cx="6857280" cy="179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GB" sz="6000" spc="-1" strike="noStrike">
                <a:solidFill>
                  <a:srgbClr val="000000"/>
                </a:solidFill>
                <a:latin typeface="Arial"/>
                <a:ea typeface="Arial"/>
              </a:rPr>
              <a:t>Translation App Concept UI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3888000" y="4333680"/>
            <a:ext cx="1367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GB" sz="1800" spc="-1" strike="noStrike">
                <a:solidFill>
                  <a:srgbClr val="808080"/>
                </a:solidFill>
                <a:latin typeface="Arial"/>
                <a:ea typeface="DejaVu Sans"/>
              </a:rPr>
              <a:t>Version 1.1 (Release)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2920" cy="5142240"/>
          </a:xfrm>
          <a:prstGeom prst="rect">
            <a:avLst/>
          </a:prstGeom>
          <a:ln>
            <a:noFill/>
          </a:ln>
        </p:spPr>
      </p:pic>
      <p:sp>
        <p:nvSpPr>
          <p:cNvPr id="152" name="CustomShape 1"/>
          <p:cNvSpPr/>
          <p:nvPr/>
        </p:nvSpPr>
        <p:spPr>
          <a:xfrm>
            <a:off x="6264000" y="2520"/>
            <a:ext cx="2591280" cy="43128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 Case 3: View practice list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598560" y="2016000"/>
            <a:ext cx="3241080" cy="64728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Click on the ‘Practice List’ icon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4" name="Line 3"/>
          <p:cNvSpPr/>
          <p:nvPr/>
        </p:nvSpPr>
        <p:spPr>
          <a:xfrm flipH="1" flipV="1">
            <a:off x="504000" y="1080000"/>
            <a:ext cx="3094560" cy="1224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513720" cy="514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2920" cy="514224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9142920" cy="513360"/>
          </a:xfrm>
          <a:prstGeom prst="rect">
            <a:avLst/>
          </a:prstGeom>
          <a:ln>
            <a:noFill/>
          </a:ln>
        </p:spPr>
      </p:pic>
      <p:sp>
        <p:nvSpPr>
          <p:cNvPr id="158" name="CustomShape 1"/>
          <p:cNvSpPr/>
          <p:nvPr/>
        </p:nvSpPr>
        <p:spPr>
          <a:xfrm>
            <a:off x="6264000" y="2520"/>
            <a:ext cx="2591280" cy="43128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 Case 3: View practice list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094200" y="3528000"/>
            <a:ext cx="3241080" cy="86328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User is presented with the ‘Practice List’ page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3"/>
          <a:stretch/>
        </p:blipFill>
        <p:spPr>
          <a:xfrm>
            <a:off x="0" y="360"/>
            <a:ext cx="513720" cy="514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2920" cy="514224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720" y="0"/>
            <a:ext cx="9142920" cy="513360"/>
          </a:xfrm>
          <a:prstGeom prst="rect">
            <a:avLst/>
          </a:prstGeom>
          <a:ln>
            <a:noFill/>
          </a:ln>
        </p:spPr>
      </p:pic>
      <p:sp>
        <p:nvSpPr>
          <p:cNvPr id="163" name="CustomShape 1"/>
          <p:cNvSpPr/>
          <p:nvPr/>
        </p:nvSpPr>
        <p:spPr>
          <a:xfrm>
            <a:off x="6264000" y="2520"/>
            <a:ext cx="2591280" cy="43128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 Case 4: Modify practice list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184000" y="2664000"/>
            <a:ext cx="3241080" cy="64728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Click on the ‘Practice List’ page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5" name="Line 3"/>
          <p:cNvSpPr/>
          <p:nvPr/>
        </p:nvSpPr>
        <p:spPr>
          <a:xfrm flipH="1" flipV="1">
            <a:off x="504000" y="1152000"/>
            <a:ext cx="4680000" cy="1800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66" name="" descr=""/>
          <p:cNvPicPr/>
          <p:nvPr/>
        </p:nvPicPr>
        <p:blipFill>
          <a:blip r:embed="rId3"/>
          <a:stretch/>
        </p:blipFill>
        <p:spPr>
          <a:xfrm>
            <a:off x="360" y="720"/>
            <a:ext cx="513720" cy="514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2920" cy="514224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2"/>
          <a:stretch/>
        </p:blipFill>
        <p:spPr>
          <a:xfrm>
            <a:off x="720" y="0"/>
            <a:ext cx="9142920" cy="51336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6264000" y="2520"/>
            <a:ext cx="2591280" cy="43128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 Case 4: Modify practice list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094200" y="3528000"/>
            <a:ext cx="3241080" cy="86328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You can only remove practise words from the ‘Practice List’ page.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5184000" y="2664000"/>
            <a:ext cx="3241080" cy="64728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Click on a word to remove it from the practice list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2" name="Line 4"/>
          <p:cNvSpPr/>
          <p:nvPr/>
        </p:nvSpPr>
        <p:spPr>
          <a:xfrm flipH="1" flipV="1">
            <a:off x="4248000" y="2520000"/>
            <a:ext cx="936000" cy="432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73" name="" descr=""/>
          <p:cNvPicPr/>
          <p:nvPr/>
        </p:nvPicPr>
        <p:blipFill>
          <a:blip r:embed="rId3"/>
          <a:stretch/>
        </p:blipFill>
        <p:spPr>
          <a:xfrm>
            <a:off x="360" y="720"/>
            <a:ext cx="513720" cy="514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2920" cy="5142240"/>
          </a:xfrm>
          <a:prstGeom prst="rect">
            <a:avLst/>
          </a:prstGeom>
          <a:ln>
            <a:noFill/>
          </a:ln>
        </p:spPr>
      </p:pic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360" y="720"/>
            <a:ext cx="513720" cy="5146920"/>
          </a:xfrm>
          <a:prstGeom prst="rect">
            <a:avLst/>
          </a:prstGeom>
          <a:ln>
            <a:noFill/>
          </a:ln>
        </p:spPr>
      </p:pic>
      <p:pic>
        <p:nvPicPr>
          <p:cNvPr id="176" name="" descr=""/>
          <p:cNvPicPr/>
          <p:nvPr/>
        </p:nvPicPr>
        <p:blipFill>
          <a:blip r:embed="rId3"/>
          <a:stretch/>
        </p:blipFill>
        <p:spPr>
          <a:xfrm>
            <a:off x="720" y="0"/>
            <a:ext cx="9142920" cy="513360"/>
          </a:xfrm>
          <a:prstGeom prst="rect">
            <a:avLst/>
          </a:prstGeom>
          <a:ln>
            <a:noFill/>
          </a:ln>
        </p:spPr>
      </p:pic>
      <p:sp>
        <p:nvSpPr>
          <p:cNvPr id="177" name="CustomShape 1"/>
          <p:cNvSpPr/>
          <p:nvPr/>
        </p:nvSpPr>
        <p:spPr>
          <a:xfrm>
            <a:off x="6264000" y="2520"/>
            <a:ext cx="2591280" cy="43128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 Case 4: Modify practice list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094200" y="3528000"/>
            <a:ext cx="3241080" cy="86328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To add words to the list need to visit the ‘Dictionary’ page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5184000" y="2664000"/>
            <a:ext cx="3241080" cy="64728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Click on the ‘Dictionary’ icon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0" name="Line 4"/>
          <p:cNvSpPr/>
          <p:nvPr/>
        </p:nvSpPr>
        <p:spPr>
          <a:xfrm flipH="1" flipV="1">
            <a:off x="432000" y="648000"/>
            <a:ext cx="4752000" cy="2304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2920" cy="5142240"/>
          </a:xfrm>
          <a:prstGeom prst="rect">
            <a:avLst/>
          </a:prstGeom>
          <a:ln>
            <a:noFill/>
          </a:ln>
        </p:spPr>
      </p:pic>
      <p:sp>
        <p:nvSpPr>
          <p:cNvPr id="182" name="CustomShape 1"/>
          <p:cNvSpPr/>
          <p:nvPr/>
        </p:nvSpPr>
        <p:spPr>
          <a:xfrm>
            <a:off x="6264000" y="2520"/>
            <a:ext cx="2591280" cy="43128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 Case 5: Start a test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5184360" y="2664000"/>
            <a:ext cx="3241080" cy="64728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Click on the ‘Study’ icon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4" name="Line 3"/>
          <p:cNvSpPr/>
          <p:nvPr/>
        </p:nvSpPr>
        <p:spPr>
          <a:xfrm flipH="1" flipV="1">
            <a:off x="504000" y="1872000"/>
            <a:ext cx="4680360" cy="1152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513720" cy="514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2920" cy="5142240"/>
          </a:xfrm>
          <a:prstGeom prst="rect">
            <a:avLst/>
          </a:prstGeom>
          <a:ln>
            <a:noFill/>
          </a:ln>
        </p:spPr>
      </p:pic>
      <p:sp>
        <p:nvSpPr>
          <p:cNvPr id="187" name="CustomShape 1"/>
          <p:cNvSpPr/>
          <p:nvPr/>
        </p:nvSpPr>
        <p:spPr>
          <a:xfrm>
            <a:off x="6264000" y="2520"/>
            <a:ext cx="2591280" cy="43128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 Case 5: Start a test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094560" y="3528000"/>
            <a:ext cx="3241080" cy="86328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The user is presented with three different types of tests they can click on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513720" cy="514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2920" cy="5142240"/>
          </a:xfrm>
          <a:prstGeom prst="rect">
            <a:avLst/>
          </a:prstGeom>
          <a:ln>
            <a:noFill/>
          </a:ln>
        </p:spPr>
      </p:pic>
      <p:sp>
        <p:nvSpPr>
          <p:cNvPr id="191" name="CustomShape 1"/>
          <p:cNvSpPr/>
          <p:nvPr/>
        </p:nvSpPr>
        <p:spPr>
          <a:xfrm>
            <a:off x="6264000" y="2520"/>
            <a:ext cx="2591280" cy="43128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 Case 5.1: Start ‘Match The Meaning’ test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1438200" y="1584000"/>
            <a:ext cx="3241080" cy="64728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From the ‘Study’ page click the ‘Match the Meaning’ box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3" name="Line 3"/>
          <p:cNvSpPr/>
          <p:nvPr/>
        </p:nvSpPr>
        <p:spPr>
          <a:xfrm>
            <a:off x="4680000" y="1872000"/>
            <a:ext cx="2520000" cy="504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513720" cy="514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2920" cy="5142240"/>
          </a:xfrm>
          <a:prstGeom prst="rect">
            <a:avLst/>
          </a:prstGeom>
          <a:ln>
            <a:noFill/>
          </a:ln>
        </p:spPr>
      </p:pic>
      <p:sp>
        <p:nvSpPr>
          <p:cNvPr id="196" name="CustomShape 1"/>
          <p:cNvSpPr/>
          <p:nvPr/>
        </p:nvSpPr>
        <p:spPr>
          <a:xfrm>
            <a:off x="6264000" y="2520"/>
            <a:ext cx="2591280" cy="43128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 Case 5.1: Start ‘Match The Meaning’ test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792000" y="576000"/>
            <a:ext cx="3241080" cy="151164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The user is presented with eight words (four pairs) and must match the word to it’s meaning by dragging it next to the word horizontally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4680000" y="1440000"/>
            <a:ext cx="3743280" cy="64728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The user is presented with a record of their current score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9" name="Line 4"/>
          <p:cNvSpPr/>
          <p:nvPr/>
        </p:nvSpPr>
        <p:spPr>
          <a:xfrm flipV="1">
            <a:off x="5904000" y="936000"/>
            <a:ext cx="792000" cy="504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5"/>
          <p:cNvSpPr/>
          <p:nvPr/>
        </p:nvSpPr>
        <p:spPr>
          <a:xfrm>
            <a:off x="4608000" y="3816000"/>
            <a:ext cx="2303280" cy="43128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Name of type of test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1" name="Line 6"/>
          <p:cNvSpPr/>
          <p:nvPr/>
        </p:nvSpPr>
        <p:spPr>
          <a:xfrm flipH="1">
            <a:off x="4896000" y="4248000"/>
            <a:ext cx="720000" cy="504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02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513720" cy="514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2920" cy="5142240"/>
          </a:xfrm>
          <a:prstGeom prst="rect">
            <a:avLst/>
          </a:prstGeom>
          <a:ln>
            <a:noFill/>
          </a:ln>
        </p:spPr>
      </p:pic>
      <p:sp>
        <p:nvSpPr>
          <p:cNvPr id="204" name="CustomShape 1"/>
          <p:cNvSpPr/>
          <p:nvPr/>
        </p:nvSpPr>
        <p:spPr>
          <a:xfrm>
            <a:off x="6264000" y="2520"/>
            <a:ext cx="2591280" cy="43128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 Case 5.2: Start ‘6 Meanings’ test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2806200" y="1152000"/>
            <a:ext cx="3241080" cy="64728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Click the ‘Study’ icon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6" name="Line 3"/>
          <p:cNvSpPr/>
          <p:nvPr/>
        </p:nvSpPr>
        <p:spPr>
          <a:xfrm flipH="1">
            <a:off x="504000" y="1512000"/>
            <a:ext cx="2302200" cy="360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07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513720" cy="514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2920" cy="514224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513720" cy="514692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1460880" y="791640"/>
            <a:ext cx="1657080" cy="38808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Expand menu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533600" y="3794400"/>
            <a:ext cx="1657080" cy="38808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Menu options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3" name="Line 3"/>
          <p:cNvSpPr/>
          <p:nvPr/>
        </p:nvSpPr>
        <p:spPr>
          <a:xfrm flipH="1" flipV="1">
            <a:off x="504000" y="288000"/>
            <a:ext cx="956880" cy="720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Line 4"/>
          <p:cNvSpPr/>
          <p:nvPr/>
        </p:nvSpPr>
        <p:spPr>
          <a:xfrm flipV="1">
            <a:off x="7562520" y="1800000"/>
            <a:ext cx="1293480" cy="648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Line 5"/>
          <p:cNvSpPr/>
          <p:nvPr/>
        </p:nvSpPr>
        <p:spPr>
          <a:xfrm flipH="1" flipV="1">
            <a:off x="432000" y="1872000"/>
            <a:ext cx="1101600" cy="216036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Line 6"/>
          <p:cNvSpPr/>
          <p:nvPr/>
        </p:nvSpPr>
        <p:spPr>
          <a:xfrm flipH="1" flipV="1">
            <a:off x="432000" y="1440000"/>
            <a:ext cx="1101960" cy="259272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Line 7"/>
          <p:cNvSpPr/>
          <p:nvPr/>
        </p:nvSpPr>
        <p:spPr>
          <a:xfrm flipH="1" flipV="1">
            <a:off x="432000" y="1080000"/>
            <a:ext cx="1102320" cy="295308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8"/>
          <p:cNvSpPr/>
          <p:nvPr/>
        </p:nvSpPr>
        <p:spPr>
          <a:xfrm flipH="1" flipV="1">
            <a:off x="432000" y="648000"/>
            <a:ext cx="1102680" cy="338544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9"/>
          <p:cNvSpPr/>
          <p:nvPr/>
        </p:nvSpPr>
        <p:spPr>
          <a:xfrm flipH="1">
            <a:off x="432000" y="4032000"/>
            <a:ext cx="1102680" cy="432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Line 10"/>
          <p:cNvSpPr/>
          <p:nvPr/>
        </p:nvSpPr>
        <p:spPr>
          <a:xfrm flipH="1">
            <a:off x="2160000" y="288000"/>
            <a:ext cx="1942200" cy="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1"/>
          <p:cNvSpPr/>
          <p:nvPr/>
        </p:nvSpPr>
        <p:spPr>
          <a:xfrm>
            <a:off x="5902200" y="2232000"/>
            <a:ext cx="1657080" cy="38808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Scroll bar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2" name="CustomShape 12"/>
          <p:cNvSpPr/>
          <p:nvPr/>
        </p:nvSpPr>
        <p:spPr>
          <a:xfrm>
            <a:off x="4102200" y="72000"/>
            <a:ext cx="1657080" cy="38808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Page title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3" name="CustomShape 13"/>
          <p:cNvSpPr/>
          <p:nvPr/>
        </p:nvSpPr>
        <p:spPr>
          <a:xfrm>
            <a:off x="6264000" y="2520"/>
            <a:ext cx="2591280" cy="43128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This shows the general layout of the program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2920" cy="5142240"/>
          </a:xfrm>
          <a:prstGeom prst="rect">
            <a:avLst/>
          </a:prstGeom>
          <a:ln>
            <a:noFill/>
          </a:ln>
        </p:spPr>
      </p:pic>
      <p:sp>
        <p:nvSpPr>
          <p:cNvPr id="209" name="CustomShape 1"/>
          <p:cNvSpPr/>
          <p:nvPr/>
        </p:nvSpPr>
        <p:spPr>
          <a:xfrm>
            <a:off x="6264000" y="2520"/>
            <a:ext cx="2591280" cy="43128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 Case 5.2: Start ‘6 Meanings’ test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5328000" y="1440000"/>
            <a:ext cx="3241080" cy="64728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From the ‘Study’ page click the ‘6 Meanings’ box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1" name="Line 3"/>
          <p:cNvSpPr/>
          <p:nvPr/>
        </p:nvSpPr>
        <p:spPr>
          <a:xfrm flipH="1">
            <a:off x="2376000" y="1800000"/>
            <a:ext cx="2952000" cy="1440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12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513720" cy="514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2920" cy="5142240"/>
          </a:xfrm>
          <a:prstGeom prst="rect">
            <a:avLst/>
          </a:prstGeom>
          <a:ln>
            <a:noFill/>
          </a:ln>
        </p:spPr>
      </p:pic>
      <p:sp>
        <p:nvSpPr>
          <p:cNvPr id="214" name="CustomShape 1"/>
          <p:cNvSpPr/>
          <p:nvPr/>
        </p:nvSpPr>
        <p:spPr>
          <a:xfrm>
            <a:off x="6264000" y="2520"/>
            <a:ext cx="2591280" cy="43128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 Case 5.2: Start ‘6 Meanings’ test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513720" cy="5146920"/>
          </a:xfrm>
          <a:prstGeom prst="rect">
            <a:avLst/>
          </a:prstGeom>
          <a:ln>
            <a:noFill/>
          </a:ln>
        </p:spPr>
      </p:pic>
      <p:sp>
        <p:nvSpPr>
          <p:cNvPr id="216" name="CustomShape 2"/>
          <p:cNvSpPr/>
          <p:nvPr/>
        </p:nvSpPr>
        <p:spPr>
          <a:xfrm>
            <a:off x="216000" y="72000"/>
            <a:ext cx="3241080" cy="194328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The user is presented with a word in Welsh/English with six words in the other language.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The user must click on the one they believe matches the meaning of the large word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4680000" y="1440000"/>
            <a:ext cx="3743280" cy="64728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The user is presented with a record of their current score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8" name="Line 4"/>
          <p:cNvSpPr/>
          <p:nvPr/>
        </p:nvSpPr>
        <p:spPr>
          <a:xfrm flipV="1">
            <a:off x="5904000" y="936000"/>
            <a:ext cx="792000" cy="504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5"/>
          <p:cNvSpPr/>
          <p:nvPr/>
        </p:nvSpPr>
        <p:spPr>
          <a:xfrm>
            <a:off x="4608000" y="3816000"/>
            <a:ext cx="2303280" cy="43128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Name of type of test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0" name="Line 6"/>
          <p:cNvSpPr/>
          <p:nvPr/>
        </p:nvSpPr>
        <p:spPr>
          <a:xfrm flipH="1">
            <a:off x="4896000" y="4248000"/>
            <a:ext cx="720000" cy="504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2920" cy="5142240"/>
          </a:xfrm>
          <a:prstGeom prst="rect">
            <a:avLst/>
          </a:prstGeom>
          <a:ln>
            <a:noFill/>
          </a:ln>
        </p:spPr>
      </p:pic>
      <p:sp>
        <p:nvSpPr>
          <p:cNvPr id="222" name="CustomShape 1"/>
          <p:cNvSpPr/>
          <p:nvPr/>
        </p:nvSpPr>
        <p:spPr>
          <a:xfrm>
            <a:off x="6264000" y="2520"/>
            <a:ext cx="2591280" cy="43128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 Case 5.3: Start ‘Translation’ test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2809440" y="1163160"/>
            <a:ext cx="3241080" cy="64728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Click the ‘Study’ icon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4" name="Line 3"/>
          <p:cNvSpPr/>
          <p:nvPr/>
        </p:nvSpPr>
        <p:spPr>
          <a:xfrm flipH="1">
            <a:off x="507240" y="1523160"/>
            <a:ext cx="2302200" cy="360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25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513720" cy="514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2920" cy="5142240"/>
          </a:xfrm>
          <a:prstGeom prst="rect">
            <a:avLst/>
          </a:prstGeom>
          <a:ln>
            <a:noFill/>
          </a:ln>
        </p:spPr>
      </p:pic>
      <p:sp>
        <p:nvSpPr>
          <p:cNvPr id="227" name="CustomShape 1"/>
          <p:cNvSpPr/>
          <p:nvPr/>
        </p:nvSpPr>
        <p:spPr>
          <a:xfrm>
            <a:off x="6264000" y="2520"/>
            <a:ext cx="2591280" cy="43128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 Case 5.3: Start ‘Translation’ test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5328000" y="1440000"/>
            <a:ext cx="3241080" cy="64728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From the Study page click the ‘Translate’ box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9" name="Line 3"/>
          <p:cNvSpPr/>
          <p:nvPr/>
        </p:nvSpPr>
        <p:spPr>
          <a:xfrm flipH="1">
            <a:off x="4824000" y="1800000"/>
            <a:ext cx="504000" cy="792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30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513720" cy="514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2920" cy="5142240"/>
          </a:xfrm>
          <a:prstGeom prst="rect">
            <a:avLst/>
          </a:prstGeom>
          <a:ln>
            <a:noFill/>
          </a:ln>
        </p:spPr>
      </p:pic>
      <p:pic>
        <p:nvPicPr>
          <p:cNvPr id="232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513720" cy="5146920"/>
          </a:xfrm>
          <a:prstGeom prst="rect">
            <a:avLst/>
          </a:prstGeom>
          <a:ln>
            <a:noFill/>
          </a:ln>
        </p:spPr>
      </p:pic>
      <p:sp>
        <p:nvSpPr>
          <p:cNvPr id="233" name="CustomShape 1"/>
          <p:cNvSpPr/>
          <p:nvPr/>
        </p:nvSpPr>
        <p:spPr>
          <a:xfrm>
            <a:off x="6264000" y="2520"/>
            <a:ext cx="2591280" cy="43128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 Case 5.3: Start ‘Translation’ test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216000" y="68760"/>
            <a:ext cx="3241080" cy="172728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The user is presented with a word in Welsh/English a textbox. The user must type the translation of the word in the textbox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4680000" y="1436760"/>
            <a:ext cx="3743280" cy="64728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The user is presented with a record of their current score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36" name="Line 4"/>
          <p:cNvSpPr/>
          <p:nvPr/>
        </p:nvSpPr>
        <p:spPr>
          <a:xfrm flipV="1">
            <a:off x="5904000" y="932760"/>
            <a:ext cx="792000" cy="504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5"/>
          <p:cNvSpPr/>
          <p:nvPr/>
        </p:nvSpPr>
        <p:spPr>
          <a:xfrm>
            <a:off x="4608000" y="3812760"/>
            <a:ext cx="2303280" cy="43128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Name of type of test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38" name="Line 6"/>
          <p:cNvSpPr/>
          <p:nvPr/>
        </p:nvSpPr>
        <p:spPr>
          <a:xfrm flipH="1">
            <a:off x="4896000" y="4244760"/>
            <a:ext cx="720000" cy="504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2920" cy="5142240"/>
          </a:xfrm>
          <a:prstGeom prst="rect">
            <a:avLst/>
          </a:prstGeom>
          <a:ln>
            <a:noFill/>
          </a:ln>
        </p:spPr>
      </p:pic>
      <p:sp>
        <p:nvSpPr>
          <p:cNvPr id="240" name="CustomShape 1"/>
          <p:cNvSpPr/>
          <p:nvPr/>
        </p:nvSpPr>
        <p:spPr>
          <a:xfrm>
            <a:off x="6264000" y="2520"/>
            <a:ext cx="2591280" cy="43128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 Case 6: View Flashcards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2809440" y="1163160"/>
            <a:ext cx="3241080" cy="64728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Click the ‘Flashcards’ icon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2" name="Line 3"/>
          <p:cNvSpPr/>
          <p:nvPr/>
        </p:nvSpPr>
        <p:spPr>
          <a:xfrm flipH="1">
            <a:off x="507240" y="1523160"/>
            <a:ext cx="2302200" cy="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43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513720" cy="514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2920" cy="5142240"/>
          </a:xfrm>
          <a:prstGeom prst="rect">
            <a:avLst/>
          </a:prstGeom>
          <a:ln>
            <a:noFill/>
          </a:ln>
        </p:spPr>
      </p:pic>
      <p:sp>
        <p:nvSpPr>
          <p:cNvPr id="245" name="CustomShape 1"/>
          <p:cNvSpPr/>
          <p:nvPr/>
        </p:nvSpPr>
        <p:spPr>
          <a:xfrm>
            <a:off x="6264000" y="2520"/>
            <a:ext cx="2591280" cy="43128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 Case 6: View Flashcards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680000" y="1443240"/>
            <a:ext cx="3743280" cy="64728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The user can click the card to flip it and see the translation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7" name="Line 3"/>
          <p:cNvSpPr/>
          <p:nvPr/>
        </p:nvSpPr>
        <p:spPr>
          <a:xfrm flipH="1">
            <a:off x="4968000" y="2091240"/>
            <a:ext cx="1512000" cy="57276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4"/>
          <p:cNvSpPr/>
          <p:nvPr/>
        </p:nvSpPr>
        <p:spPr>
          <a:xfrm>
            <a:off x="648000" y="792000"/>
            <a:ext cx="3743280" cy="64728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The user is presented a flashcard with one of their practise words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9" name="CustomShape 5"/>
          <p:cNvSpPr/>
          <p:nvPr/>
        </p:nvSpPr>
        <p:spPr>
          <a:xfrm>
            <a:off x="6552000" y="3384000"/>
            <a:ext cx="2231280" cy="64728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Language is shown at the bottom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0" name="Line 6"/>
          <p:cNvSpPr/>
          <p:nvPr/>
        </p:nvSpPr>
        <p:spPr>
          <a:xfrm flipH="1" flipV="1">
            <a:off x="5112000" y="3672000"/>
            <a:ext cx="1440000" cy="72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51" name="" descr=""/>
          <p:cNvPicPr/>
          <p:nvPr/>
        </p:nvPicPr>
        <p:blipFill>
          <a:blip r:embed="rId2"/>
          <a:stretch/>
        </p:blipFill>
        <p:spPr>
          <a:xfrm>
            <a:off x="0" y="360"/>
            <a:ext cx="513720" cy="514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2920" cy="5142240"/>
          </a:xfrm>
          <a:prstGeom prst="rect">
            <a:avLst/>
          </a:prstGeom>
          <a:ln>
            <a:noFill/>
          </a:ln>
        </p:spPr>
      </p:pic>
      <p:sp>
        <p:nvSpPr>
          <p:cNvPr id="253" name="CustomShape 1"/>
          <p:cNvSpPr/>
          <p:nvPr/>
        </p:nvSpPr>
        <p:spPr>
          <a:xfrm>
            <a:off x="6264000" y="2520"/>
            <a:ext cx="2591280" cy="43128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 Case 6: View Flashcards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680000" y="1443240"/>
            <a:ext cx="3743280" cy="64728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The user can click the arrows to move to the next or previous card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5" name="Line 3"/>
          <p:cNvSpPr/>
          <p:nvPr/>
        </p:nvSpPr>
        <p:spPr>
          <a:xfrm>
            <a:off x="6480000" y="2091240"/>
            <a:ext cx="648000" cy="201276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56" name="" descr=""/>
          <p:cNvPicPr/>
          <p:nvPr/>
        </p:nvPicPr>
        <p:blipFill>
          <a:blip r:embed="rId2"/>
          <a:stretch/>
        </p:blipFill>
        <p:spPr>
          <a:xfrm>
            <a:off x="360" y="720"/>
            <a:ext cx="513720" cy="514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2920" cy="5142240"/>
          </a:xfrm>
          <a:prstGeom prst="rect">
            <a:avLst/>
          </a:prstGeom>
          <a:ln>
            <a:noFill/>
          </a:ln>
        </p:spPr>
      </p:pic>
      <p:sp>
        <p:nvSpPr>
          <p:cNvPr id="258" name="CustomShape 1"/>
          <p:cNvSpPr/>
          <p:nvPr/>
        </p:nvSpPr>
        <p:spPr>
          <a:xfrm>
            <a:off x="6264000" y="2520"/>
            <a:ext cx="2591280" cy="43128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 Case 6: View Flashcards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5400000" y="3384000"/>
            <a:ext cx="3743280" cy="64728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The user can click the card to flip it and see the translation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0" name="Line 3"/>
          <p:cNvSpPr/>
          <p:nvPr/>
        </p:nvSpPr>
        <p:spPr>
          <a:xfrm flipH="1" flipV="1">
            <a:off x="4968000" y="2664000"/>
            <a:ext cx="2376000" cy="720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4"/>
          <p:cNvSpPr/>
          <p:nvPr/>
        </p:nvSpPr>
        <p:spPr>
          <a:xfrm>
            <a:off x="648000" y="864000"/>
            <a:ext cx="3743280" cy="86328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If the word on the other side can be translated in different ways the other translations are shown here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2" name="Line 5"/>
          <p:cNvSpPr/>
          <p:nvPr/>
        </p:nvSpPr>
        <p:spPr>
          <a:xfrm>
            <a:off x="3744000" y="1728000"/>
            <a:ext cx="576000" cy="1440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63" name="" descr=""/>
          <p:cNvPicPr/>
          <p:nvPr/>
        </p:nvPicPr>
        <p:blipFill>
          <a:blip r:embed="rId2"/>
          <a:stretch/>
        </p:blipFill>
        <p:spPr>
          <a:xfrm>
            <a:off x="360" y="720"/>
            <a:ext cx="513720" cy="514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2920" cy="5142240"/>
          </a:xfrm>
          <a:prstGeom prst="rect">
            <a:avLst/>
          </a:prstGeom>
          <a:ln>
            <a:noFill/>
          </a:ln>
        </p:spPr>
      </p:pic>
      <p:sp>
        <p:nvSpPr>
          <p:cNvPr id="265" name="CustomShape 1"/>
          <p:cNvSpPr/>
          <p:nvPr/>
        </p:nvSpPr>
        <p:spPr>
          <a:xfrm>
            <a:off x="6264000" y="2520"/>
            <a:ext cx="2591280" cy="43128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 Case 6: View Flashcards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2"/>
          <a:stretch/>
        </p:blipFill>
        <p:spPr>
          <a:xfrm>
            <a:off x="360" y="720"/>
            <a:ext cx="513720" cy="514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2920" cy="514224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0" y="360"/>
            <a:ext cx="2286720" cy="514692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6264000" y="2520"/>
            <a:ext cx="2591280" cy="43128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This shows the menu expanded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902560" y="2232000"/>
            <a:ext cx="1657080" cy="86328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Click here to expand the menu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8" name="Line 3"/>
          <p:cNvSpPr/>
          <p:nvPr/>
        </p:nvSpPr>
        <p:spPr>
          <a:xfrm flipH="1" flipV="1">
            <a:off x="504000" y="288000"/>
            <a:ext cx="5398560" cy="2160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4"/>
          <p:cNvSpPr/>
          <p:nvPr/>
        </p:nvSpPr>
        <p:spPr>
          <a:xfrm>
            <a:off x="2950200" y="3240000"/>
            <a:ext cx="1657080" cy="115128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Click on menu items to switch to their page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0" name="Line 5"/>
          <p:cNvSpPr/>
          <p:nvPr/>
        </p:nvSpPr>
        <p:spPr>
          <a:xfrm flipH="1" flipV="1">
            <a:off x="2160000" y="1152000"/>
            <a:ext cx="790200" cy="2664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6"/>
          <p:cNvSpPr/>
          <p:nvPr/>
        </p:nvSpPr>
        <p:spPr>
          <a:xfrm flipH="1" flipV="1">
            <a:off x="2160000" y="1512000"/>
            <a:ext cx="790200" cy="2376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7"/>
          <p:cNvSpPr/>
          <p:nvPr/>
        </p:nvSpPr>
        <p:spPr>
          <a:xfrm flipH="1" flipV="1">
            <a:off x="2160000" y="1944000"/>
            <a:ext cx="790200" cy="1944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8"/>
          <p:cNvSpPr/>
          <p:nvPr/>
        </p:nvSpPr>
        <p:spPr>
          <a:xfrm flipH="1">
            <a:off x="2232000" y="3888000"/>
            <a:ext cx="718200" cy="576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9"/>
          <p:cNvSpPr/>
          <p:nvPr/>
        </p:nvSpPr>
        <p:spPr>
          <a:xfrm>
            <a:off x="4318200" y="936000"/>
            <a:ext cx="1657080" cy="57528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Current page highlighted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5" name="Line 10"/>
          <p:cNvSpPr/>
          <p:nvPr/>
        </p:nvSpPr>
        <p:spPr>
          <a:xfrm flipH="1" flipV="1">
            <a:off x="2232000" y="720000"/>
            <a:ext cx="2086200" cy="504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11"/>
          <p:cNvSpPr/>
          <p:nvPr/>
        </p:nvSpPr>
        <p:spPr>
          <a:xfrm flipH="1" flipV="1">
            <a:off x="2160000" y="720000"/>
            <a:ext cx="795600" cy="310572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" descr=""/>
          <p:cNvPicPr/>
          <p:nvPr/>
        </p:nvPicPr>
        <p:blipFill>
          <a:blip r:embed="rId1"/>
          <a:stretch/>
        </p:blipFill>
        <p:spPr>
          <a:xfrm>
            <a:off x="720" y="2520"/>
            <a:ext cx="9142920" cy="5142240"/>
          </a:xfrm>
          <a:prstGeom prst="rect">
            <a:avLst/>
          </a:prstGeom>
          <a:ln>
            <a:noFill/>
          </a:ln>
        </p:spPr>
      </p:pic>
      <p:sp>
        <p:nvSpPr>
          <p:cNvPr id="268" name="CustomShape 1"/>
          <p:cNvSpPr/>
          <p:nvPr/>
        </p:nvSpPr>
        <p:spPr>
          <a:xfrm>
            <a:off x="6264000" y="2520"/>
            <a:ext cx="2591280" cy="43128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 Case 7: Add a new word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3456000" y="2520000"/>
            <a:ext cx="3241080" cy="64728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Click the ‘Add’ icon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0" name="Line 3"/>
          <p:cNvSpPr/>
          <p:nvPr/>
        </p:nvSpPr>
        <p:spPr>
          <a:xfrm flipH="1">
            <a:off x="504000" y="3096000"/>
            <a:ext cx="2952000" cy="1368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71" name="" descr=""/>
          <p:cNvPicPr/>
          <p:nvPr/>
        </p:nvPicPr>
        <p:blipFill>
          <a:blip r:embed="rId2"/>
          <a:stretch/>
        </p:blipFill>
        <p:spPr>
          <a:xfrm>
            <a:off x="360" y="720"/>
            <a:ext cx="513720" cy="514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2920" cy="5142240"/>
          </a:xfrm>
          <a:prstGeom prst="rect">
            <a:avLst/>
          </a:prstGeom>
          <a:ln>
            <a:noFill/>
          </a:ln>
        </p:spPr>
      </p:pic>
      <p:sp>
        <p:nvSpPr>
          <p:cNvPr id="273" name="CustomShape 1"/>
          <p:cNvSpPr/>
          <p:nvPr/>
        </p:nvSpPr>
        <p:spPr>
          <a:xfrm>
            <a:off x="6264000" y="2520"/>
            <a:ext cx="2591280" cy="43128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 Case 7: Add a new word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5614200" y="3672000"/>
            <a:ext cx="3241080" cy="64728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Click on the drop down box to view the word types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5" name="Line 3"/>
          <p:cNvSpPr/>
          <p:nvPr/>
        </p:nvSpPr>
        <p:spPr>
          <a:xfrm flipH="1" flipV="1">
            <a:off x="4968000" y="2592000"/>
            <a:ext cx="864000" cy="1080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76" name="" descr=""/>
          <p:cNvPicPr/>
          <p:nvPr/>
        </p:nvPicPr>
        <p:blipFill>
          <a:blip r:embed="rId2"/>
          <a:stretch/>
        </p:blipFill>
        <p:spPr>
          <a:xfrm>
            <a:off x="4032000" y="4680000"/>
            <a:ext cx="1151280" cy="387360"/>
          </a:xfrm>
          <a:prstGeom prst="rect">
            <a:avLst/>
          </a:prstGeom>
          <a:ln>
            <a:noFill/>
          </a:ln>
        </p:spPr>
      </p:pic>
      <p:pic>
        <p:nvPicPr>
          <p:cNvPr id="277" name="" descr=""/>
          <p:cNvPicPr/>
          <p:nvPr/>
        </p:nvPicPr>
        <p:blipFill>
          <a:blip r:embed="rId3"/>
          <a:stretch/>
        </p:blipFill>
        <p:spPr>
          <a:xfrm>
            <a:off x="0" y="0"/>
            <a:ext cx="513720" cy="514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2920" cy="5142240"/>
          </a:xfrm>
          <a:prstGeom prst="rect">
            <a:avLst/>
          </a:prstGeom>
          <a:ln>
            <a:noFill/>
          </a:ln>
        </p:spPr>
      </p:pic>
      <p:sp>
        <p:nvSpPr>
          <p:cNvPr id="279" name="CustomShape 1"/>
          <p:cNvSpPr/>
          <p:nvPr/>
        </p:nvSpPr>
        <p:spPr>
          <a:xfrm>
            <a:off x="6264000" y="2520"/>
            <a:ext cx="2591280" cy="43128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 Case 7: Add a new word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5614200" y="3672000"/>
            <a:ext cx="3241080" cy="64728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Click on the drop down box to view the word types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81" name="Line 3"/>
          <p:cNvSpPr/>
          <p:nvPr/>
        </p:nvSpPr>
        <p:spPr>
          <a:xfrm flipH="1" flipV="1">
            <a:off x="5040000" y="3384000"/>
            <a:ext cx="792000" cy="288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82" name="" descr=""/>
          <p:cNvPicPr/>
          <p:nvPr/>
        </p:nvPicPr>
        <p:blipFill>
          <a:blip r:embed="rId2"/>
          <a:stretch/>
        </p:blipFill>
        <p:spPr>
          <a:xfrm>
            <a:off x="4032000" y="4680000"/>
            <a:ext cx="1151280" cy="387360"/>
          </a:xfrm>
          <a:prstGeom prst="rect">
            <a:avLst/>
          </a:prstGeom>
          <a:ln>
            <a:noFill/>
          </a:ln>
        </p:spPr>
      </p:pic>
      <p:pic>
        <p:nvPicPr>
          <p:cNvPr id="283" name="" descr=""/>
          <p:cNvPicPr/>
          <p:nvPr/>
        </p:nvPicPr>
        <p:blipFill>
          <a:blip r:embed="rId3"/>
          <a:stretch/>
        </p:blipFill>
        <p:spPr>
          <a:xfrm>
            <a:off x="0" y="0"/>
            <a:ext cx="513720" cy="514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2920" cy="5142240"/>
          </a:xfrm>
          <a:prstGeom prst="rect">
            <a:avLst/>
          </a:prstGeom>
          <a:ln>
            <a:noFill/>
          </a:ln>
        </p:spPr>
      </p:pic>
      <p:sp>
        <p:nvSpPr>
          <p:cNvPr id="285" name="CustomShape 1"/>
          <p:cNvSpPr/>
          <p:nvPr/>
        </p:nvSpPr>
        <p:spPr>
          <a:xfrm>
            <a:off x="6264000" y="2520"/>
            <a:ext cx="2591280" cy="43128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 Case 7: Add a new word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5614200" y="3672000"/>
            <a:ext cx="3241080" cy="147276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Once every field is filled, click ‘Add Word’ to add it to the dictionary, it is also automatically added to the practise list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87" name="Line 3"/>
          <p:cNvSpPr/>
          <p:nvPr/>
        </p:nvSpPr>
        <p:spPr>
          <a:xfrm flipH="1" flipV="1">
            <a:off x="4752000" y="3816000"/>
            <a:ext cx="862200" cy="144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88" name="" descr=""/>
          <p:cNvPicPr/>
          <p:nvPr/>
        </p:nvPicPr>
        <p:blipFill>
          <a:blip r:embed="rId2"/>
          <a:stretch/>
        </p:blipFill>
        <p:spPr>
          <a:xfrm>
            <a:off x="4032000" y="4680000"/>
            <a:ext cx="1151280" cy="387360"/>
          </a:xfrm>
          <a:prstGeom prst="rect">
            <a:avLst/>
          </a:prstGeom>
          <a:ln>
            <a:noFill/>
          </a:ln>
        </p:spPr>
      </p:pic>
      <p:pic>
        <p:nvPicPr>
          <p:cNvPr id="289" name="" descr=""/>
          <p:cNvPicPr/>
          <p:nvPr/>
        </p:nvPicPr>
        <p:blipFill>
          <a:blip r:embed="rId3"/>
          <a:stretch/>
        </p:blipFill>
        <p:spPr>
          <a:xfrm>
            <a:off x="0" y="0"/>
            <a:ext cx="513720" cy="514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2920" cy="5142240"/>
          </a:xfrm>
          <a:prstGeom prst="rect">
            <a:avLst/>
          </a:prstGeom>
          <a:ln>
            <a:noFill/>
          </a:ln>
        </p:spPr>
      </p:pic>
      <p:sp>
        <p:nvSpPr>
          <p:cNvPr id="291" name="CustomShape 1"/>
          <p:cNvSpPr/>
          <p:nvPr/>
        </p:nvSpPr>
        <p:spPr>
          <a:xfrm>
            <a:off x="6264000" y="2520"/>
            <a:ext cx="2591280" cy="43128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 Case 8: Change word ordering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3528000" y="1622520"/>
            <a:ext cx="3241080" cy="147276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If not already, navigate to the ‘Practise List’ or the ‘Dictionary Page’ by clicking on their respective icons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93" name="Line 3"/>
          <p:cNvSpPr/>
          <p:nvPr/>
        </p:nvSpPr>
        <p:spPr>
          <a:xfrm flipH="1" flipV="1">
            <a:off x="504000" y="720000"/>
            <a:ext cx="3024000" cy="1440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Line 4"/>
          <p:cNvSpPr/>
          <p:nvPr/>
        </p:nvSpPr>
        <p:spPr>
          <a:xfrm flipH="1" flipV="1">
            <a:off x="504000" y="1080000"/>
            <a:ext cx="3024000" cy="1080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95" name="" descr=""/>
          <p:cNvPicPr/>
          <p:nvPr/>
        </p:nvPicPr>
        <p:blipFill>
          <a:blip r:embed="rId2"/>
          <a:stretch/>
        </p:blipFill>
        <p:spPr>
          <a:xfrm>
            <a:off x="4032000" y="4680000"/>
            <a:ext cx="1151280" cy="387360"/>
          </a:xfrm>
          <a:prstGeom prst="rect">
            <a:avLst/>
          </a:prstGeom>
          <a:ln>
            <a:noFill/>
          </a:ln>
        </p:spPr>
      </p:pic>
      <p:pic>
        <p:nvPicPr>
          <p:cNvPr id="29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513720" cy="514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2920" cy="5142240"/>
          </a:xfrm>
          <a:prstGeom prst="rect">
            <a:avLst/>
          </a:prstGeom>
          <a:ln>
            <a:noFill/>
          </a:ln>
        </p:spPr>
      </p:pic>
      <p:sp>
        <p:nvSpPr>
          <p:cNvPr id="298" name="CustomShape 1"/>
          <p:cNvSpPr/>
          <p:nvPr/>
        </p:nvSpPr>
        <p:spPr>
          <a:xfrm>
            <a:off x="6264000" y="2520"/>
            <a:ext cx="2591280" cy="43128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 Case 8: Change word ordering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1800000" y="2736000"/>
            <a:ext cx="3241080" cy="57528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Click on the ‘Change Language Order’ icon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00" name="Line 3"/>
          <p:cNvSpPr/>
          <p:nvPr/>
        </p:nvSpPr>
        <p:spPr>
          <a:xfrm flipV="1">
            <a:off x="4536000" y="1224000"/>
            <a:ext cx="216000" cy="1512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01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513720" cy="514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2920" cy="5142240"/>
          </a:xfrm>
          <a:prstGeom prst="rect">
            <a:avLst/>
          </a:prstGeom>
          <a:ln>
            <a:noFill/>
          </a:ln>
        </p:spPr>
      </p:pic>
      <p:sp>
        <p:nvSpPr>
          <p:cNvPr id="303" name="CustomShape 1"/>
          <p:cNvSpPr/>
          <p:nvPr/>
        </p:nvSpPr>
        <p:spPr>
          <a:xfrm>
            <a:off x="6264000" y="2520"/>
            <a:ext cx="2591280" cy="43128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 Case 8: Change word ordering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1800000" y="2736000"/>
            <a:ext cx="3241080" cy="93528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Click on the ‘Change Language Order’ icon to revert back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05" name="Line 3"/>
          <p:cNvSpPr/>
          <p:nvPr/>
        </p:nvSpPr>
        <p:spPr>
          <a:xfrm flipV="1">
            <a:off x="4536000" y="1224000"/>
            <a:ext cx="216000" cy="1512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513720" cy="514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2920" cy="5142240"/>
          </a:xfrm>
          <a:prstGeom prst="rect">
            <a:avLst/>
          </a:prstGeom>
          <a:ln>
            <a:noFill/>
          </a:ln>
        </p:spPr>
      </p:pic>
      <p:sp>
        <p:nvSpPr>
          <p:cNvPr id="308" name="CustomShape 1"/>
          <p:cNvSpPr/>
          <p:nvPr/>
        </p:nvSpPr>
        <p:spPr>
          <a:xfrm>
            <a:off x="6264000" y="2520"/>
            <a:ext cx="2591280" cy="43128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 Case 8: Change word ordering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1800360" y="3096000"/>
            <a:ext cx="3241080" cy="115128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Click on the ‘Change A/Z Order’ icon to change to alphabetically ascending or descending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10" name="Line 3"/>
          <p:cNvSpPr/>
          <p:nvPr/>
        </p:nvSpPr>
        <p:spPr>
          <a:xfrm flipV="1">
            <a:off x="4320000" y="1224000"/>
            <a:ext cx="0" cy="1872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11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513720" cy="514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2920" cy="5142240"/>
          </a:xfrm>
          <a:prstGeom prst="rect">
            <a:avLst/>
          </a:prstGeom>
          <a:ln>
            <a:noFill/>
          </a:ln>
        </p:spPr>
      </p:pic>
      <p:sp>
        <p:nvSpPr>
          <p:cNvPr id="313" name="CustomShape 1"/>
          <p:cNvSpPr/>
          <p:nvPr/>
        </p:nvSpPr>
        <p:spPr>
          <a:xfrm>
            <a:off x="6264000" y="2520"/>
            <a:ext cx="2591280" cy="43128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 Case 8: Change word ordering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314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513720" cy="514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2920" cy="514224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513720" cy="5146920"/>
          </a:xfrm>
          <a:prstGeom prst="rect">
            <a:avLst/>
          </a:prstGeom>
          <a:ln>
            <a:noFill/>
          </a:ln>
        </p:spPr>
      </p:pic>
      <p:sp>
        <p:nvSpPr>
          <p:cNvPr id="109" name="CustomShape 1"/>
          <p:cNvSpPr/>
          <p:nvPr/>
        </p:nvSpPr>
        <p:spPr>
          <a:xfrm>
            <a:off x="2950560" y="3240000"/>
            <a:ext cx="3744720" cy="115128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You can also switch pages by directly clicking on the icon when the menu isn’t expanded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10" name="Line 2"/>
          <p:cNvSpPr/>
          <p:nvPr/>
        </p:nvSpPr>
        <p:spPr>
          <a:xfrm flipH="1" flipV="1">
            <a:off x="432000" y="1152000"/>
            <a:ext cx="2518560" cy="2592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3"/>
          <p:cNvSpPr/>
          <p:nvPr/>
        </p:nvSpPr>
        <p:spPr>
          <a:xfrm flipH="1" flipV="1">
            <a:off x="504000" y="720000"/>
            <a:ext cx="2446560" cy="3024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4"/>
          <p:cNvSpPr/>
          <p:nvPr/>
        </p:nvSpPr>
        <p:spPr>
          <a:xfrm flipH="1" flipV="1">
            <a:off x="504000" y="1512000"/>
            <a:ext cx="2446560" cy="2232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Line 5"/>
          <p:cNvSpPr/>
          <p:nvPr/>
        </p:nvSpPr>
        <p:spPr>
          <a:xfrm flipH="1" flipV="1">
            <a:off x="504000" y="1872000"/>
            <a:ext cx="2446560" cy="1872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Line 6"/>
          <p:cNvSpPr/>
          <p:nvPr/>
        </p:nvSpPr>
        <p:spPr>
          <a:xfrm flipH="1">
            <a:off x="504000" y="3744000"/>
            <a:ext cx="2446560" cy="792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7"/>
          <p:cNvSpPr/>
          <p:nvPr/>
        </p:nvSpPr>
        <p:spPr>
          <a:xfrm>
            <a:off x="6264000" y="2520"/>
            <a:ext cx="2591280" cy="43128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This shows the general layout of the program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720" y="2520"/>
            <a:ext cx="9142920" cy="514224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513720" cy="514692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6264000" y="2520"/>
            <a:ext cx="2591280" cy="43128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 Case 1: View dictionary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19" name="Line 2"/>
          <p:cNvSpPr/>
          <p:nvPr/>
        </p:nvSpPr>
        <p:spPr>
          <a:xfrm flipH="1" flipV="1">
            <a:off x="432000" y="720000"/>
            <a:ext cx="2878200" cy="1440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>
            <a:off x="3310200" y="2016000"/>
            <a:ext cx="3241080" cy="35928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Click on the ‘Dictionary’ Icon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1080" y="2520"/>
            <a:ext cx="9142920" cy="514224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6264000" y="2520"/>
            <a:ext cx="2591280" cy="43128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 Case 1: View dictionary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20000" y="1224000"/>
            <a:ext cx="3241080" cy="64728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User is then presented with the ‘Dictionary’ page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4176000" y="1800000"/>
            <a:ext cx="1657080" cy="64728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Verb prefixed with ‘to’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5" name="Line 4"/>
          <p:cNvSpPr/>
          <p:nvPr/>
        </p:nvSpPr>
        <p:spPr>
          <a:xfrm flipH="1" flipV="1">
            <a:off x="2304000" y="2086200"/>
            <a:ext cx="1872000" cy="18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5"/>
          <p:cNvSpPr/>
          <p:nvPr/>
        </p:nvSpPr>
        <p:spPr>
          <a:xfrm>
            <a:off x="7416000" y="3816000"/>
            <a:ext cx="1657080" cy="86328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Noting gender for Welsh nouns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7" name="Line 6"/>
          <p:cNvSpPr/>
          <p:nvPr/>
        </p:nvSpPr>
        <p:spPr>
          <a:xfrm flipH="1">
            <a:off x="6912000" y="4176000"/>
            <a:ext cx="504000" cy="720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7"/>
          <p:cNvSpPr/>
          <p:nvPr/>
        </p:nvSpPr>
        <p:spPr>
          <a:xfrm>
            <a:off x="718200" y="3960000"/>
            <a:ext cx="1657080" cy="93528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Word shown with multiple meanings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9" name="CustomShape 8"/>
          <p:cNvSpPr/>
          <p:nvPr/>
        </p:nvSpPr>
        <p:spPr>
          <a:xfrm>
            <a:off x="2160000" y="2592000"/>
            <a:ext cx="4751280" cy="647280"/>
          </a:xfrm>
          <a:prstGeom prst="rect">
            <a:avLst/>
          </a:prstGeom>
          <a:noFill/>
          <a:ln w="3816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9"/>
          <p:cNvSpPr/>
          <p:nvPr/>
        </p:nvSpPr>
        <p:spPr>
          <a:xfrm flipV="1">
            <a:off x="1546920" y="3238560"/>
            <a:ext cx="2988720" cy="71964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0"/>
          <p:cNvSpPr/>
          <p:nvPr/>
        </p:nvSpPr>
        <p:spPr>
          <a:xfrm>
            <a:off x="6264000" y="1584000"/>
            <a:ext cx="2231280" cy="64728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Change ascending/decending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2" name="Line 11"/>
          <p:cNvSpPr/>
          <p:nvPr/>
        </p:nvSpPr>
        <p:spPr>
          <a:xfrm flipH="1" flipV="1">
            <a:off x="4320000" y="1224000"/>
            <a:ext cx="1944000" cy="648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2"/>
          <p:cNvSpPr/>
          <p:nvPr/>
        </p:nvSpPr>
        <p:spPr>
          <a:xfrm>
            <a:off x="6480000" y="792000"/>
            <a:ext cx="2231280" cy="64728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Switch language sorting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4" name="Line 13"/>
          <p:cNvSpPr/>
          <p:nvPr/>
        </p:nvSpPr>
        <p:spPr>
          <a:xfrm flipH="1" flipV="1">
            <a:off x="4968000" y="1008000"/>
            <a:ext cx="1512000" cy="7452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513720" cy="514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440" y="2520"/>
            <a:ext cx="9142920" cy="5142240"/>
          </a:xfrm>
          <a:prstGeom prst="rect">
            <a:avLst/>
          </a:prstGeom>
          <a:ln>
            <a:noFill/>
          </a:ln>
        </p:spPr>
      </p:pic>
      <p:sp>
        <p:nvSpPr>
          <p:cNvPr id="137" name="Line 1"/>
          <p:cNvSpPr/>
          <p:nvPr/>
        </p:nvSpPr>
        <p:spPr>
          <a:xfrm flipH="1" flipV="1">
            <a:off x="504000" y="1152000"/>
            <a:ext cx="3094200" cy="1080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2"/>
          <p:cNvSpPr/>
          <p:nvPr/>
        </p:nvSpPr>
        <p:spPr>
          <a:xfrm flipH="1" flipV="1">
            <a:off x="504000" y="720000"/>
            <a:ext cx="3094200" cy="1512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3"/>
          <p:cNvSpPr/>
          <p:nvPr/>
        </p:nvSpPr>
        <p:spPr>
          <a:xfrm>
            <a:off x="3598200" y="2016000"/>
            <a:ext cx="3241080" cy="64728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Click on ‘Dictionary’ or ‘Practice List’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6264000" y="2520"/>
            <a:ext cx="2591280" cy="43128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 Case 2: Search for a word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513720" cy="514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440" y="2520"/>
            <a:ext cx="9142920" cy="5142240"/>
          </a:xfrm>
          <a:prstGeom prst="rect">
            <a:avLst/>
          </a:prstGeom>
          <a:ln>
            <a:noFill/>
          </a:ln>
        </p:spPr>
      </p:pic>
      <p:sp>
        <p:nvSpPr>
          <p:cNvPr id="143" name="Line 1"/>
          <p:cNvSpPr/>
          <p:nvPr/>
        </p:nvSpPr>
        <p:spPr>
          <a:xfrm flipH="1" flipV="1">
            <a:off x="1728000" y="720000"/>
            <a:ext cx="1870200" cy="1512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"/>
          <p:cNvSpPr/>
          <p:nvPr/>
        </p:nvSpPr>
        <p:spPr>
          <a:xfrm>
            <a:off x="3598200" y="2016000"/>
            <a:ext cx="3241080" cy="64728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Click on the search textbox and start to type for your word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6264000" y="2520"/>
            <a:ext cx="2591280" cy="43128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 Case 2: Search for a word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513720" cy="514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2920" cy="5142240"/>
          </a:xfrm>
          <a:prstGeom prst="rect">
            <a:avLst/>
          </a:prstGeom>
          <a:ln>
            <a:noFill/>
          </a:ln>
        </p:spPr>
      </p:pic>
      <p:sp>
        <p:nvSpPr>
          <p:cNvPr id="148" name="CustomShape 1"/>
          <p:cNvSpPr/>
          <p:nvPr/>
        </p:nvSpPr>
        <p:spPr>
          <a:xfrm>
            <a:off x="6264000" y="2520"/>
            <a:ext cx="2591280" cy="43128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 Case 2: Search for a word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2664000" y="2952000"/>
            <a:ext cx="3241080" cy="86328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Results from the search are filtered and displayed in real time (live searching)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513720" cy="514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</TotalTime>
  <Application>LibreOffice/6.4.2.2$Linux_X86_64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2020-03-28T15:56:49Z</dcterms:modified>
  <cp:revision>59</cp:revision>
  <dc:subject/>
  <dc:title/>
</cp:coreProperties>
</file>