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Bobby Jones Condensed Soft" panose="020B0604020202020204" charset="0"/>
      <p:regular r:id="rId15"/>
    </p:embeddedFont>
    <p:embeddedFont>
      <p:font typeface="Itim" panose="020B0604020202020204" charset="-34"/>
      <p:regular r:id="rId16"/>
    </p:embeddedFont>
    <p:embeddedFont>
      <p:font typeface="Calibri" panose="020F050202020403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1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5.png"/><Relationship Id="rId19" Type="http://schemas.openxmlformats.org/officeDocument/2006/relationships/image" Target="../media/image18.sv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53.svg"/><Relationship Id="rId18" Type="http://schemas.openxmlformats.org/officeDocument/2006/relationships/image" Target="../media/image32.png"/><Relationship Id="rId26" Type="http://schemas.openxmlformats.org/officeDocument/2006/relationships/image" Target="../media/image34.png"/><Relationship Id="rId3" Type="http://schemas.openxmlformats.org/officeDocument/2006/relationships/image" Target="../media/image47.svg"/><Relationship Id="rId21" Type="http://schemas.openxmlformats.org/officeDocument/2006/relationships/image" Target="../media/image59.svg"/><Relationship Id="rId7" Type="http://schemas.openxmlformats.org/officeDocument/2006/relationships/image" Target="../media/image49.svg"/><Relationship Id="rId12" Type="http://schemas.openxmlformats.org/officeDocument/2006/relationships/image" Target="../media/image30.png"/><Relationship Id="rId17" Type="http://schemas.openxmlformats.org/officeDocument/2006/relationships/image" Target="../media/image31.svg"/><Relationship Id="rId25" Type="http://schemas.openxmlformats.org/officeDocument/2006/relationships/image" Target="../media/image38.svg"/><Relationship Id="rId2" Type="http://schemas.openxmlformats.org/officeDocument/2006/relationships/image" Target="../media/image27.png"/><Relationship Id="rId16" Type="http://schemas.openxmlformats.org/officeDocument/2006/relationships/image" Target="../media/image16.png"/><Relationship Id="rId20"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25.svg"/><Relationship Id="rId24" Type="http://schemas.openxmlformats.org/officeDocument/2006/relationships/image" Target="../media/image20.png"/><Relationship Id="rId5" Type="http://schemas.openxmlformats.org/officeDocument/2006/relationships/image" Target="../media/image14.svg"/><Relationship Id="rId15" Type="http://schemas.openxmlformats.org/officeDocument/2006/relationships/image" Target="../media/image55.svg"/><Relationship Id="rId23" Type="http://schemas.openxmlformats.org/officeDocument/2006/relationships/image" Target="../media/image4.svg"/><Relationship Id="rId28" Type="http://schemas.openxmlformats.org/officeDocument/2006/relationships/image" Target="../media/image35.png"/><Relationship Id="rId10" Type="http://schemas.openxmlformats.org/officeDocument/2006/relationships/image" Target="../media/image13.png"/><Relationship Id="rId19" Type="http://schemas.openxmlformats.org/officeDocument/2006/relationships/image" Target="../media/image57.svg"/><Relationship Id="rId4" Type="http://schemas.openxmlformats.org/officeDocument/2006/relationships/image" Target="../media/image7.png"/><Relationship Id="rId9" Type="http://schemas.openxmlformats.org/officeDocument/2006/relationships/image" Target="../media/image51.svg"/><Relationship Id="rId14" Type="http://schemas.openxmlformats.org/officeDocument/2006/relationships/image" Target="../media/image31.png"/><Relationship Id="rId22" Type="http://schemas.openxmlformats.org/officeDocument/2006/relationships/image" Target="../media/image2.png"/><Relationship Id="rId27" Type="http://schemas.openxmlformats.org/officeDocument/2006/relationships/image" Target="../media/image61.sv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74.svg"/><Relationship Id="rId3" Type="http://schemas.openxmlformats.org/officeDocument/2006/relationships/image" Target="../media/image64.svg"/><Relationship Id="rId7" Type="http://schemas.openxmlformats.org/officeDocument/2006/relationships/image" Target="../media/image68.svg"/><Relationship Id="rId12" Type="http://schemas.openxmlformats.org/officeDocument/2006/relationships/image" Target="../media/image41.png"/><Relationship Id="rId17" Type="http://schemas.openxmlformats.org/officeDocument/2006/relationships/image" Target="../media/image78.svg"/><Relationship Id="rId2" Type="http://schemas.openxmlformats.org/officeDocument/2006/relationships/image" Target="../media/image36.png"/><Relationship Id="rId16"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72.svg"/><Relationship Id="rId5" Type="http://schemas.openxmlformats.org/officeDocument/2006/relationships/image" Target="../media/image66.svg"/><Relationship Id="rId15" Type="http://schemas.openxmlformats.org/officeDocument/2006/relationships/image" Target="../media/image76.svg"/><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image" Target="../media/image70.svg"/><Relationship Id="rId14" Type="http://schemas.openxmlformats.org/officeDocument/2006/relationships/image" Target="../media/image42.pn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78.svg"/><Relationship Id="rId3" Type="http://schemas.openxmlformats.org/officeDocument/2006/relationships/image" Target="../media/image64.svg"/><Relationship Id="rId7" Type="http://schemas.openxmlformats.org/officeDocument/2006/relationships/image" Target="../media/image72.svg"/><Relationship Id="rId12"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76.svg"/><Relationship Id="rId5" Type="http://schemas.openxmlformats.org/officeDocument/2006/relationships/image" Target="../media/image68.svg"/><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74.sv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1.svg"/><Relationship Id="rId18" Type="http://schemas.openxmlformats.org/officeDocument/2006/relationships/image" Target="../media/image7.png"/><Relationship Id="rId26" Type="http://schemas.openxmlformats.org/officeDocument/2006/relationships/image" Target="../media/image10.png"/><Relationship Id="rId3" Type="http://schemas.openxmlformats.org/officeDocument/2006/relationships/image" Target="../media/image2.svg"/><Relationship Id="rId21" Type="http://schemas.openxmlformats.org/officeDocument/2006/relationships/image" Target="../media/image80.svg"/><Relationship Id="rId7" Type="http://schemas.openxmlformats.org/officeDocument/2006/relationships/image" Target="../media/image38.svg"/><Relationship Id="rId12" Type="http://schemas.openxmlformats.org/officeDocument/2006/relationships/image" Target="../media/image34.png"/><Relationship Id="rId17" Type="http://schemas.openxmlformats.org/officeDocument/2006/relationships/image" Target="../media/image12.svg"/><Relationship Id="rId25" Type="http://schemas.openxmlformats.org/officeDocument/2006/relationships/image" Target="../media/image18.svg"/><Relationship Id="rId2" Type="http://schemas.openxmlformats.org/officeDocument/2006/relationships/image" Target="../media/image1.png"/><Relationship Id="rId16" Type="http://schemas.openxmlformats.org/officeDocument/2006/relationships/image" Target="../media/image6.png"/><Relationship Id="rId20" Type="http://schemas.openxmlformats.org/officeDocument/2006/relationships/image" Target="../media/image44.png"/><Relationship Id="rId29" Type="http://schemas.openxmlformats.org/officeDocument/2006/relationships/image" Target="../media/image53.sv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8.svg"/><Relationship Id="rId24" Type="http://schemas.openxmlformats.org/officeDocument/2006/relationships/image" Target="../media/image9.png"/><Relationship Id="rId5" Type="http://schemas.openxmlformats.org/officeDocument/2006/relationships/image" Target="../media/image4.svg"/><Relationship Id="rId15" Type="http://schemas.openxmlformats.org/officeDocument/2006/relationships/image" Target="../media/image10.svg"/><Relationship Id="rId23" Type="http://schemas.openxmlformats.org/officeDocument/2006/relationships/image" Target="../media/image16.svg"/><Relationship Id="rId28" Type="http://schemas.openxmlformats.org/officeDocument/2006/relationships/image" Target="../media/image30.png"/><Relationship Id="rId10" Type="http://schemas.openxmlformats.org/officeDocument/2006/relationships/image" Target="../media/image4.png"/><Relationship Id="rId19" Type="http://schemas.openxmlformats.org/officeDocument/2006/relationships/image" Target="../media/image14.svg"/><Relationship Id="rId31" Type="http://schemas.openxmlformats.org/officeDocument/2006/relationships/image" Target="../media/image29.svg"/><Relationship Id="rId4" Type="http://schemas.openxmlformats.org/officeDocument/2006/relationships/image" Target="../media/image2.png"/><Relationship Id="rId9" Type="http://schemas.openxmlformats.org/officeDocument/2006/relationships/image" Target="../media/image6.svg"/><Relationship Id="rId14" Type="http://schemas.openxmlformats.org/officeDocument/2006/relationships/image" Target="../media/image5.png"/><Relationship Id="rId22" Type="http://schemas.openxmlformats.org/officeDocument/2006/relationships/image" Target="../media/image8.png"/><Relationship Id="rId27" Type="http://schemas.openxmlformats.org/officeDocument/2006/relationships/image" Target="../media/image20.svg"/><Relationship Id="rId30"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31.svg"/><Relationship Id="rId3" Type="http://schemas.openxmlformats.org/officeDocument/2006/relationships/image" Target="../media/image10.svg"/><Relationship Id="rId7" Type="http://schemas.openxmlformats.org/officeDocument/2006/relationships/image" Target="../media/image27.sv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6.svg"/><Relationship Id="rId5" Type="http://schemas.openxmlformats.org/officeDocument/2006/relationships/image" Target="../media/image25.svg"/><Relationship Id="rId10"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29.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8.png"/><Relationship Id="rId7"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36.svg"/><Relationship Id="rId4" Type="http://schemas.openxmlformats.org/officeDocument/2006/relationships/image" Target="../media/image34.sv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9.svg"/><Relationship Id="rId5" Type="http://schemas.openxmlformats.org/officeDocument/2006/relationships/image" Target="../media/image38.svg"/><Relationship Id="rId10"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20.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8.svg"/><Relationship Id="rId4" Type="http://schemas.openxmlformats.org/officeDocument/2006/relationships/image" Target="../media/image20.png"/><Relationship Id="rId9" Type="http://schemas.openxmlformats.org/officeDocument/2006/relationships/image" Target="../media/image29.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7.svg"/><Relationship Id="rId7" Type="http://schemas.openxmlformats.org/officeDocument/2006/relationships/image" Target="../media/image10.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0.svg"/><Relationship Id="rId4" Type="http://schemas.openxmlformats.org/officeDocument/2006/relationships/image" Target="../media/image21.png"/><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4.svg"/><Relationship Id="rId7" Type="http://schemas.openxmlformats.org/officeDocument/2006/relationships/image" Target="../media/image6.svg"/><Relationship Id="rId12"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23.png"/><Relationship Id="rId5" Type="http://schemas.openxmlformats.org/officeDocument/2006/relationships/image" Target="../media/image12.svg"/><Relationship Id="rId10" Type="http://schemas.openxmlformats.org/officeDocument/2006/relationships/image" Target="../media/image22.png"/><Relationship Id="rId4" Type="http://schemas.openxmlformats.org/officeDocument/2006/relationships/image" Target="../media/image6.png"/><Relationship Id="rId9" Type="http://schemas.openxmlformats.org/officeDocument/2006/relationships/image" Target="../media/image36.sv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6.png"/><Relationship Id="rId7" Type="http://schemas.openxmlformats.org/officeDocument/2006/relationships/image" Target="../media/image14.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7.svg"/><Relationship Id="rId4" Type="http://schemas.openxmlformats.org/officeDocument/2006/relationships/image" Target="../media/image27.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7EF"/>
        </a:solidFill>
        <a:effectLst/>
      </p:bgPr>
    </p:bg>
    <p:spTree>
      <p:nvGrpSpPr>
        <p:cNvPr id="1" name=""/>
        <p:cNvGrpSpPr/>
        <p:nvPr/>
      </p:nvGrpSpPr>
      <p:grpSpPr>
        <a:xfrm>
          <a:off x="0" y="0"/>
          <a:ext cx="0" cy="0"/>
          <a:chOff x="0" y="0"/>
          <a:chExt cx="0" cy="0"/>
        </a:xfrm>
      </p:grpSpPr>
      <p:sp>
        <p:nvSpPr>
          <p:cNvPr id="2" name="TextBox 2"/>
          <p:cNvSpPr txBox="1"/>
          <p:nvPr/>
        </p:nvSpPr>
        <p:spPr>
          <a:xfrm>
            <a:off x="899433" y="3404853"/>
            <a:ext cx="16489134" cy="2227579"/>
          </a:xfrm>
          <a:prstGeom prst="rect">
            <a:avLst/>
          </a:prstGeom>
        </p:spPr>
        <p:txBody>
          <a:bodyPr lIns="0" tIns="0" rIns="0" bIns="0" rtlCol="0" anchor="t">
            <a:spAutoFit/>
          </a:bodyPr>
          <a:lstStyle/>
          <a:p>
            <a:pPr algn="ctr">
              <a:lnSpc>
                <a:spcPts val="17920"/>
              </a:lnSpc>
              <a:spcBef>
                <a:spcPct val="0"/>
              </a:spcBef>
            </a:pPr>
            <a:r>
              <a:rPr lang="en-US" sz="12800" spc="-281">
                <a:solidFill>
                  <a:srgbClr val="1E1659"/>
                </a:solidFill>
                <a:latin typeface="Bobby Jones Condensed Soft"/>
                <a:ea typeface="Bobby Jones Condensed Soft"/>
                <a:cs typeface="Bobby Jones Condensed Soft"/>
                <a:sym typeface="Bobby Jones Condensed Soft"/>
              </a:rPr>
              <a:t>FUNCIONES DE DISTRIBUCIÓN</a:t>
            </a:r>
          </a:p>
        </p:txBody>
      </p:sp>
      <p:sp>
        <p:nvSpPr>
          <p:cNvPr id="3" name="Freeform 3"/>
          <p:cNvSpPr/>
          <p:nvPr/>
        </p:nvSpPr>
        <p:spPr>
          <a:xfrm rot="-443798">
            <a:off x="16224644" y="-1165355"/>
            <a:ext cx="3052122" cy="2330711"/>
          </a:xfrm>
          <a:custGeom>
            <a:avLst/>
            <a:gdLst/>
            <a:ahLst/>
            <a:cxnLst/>
            <a:rect l="l" t="t" r="r" b="b"/>
            <a:pathLst>
              <a:path w="3052122" h="2330711">
                <a:moveTo>
                  <a:pt x="0" y="0"/>
                </a:moveTo>
                <a:lnTo>
                  <a:pt x="3052122" y="0"/>
                </a:lnTo>
                <a:lnTo>
                  <a:pt x="3052122" y="2330710"/>
                </a:lnTo>
                <a:lnTo>
                  <a:pt x="0" y="23307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911291">
            <a:off x="-1018449" y="2031707"/>
            <a:ext cx="2802261" cy="2302949"/>
          </a:xfrm>
          <a:custGeom>
            <a:avLst/>
            <a:gdLst/>
            <a:ahLst/>
            <a:cxnLst/>
            <a:rect l="l" t="t" r="r" b="b"/>
            <a:pathLst>
              <a:path w="2802261" h="2302949">
                <a:moveTo>
                  <a:pt x="0" y="0"/>
                </a:moveTo>
                <a:lnTo>
                  <a:pt x="2802261" y="0"/>
                </a:lnTo>
                <a:lnTo>
                  <a:pt x="2802261" y="2302949"/>
                </a:lnTo>
                <a:lnTo>
                  <a:pt x="0" y="230294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824866">
            <a:off x="1131758" y="274711"/>
            <a:ext cx="1254764" cy="834988"/>
          </a:xfrm>
          <a:custGeom>
            <a:avLst/>
            <a:gdLst/>
            <a:ahLst/>
            <a:cxnLst/>
            <a:rect l="l" t="t" r="r" b="b"/>
            <a:pathLst>
              <a:path w="1254764" h="834988">
                <a:moveTo>
                  <a:pt x="0" y="0"/>
                </a:moveTo>
                <a:lnTo>
                  <a:pt x="1254764" y="0"/>
                </a:lnTo>
                <a:lnTo>
                  <a:pt x="1254764" y="834988"/>
                </a:lnTo>
                <a:lnTo>
                  <a:pt x="0" y="83498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1130277">
            <a:off x="4656769" y="6889541"/>
            <a:ext cx="962990" cy="646079"/>
          </a:xfrm>
          <a:custGeom>
            <a:avLst/>
            <a:gdLst/>
            <a:ahLst/>
            <a:cxnLst/>
            <a:rect l="l" t="t" r="r" b="b"/>
            <a:pathLst>
              <a:path w="962990" h="646079">
                <a:moveTo>
                  <a:pt x="0" y="0"/>
                </a:moveTo>
                <a:lnTo>
                  <a:pt x="962990" y="0"/>
                </a:lnTo>
                <a:lnTo>
                  <a:pt x="962990" y="646079"/>
                </a:lnTo>
                <a:lnTo>
                  <a:pt x="0" y="64607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rot="-2140053">
            <a:off x="9943254" y="-771110"/>
            <a:ext cx="2741879" cy="2328104"/>
          </a:xfrm>
          <a:custGeom>
            <a:avLst/>
            <a:gdLst/>
            <a:ahLst/>
            <a:cxnLst/>
            <a:rect l="l" t="t" r="r" b="b"/>
            <a:pathLst>
              <a:path w="2741879" h="2328104">
                <a:moveTo>
                  <a:pt x="0" y="0"/>
                </a:moveTo>
                <a:lnTo>
                  <a:pt x="2741878" y="0"/>
                </a:lnTo>
                <a:lnTo>
                  <a:pt x="2741878" y="2328104"/>
                </a:lnTo>
                <a:lnTo>
                  <a:pt x="0" y="2328104"/>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8" name="Freeform 8"/>
          <p:cNvSpPr/>
          <p:nvPr/>
        </p:nvSpPr>
        <p:spPr>
          <a:xfrm rot="-1802679">
            <a:off x="2486376" y="8247212"/>
            <a:ext cx="1041443" cy="1397058"/>
          </a:xfrm>
          <a:custGeom>
            <a:avLst/>
            <a:gdLst/>
            <a:ahLst/>
            <a:cxnLst/>
            <a:rect l="l" t="t" r="r" b="b"/>
            <a:pathLst>
              <a:path w="1041443" h="1397058">
                <a:moveTo>
                  <a:pt x="0" y="0"/>
                </a:moveTo>
                <a:lnTo>
                  <a:pt x="1041443" y="0"/>
                </a:lnTo>
                <a:lnTo>
                  <a:pt x="1041443" y="1397058"/>
                </a:lnTo>
                <a:lnTo>
                  <a:pt x="0" y="1397058"/>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9" name="Freeform 9"/>
          <p:cNvSpPr/>
          <p:nvPr/>
        </p:nvSpPr>
        <p:spPr>
          <a:xfrm rot="-1591750">
            <a:off x="3451473" y="-492020"/>
            <a:ext cx="1606239" cy="2368450"/>
          </a:xfrm>
          <a:custGeom>
            <a:avLst/>
            <a:gdLst/>
            <a:ahLst/>
            <a:cxnLst/>
            <a:rect l="l" t="t" r="r" b="b"/>
            <a:pathLst>
              <a:path w="1606239" h="2368450">
                <a:moveTo>
                  <a:pt x="0" y="0"/>
                </a:moveTo>
                <a:lnTo>
                  <a:pt x="1606239" y="0"/>
                </a:lnTo>
                <a:lnTo>
                  <a:pt x="1606239" y="2368450"/>
                </a:lnTo>
                <a:lnTo>
                  <a:pt x="0" y="2368450"/>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0" name="Freeform 10"/>
          <p:cNvSpPr/>
          <p:nvPr/>
        </p:nvSpPr>
        <p:spPr>
          <a:xfrm rot="-1312372">
            <a:off x="-239611" y="5159606"/>
            <a:ext cx="1695775" cy="2280382"/>
          </a:xfrm>
          <a:custGeom>
            <a:avLst/>
            <a:gdLst/>
            <a:ahLst/>
            <a:cxnLst/>
            <a:rect l="l" t="t" r="r" b="b"/>
            <a:pathLst>
              <a:path w="1695775" h="2280382">
                <a:moveTo>
                  <a:pt x="0" y="0"/>
                </a:moveTo>
                <a:lnTo>
                  <a:pt x="1695775" y="0"/>
                </a:lnTo>
                <a:lnTo>
                  <a:pt x="1695775" y="2280382"/>
                </a:lnTo>
                <a:lnTo>
                  <a:pt x="0" y="2280382"/>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1" name="Freeform 11"/>
          <p:cNvSpPr/>
          <p:nvPr/>
        </p:nvSpPr>
        <p:spPr>
          <a:xfrm rot="1212303">
            <a:off x="17000964" y="3510508"/>
            <a:ext cx="1774534" cy="2561663"/>
          </a:xfrm>
          <a:custGeom>
            <a:avLst/>
            <a:gdLst/>
            <a:ahLst/>
            <a:cxnLst/>
            <a:rect l="l" t="t" r="r" b="b"/>
            <a:pathLst>
              <a:path w="1774534" h="2561663">
                <a:moveTo>
                  <a:pt x="0" y="0"/>
                </a:moveTo>
                <a:lnTo>
                  <a:pt x="1774534" y="0"/>
                </a:lnTo>
                <a:lnTo>
                  <a:pt x="1774534" y="2561663"/>
                </a:lnTo>
                <a:lnTo>
                  <a:pt x="0" y="2561663"/>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
        <p:nvSpPr>
          <p:cNvPr id="12" name="TextBox 12"/>
          <p:cNvSpPr txBox="1"/>
          <p:nvPr/>
        </p:nvSpPr>
        <p:spPr>
          <a:xfrm rot="-17737">
            <a:off x="12532457" y="6184544"/>
            <a:ext cx="3324665" cy="1032686"/>
          </a:xfrm>
          <a:prstGeom prst="rect">
            <a:avLst/>
          </a:prstGeom>
        </p:spPr>
        <p:txBody>
          <a:bodyPr lIns="0" tIns="0" rIns="0" bIns="0" rtlCol="0" anchor="t">
            <a:spAutoFit/>
          </a:bodyPr>
          <a:lstStyle/>
          <a:p>
            <a:pPr algn="l">
              <a:lnSpc>
                <a:spcPts val="8357"/>
              </a:lnSpc>
              <a:spcBef>
                <a:spcPct val="0"/>
              </a:spcBef>
            </a:pPr>
            <a:r>
              <a:rPr lang="en-US" sz="5969">
                <a:solidFill>
                  <a:srgbClr val="000000"/>
                </a:solidFill>
                <a:latin typeface="Bobby Jones Condensed Soft"/>
                <a:ea typeface="Bobby Jones Condensed Soft"/>
                <a:cs typeface="Bobby Jones Condensed Soft"/>
                <a:sym typeface="Bobby Jones Condensed Soft"/>
              </a:rPr>
              <a:t>INTEGRANTES</a:t>
            </a:r>
          </a:p>
        </p:txBody>
      </p:sp>
      <p:sp>
        <p:nvSpPr>
          <p:cNvPr id="13" name="TextBox 13"/>
          <p:cNvSpPr txBox="1"/>
          <p:nvPr/>
        </p:nvSpPr>
        <p:spPr>
          <a:xfrm>
            <a:off x="11039907" y="7296986"/>
            <a:ext cx="9639714" cy="2733129"/>
          </a:xfrm>
          <a:prstGeom prst="rect">
            <a:avLst/>
          </a:prstGeom>
        </p:spPr>
        <p:txBody>
          <a:bodyPr lIns="0" tIns="0" rIns="0" bIns="0" rtlCol="0" anchor="t">
            <a:spAutoFit/>
          </a:bodyPr>
          <a:lstStyle/>
          <a:p>
            <a:pPr algn="l">
              <a:lnSpc>
                <a:spcPts val="5410"/>
              </a:lnSpc>
            </a:pPr>
            <a:r>
              <a:rPr lang="en-US" sz="4129" spc="-136">
                <a:solidFill>
                  <a:srgbClr val="000000"/>
                </a:solidFill>
                <a:latin typeface="Itim"/>
                <a:ea typeface="Itim"/>
                <a:cs typeface="Itim"/>
                <a:sym typeface="Itim"/>
              </a:rPr>
              <a:t>Salvatore Berticci C.I: 30236526</a:t>
            </a:r>
          </a:p>
          <a:p>
            <a:pPr algn="l">
              <a:lnSpc>
                <a:spcPts val="5410"/>
              </a:lnSpc>
            </a:pPr>
            <a:r>
              <a:rPr lang="en-US" sz="4129" spc="-136">
                <a:solidFill>
                  <a:srgbClr val="000000"/>
                </a:solidFill>
                <a:latin typeface="Itim"/>
                <a:ea typeface="Itim"/>
                <a:cs typeface="Itim"/>
                <a:sym typeface="Itim"/>
              </a:rPr>
              <a:t>Johana Valera C.I: 30189791</a:t>
            </a:r>
          </a:p>
          <a:p>
            <a:pPr algn="l">
              <a:lnSpc>
                <a:spcPts val="5410"/>
              </a:lnSpc>
            </a:pPr>
            <a:r>
              <a:rPr lang="en-US" sz="4129" spc="-136">
                <a:solidFill>
                  <a:srgbClr val="000000"/>
                </a:solidFill>
                <a:latin typeface="Itim"/>
                <a:ea typeface="Itim"/>
                <a:cs typeface="Itim"/>
                <a:sym typeface="Itim"/>
              </a:rPr>
              <a:t>Favian Herrera C.I: 30600230</a:t>
            </a:r>
          </a:p>
          <a:p>
            <a:pPr algn="l">
              <a:lnSpc>
                <a:spcPts val="5410"/>
              </a:lnSpc>
            </a:pPr>
            <a:endParaRPr lang="en-US" sz="4129" spc="-136">
              <a:solidFill>
                <a:srgbClr val="000000"/>
              </a:solidFill>
              <a:latin typeface="Itim"/>
              <a:ea typeface="Itim"/>
              <a:cs typeface="Itim"/>
              <a:sym typeface="Itim"/>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7EF"/>
        </a:solidFill>
        <a:effectLst/>
      </p:bgPr>
    </p:bg>
    <p:spTree>
      <p:nvGrpSpPr>
        <p:cNvPr id="1" name=""/>
        <p:cNvGrpSpPr/>
        <p:nvPr/>
      </p:nvGrpSpPr>
      <p:grpSpPr>
        <a:xfrm>
          <a:off x="0" y="0"/>
          <a:ext cx="0" cy="0"/>
          <a:chOff x="0" y="0"/>
          <a:chExt cx="0" cy="0"/>
        </a:xfrm>
      </p:grpSpPr>
      <p:sp>
        <p:nvSpPr>
          <p:cNvPr id="2" name="Freeform 2"/>
          <p:cNvSpPr/>
          <p:nvPr/>
        </p:nvSpPr>
        <p:spPr>
          <a:xfrm>
            <a:off x="762736" y="5478435"/>
            <a:ext cx="16048976" cy="350159"/>
          </a:xfrm>
          <a:custGeom>
            <a:avLst/>
            <a:gdLst/>
            <a:ahLst/>
            <a:cxnLst/>
            <a:rect l="l" t="t" r="r" b="b"/>
            <a:pathLst>
              <a:path w="16048976" h="350159">
                <a:moveTo>
                  <a:pt x="0" y="0"/>
                </a:moveTo>
                <a:lnTo>
                  <a:pt x="16048976" y="0"/>
                </a:lnTo>
                <a:lnTo>
                  <a:pt x="16048976" y="350159"/>
                </a:lnTo>
                <a:lnTo>
                  <a:pt x="0" y="35015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591750">
            <a:off x="17083635" y="-433079"/>
            <a:ext cx="1606239" cy="2368450"/>
          </a:xfrm>
          <a:custGeom>
            <a:avLst/>
            <a:gdLst/>
            <a:ahLst/>
            <a:cxnLst/>
            <a:rect l="l" t="t" r="r" b="b"/>
            <a:pathLst>
              <a:path w="1606239" h="2368450">
                <a:moveTo>
                  <a:pt x="0" y="0"/>
                </a:moveTo>
                <a:lnTo>
                  <a:pt x="1606239" y="0"/>
                </a:lnTo>
                <a:lnTo>
                  <a:pt x="1606239" y="2368450"/>
                </a:lnTo>
                <a:lnTo>
                  <a:pt x="0" y="236845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2051667">
            <a:off x="1018168" y="6937942"/>
            <a:ext cx="3307565" cy="4640717"/>
          </a:xfrm>
          <a:custGeom>
            <a:avLst/>
            <a:gdLst/>
            <a:ahLst/>
            <a:cxnLst/>
            <a:rect l="l" t="t" r="r" b="b"/>
            <a:pathLst>
              <a:path w="3307565" h="4640717">
                <a:moveTo>
                  <a:pt x="0" y="0"/>
                </a:moveTo>
                <a:lnTo>
                  <a:pt x="3307565" y="0"/>
                </a:lnTo>
                <a:lnTo>
                  <a:pt x="3307565" y="4640716"/>
                </a:lnTo>
                <a:lnTo>
                  <a:pt x="0" y="464071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1620372">
            <a:off x="4230470" y="8018264"/>
            <a:ext cx="1597412" cy="2852521"/>
          </a:xfrm>
          <a:custGeom>
            <a:avLst/>
            <a:gdLst/>
            <a:ahLst/>
            <a:cxnLst/>
            <a:rect l="l" t="t" r="r" b="b"/>
            <a:pathLst>
              <a:path w="1597412" h="2852521">
                <a:moveTo>
                  <a:pt x="0" y="0"/>
                </a:moveTo>
                <a:lnTo>
                  <a:pt x="1597412" y="0"/>
                </a:lnTo>
                <a:lnTo>
                  <a:pt x="1597412" y="2852521"/>
                </a:lnTo>
                <a:lnTo>
                  <a:pt x="0" y="285252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6097348" y="8157888"/>
            <a:ext cx="1063754" cy="938038"/>
          </a:xfrm>
          <a:custGeom>
            <a:avLst/>
            <a:gdLst/>
            <a:ahLst/>
            <a:cxnLst/>
            <a:rect l="l" t="t" r="r" b="b"/>
            <a:pathLst>
              <a:path w="1063754" h="938038">
                <a:moveTo>
                  <a:pt x="0" y="0"/>
                </a:moveTo>
                <a:lnTo>
                  <a:pt x="1063754" y="0"/>
                </a:lnTo>
                <a:lnTo>
                  <a:pt x="1063754" y="938038"/>
                </a:lnTo>
                <a:lnTo>
                  <a:pt x="0" y="938038"/>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7" name="Freeform 7"/>
          <p:cNvSpPr/>
          <p:nvPr/>
        </p:nvSpPr>
        <p:spPr>
          <a:xfrm rot="-215272">
            <a:off x="7638777" y="7633989"/>
            <a:ext cx="1043988" cy="1047798"/>
          </a:xfrm>
          <a:custGeom>
            <a:avLst/>
            <a:gdLst/>
            <a:ahLst/>
            <a:cxnLst/>
            <a:rect l="l" t="t" r="r" b="b"/>
            <a:pathLst>
              <a:path w="1043988" h="1047798">
                <a:moveTo>
                  <a:pt x="0" y="0"/>
                </a:moveTo>
                <a:lnTo>
                  <a:pt x="1043988" y="0"/>
                </a:lnTo>
                <a:lnTo>
                  <a:pt x="1043988" y="1047798"/>
                </a:lnTo>
                <a:lnTo>
                  <a:pt x="0" y="1047798"/>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8" name="Freeform 8"/>
          <p:cNvSpPr/>
          <p:nvPr/>
        </p:nvSpPr>
        <p:spPr>
          <a:xfrm>
            <a:off x="10638508" y="8012078"/>
            <a:ext cx="1129008" cy="1083847"/>
          </a:xfrm>
          <a:custGeom>
            <a:avLst/>
            <a:gdLst/>
            <a:ahLst/>
            <a:cxnLst/>
            <a:rect l="l" t="t" r="r" b="b"/>
            <a:pathLst>
              <a:path w="1129008" h="1083847">
                <a:moveTo>
                  <a:pt x="0" y="0"/>
                </a:moveTo>
                <a:lnTo>
                  <a:pt x="1129007" y="0"/>
                </a:lnTo>
                <a:lnTo>
                  <a:pt x="1129007" y="1083848"/>
                </a:lnTo>
                <a:lnTo>
                  <a:pt x="0" y="1083848"/>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9" name="Freeform 9"/>
          <p:cNvSpPr/>
          <p:nvPr/>
        </p:nvSpPr>
        <p:spPr>
          <a:xfrm rot="2963609">
            <a:off x="17000885" y="8251909"/>
            <a:ext cx="1287115" cy="430599"/>
          </a:xfrm>
          <a:custGeom>
            <a:avLst/>
            <a:gdLst/>
            <a:ahLst/>
            <a:cxnLst/>
            <a:rect l="l" t="t" r="r" b="b"/>
            <a:pathLst>
              <a:path w="1287115" h="430599">
                <a:moveTo>
                  <a:pt x="0" y="0"/>
                </a:moveTo>
                <a:lnTo>
                  <a:pt x="1287115" y="0"/>
                </a:lnTo>
                <a:lnTo>
                  <a:pt x="1287115" y="430599"/>
                </a:lnTo>
                <a:lnTo>
                  <a:pt x="0" y="430599"/>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0" name="Freeform 10"/>
          <p:cNvSpPr/>
          <p:nvPr/>
        </p:nvSpPr>
        <p:spPr>
          <a:xfrm>
            <a:off x="16193163" y="9337072"/>
            <a:ext cx="1451279" cy="949928"/>
          </a:xfrm>
          <a:custGeom>
            <a:avLst/>
            <a:gdLst/>
            <a:ahLst/>
            <a:cxnLst/>
            <a:rect l="l" t="t" r="r" b="b"/>
            <a:pathLst>
              <a:path w="1451279" h="949928">
                <a:moveTo>
                  <a:pt x="0" y="0"/>
                </a:moveTo>
                <a:lnTo>
                  <a:pt x="1451279" y="0"/>
                </a:lnTo>
                <a:lnTo>
                  <a:pt x="1451279" y="949928"/>
                </a:lnTo>
                <a:lnTo>
                  <a:pt x="0" y="949928"/>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
        <p:nvSpPr>
          <p:cNvPr id="11" name="Freeform 11"/>
          <p:cNvSpPr/>
          <p:nvPr/>
        </p:nvSpPr>
        <p:spPr>
          <a:xfrm>
            <a:off x="13345585" y="8071863"/>
            <a:ext cx="2847578" cy="3006081"/>
          </a:xfrm>
          <a:custGeom>
            <a:avLst/>
            <a:gdLst/>
            <a:ahLst/>
            <a:cxnLst/>
            <a:rect l="l" t="t" r="r" b="b"/>
            <a:pathLst>
              <a:path w="2847578" h="3006081">
                <a:moveTo>
                  <a:pt x="0" y="0"/>
                </a:moveTo>
                <a:lnTo>
                  <a:pt x="2847578" y="0"/>
                </a:lnTo>
                <a:lnTo>
                  <a:pt x="2847578" y="3006081"/>
                </a:lnTo>
                <a:lnTo>
                  <a:pt x="0" y="3006081"/>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sp>
      <p:sp>
        <p:nvSpPr>
          <p:cNvPr id="12" name="Freeform 12"/>
          <p:cNvSpPr/>
          <p:nvPr/>
        </p:nvSpPr>
        <p:spPr>
          <a:xfrm rot="2963609">
            <a:off x="8621528" y="8600508"/>
            <a:ext cx="1287115" cy="430599"/>
          </a:xfrm>
          <a:custGeom>
            <a:avLst/>
            <a:gdLst/>
            <a:ahLst/>
            <a:cxnLst/>
            <a:rect l="l" t="t" r="r" b="b"/>
            <a:pathLst>
              <a:path w="1287115" h="430599">
                <a:moveTo>
                  <a:pt x="0" y="0"/>
                </a:moveTo>
                <a:lnTo>
                  <a:pt x="1287115" y="0"/>
                </a:lnTo>
                <a:lnTo>
                  <a:pt x="1287115" y="430599"/>
                </a:lnTo>
                <a:lnTo>
                  <a:pt x="0" y="430599"/>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3" name="Freeform 13"/>
          <p:cNvSpPr/>
          <p:nvPr/>
        </p:nvSpPr>
        <p:spPr>
          <a:xfrm rot="-911291">
            <a:off x="-1401130" y="9422788"/>
            <a:ext cx="2802261" cy="2302949"/>
          </a:xfrm>
          <a:custGeom>
            <a:avLst/>
            <a:gdLst/>
            <a:ahLst/>
            <a:cxnLst/>
            <a:rect l="l" t="t" r="r" b="b"/>
            <a:pathLst>
              <a:path w="2802261" h="2302949">
                <a:moveTo>
                  <a:pt x="0" y="0"/>
                </a:moveTo>
                <a:lnTo>
                  <a:pt x="2802260" y="0"/>
                </a:lnTo>
                <a:lnTo>
                  <a:pt x="2802260" y="2302949"/>
                </a:lnTo>
                <a:lnTo>
                  <a:pt x="0" y="2302949"/>
                </a:lnTo>
                <a:lnTo>
                  <a:pt x="0" y="0"/>
                </a:lnTo>
                <a:close/>
              </a:path>
            </a:pathLst>
          </a:custGeom>
          <a:blipFill>
            <a:blip r:embed="rId22">
              <a:extLst>
                <a:ext uri="{96DAC541-7B7A-43D3-8B79-37D633B846F1}">
                  <asvg:svgBlip xmlns:asvg="http://schemas.microsoft.com/office/drawing/2016/SVG/main" xmlns="" r:embed="rId23"/>
                </a:ext>
              </a:extLst>
            </a:blip>
            <a:stretch>
              <a:fillRect/>
            </a:stretch>
          </a:blipFill>
        </p:spPr>
      </p:sp>
      <p:sp>
        <p:nvSpPr>
          <p:cNvPr id="14" name="Freeform 14"/>
          <p:cNvSpPr/>
          <p:nvPr/>
        </p:nvSpPr>
        <p:spPr>
          <a:xfrm rot="2820986">
            <a:off x="10411104" y="7838598"/>
            <a:ext cx="3466075" cy="3946877"/>
          </a:xfrm>
          <a:custGeom>
            <a:avLst/>
            <a:gdLst/>
            <a:ahLst/>
            <a:cxnLst/>
            <a:rect l="l" t="t" r="r" b="b"/>
            <a:pathLst>
              <a:path w="3466075" h="3946877">
                <a:moveTo>
                  <a:pt x="0" y="0"/>
                </a:moveTo>
                <a:lnTo>
                  <a:pt x="3466075" y="0"/>
                </a:lnTo>
                <a:lnTo>
                  <a:pt x="3466075" y="3946876"/>
                </a:lnTo>
                <a:lnTo>
                  <a:pt x="0" y="3946876"/>
                </a:lnTo>
                <a:lnTo>
                  <a:pt x="0" y="0"/>
                </a:lnTo>
                <a:close/>
              </a:path>
            </a:pathLst>
          </a:custGeom>
          <a:blipFill>
            <a:blip r:embed="rId24">
              <a:extLst>
                <a:ext uri="{96DAC541-7B7A-43D3-8B79-37D633B846F1}">
                  <asvg:svgBlip xmlns:asvg="http://schemas.microsoft.com/office/drawing/2016/SVG/main" xmlns="" r:embed="rId25"/>
                </a:ext>
              </a:extLst>
            </a:blip>
            <a:stretch>
              <a:fillRect/>
            </a:stretch>
          </a:blipFill>
        </p:spPr>
      </p:sp>
      <p:sp>
        <p:nvSpPr>
          <p:cNvPr id="15" name="Freeform 15"/>
          <p:cNvSpPr/>
          <p:nvPr/>
        </p:nvSpPr>
        <p:spPr>
          <a:xfrm rot="6877397">
            <a:off x="6425802" y="9512541"/>
            <a:ext cx="3130806" cy="3130806"/>
          </a:xfrm>
          <a:custGeom>
            <a:avLst/>
            <a:gdLst/>
            <a:ahLst/>
            <a:cxnLst/>
            <a:rect l="l" t="t" r="r" b="b"/>
            <a:pathLst>
              <a:path w="3130806" h="3130806">
                <a:moveTo>
                  <a:pt x="0" y="0"/>
                </a:moveTo>
                <a:lnTo>
                  <a:pt x="3130805" y="0"/>
                </a:lnTo>
                <a:lnTo>
                  <a:pt x="3130805" y="3130806"/>
                </a:lnTo>
                <a:lnTo>
                  <a:pt x="0" y="3130806"/>
                </a:lnTo>
                <a:lnTo>
                  <a:pt x="0" y="0"/>
                </a:lnTo>
                <a:close/>
              </a:path>
            </a:pathLst>
          </a:custGeom>
          <a:blipFill>
            <a:blip r:embed="rId26">
              <a:extLst>
                <a:ext uri="{96DAC541-7B7A-43D3-8B79-37D633B846F1}">
                  <asvg:svgBlip xmlns:asvg="http://schemas.microsoft.com/office/drawing/2016/SVG/main" xmlns="" r:embed="rId27"/>
                </a:ext>
              </a:extLst>
            </a:blip>
            <a:stretch>
              <a:fillRect/>
            </a:stretch>
          </a:blipFill>
        </p:spPr>
      </p:sp>
      <p:sp>
        <p:nvSpPr>
          <p:cNvPr id="16" name="Freeform 16"/>
          <p:cNvSpPr/>
          <p:nvPr/>
        </p:nvSpPr>
        <p:spPr>
          <a:xfrm>
            <a:off x="6115489" y="3718406"/>
            <a:ext cx="10523771" cy="1425094"/>
          </a:xfrm>
          <a:custGeom>
            <a:avLst/>
            <a:gdLst/>
            <a:ahLst/>
            <a:cxnLst/>
            <a:rect l="l" t="t" r="r" b="b"/>
            <a:pathLst>
              <a:path w="10523771" h="1425094">
                <a:moveTo>
                  <a:pt x="0" y="0"/>
                </a:moveTo>
                <a:lnTo>
                  <a:pt x="10523770" y="0"/>
                </a:lnTo>
                <a:lnTo>
                  <a:pt x="10523770" y="1425094"/>
                </a:lnTo>
                <a:lnTo>
                  <a:pt x="0" y="1425094"/>
                </a:lnTo>
                <a:lnTo>
                  <a:pt x="0" y="0"/>
                </a:lnTo>
                <a:close/>
              </a:path>
            </a:pathLst>
          </a:custGeom>
          <a:blipFill>
            <a:blip r:embed="rId28"/>
            <a:stretch>
              <a:fillRect/>
            </a:stretch>
          </a:blipFill>
        </p:spPr>
      </p:sp>
      <p:sp>
        <p:nvSpPr>
          <p:cNvPr id="17" name="TextBox 17"/>
          <p:cNvSpPr txBox="1"/>
          <p:nvPr/>
        </p:nvSpPr>
        <p:spPr>
          <a:xfrm>
            <a:off x="6097348" y="1127094"/>
            <a:ext cx="10964773" cy="2532280"/>
          </a:xfrm>
          <a:prstGeom prst="rect">
            <a:avLst/>
          </a:prstGeom>
        </p:spPr>
        <p:txBody>
          <a:bodyPr lIns="0" tIns="0" rIns="0" bIns="0" rtlCol="0" anchor="t">
            <a:spAutoFit/>
          </a:bodyPr>
          <a:lstStyle/>
          <a:p>
            <a:pPr algn="l">
              <a:lnSpc>
                <a:spcPts val="3401"/>
              </a:lnSpc>
            </a:pPr>
            <a:r>
              <a:rPr lang="en-US" sz="3092">
                <a:solidFill>
                  <a:srgbClr val="000000"/>
                </a:solidFill>
                <a:latin typeface="Itim"/>
                <a:ea typeface="Itim"/>
                <a:cs typeface="Itim"/>
                <a:sym typeface="Itim"/>
              </a:rPr>
              <a:t>Ejemplo 3: Supongamos que, en un examen, un estudiante tiene una probabilidad de (p = 0.8) de responder correctamente una pregunta. Si se presentan 15 preguntas, queremos calcular la probabilidad de que el estudiante responda correctamente exactamente 12 preguntas. Aquí, n = 15, k = 12, y p = 0.8</a:t>
            </a:r>
          </a:p>
          <a:p>
            <a:pPr algn="l">
              <a:lnSpc>
                <a:spcPts val="2961"/>
              </a:lnSpc>
            </a:pPr>
            <a:endParaRPr lang="en-US" sz="3092">
              <a:solidFill>
                <a:srgbClr val="000000"/>
              </a:solidFill>
              <a:latin typeface="Itim"/>
              <a:ea typeface="Itim"/>
              <a:cs typeface="Itim"/>
              <a:sym typeface="Itim"/>
            </a:endParaRPr>
          </a:p>
        </p:txBody>
      </p:sp>
      <p:sp>
        <p:nvSpPr>
          <p:cNvPr id="18" name="TextBox 18"/>
          <p:cNvSpPr txBox="1"/>
          <p:nvPr/>
        </p:nvSpPr>
        <p:spPr>
          <a:xfrm rot="-17737">
            <a:off x="1239072" y="890647"/>
            <a:ext cx="3714247" cy="1628651"/>
          </a:xfrm>
          <a:prstGeom prst="rect">
            <a:avLst/>
          </a:prstGeom>
        </p:spPr>
        <p:txBody>
          <a:bodyPr wrap="square" lIns="0" tIns="0" rIns="0" bIns="0" rtlCol="0" anchor="t">
            <a:spAutoFit/>
          </a:bodyPr>
          <a:lstStyle/>
          <a:p>
            <a:pPr algn="l">
              <a:lnSpc>
                <a:spcPts val="12726"/>
              </a:lnSpc>
            </a:pPr>
            <a:r>
              <a:rPr lang="en-US" sz="9090" b="1" i="1" spc="-199" dirty="0">
                <a:latin typeface="Bobby Jones Condensed Soft"/>
                <a:ea typeface="Bobby Jones Condensed Soft"/>
                <a:cs typeface="Bobby Jones Condensed Soft"/>
                <a:sym typeface="Bobby Jones Condensed Soft"/>
              </a:rPr>
              <a:t>EJEMPLOS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55683"/>
        </a:solidFill>
        <a:effectLst/>
      </p:bgPr>
    </p:bg>
    <p:spTree>
      <p:nvGrpSpPr>
        <p:cNvPr id="1" name=""/>
        <p:cNvGrpSpPr/>
        <p:nvPr/>
      </p:nvGrpSpPr>
      <p:grpSpPr>
        <a:xfrm>
          <a:off x="0" y="0"/>
          <a:ext cx="0" cy="0"/>
          <a:chOff x="0" y="0"/>
          <a:chExt cx="0" cy="0"/>
        </a:xfrm>
      </p:grpSpPr>
      <p:grpSp>
        <p:nvGrpSpPr>
          <p:cNvPr id="2" name="Group 2"/>
          <p:cNvGrpSpPr/>
          <p:nvPr/>
        </p:nvGrpSpPr>
        <p:grpSpPr>
          <a:xfrm>
            <a:off x="736883" y="717863"/>
            <a:ext cx="16768011" cy="8933268"/>
            <a:chOff x="0" y="0"/>
            <a:chExt cx="4416266" cy="2352795"/>
          </a:xfrm>
        </p:grpSpPr>
        <p:sp>
          <p:nvSpPr>
            <p:cNvPr id="3" name="Freeform 3"/>
            <p:cNvSpPr/>
            <p:nvPr/>
          </p:nvSpPr>
          <p:spPr>
            <a:xfrm>
              <a:off x="0" y="0"/>
              <a:ext cx="4416266" cy="2352795"/>
            </a:xfrm>
            <a:custGeom>
              <a:avLst/>
              <a:gdLst/>
              <a:ahLst/>
              <a:cxnLst/>
              <a:rect l="l" t="t" r="r" b="b"/>
              <a:pathLst>
                <a:path w="4416266" h="2352795">
                  <a:moveTo>
                    <a:pt x="23547" y="0"/>
                  </a:moveTo>
                  <a:lnTo>
                    <a:pt x="4392719" y="0"/>
                  </a:lnTo>
                  <a:cubicBezTo>
                    <a:pt x="4405724" y="0"/>
                    <a:pt x="4416266" y="10542"/>
                    <a:pt x="4416266" y="23547"/>
                  </a:cubicBezTo>
                  <a:lnTo>
                    <a:pt x="4416266" y="2329248"/>
                  </a:lnTo>
                  <a:cubicBezTo>
                    <a:pt x="4416266" y="2335493"/>
                    <a:pt x="4413785" y="2341482"/>
                    <a:pt x="4409369" y="2345898"/>
                  </a:cubicBezTo>
                  <a:cubicBezTo>
                    <a:pt x="4404953" y="2350314"/>
                    <a:pt x="4398964" y="2352795"/>
                    <a:pt x="4392719" y="2352795"/>
                  </a:cubicBezTo>
                  <a:lnTo>
                    <a:pt x="23547" y="2352795"/>
                  </a:lnTo>
                  <a:cubicBezTo>
                    <a:pt x="10542" y="2352795"/>
                    <a:pt x="0" y="2342253"/>
                    <a:pt x="0" y="2329248"/>
                  </a:cubicBezTo>
                  <a:lnTo>
                    <a:pt x="0" y="23547"/>
                  </a:lnTo>
                  <a:cubicBezTo>
                    <a:pt x="0" y="10542"/>
                    <a:pt x="10542" y="0"/>
                    <a:pt x="23547" y="0"/>
                  </a:cubicBezTo>
                  <a:close/>
                </a:path>
              </a:pathLst>
            </a:custGeom>
            <a:solidFill>
              <a:srgbClr val="FDF7EF"/>
            </a:solidFill>
          </p:spPr>
        </p:sp>
        <p:sp>
          <p:nvSpPr>
            <p:cNvPr id="4" name="TextBox 4"/>
            <p:cNvSpPr txBox="1"/>
            <p:nvPr/>
          </p:nvSpPr>
          <p:spPr>
            <a:xfrm>
              <a:off x="0" y="19050"/>
              <a:ext cx="4416266" cy="2333745"/>
            </a:xfrm>
            <a:prstGeom prst="rect">
              <a:avLst/>
            </a:prstGeom>
          </p:spPr>
          <p:txBody>
            <a:bodyPr lIns="50800" tIns="50800" rIns="50800" bIns="50800" rtlCol="0" anchor="ctr"/>
            <a:lstStyle/>
            <a:p>
              <a:pPr algn="ctr">
                <a:lnSpc>
                  <a:spcPts val="2005"/>
                </a:lnSpc>
              </a:pPr>
              <a:endParaRPr/>
            </a:p>
          </p:txBody>
        </p:sp>
      </p:grpSp>
      <p:sp>
        <p:nvSpPr>
          <p:cNvPr id="5" name="TextBox 5"/>
          <p:cNvSpPr txBox="1"/>
          <p:nvPr/>
        </p:nvSpPr>
        <p:spPr>
          <a:xfrm rot="-17737">
            <a:off x="1382203" y="1222722"/>
            <a:ext cx="15873599" cy="1396999"/>
          </a:xfrm>
          <a:prstGeom prst="rect">
            <a:avLst/>
          </a:prstGeom>
        </p:spPr>
        <p:txBody>
          <a:bodyPr lIns="0" tIns="0" rIns="0" bIns="0" rtlCol="0" anchor="t">
            <a:spAutoFit/>
          </a:bodyPr>
          <a:lstStyle/>
          <a:p>
            <a:pPr algn="ctr">
              <a:lnSpc>
                <a:spcPts val="11200"/>
              </a:lnSpc>
              <a:spcBef>
                <a:spcPct val="0"/>
              </a:spcBef>
            </a:pPr>
            <a:r>
              <a:rPr lang="en-US" sz="8000" spc="-176">
                <a:solidFill>
                  <a:srgbClr val="000000"/>
                </a:solidFill>
                <a:latin typeface="Bobby Jones Condensed Soft"/>
                <a:ea typeface="Bobby Jones Condensed Soft"/>
                <a:cs typeface="Bobby Jones Condensed Soft"/>
                <a:sym typeface="Bobby Jones Condensed Soft"/>
              </a:rPr>
              <a:t>APLICACIONES DE LA DISTRIBUCIÓN BINOMIAL</a:t>
            </a:r>
          </a:p>
        </p:txBody>
      </p:sp>
      <p:sp>
        <p:nvSpPr>
          <p:cNvPr id="6" name="TextBox 6"/>
          <p:cNvSpPr txBox="1"/>
          <p:nvPr/>
        </p:nvSpPr>
        <p:spPr>
          <a:xfrm>
            <a:off x="5051780" y="5292707"/>
            <a:ext cx="9328220" cy="3007361"/>
          </a:xfrm>
          <a:prstGeom prst="rect">
            <a:avLst/>
          </a:prstGeom>
        </p:spPr>
        <p:txBody>
          <a:bodyPr lIns="0" tIns="0" rIns="0" bIns="0" rtlCol="0" anchor="t">
            <a:spAutoFit/>
          </a:bodyPr>
          <a:lstStyle/>
          <a:p>
            <a:pPr algn="l">
              <a:lnSpc>
                <a:spcPts val="5039"/>
              </a:lnSpc>
            </a:pPr>
            <a:r>
              <a:rPr lang="en-US" sz="3599">
                <a:solidFill>
                  <a:srgbClr val="000000"/>
                </a:solidFill>
                <a:latin typeface="Itim"/>
                <a:ea typeface="Itim"/>
                <a:cs typeface="Itim"/>
                <a:sym typeface="Itim"/>
              </a:rPr>
              <a:t>- Medicina</a:t>
            </a:r>
          </a:p>
          <a:p>
            <a:pPr algn="l">
              <a:lnSpc>
                <a:spcPts val="5039"/>
              </a:lnSpc>
            </a:pPr>
            <a:r>
              <a:rPr lang="en-US" sz="3599">
                <a:solidFill>
                  <a:srgbClr val="000000"/>
                </a:solidFill>
                <a:latin typeface="Itim"/>
                <a:ea typeface="Itim"/>
                <a:cs typeface="Itim"/>
                <a:sym typeface="Itim"/>
              </a:rPr>
              <a:t>- Ingeniería</a:t>
            </a:r>
          </a:p>
          <a:p>
            <a:pPr algn="l">
              <a:lnSpc>
                <a:spcPts val="5039"/>
              </a:lnSpc>
            </a:pPr>
            <a:r>
              <a:rPr lang="en-US" sz="3599">
                <a:solidFill>
                  <a:srgbClr val="000000"/>
                </a:solidFill>
                <a:latin typeface="Itim"/>
                <a:ea typeface="Itim"/>
                <a:cs typeface="Itim"/>
                <a:sym typeface="Itim"/>
              </a:rPr>
              <a:t>- Finanzas</a:t>
            </a:r>
          </a:p>
          <a:p>
            <a:pPr algn="l">
              <a:lnSpc>
                <a:spcPts val="5039"/>
              </a:lnSpc>
            </a:pPr>
            <a:r>
              <a:rPr lang="en-US" sz="3599">
                <a:solidFill>
                  <a:srgbClr val="000000"/>
                </a:solidFill>
                <a:latin typeface="Itim"/>
                <a:ea typeface="Itim"/>
                <a:cs typeface="Itim"/>
                <a:sym typeface="Itim"/>
              </a:rPr>
              <a:t>- Biología</a:t>
            </a:r>
          </a:p>
          <a:p>
            <a:pPr algn="l">
              <a:lnSpc>
                <a:spcPts val="3639"/>
              </a:lnSpc>
            </a:pPr>
            <a:endParaRPr lang="en-US" sz="3599">
              <a:solidFill>
                <a:srgbClr val="000000"/>
              </a:solidFill>
              <a:latin typeface="Itim"/>
              <a:ea typeface="Itim"/>
              <a:cs typeface="Itim"/>
              <a:sym typeface="Itim"/>
            </a:endParaRPr>
          </a:p>
        </p:txBody>
      </p:sp>
      <p:sp>
        <p:nvSpPr>
          <p:cNvPr id="7" name="Freeform 7"/>
          <p:cNvSpPr/>
          <p:nvPr/>
        </p:nvSpPr>
        <p:spPr>
          <a:xfrm rot="2615674">
            <a:off x="-479001" y="8074637"/>
            <a:ext cx="3015403" cy="3152988"/>
          </a:xfrm>
          <a:custGeom>
            <a:avLst/>
            <a:gdLst/>
            <a:ahLst/>
            <a:cxnLst/>
            <a:rect l="l" t="t" r="r" b="b"/>
            <a:pathLst>
              <a:path w="3015403" h="3152988">
                <a:moveTo>
                  <a:pt x="0" y="0"/>
                </a:moveTo>
                <a:lnTo>
                  <a:pt x="3015402" y="0"/>
                </a:lnTo>
                <a:lnTo>
                  <a:pt x="3015402" y="3152988"/>
                </a:lnTo>
                <a:lnTo>
                  <a:pt x="0" y="315298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212266">
            <a:off x="-289818" y="463101"/>
            <a:ext cx="3062743" cy="2138351"/>
          </a:xfrm>
          <a:custGeom>
            <a:avLst/>
            <a:gdLst/>
            <a:ahLst/>
            <a:cxnLst/>
            <a:rect l="l" t="t" r="r" b="b"/>
            <a:pathLst>
              <a:path w="3062743" h="2138351">
                <a:moveTo>
                  <a:pt x="0" y="0"/>
                </a:moveTo>
                <a:lnTo>
                  <a:pt x="3062743" y="0"/>
                </a:lnTo>
                <a:lnTo>
                  <a:pt x="3062743" y="2138351"/>
                </a:lnTo>
                <a:lnTo>
                  <a:pt x="0" y="213835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2181811">
            <a:off x="15714379" y="210311"/>
            <a:ext cx="3581031" cy="2304882"/>
          </a:xfrm>
          <a:custGeom>
            <a:avLst/>
            <a:gdLst/>
            <a:ahLst/>
            <a:cxnLst/>
            <a:rect l="l" t="t" r="r" b="b"/>
            <a:pathLst>
              <a:path w="3581031" h="2304882">
                <a:moveTo>
                  <a:pt x="0" y="0"/>
                </a:moveTo>
                <a:lnTo>
                  <a:pt x="3581031" y="0"/>
                </a:lnTo>
                <a:lnTo>
                  <a:pt x="3581031" y="2304882"/>
                </a:lnTo>
                <a:lnTo>
                  <a:pt x="0" y="230488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Freeform 10"/>
          <p:cNvSpPr/>
          <p:nvPr/>
        </p:nvSpPr>
        <p:spPr>
          <a:xfrm>
            <a:off x="15088118" y="7262708"/>
            <a:ext cx="3199882" cy="2751899"/>
          </a:xfrm>
          <a:custGeom>
            <a:avLst/>
            <a:gdLst/>
            <a:ahLst/>
            <a:cxnLst/>
            <a:rect l="l" t="t" r="r" b="b"/>
            <a:pathLst>
              <a:path w="3199882" h="2751899">
                <a:moveTo>
                  <a:pt x="0" y="0"/>
                </a:moveTo>
                <a:lnTo>
                  <a:pt x="3199882" y="0"/>
                </a:lnTo>
                <a:lnTo>
                  <a:pt x="3199882" y="2751899"/>
                </a:lnTo>
                <a:lnTo>
                  <a:pt x="0" y="275189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Freeform 11"/>
          <p:cNvSpPr/>
          <p:nvPr/>
        </p:nvSpPr>
        <p:spPr>
          <a:xfrm>
            <a:off x="1241554" y="3874939"/>
            <a:ext cx="1017309" cy="1364683"/>
          </a:xfrm>
          <a:custGeom>
            <a:avLst/>
            <a:gdLst/>
            <a:ahLst/>
            <a:cxnLst/>
            <a:rect l="l" t="t" r="r" b="b"/>
            <a:pathLst>
              <a:path w="1017309" h="1364683">
                <a:moveTo>
                  <a:pt x="0" y="0"/>
                </a:moveTo>
                <a:lnTo>
                  <a:pt x="1017309" y="0"/>
                </a:lnTo>
                <a:lnTo>
                  <a:pt x="1017309" y="1364683"/>
                </a:lnTo>
                <a:lnTo>
                  <a:pt x="0" y="1364683"/>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2" name="Freeform 12"/>
          <p:cNvSpPr/>
          <p:nvPr/>
        </p:nvSpPr>
        <p:spPr>
          <a:xfrm rot="-883973">
            <a:off x="13573861" y="8566012"/>
            <a:ext cx="1189346" cy="791455"/>
          </a:xfrm>
          <a:custGeom>
            <a:avLst/>
            <a:gdLst/>
            <a:ahLst/>
            <a:cxnLst/>
            <a:rect l="l" t="t" r="r" b="b"/>
            <a:pathLst>
              <a:path w="1189346" h="791455">
                <a:moveTo>
                  <a:pt x="0" y="0"/>
                </a:moveTo>
                <a:lnTo>
                  <a:pt x="1189345" y="0"/>
                </a:lnTo>
                <a:lnTo>
                  <a:pt x="1189345" y="791456"/>
                </a:lnTo>
                <a:lnTo>
                  <a:pt x="0" y="791456"/>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3" name="Freeform 13"/>
          <p:cNvSpPr/>
          <p:nvPr/>
        </p:nvSpPr>
        <p:spPr>
          <a:xfrm>
            <a:off x="15795208" y="2945681"/>
            <a:ext cx="1212406" cy="813414"/>
          </a:xfrm>
          <a:custGeom>
            <a:avLst/>
            <a:gdLst/>
            <a:ahLst/>
            <a:cxnLst/>
            <a:rect l="l" t="t" r="r" b="b"/>
            <a:pathLst>
              <a:path w="1212406" h="813414">
                <a:moveTo>
                  <a:pt x="0" y="0"/>
                </a:moveTo>
                <a:lnTo>
                  <a:pt x="1212406" y="0"/>
                </a:lnTo>
                <a:lnTo>
                  <a:pt x="1212406" y="813414"/>
                </a:lnTo>
                <a:lnTo>
                  <a:pt x="0" y="813414"/>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4" name="Freeform 14"/>
          <p:cNvSpPr/>
          <p:nvPr/>
        </p:nvSpPr>
        <p:spPr>
          <a:xfrm rot="5400000">
            <a:off x="3201766" y="3286924"/>
            <a:ext cx="1355840" cy="1543917"/>
          </a:xfrm>
          <a:custGeom>
            <a:avLst/>
            <a:gdLst/>
            <a:ahLst/>
            <a:cxnLst/>
            <a:rect l="l" t="t" r="r" b="b"/>
            <a:pathLst>
              <a:path w="1355840" h="1543917">
                <a:moveTo>
                  <a:pt x="0" y="0"/>
                </a:moveTo>
                <a:lnTo>
                  <a:pt x="1355840" y="0"/>
                </a:lnTo>
                <a:lnTo>
                  <a:pt x="1355840" y="1543917"/>
                </a:lnTo>
                <a:lnTo>
                  <a:pt x="0" y="1543917"/>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5" name="TextBox 15"/>
          <p:cNvSpPr txBox="1"/>
          <p:nvPr/>
        </p:nvSpPr>
        <p:spPr>
          <a:xfrm>
            <a:off x="5051780" y="3486499"/>
            <a:ext cx="10128492" cy="1438275"/>
          </a:xfrm>
          <a:prstGeom prst="rect">
            <a:avLst/>
          </a:prstGeom>
        </p:spPr>
        <p:txBody>
          <a:bodyPr lIns="0" tIns="0" rIns="0" bIns="0" rtlCol="0" anchor="t">
            <a:spAutoFit/>
          </a:bodyPr>
          <a:lstStyle/>
          <a:p>
            <a:pPr algn="l">
              <a:lnSpc>
                <a:spcPts val="5550"/>
              </a:lnSpc>
              <a:spcBef>
                <a:spcPct val="0"/>
              </a:spcBef>
            </a:pPr>
            <a:r>
              <a:rPr lang="en-US" sz="5000">
                <a:solidFill>
                  <a:srgbClr val="000000"/>
                </a:solidFill>
                <a:latin typeface="Bobby Jones Condensed Soft"/>
                <a:ea typeface="Bobby Jones Condensed Soft"/>
                <a:cs typeface="Bobby Jones Condensed Soft"/>
                <a:sym typeface="Bobby Jones Condensed Soft"/>
              </a:rPr>
              <a:t>LA DISTRIBUCIÓN BINOMIAL SE APLICA EN DIVERSAS ÁREAS, INCLUYENDO: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55683"/>
        </a:solidFill>
        <a:effectLst/>
      </p:bgPr>
    </p:bg>
    <p:spTree>
      <p:nvGrpSpPr>
        <p:cNvPr id="1" name=""/>
        <p:cNvGrpSpPr/>
        <p:nvPr/>
      </p:nvGrpSpPr>
      <p:grpSpPr>
        <a:xfrm>
          <a:off x="0" y="0"/>
          <a:ext cx="0" cy="0"/>
          <a:chOff x="0" y="0"/>
          <a:chExt cx="0" cy="0"/>
        </a:xfrm>
      </p:grpSpPr>
      <p:grpSp>
        <p:nvGrpSpPr>
          <p:cNvPr id="2" name="Group 2"/>
          <p:cNvGrpSpPr/>
          <p:nvPr/>
        </p:nvGrpSpPr>
        <p:grpSpPr>
          <a:xfrm>
            <a:off x="736883" y="717863"/>
            <a:ext cx="16768011" cy="8933268"/>
            <a:chOff x="0" y="0"/>
            <a:chExt cx="4416266" cy="2352795"/>
          </a:xfrm>
        </p:grpSpPr>
        <p:sp>
          <p:nvSpPr>
            <p:cNvPr id="3" name="Freeform 3"/>
            <p:cNvSpPr/>
            <p:nvPr/>
          </p:nvSpPr>
          <p:spPr>
            <a:xfrm>
              <a:off x="0" y="0"/>
              <a:ext cx="4416266" cy="2352795"/>
            </a:xfrm>
            <a:custGeom>
              <a:avLst/>
              <a:gdLst/>
              <a:ahLst/>
              <a:cxnLst/>
              <a:rect l="l" t="t" r="r" b="b"/>
              <a:pathLst>
                <a:path w="4416266" h="2352795">
                  <a:moveTo>
                    <a:pt x="23547" y="0"/>
                  </a:moveTo>
                  <a:lnTo>
                    <a:pt x="4392719" y="0"/>
                  </a:lnTo>
                  <a:cubicBezTo>
                    <a:pt x="4405724" y="0"/>
                    <a:pt x="4416266" y="10542"/>
                    <a:pt x="4416266" y="23547"/>
                  </a:cubicBezTo>
                  <a:lnTo>
                    <a:pt x="4416266" y="2329248"/>
                  </a:lnTo>
                  <a:cubicBezTo>
                    <a:pt x="4416266" y="2335493"/>
                    <a:pt x="4413785" y="2341482"/>
                    <a:pt x="4409369" y="2345898"/>
                  </a:cubicBezTo>
                  <a:cubicBezTo>
                    <a:pt x="4404953" y="2350314"/>
                    <a:pt x="4398964" y="2352795"/>
                    <a:pt x="4392719" y="2352795"/>
                  </a:cubicBezTo>
                  <a:lnTo>
                    <a:pt x="23547" y="2352795"/>
                  </a:lnTo>
                  <a:cubicBezTo>
                    <a:pt x="10542" y="2352795"/>
                    <a:pt x="0" y="2342253"/>
                    <a:pt x="0" y="2329248"/>
                  </a:cubicBezTo>
                  <a:lnTo>
                    <a:pt x="0" y="23547"/>
                  </a:lnTo>
                  <a:cubicBezTo>
                    <a:pt x="0" y="10542"/>
                    <a:pt x="10542" y="0"/>
                    <a:pt x="23547" y="0"/>
                  </a:cubicBezTo>
                  <a:close/>
                </a:path>
              </a:pathLst>
            </a:custGeom>
            <a:solidFill>
              <a:srgbClr val="FDF7EF"/>
            </a:solidFill>
          </p:spPr>
        </p:sp>
        <p:sp>
          <p:nvSpPr>
            <p:cNvPr id="4" name="TextBox 4"/>
            <p:cNvSpPr txBox="1"/>
            <p:nvPr/>
          </p:nvSpPr>
          <p:spPr>
            <a:xfrm>
              <a:off x="0" y="19050"/>
              <a:ext cx="4416266" cy="2333745"/>
            </a:xfrm>
            <a:prstGeom prst="rect">
              <a:avLst/>
            </a:prstGeom>
          </p:spPr>
          <p:txBody>
            <a:bodyPr lIns="50800" tIns="50800" rIns="50800" bIns="50800" rtlCol="0" anchor="ctr"/>
            <a:lstStyle/>
            <a:p>
              <a:pPr algn="ctr">
                <a:lnSpc>
                  <a:spcPts val="2005"/>
                </a:lnSpc>
              </a:pPr>
              <a:endParaRPr/>
            </a:p>
          </p:txBody>
        </p:sp>
      </p:grpSp>
      <p:sp>
        <p:nvSpPr>
          <p:cNvPr id="5" name="TextBox 5"/>
          <p:cNvSpPr txBox="1"/>
          <p:nvPr/>
        </p:nvSpPr>
        <p:spPr>
          <a:xfrm rot="-17737">
            <a:off x="1382203" y="1222722"/>
            <a:ext cx="15873599" cy="1396999"/>
          </a:xfrm>
          <a:prstGeom prst="rect">
            <a:avLst/>
          </a:prstGeom>
        </p:spPr>
        <p:txBody>
          <a:bodyPr lIns="0" tIns="0" rIns="0" bIns="0" rtlCol="0" anchor="t">
            <a:spAutoFit/>
          </a:bodyPr>
          <a:lstStyle/>
          <a:p>
            <a:pPr algn="ctr">
              <a:lnSpc>
                <a:spcPts val="11200"/>
              </a:lnSpc>
              <a:spcBef>
                <a:spcPct val="0"/>
              </a:spcBef>
            </a:pPr>
            <a:r>
              <a:rPr lang="en-US" sz="8000" spc="-176">
                <a:solidFill>
                  <a:srgbClr val="000000"/>
                </a:solidFill>
                <a:latin typeface="Bobby Jones Condensed Soft"/>
                <a:ea typeface="Bobby Jones Condensed Soft"/>
                <a:cs typeface="Bobby Jones Condensed Soft"/>
                <a:sym typeface="Bobby Jones Condensed Soft"/>
              </a:rPr>
              <a:t>COMPARACIÓN CON OTRAS DISTRIBUCIONES</a:t>
            </a:r>
          </a:p>
        </p:txBody>
      </p:sp>
      <p:sp>
        <p:nvSpPr>
          <p:cNvPr id="6" name="TextBox 6"/>
          <p:cNvSpPr txBox="1"/>
          <p:nvPr/>
        </p:nvSpPr>
        <p:spPr>
          <a:xfrm>
            <a:off x="5051780" y="5292707"/>
            <a:ext cx="9328220" cy="2369186"/>
          </a:xfrm>
          <a:prstGeom prst="rect">
            <a:avLst/>
          </a:prstGeom>
        </p:spPr>
        <p:txBody>
          <a:bodyPr lIns="0" tIns="0" rIns="0" bIns="0" rtlCol="0" anchor="t">
            <a:spAutoFit/>
          </a:bodyPr>
          <a:lstStyle/>
          <a:p>
            <a:pPr algn="l">
              <a:lnSpc>
                <a:spcPts val="5039"/>
              </a:lnSpc>
            </a:pPr>
            <a:r>
              <a:rPr lang="en-US" sz="3599">
                <a:solidFill>
                  <a:srgbClr val="000000"/>
                </a:solidFill>
                <a:latin typeface="Itim"/>
                <a:ea typeface="Itim"/>
                <a:cs typeface="Itim"/>
                <a:sym typeface="Itim"/>
              </a:rPr>
              <a:t>- Distribución de Poisson</a:t>
            </a:r>
          </a:p>
          <a:p>
            <a:pPr algn="l">
              <a:lnSpc>
                <a:spcPts val="5039"/>
              </a:lnSpc>
            </a:pPr>
            <a:r>
              <a:rPr lang="en-US" sz="3599">
                <a:solidFill>
                  <a:srgbClr val="000000"/>
                </a:solidFill>
                <a:latin typeface="Itim"/>
                <a:ea typeface="Itim"/>
                <a:cs typeface="Itim"/>
                <a:sym typeface="Itim"/>
              </a:rPr>
              <a:t>- Distribución Normal</a:t>
            </a:r>
          </a:p>
          <a:p>
            <a:pPr algn="l">
              <a:lnSpc>
                <a:spcPts val="5039"/>
              </a:lnSpc>
            </a:pPr>
            <a:r>
              <a:rPr lang="en-US" sz="3599">
                <a:solidFill>
                  <a:srgbClr val="000000"/>
                </a:solidFill>
                <a:latin typeface="Itim"/>
                <a:ea typeface="Itim"/>
                <a:cs typeface="Itim"/>
                <a:sym typeface="Itim"/>
              </a:rPr>
              <a:t>- Distribución Geométrica</a:t>
            </a:r>
          </a:p>
          <a:p>
            <a:pPr algn="l">
              <a:lnSpc>
                <a:spcPts val="3639"/>
              </a:lnSpc>
            </a:pPr>
            <a:endParaRPr lang="en-US" sz="3599">
              <a:solidFill>
                <a:srgbClr val="000000"/>
              </a:solidFill>
              <a:latin typeface="Itim"/>
              <a:ea typeface="Itim"/>
              <a:cs typeface="Itim"/>
              <a:sym typeface="Itim"/>
            </a:endParaRPr>
          </a:p>
        </p:txBody>
      </p:sp>
      <p:sp>
        <p:nvSpPr>
          <p:cNvPr id="7" name="Freeform 7"/>
          <p:cNvSpPr/>
          <p:nvPr/>
        </p:nvSpPr>
        <p:spPr>
          <a:xfrm rot="2615674">
            <a:off x="16252694" y="-1091172"/>
            <a:ext cx="3015403" cy="3152988"/>
          </a:xfrm>
          <a:custGeom>
            <a:avLst/>
            <a:gdLst/>
            <a:ahLst/>
            <a:cxnLst/>
            <a:rect l="l" t="t" r="r" b="b"/>
            <a:pathLst>
              <a:path w="3015403" h="3152988">
                <a:moveTo>
                  <a:pt x="0" y="0"/>
                </a:moveTo>
                <a:lnTo>
                  <a:pt x="3015403" y="0"/>
                </a:lnTo>
                <a:lnTo>
                  <a:pt x="3015403" y="3152987"/>
                </a:lnTo>
                <a:lnTo>
                  <a:pt x="0" y="315298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2181811">
            <a:off x="-1053632" y="-667119"/>
            <a:ext cx="3581031" cy="2304882"/>
          </a:xfrm>
          <a:custGeom>
            <a:avLst/>
            <a:gdLst/>
            <a:ahLst/>
            <a:cxnLst/>
            <a:rect l="l" t="t" r="r" b="b"/>
            <a:pathLst>
              <a:path w="3581031" h="2304882">
                <a:moveTo>
                  <a:pt x="0" y="0"/>
                </a:moveTo>
                <a:lnTo>
                  <a:pt x="3581031" y="0"/>
                </a:lnTo>
                <a:lnTo>
                  <a:pt x="3581031" y="2304881"/>
                </a:lnTo>
                <a:lnTo>
                  <a:pt x="0" y="23048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3011227" y="7262708"/>
            <a:ext cx="1017309" cy="1364683"/>
          </a:xfrm>
          <a:custGeom>
            <a:avLst/>
            <a:gdLst/>
            <a:ahLst/>
            <a:cxnLst/>
            <a:rect l="l" t="t" r="r" b="b"/>
            <a:pathLst>
              <a:path w="1017309" h="1364683">
                <a:moveTo>
                  <a:pt x="0" y="0"/>
                </a:moveTo>
                <a:lnTo>
                  <a:pt x="1017309" y="0"/>
                </a:lnTo>
                <a:lnTo>
                  <a:pt x="1017309" y="1364683"/>
                </a:lnTo>
                <a:lnTo>
                  <a:pt x="0" y="136468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Freeform 10"/>
          <p:cNvSpPr/>
          <p:nvPr/>
        </p:nvSpPr>
        <p:spPr>
          <a:xfrm rot="-883973">
            <a:off x="1937274" y="5767846"/>
            <a:ext cx="1189346" cy="791455"/>
          </a:xfrm>
          <a:custGeom>
            <a:avLst/>
            <a:gdLst/>
            <a:ahLst/>
            <a:cxnLst/>
            <a:rect l="l" t="t" r="r" b="b"/>
            <a:pathLst>
              <a:path w="1189346" h="791455">
                <a:moveTo>
                  <a:pt x="0" y="0"/>
                </a:moveTo>
                <a:lnTo>
                  <a:pt x="1189345" y="0"/>
                </a:lnTo>
                <a:lnTo>
                  <a:pt x="1189345" y="791456"/>
                </a:lnTo>
                <a:lnTo>
                  <a:pt x="0" y="79145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Freeform 11"/>
          <p:cNvSpPr/>
          <p:nvPr/>
        </p:nvSpPr>
        <p:spPr>
          <a:xfrm>
            <a:off x="3879686" y="8220684"/>
            <a:ext cx="1212406" cy="813414"/>
          </a:xfrm>
          <a:custGeom>
            <a:avLst/>
            <a:gdLst/>
            <a:ahLst/>
            <a:cxnLst/>
            <a:rect l="l" t="t" r="r" b="b"/>
            <a:pathLst>
              <a:path w="1212406" h="813414">
                <a:moveTo>
                  <a:pt x="0" y="0"/>
                </a:moveTo>
                <a:lnTo>
                  <a:pt x="1212406" y="0"/>
                </a:lnTo>
                <a:lnTo>
                  <a:pt x="1212406" y="813414"/>
                </a:lnTo>
                <a:lnTo>
                  <a:pt x="0" y="813414"/>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2" name="Freeform 12"/>
          <p:cNvSpPr/>
          <p:nvPr/>
        </p:nvSpPr>
        <p:spPr>
          <a:xfrm rot="5400000">
            <a:off x="3201766" y="3286924"/>
            <a:ext cx="1355840" cy="1543917"/>
          </a:xfrm>
          <a:custGeom>
            <a:avLst/>
            <a:gdLst/>
            <a:ahLst/>
            <a:cxnLst/>
            <a:rect l="l" t="t" r="r" b="b"/>
            <a:pathLst>
              <a:path w="1355840" h="1543917">
                <a:moveTo>
                  <a:pt x="0" y="0"/>
                </a:moveTo>
                <a:lnTo>
                  <a:pt x="1355840" y="0"/>
                </a:lnTo>
                <a:lnTo>
                  <a:pt x="1355840" y="1543917"/>
                </a:lnTo>
                <a:lnTo>
                  <a:pt x="0" y="1543917"/>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3" name="TextBox 13"/>
          <p:cNvSpPr txBox="1"/>
          <p:nvPr/>
        </p:nvSpPr>
        <p:spPr>
          <a:xfrm>
            <a:off x="5051780" y="3486499"/>
            <a:ext cx="10128492" cy="2143125"/>
          </a:xfrm>
          <a:prstGeom prst="rect">
            <a:avLst/>
          </a:prstGeom>
        </p:spPr>
        <p:txBody>
          <a:bodyPr lIns="0" tIns="0" rIns="0" bIns="0" rtlCol="0" anchor="t">
            <a:spAutoFit/>
          </a:bodyPr>
          <a:lstStyle/>
          <a:p>
            <a:pPr algn="l">
              <a:lnSpc>
                <a:spcPts val="5550"/>
              </a:lnSpc>
            </a:pPr>
            <a:r>
              <a:rPr lang="en-US" sz="5000">
                <a:solidFill>
                  <a:srgbClr val="000000"/>
                </a:solidFill>
                <a:latin typeface="Bobby Jones Condensed Soft"/>
                <a:ea typeface="Bobby Jones Condensed Soft"/>
                <a:cs typeface="Bobby Jones Condensed Soft"/>
                <a:sym typeface="Bobby Jones Condensed Soft"/>
              </a:rPr>
              <a:t>LA DISTRIBUCIÓN BINOMIAL SE PUEDE COMPARAR CON OTRAS DISTRIBUCIONES:</a:t>
            </a:r>
          </a:p>
          <a:p>
            <a:pPr algn="l">
              <a:lnSpc>
                <a:spcPts val="5550"/>
              </a:lnSpc>
              <a:spcBef>
                <a:spcPct val="0"/>
              </a:spcBef>
            </a:pPr>
            <a:endParaRPr lang="en-US" sz="5000">
              <a:solidFill>
                <a:srgbClr val="000000"/>
              </a:solidFill>
              <a:latin typeface="Bobby Jones Condensed Soft"/>
              <a:ea typeface="Bobby Jones Condensed Soft"/>
              <a:cs typeface="Bobby Jones Condensed Soft"/>
              <a:sym typeface="Bobby Jones Condensed Sof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55683"/>
        </a:solidFill>
        <a:effectLst/>
      </p:bgPr>
    </p:bg>
    <p:spTree>
      <p:nvGrpSpPr>
        <p:cNvPr id="1" name=""/>
        <p:cNvGrpSpPr/>
        <p:nvPr/>
      </p:nvGrpSpPr>
      <p:grpSpPr>
        <a:xfrm>
          <a:off x="0" y="0"/>
          <a:ext cx="0" cy="0"/>
          <a:chOff x="0" y="0"/>
          <a:chExt cx="0" cy="0"/>
        </a:xfrm>
      </p:grpSpPr>
      <p:grpSp>
        <p:nvGrpSpPr>
          <p:cNvPr id="2" name="Group 2"/>
          <p:cNvGrpSpPr/>
          <p:nvPr/>
        </p:nvGrpSpPr>
        <p:grpSpPr>
          <a:xfrm>
            <a:off x="736883" y="717863"/>
            <a:ext cx="16768011" cy="8933268"/>
            <a:chOff x="0" y="0"/>
            <a:chExt cx="4416266" cy="2352795"/>
          </a:xfrm>
        </p:grpSpPr>
        <p:sp>
          <p:nvSpPr>
            <p:cNvPr id="3" name="Freeform 3"/>
            <p:cNvSpPr/>
            <p:nvPr/>
          </p:nvSpPr>
          <p:spPr>
            <a:xfrm>
              <a:off x="0" y="0"/>
              <a:ext cx="4416266" cy="2352795"/>
            </a:xfrm>
            <a:custGeom>
              <a:avLst/>
              <a:gdLst/>
              <a:ahLst/>
              <a:cxnLst/>
              <a:rect l="l" t="t" r="r" b="b"/>
              <a:pathLst>
                <a:path w="4416266" h="2352795">
                  <a:moveTo>
                    <a:pt x="23547" y="0"/>
                  </a:moveTo>
                  <a:lnTo>
                    <a:pt x="4392719" y="0"/>
                  </a:lnTo>
                  <a:cubicBezTo>
                    <a:pt x="4405724" y="0"/>
                    <a:pt x="4416266" y="10542"/>
                    <a:pt x="4416266" y="23547"/>
                  </a:cubicBezTo>
                  <a:lnTo>
                    <a:pt x="4416266" y="2329248"/>
                  </a:lnTo>
                  <a:cubicBezTo>
                    <a:pt x="4416266" y="2335493"/>
                    <a:pt x="4413785" y="2341482"/>
                    <a:pt x="4409369" y="2345898"/>
                  </a:cubicBezTo>
                  <a:cubicBezTo>
                    <a:pt x="4404953" y="2350314"/>
                    <a:pt x="4398964" y="2352795"/>
                    <a:pt x="4392719" y="2352795"/>
                  </a:cubicBezTo>
                  <a:lnTo>
                    <a:pt x="23547" y="2352795"/>
                  </a:lnTo>
                  <a:cubicBezTo>
                    <a:pt x="10542" y="2352795"/>
                    <a:pt x="0" y="2342253"/>
                    <a:pt x="0" y="2329248"/>
                  </a:cubicBezTo>
                  <a:lnTo>
                    <a:pt x="0" y="23547"/>
                  </a:lnTo>
                  <a:cubicBezTo>
                    <a:pt x="0" y="10542"/>
                    <a:pt x="10542" y="0"/>
                    <a:pt x="23547" y="0"/>
                  </a:cubicBezTo>
                  <a:close/>
                </a:path>
              </a:pathLst>
            </a:custGeom>
            <a:solidFill>
              <a:srgbClr val="FDF7EF"/>
            </a:solidFill>
          </p:spPr>
        </p:sp>
        <p:sp>
          <p:nvSpPr>
            <p:cNvPr id="4" name="TextBox 4"/>
            <p:cNvSpPr txBox="1"/>
            <p:nvPr/>
          </p:nvSpPr>
          <p:spPr>
            <a:xfrm>
              <a:off x="0" y="19050"/>
              <a:ext cx="4416266" cy="2333745"/>
            </a:xfrm>
            <a:prstGeom prst="rect">
              <a:avLst/>
            </a:prstGeom>
          </p:spPr>
          <p:txBody>
            <a:bodyPr lIns="50800" tIns="50800" rIns="50800" bIns="50800" rtlCol="0" anchor="ctr"/>
            <a:lstStyle/>
            <a:p>
              <a:pPr algn="ctr">
                <a:lnSpc>
                  <a:spcPts val="2005"/>
                </a:lnSpc>
              </a:pPr>
              <a:endParaRPr/>
            </a:p>
          </p:txBody>
        </p:sp>
      </p:grpSp>
      <p:sp>
        <p:nvSpPr>
          <p:cNvPr id="5" name="Freeform 5"/>
          <p:cNvSpPr/>
          <p:nvPr/>
        </p:nvSpPr>
        <p:spPr>
          <a:xfrm rot="-3290509">
            <a:off x="10382501" y="-1484597"/>
            <a:ext cx="3052122" cy="2330711"/>
          </a:xfrm>
          <a:custGeom>
            <a:avLst/>
            <a:gdLst/>
            <a:ahLst/>
            <a:cxnLst/>
            <a:rect l="l" t="t" r="r" b="b"/>
            <a:pathLst>
              <a:path w="3052122" h="2330711">
                <a:moveTo>
                  <a:pt x="0" y="0"/>
                </a:moveTo>
                <a:lnTo>
                  <a:pt x="3052121" y="0"/>
                </a:lnTo>
                <a:lnTo>
                  <a:pt x="3052121" y="2330711"/>
                </a:lnTo>
                <a:lnTo>
                  <a:pt x="0" y="233071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911291">
            <a:off x="-350616" y="1660946"/>
            <a:ext cx="2802261" cy="2302949"/>
          </a:xfrm>
          <a:custGeom>
            <a:avLst/>
            <a:gdLst/>
            <a:ahLst/>
            <a:cxnLst/>
            <a:rect l="l" t="t" r="r" b="b"/>
            <a:pathLst>
              <a:path w="2802261" h="2302949">
                <a:moveTo>
                  <a:pt x="0" y="0"/>
                </a:moveTo>
                <a:lnTo>
                  <a:pt x="2802261" y="0"/>
                </a:lnTo>
                <a:lnTo>
                  <a:pt x="2802261" y="2302949"/>
                </a:lnTo>
                <a:lnTo>
                  <a:pt x="0" y="230294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rot="2820986">
            <a:off x="15664722" y="6939629"/>
            <a:ext cx="3466075" cy="3946877"/>
          </a:xfrm>
          <a:custGeom>
            <a:avLst/>
            <a:gdLst/>
            <a:ahLst/>
            <a:cxnLst/>
            <a:rect l="l" t="t" r="r" b="b"/>
            <a:pathLst>
              <a:path w="3466075" h="3946877">
                <a:moveTo>
                  <a:pt x="0" y="0"/>
                </a:moveTo>
                <a:lnTo>
                  <a:pt x="3466075" y="0"/>
                </a:lnTo>
                <a:lnTo>
                  <a:pt x="3466075" y="3946876"/>
                </a:lnTo>
                <a:lnTo>
                  <a:pt x="0" y="394687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824866">
            <a:off x="1131758" y="274711"/>
            <a:ext cx="1254764" cy="834988"/>
          </a:xfrm>
          <a:custGeom>
            <a:avLst/>
            <a:gdLst/>
            <a:ahLst/>
            <a:cxnLst/>
            <a:rect l="l" t="t" r="r" b="b"/>
            <a:pathLst>
              <a:path w="1254764" h="834988">
                <a:moveTo>
                  <a:pt x="0" y="0"/>
                </a:moveTo>
                <a:lnTo>
                  <a:pt x="1254764" y="0"/>
                </a:lnTo>
                <a:lnTo>
                  <a:pt x="1254764" y="834988"/>
                </a:lnTo>
                <a:lnTo>
                  <a:pt x="0" y="834988"/>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Freeform 9"/>
          <p:cNvSpPr/>
          <p:nvPr/>
        </p:nvSpPr>
        <p:spPr>
          <a:xfrm rot="-1130277">
            <a:off x="13511945" y="9233958"/>
            <a:ext cx="962990" cy="646079"/>
          </a:xfrm>
          <a:custGeom>
            <a:avLst/>
            <a:gdLst/>
            <a:ahLst/>
            <a:cxnLst/>
            <a:rect l="l" t="t" r="r" b="b"/>
            <a:pathLst>
              <a:path w="962990" h="646079">
                <a:moveTo>
                  <a:pt x="0" y="0"/>
                </a:moveTo>
                <a:lnTo>
                  <a:pt x="962991" y="0"/>
                </a:lnTo>
                <a:lnTo>
                  <a:pt x="962991" y="646079"/>
                </a:lnTo>
                <a:lnTo>
                  <a:pt x="0" y="646079"/>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0" name="Freeform 10"/>
          <p:cNvSpPr/>
          <p:nvPr/>
        </p:nvSpPr>
        <p:spPr>
          <a:xfrm rot="6877397">
            <a:off x="5712373" y="9221454"/>
            <a:ext cx="3130806" cy="3130806"/>
          </a:xfrm>
          <a:custGeom>
            <a:avLst/>
            <a:gdLst/>
            <a:ahLst/>
            <a:cxnLst/>
            <a:rect l="l" t="t" r="r" b="b"/>
            <a:pathLst>
              <a:path w="3130806" h="3130806">
                <a:moveTo>
                  <a:pt x="0" y="0"/>
                </a:moveTo>
                <a:lnTo>
                  <a:pt x="3130806" y="0"/>
                </a:lnTo>
                <a:lnTo>
                  <a:pt x="3130806" y="3130806"/>
                </a:lnTo>
                <a:lnTo>
                  <a:pt x="0" y="3130806"/>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1" name="Freeform 11"/>
          <p:cNvSpPr/>
          <p:nvPr/>
        </p:nvSpPr>
        <p:spPr>
          <a:xfrm rot="-2140053">
            <a:off x="14234313" y="-693489"/>
            <a:ext cx="2741879" cy="2328104"/>
          </a:xfrm>
          <a:custGeom>
            <a:avLst/>
            <a:gdLst/>
            <a:ahLst/>
            <a:cxnLst/>
            <a:rect l="l" t="t" r="r" b="b"/>
            <a:pathLst>
              <a:path w="2741879" h="2328104">
                <a:moveTo>
                  <a:pt x="0" y="0"/>
                </a:moveTo>
                <a:lnTo>
                  <a:pt x="2741879" y="0"/>
                </a:lnTo>
                <a:lnTo>
                  <a:pt x="2741879" y="2328104"/>
                </a:lnTo>
                <a:lnTo>
                  <a:pt x="0" y="2328104"/>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2" name="Freeform 12"/>
          <p:cNvSpPr/>
          <p:nvPr/>
        </p:nvSpPr>
        <p:spPr>
          <a:xfrm rot="-1802679">
            <a:off x="715334" y="8454292"/>
            <a:ext cx="1041443" cy="1397058"/>
          </a:xfrm>
          <a:custGeom>
            <a:avLst/>
            <a:gdLst/>
            <a:ahLst/>
            <a:cxnLst/>
            <a:rect l="l" t="t" r="r" b="b"/>
            <a:pathLst>
              <a:path w="1041443" h="1397058">
                <a:moveTo>
                  <a:pt x="0" y="0"/>
                </a:moveTo>
                <a:lnTo>
                  <a:pt x="1041443" y="0"/>
                </a:lnTo>
                <a:lnTo>
                  <a:pt x="1041443" y="1397058"/>
                </a:lnTo>
                <a:lnTo>
                  <a:pt x="0" y="1397058"/>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3" name="Freeform 13"/>
          <p:cNvSpPr/>
          <p:nvPr/>
        </p:nvSpPr>
        <p:spPr>
          <a:xfrm rot="-1591750">
            <a:off x="3451473" y="-492020"/>
            <a:ext cx="1606239" cy="2368450"/>
          </a:xfrm>
          <a:custGeom>
            <a:avLst/>
            <a:gdLst/>
            <a:ahLst/>
            <a:cxnLst/>
            <a:rect l="l" t="t" r="r" b="b"/>
            <a:pathLst>
              <a:path w="1606239" h="2368450">
                <a:moveTo>
                  <a:pt x="0" y="0"/>
                </a:moveTo>
                <a:lnTo>
                  <a:pt x="1606239" y="0"/>
                </a:lnTo>
                <a:lnTo>
                  <a:pt x="1606239" y="2368450"/>
                </a:lnTo>
                <a:lnTo>
                  <a:pt x="0" y="2368450"/>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
        <p:nvSpPr>
          <p:cNvPr id="14" name="Freeform 14"/>
          <p:cNvSpPr/>
          <p:nvPr/>
        </p:nvSpPr>
        <p:spPr>
          <a:xfrm rot="2088008">
            <a:off x="10863294" y="8545909"/>
            <a:ext cx="1629773" cy="2310245"/>
          </a:xfrm>
          <a:custGeom>
            <a:avLst/>
            <a:gdLst/>
            <a:ahLst/>
            <a:cxnLst/>
            <a:rect l="l" t="t" r="r" b="b"/>
            <a:pathLst>
              <a:path w="1629773" h="2310245">
                <a:moveTo>
                  <a:pt x="0" y="0"/>
                </a:moveTo>
                <a:lnTo>
                  <a:pt x="1629773" y="0"/>
                </a:lnTo>
                <a:lnTo>
                  <a:pt x="1629773" y="2310245"/>
                </a:lnTo>
                <a:lnTo>
                  <a:pt x="0" y="2310245"/>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sp>
      <p:sp>
        <p:nvSpPr>
          <p:cNvPr id="15" name="Freeform 15"/>
          <p:cNvSpPr/>
          <p:nvPr/>
        </p:nvSpPr>
        <p:spPr>
          <a:xfrm rot="-1312372">
            <a:off x="-239611" y="5159606"/>
            <a:ext cx="1695775" cy="2280382"/>
          </a:xfrm>
          <a:custGeom>
            <a:avLst/>
            <a:gdLst/>
            <a:ahLst/>
            <a:cxnLst/>
            <a:rect l="l" t="t" r="r" b="b"/>
            <a:pathLst>
              <a:path w="1695775" h="2280382">
                <a:moveTo>
                  <a:pt x="0" y="0"/>
                </a:moveTo>
                <a:lnTo>
                  <a:pt x="1695775" y="0"/>
                </a:lnTo>
                <a:lnTo>
                  <a:pt x="1695775" y="2280382"/>
                </a:lnTo>
                <a:lnTo>
                  <a:pt x="0" y="2280382"/>
                </a:lnTo>
                <a:lnTo>
                  <a:pt x="0" y="0"/>
                </a:lnTo>
                <a:close/>
              </a:path>
            </a:pathLst>
          </a:custGeom>
          <a:blipFill>
            <a:blip r:embed="rId22">
              <a:extLst>
                <a:ext uri="{96DAC541-7B7A-43D3-8B79-37D633B846F1}">
                  <asvg:svgBlip xmlns:asvg="http://schemas.microsoft.com/office/drawing/2016/SVG/main" xmlns="" r:embed="rId23"/>
                </a:ext>
              </a:extLst>
            </a:blip>
            <a:stretch>
              <a:fillRect/>
            </a:stretch>
          </a:blipFill>
        </p:spPr>
      </p:sp>
      <p:sp>
        <p:nvSpPr>
          <p:cNvPr id="16" name="Freeform 16"/>
          <p:cNvSpPr/>
          <p:nvPr/>
        </p:nvSpPr>
        <p:spPr>
          <a:xfrm rot="1212303">
            <a:off x="16977680" y="4189377"/>
            <a:ext cx="1774534" cy="2561663"/>
          </a:xfrm>
          <a:custGeom>
            <a:avLst/>
            <a:gdLst/>
            <a:ahLst/>
            <a:cxnLst/>
            <a:rect l="l" t="t" r="r" b="b"/>
            <a:pathLst>
              <a:path w="1774534" h="2561663">
                <a:moveTo>
                  <a:pt x="0" y="0"/>
                </a:moveTo>
                <a:lnTo>
                  <a:pt x="1774533" y="0"/>
                </a:lnTo>
                <a:lnTo>
                  <a:pt x="1774533" y="2561663"/>
                </a:lnTo>
                <a:lnTo>
                  <a:pt x="0" y="2561663"/>
                </a:lnTo>
                <a:lnTo>
                  <a:pt x="0" y="0"/>
                </a:lnTo>
                <a:close/>
              </a:path>
            </a:pathLst>
          </a:custGeom>
          <a:blipFill>
            <a:blip r:embed="rId24">
              <a:extLst>
                <a:ext uri="{96DAC541-7B7A-43D3-8B79-37D633B846F1}">
                  <asvg:svgBlip xmlns:asvg="http://schemas.microsoft.com/office/drawing/2016/SVG/main" xmlns="" r:embed="rId25"/>
                </a:ext>
              </a:extLst>
            </a:blip>
            <a:stretch>
              <a:fillRect/>
            </a:stretch>
          </a:blipFill>
        </p:spPr>
      </p:sp>
      <p:sp>
        <p:nvSpPr>
          <p:cNvPr id="17" name="Freeform 17"/>
          <p:cNvSpPr/>
          <p:nvPr/>
        </p:nvSpPr>
        <p:spPr>
          <a:xfrm rot="2620157">
            <a:off x="6798445" y="-601623"/>
            <a:ext cx="1982244" cy="2011503"/>
          </a:xfrm>
          <a:custGeom>
            <a:avLst/>
            <a:gdLst/>
            <a:ahLst/>
            <a:cxnLst/>
            <a:rect l="l" t="t" r="r" b="b"/>
            <a:pathLst>
              <a:path w="1982244" h="2011503">
                <a:moveTo>
                  <a:pt x="0" y="0"/>
                </a:moveTo>
                <a:lnTo>
                  <a:pt x="1982244" y="0"/>
                </a:lnTo>
                <a:lnTo>
                  <a:pt x="1982244" y="2011503"/>
                </a:lnTo>
                <a:lnTo>
                  <a:pt x="0" y="2011503"/>
                </a:lnTo>
                <a:lnTo>
                  <a:pt x="0" y="0"/>
                </a:lnTo>
                <a:close/>
              </a:path>
            </a:pathLst>
          </a:custGeom>
          <a:blipFill>
            <a:blip r:embed="rId26">
              <a:extLst>
                <a:ext uri="{96DAC541-7B7A-43D3-8B79-37D633B846F1}">
                  <asvg:svgBlip xmlns:asvg="http://schemas.microsoft.com/office/drawing/2016/SVG/main" xmlns="" r:embed="rId27"/>
                </a:ext>
              </a:extLst>
            </a:blip>
            <a:stretch>
              <a:fillRect/>
            </a:stretch>
          </a:blipFill>
        </p:spPr>
      </p:sp>
      <p:sp>
        <p:nvSpPr>
          <p:cNvPr id="18" name="Freeform 18"/>
          <p:cNvSpPr/>
          <p:nvPr/>
        </p:nvSpPr>
        <p:spPr>
          <a:xfrm rot="-2046225">
            <a:off x="2805121" y="9046624"/>
            <a:ext cx="1726653" cy="1732955"/>
          </a:xfrm>
          <a:custGeom>
            <a:avLst/>
            <a:gdLst/>
            <a:ahLst/>
            <a:cxnLst/>
            <a:rect l="l" t="t" r="r" b="b"/>
            <a:pathLst>
              <a:path w="1726653" h="1732955">
                <a:moveTo>
                  <a:pt x="0" y="0"/>
                </a:moveTo>
                <a:lnTo>
                  <a:pt x="1726653" y="0"/>
                </a:lnTo>
                <a:lnTo>
                  <a:pt x="1726653" y="1732955"/>
                </a:lnTo>
                <a:lnTo>
                  <a:pt x="0" y="1732955"/>
                </a:lnTo>
                <a:lnTo>
                  <a:pt x="0" y="0"/>
                </a:lnTo>
                <a:close/>
              </a:path>
            </a:pathLst>
          </a:custGeom>
          <a:blipFill>
            <a:blip r:embed="rId28">
              <a:extLst>
                <a:ext uri="{96DAC541-7B7A-43D3-8B79-37D633B846F1}">
                  <asvg:svgBlip xmlns:asvg="http://schemas.microsoft.com/office/drawing/2016/SVG/main" xmlns="" r:embed="rId29"/>
                </a:ext>
              </a:extLst>
            </a:blip>
            <a:stretch>
              <a:fillRect/>
            </a:stretch>
          </a:blipFill>
        </p:spPr>
      </p:sp>
      <p:sp>
        <p:nvSpPr>
          <p:cNvPr id="19" name="Freeform 19"/>
          <p:cNvSpPr/>
          <p:nvPr/>
        </p:nvSpPr>
        <p:spPr>
          <a:xfrm rot="-2117136">
            <a:off x="16379490" y="1279563"/>
            <a:ext cx="2970912" cy="1872123"/>
          </a:xfrm>
          <a:custGeom>
            <a:avLst/>
            <a:gdLst/>
            <a:ahLst/>
            <a:cxnLst/>
            <a:rect l="l" t="t" r="r" b="b"/>
            <a:pathLst>
              <a:path w="2970912" h="1872123">
                <a:moveTo>
                  <a:pt x="0" y="0"/>
                </a:moveTo>
                <a:lnTo>
                  <a:pt x="2970913" y="0"/>
                </a:lnTo>
                <a:lnTo>
                  <a:pt x="2970913" y="1872123"/>
                </a:lnTo>
                <a:lnTo>
                  <a:pt x="0" y="1872123"/>
                </a:lnTo>
                <a:lnTo>
                  <a:pt x="0" y="0"/>
                </a:lnTo>
                <a:close/>
              </a:path>
            </a:pathLst>
          </a:custGeom>
          <a:blipFill>
            <a:blip r:embed="rId30">
              <a:extLst>
                <a:ext uri="{96DAC541-7B7A-43D3-8B79-37D633B846F1}">
                  <asvg:svgBlip xmlns:asvg="http://schemas.microsoft.com/office/drawing/2016/SVG/main" xmlns="" r:embed="rId31"/>
                </a:ext>
              </a:extLst>
            </a:blip>
            <a:stretch>
              <a:fillRect/>
            </a:stretch>
          </a:blipFill>
        </p:spPr>
      </p:sp>
      <p:sp>
        <p:nvSpPr>
          <p:cNvPr id="20" name="TextBox 20"/>
          <p:cNvSpPr txBox="1"/>
          <p:nvPr/>
        </p:nvSpPr>
        <p:spPr>
          <a:xfrm>
            <a:off x="4507801" y="2566015"/>
            <a:ext cx="9272398" cy="4412651"/>
          </a:xfrm>
          <a:prstGeom prst="rect">
            <a:avLst/>
          </a:prstGeom>
        </p:spPr>
        <p:txBody>
          <a:bodyPr lIns="0" tIns="0" rIns="0" bIns="0" rtlCol="0" anchor="t">
            <a:spAutoFit/>
          </a:bodyPr>
          <a:lstStyle/>
          <a:p>
            <a:pPr algn="ctr">
              <a:lnSpc>
                <a:spcPts val="30450"/>
              </a:lnSpc>
              <a:spcBef>
                <a:spcPct val="0"/>
              </a:spcBef>
            </a:pPr>
            <a:r>
              <a:rPr lang="en-US" sz="21750" dirty="0">
                <a:solidFill>
                  <a:srgbClr val="1E1659"/>
                </a:solidFill>
                <a:latin typeface="Bobby Jones Condensed Soft"/>
                <a:ea typeface="Bobby Jones Condensed Soft"/>
                <a:cs typeface="Bobby Jones Condensed Soft"/>
                <a:sym typeface="Bobby Jones Condensed Soft"/>
              </a:rPr>
              <a:t>¡GRACIAS!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7EF"/>
        </a:solidFill>
        <a:effectLst/>
      </p:bgPr>
    </p:bg>
    <p:spTree>
      <p:nvGrpSpPr>
        <p:cNvPr id="1" name=""/>
        <p:cNvGrpSpPr/>
        <p:nvPr/>
      </p:nvGrpSpPr>
      <p:grpSpPr>
        <a:xfrm>
          <a:off x="0" y="0"/>
          <a:ext cx="0" cy="0"/>
          <a:chOff x="0" y="0"/>
          <a:chExt cx="0" cy="0"/>
        </a:xfrm>
      </p:grpSpPr>
      <p:sp>
        <p:nvSpPr>
          <p:cNvPr id="2" name="TextBox 2"/>
          <p:cNvSpPr txBox="1"/>
          <p:nvPr/>
        </p:nvSpPr>
        <p:spPr>
          <a:xfrm>
            <a:off x="875545" y="408405"/>
            <a:ext cx="9764233" cy="4116996"/>
          </a:xfrm>
          <a:prstGeom prst="rect">
            <a:avLst/>
          </a:prstGeom>
        </p:spPr>
        <p:txBody>
          <a:bodyPr lIns="0" tIns="0" rIns="0" bIns="0" rtlCol="0" anchor="t">
            <a:spAutoFit/>
          </a:bodyPr>
          <a:lstStyle/>
          <a:p>
            <a:pPr algn="l">
              <a:lnSpc>
                <a:spcPts val="15938"/>
              </a:lnSpc>
            </a:pPr>
            <a:r>
              <a:rPr lang="en-US" sz="14358">
                <a:solidFill>
                  <a:srgbClr val="000000"/>
                </a:solidFill>
                <a:latin typeface="Bobby Jones Condensed Soft"/>
                <a:ea typeface="Bobby Jones Condensed Soft"/>
                <a:cs typeface="Bobby Jones Condensed Soft"/>
                <a:sym typeface="Bobby Jones Condensed Soft"/>
              </a:rPr>
              <a:t>FUNCIONES DE DISTRIBUCIÓN: </a:t>
            </a:r>
          </a:p>
        </p:txBody>
      </p:sp>
      <p:sp>
        <p:nvSpPr>
          <p:cNvPr id="3" name="TextBox 3"/>
          <p:cNvSpPr txBox="1"/>
          <p:nvPr/>
        </p:nvSpPr>
        <p:spPr>
          <a:xfrm>
            <a:off x="1028700" y="4936023"/>
            <a:ext cx="7001630" cy="2099961"/>
          </a:xfrm>
          <a:prstGeom prst="rect">
            <a:avLst/>
          </a:prstGeom>
        </p:spPr>
        <p:txBody>
          <a:bodyPr lIns="0" tIns="0" rIns="0" bIns="0" rtlCol="0" anchor="t">
            <a:spAutoFit/>
          </a:bodyPr>
          <a:lstStyle/>
          <a:p>
            <a:pPr algn="l">
              <a:lnSpc>
                <a:spcPts val="4179"/>
              </a:lnSpc>
            </a:pPr>
            <a:r>
              <a:rPr lang="en-US" sz="3512" spc="-115">
                <a:solidFill>
                  <a:srgbClr val="000000"/>
                </a:solidFill>
                <a:latin typeface="Itim"/>
                <a:ea typeface="Itim"/>
                <a:cs typeface="Itim"/>
                <a:sym typeface="Itim"/>
              </a:rPr>
              <a:t>Las funciones de distribución permiten modelar y calcular la probabilidad de que una variable aleatoria tome un determinado valor. </a:t>
            </a:r>
          </a:p>
        </p:txBody>
      </p:sp>
      <p:sp>
        <p:nvSpPr>
          <p:cNvPr id="4" name="Freeform 4"/>
          <p:cNvSpPr/>
          <p:nvPr/>
        </p:nvSpPr>
        <p:spPr>
          <a:xfrm>
            <a:off x="10970293" y="1276373"/>
            <a:ext cx="910127" cy="923560"/>
          </a:xfrm>
          <a:custGeom>
            <a:avLst/>
            <a:gdLst/>
            <a:ahLst/>
            <a:cxnLst/>
            <a:rect l="l" t="t" r="r" b="b"/>
            <a:pathLst>
              <a:path w="910127" h="923560">
                <a:moveTo>
                  <a:pt x="0" y="0"/>
                </a:moveTo>
                <a:lnTo>
                  <a:pt x="910127" y="0"/>
                </a:lnTo>
                <a:lnTo>
                  <a:pt x="910127" y="923561"/>
                </a:lnTo>
                <a:lnTo>
                  <a:pt x="0" y="9235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9144000" y="975732"/>
            <a:ext cx="8552226" cy="7099339"/>
          </a:xfrm>
          <a:custGeom>
            <a:avLst/>
            <a:gdLst/>
            <a:ahLst/>
            <a:cxnLst/>
            <a:rect l="l" t="t" r="r" b="b"/>
            <a:pathLst>
              <a:path w="8552226" h="7099339">
                <a:moveTo>
                  <a:pt x="0" y="0"/>
                </a:moveTo>
                <a:lnTo>
                  <a:pt x="8552226" y="0"/>
                </a:lnTo>
                <a:lnTo>
                  <a:pt x="8552226" y="7099338"/>
                </a:lnTo>
                <a:lnTo>
                  <a:pt x="0" y="7099338"/>
                </a:lnTo>
                <a:lnTo>
                  <a:pt x="0" y="0"/>
                </a:lnTo>
                <a:close/>
              </a:path>
            </a:pathLst>
          </a:custGeom>
          <a:blipFill>
            <a:blip r:embed="rId4"/>
            <a:stretch>
              <a:fillRect/>
            </a:stretch>
          </a:blipFill>
        </p:spPr>
      </p:sp>
      <p:sp>
        <p:nvSpPr>
          <p:cNvPr id="6" name="Freeform 6"/>
          <p:cNvSpPr/>
          <p:nvPr/>
        </p:nvSpPr>
        <p:spPr>
          <a:xfrm rot="-5400000">
            <a:off x="15361874" y="5740718"/>
            <a:ext cx="2647204" cy="2021501"/>
          </a:xfrm>
          <a:custGeom>
            <a:avLst/>
            <a:gdLst/>
            <a:ahLst/>
            <a:cxnLst/>
            <a:rect l="l" t="t" r="r" b="b"/>
            <a:pathLst>
              <a:path w="2647204" h="2021501">
                <a:moveTo>
                  <a:pt x="0" y="0"/>
                </a:moveTo>
                <a:lnTo>
                  <a:pt x="2647204" y="0"/>
                </a:lnTo>
                <a:lnTo>
                  <a:pt x="2647204" y="2021501"/>
                </a:lnTo>
                <a:lnTo>
                  <a:pt x="0" y="202150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7EF"/>
        </a:solidFill>
        <a:effectLst/>
      </p:bgPr>
    </p:bg>
    <p:spTree>
      <p:nvGrpSpPr>
        <p:cNvPr id="1" name=""/>
        <p:cNvGrpSpPr/>
        <p:nvPr/>
      </p:nvGrpSpPr>
      <p:grpSpPr>
        <a:xfrm>
          <a:off x="0" y="0"/>
          <a:ext cx="0" cy="0"/>
          <a:chOff x="0" y="0"/>
          <a:chExt cx="0" cy="0"/>
        </a:xfrm>
      </p:grpSpPr>
      <p:sp>
        <p:nvSpPr>
          <p:cNvPr id="2" name="TextBox 2"/>
          <p:cNvSpPr txBox="1"/>
          <p:nvPr/>
        </p:nvSpPr>
        <p:spPr>
          <a:xfrm rot="-17737">
            <a:off x="9566894" y="618866"/>
            <a:ext cx="8034246" cy="3057888"/>
          </a:xfrm>
          <a:prstGeom prst="rect">
            <a:avLst/>
          </a:prstGeom>
        </p:spPr>
        <p:txBody>
          <a:bodyPr wrap="square" lIns="0" tIns="0" rIns="0" bIns="0" rtlCol="0" anchor="t">
            <a:spAutoFit/>
          </a:bodyPr>
          <a:lstStyle/>
          <a:p>
            <a:pPr algn="l">
              <a:lnSpc>
                <a:spcPts val="12421"/>
              </a:lnSpc>
            </a:pPr>
            <a:r>
              <a:rPr lang="en-US" sz="8800" spc="-244" dirty="0">
                <a:solidFill>
                  <a:srgbClr val="000000"/>
                </a:solidFill>
                <a:latin typeface="Bobby Jones Condensed Soft"/>
                <a:ea typeface="Bobby Jones Condensed Soft"/>
                <a:cs typeface="Bobby Jones Condensed Soft"/>
                <a:sym typeface="Bobby Jones Condensed Soft"/>
              </a:rPr>
              <a:t>TIPOS DE FUNCIONES DE DISTRIBUCIÓN</a:t>
            </a:r>
          </a:p>
        </p:txBody>
      </p:sp>
      <p:sp>
        <p:nvSpPr>
          <p:cNvPr id="3" name="Freeform 3"/>
          <p:cNvSpPr/>
          <p:nvPr/>
        </p:nvSpPr>
        <p:spPr>
          <a:xfrm rot="-1641438">
            <a:off x="16964002" y="6025306"/>
            <a:ext cx="3067258" cy="2604381"/>
          </a:xfrm>
          <a:custGeom>
            <a:avLst/>
            <a:gdLst/>
            <a:ahLst/>
            <a:cxnLst/>
            <a:rect l="l" t="t" r="r" b="b"/>
            <a:pathLst>
              <a:path w="3067258" h="2604381">
                <a:moveTo>
                  <a:pt x="0" y="0"/>
                </a:moveTo>
                <a:lnTo>
                  <a:pt x="3067258" y="0"/>
                </a:lnTo>
                <a:lnTo>
                  <a:pt x="3067258" y="2604381"/>
                </a:lnTo>
                <a:lnTo>
                  <a:pt x="0" y="260438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764488">
            <a:off x="16100131" y="9616656"/>
            <a:ext cx="1899076" cy="1674639"/>
          </a:xfrm>
          <a:custGeom>
            <a:avLst/>
            <a:gdLst/>
            <a:ahLst/>
            <a:cxnLst/>
            <a:rect l="l" t="t" r="r" b="b"/>
            <a:pathLst>
              <a:path w="1899076" h="1674639">
                <a:moveTo>
                  <a:pt x="0" y="0"/>
                </a:moveTo>
                <a:lnTo>
                  <a:pt x="1899076" y="0"/>
                </a:lnTo>
                <a:lnTo>
                  <a:pt x="1899076" y="1674639"/>
                </a:lnTo>
                <a:lnTo>
                  <a:pt x="0" y="167463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5" name="Group 5"/>
          <p:cNvGrpSpPr/>
          <p:nvPr/>
        </p:nvGrpSpPr>
        <p:grpSpPr>
          <a:xfrm>
            <a:off x="1028700" y="481396"/>
            <a:ext cx="7820351" cy="9324208"/>
            <a:chOff x="0" y="0"/>
            <a:chExt cx="10427134" cy="12432277"/>
          </a:xfrm>
        </p:grpSpPr>
        <p:sp>
          <p:nvSpPr>
            <p:cNvPr id="6" name="Freeform 6"/>
            <p:cNvSpPr/>
            <p:nvPr/>
          </p:nvSpPr>
          <p:spPr>
            <a:xfrm>
              <a:off x="1046416" y="0"/>
              <a:ext cx="9380718" cy="12432277"/>
            </a:xfrm>
            <a:custGeom>
              <a:avLst/>
              <a:gdLst/>
              <a:ahLst/>
              <a:cxnLst/>
              <a:rect l="l" t="t" r="r" b="b"/>
              <a:pathLst>
                <a:path w="9380718" h="12432277">
                  <a:moveTo>
                    <a:pt x="0" y="0"/>
                  </a:moveTo>
                  <a:lnTo>
                    <a:pt x="9380718" y="0"/>
                  </a:lnTo>
                  <a:lnTo>
                    <a:pt x="9380718" y="12432277"/>
                  </a:lnTo>
                  <a:lnTo>
                    <a:pt x="0" y="1243227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rot="-1078464">
              <a:off x="7946810" y="1568944"/>
              <a:ext cx="824438" cy="727005"/>
            </a:xfrm>
            <a:custGeom>
              <a:avLst/>
              <a:gdLst/>
              <a:ahLst/>
              <a:cxnLst/>
              <a:rect l="l" t="t" r="r" b="b"/>
              <a:pathLst>
                <a:path w="824438" h="727005">
                  <a:moveTo>
                    <a:pt x="0" y="0"/>
                  </a:moveTo>
                  <a:lnTo>
                    <a:pt x="824438" y="0"/>
                  </a:lnTo>
                  <a:lnTo>
                    <a:pt x="824438" y="727004"/>
                  </a:lnTo>
                  <a:lnTo>
                    <a:pt x="0" y="72700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a:off x="3709308" y="2632018"/>
              <a:ext cx="3814800" cy="2403899"/>
            </a:xfrm>
            <a:custGeom>
              <a:avLst/>
              <a:gdLst/>
              <a:ahLst/>
              <a:cxnLst/>
              <a:rect l="l" t="t" r="r" b="b"/>
              <a:pathLst>
                <a:path w="3814800" h="2403899">
                  <a:moveTo>
                    <a:pt x="0" y="0"/>
                  </a:moveTo>
                  <a:lnTo>
                    <a:pt x="3814801" y="0"/>
                  </a:lnTo>
                  <a:lnTo>
                    <a:pt x="3814801" y="2403899"/>
                  </a:lnTo>
                  <a:lnTo>
                    <a:pt x="0" y="240389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Freeform 9"/>
            <p:cNvSpPr/>
            <p:nvPr/>
          </p:nvSpPr>
          <p:spPr>
            <a:xfrm rot="-1212513">
              <a:off x="528383" y="6486625"/>
              <a:ext cx="4559942" cy="3871805"/>
            </a:xfrm>
            <a:custGeom>
              <a:avLst/>
              <a:gdLst/>
              <a:ahLst/>
              <a:cxnLst/>
              <a:rect l="l" t="t" r="r" b="b"/>
              <a:pathLst>
                <a:path w="4559942" h="3871805">
                  <a:moveTo>
                    <a:pt x="0" y="0"/>
                  </a:moveTo>
                  <a:lnTo>
                    <a:pt x="4559942" y="0"/>
                  </a:lnTo>
                  <a:lnTo>
                    <a:pt x="4559942" y="3871805"/>
                  </a:lnTo>
                  <a:lnTo>
                    <a:pt x="0" y="387180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824866">
              <a:off x="5742766" y="9182798"/>
              <a:ext cx="1673019" cy="1113318"/>
            </a:xfrm>
            <a:custGeom>
              <a:avLst/>
              <a:gdLst/>
              <a:ahLst/>
              <a:cxnLst/>
              <a:rect l="l" t="t" r="r" b="b"/>
              <a:pathLst>
                <a:path w="1673019" h="1113318">
                  <a:moveTo>
                    <a:pt x="0" y="0"/>
                  </a:moveTo>
                  <a:lnTo>
                    <a:pt x="1673019" y="0"/>
                  </a:lnTo>
                  <a:lnTo>
                    <a:pt x="1673019" y="1113318"/>
                  </a:lnTo>
                  <a:lnTo>
                    <a:pt x="0" y="1113318"/>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sp>
        <p:nvSpPr>
          <p:cNvPr id="11" name="TextBox 11"/>
          <p:cNvSpPr txBox="1"/>
          <p:nvPr/>
        </p:nvSpPr>
        <p:spPr>
          <a:xfrm rot="-17737">
            <a:off x="9637649" y="4188447"/>
            <a:ext cx="5767055" cy="1481944"/>
          </a:xfrm>
          <a:prstGeom prst="rect">
            <a:avLst/>
          </a:prstGeom>
        </p:spPr>
        <p:txBody>
          <a:bodyPr lIns="0" tIns="0" rIns="0" bIns="0" rtlCol="0" anchor="t">
            <a:spAutoFit/>
          </a:bodyPr>
          <a:lstStyle/>
          <a:p>
            <a:pPr algn="l">
              <a:lnSpc>
                <a:spcPts val="12726"/>
              </a:lnSpc>
            </a:pPr>
            <a:r>
              <a:rPr lang="en-US" sz="9090" spc="-199" dirty="0">
                <a:latin typeface="Bobby Jones Condensed Soft"/>
                <a:ea typeface="Bobby Jones Condensed Soft"/>
                <a:cs typeface="Bobby Jones Condensed Soft"/>
                <a:sym typeface="Bobby Jones Condensed Soft"/>
              </a:rPr>
              <a:t>DISCRETAS</a:t>
            </a:r>
          </a:p>
        </p:txBody>
      </p:sp>
      <p:sp>
        <p:nvSpPr>
          <p:cNvPr id="12" name="TextBox 12"/>
          <p:cNvSpPr txBox="1"/>
          <p:nvPr/>
        </p:nvSpPr>
        <p:spPr>
          <a:xfrm>
            <a:off x="10514337" y="5904334"/>
            <a:ext cx="6621057" cy="4104729"/>
          </a:xfrm>
          <a:prstGeom prst="rect">
            <a:avLst/>
          </a:prstGeom>
        </p:spPr>
        <p:txBody>
          <a:bodyPr lIns="0" tIns="0" rIns="0" bIns="0" rtlCol="0" anchor="t">
            <a:spAutoFit/>
          </a:bodyPr>
          <a:lstStyle/>
          <a:p>
            <a:pPr algn="l">
              <a:lnSpc>
                <a:spcPts val="5410"/>
              </a:lnSpc>
            </a:pPr>
            <a:r>
              <a:rPr lang="en-US" sz="4129" spc="-136">
                <a:solidFill>
                  <a:srgbClr val="000000"/>
                </a:solidFill>
                <a:latin typeface="Itim"/>
                <a:ea typeface="Itim"/>
                <a:cs typeface="Itim"/>
                <a:sym typeface="Itim"/>
              </a:rPr>
              <a:t>Distribución Binomial</a:t>
            </a:r>
          </a:p>
          <a:p>
            <a:pPr algn="l">
              <a:lnSpc>
                <a:spcPts val="5410"/>
              </a:lnSpc>
            </a:pPr>
            <a:r>
              <a:rPr lang="en-US" sz="4129" spc="-136">
                <a:solidFill>
                  <a:srgbClr val="000000"/>
                </a:solidFill>
                <a:latin typeface="Itim"/>
                <a:ea typeface="Itim"/>
                <a:cs typeface="Itim"/>
                <a:sym typeface="Itim"/>
              </a:rPr>
              <a:t>Distribución de Poisson</a:t>
            </a:r>
          </a:p>
          <a:p>
            <a:pPr algn="l">
              <a:lnSpc>
                <a:spcPts val="5410"/>
              </a:lnSpc>
            </a:pPr>
            <a:r>
              <a:rPr lang="en-US" sz="4129" spc="-136">
                <a:solidFill>
                  <a:srgbClr val="000000"/>
                </a:solidFill>
                <a:latin typeface="Itim"/>
                <a:ea typeface="Itim"/>
                <a:cs typeface="Itim"/>
                <a:sym typeface="Itim"/>
              </a:rPr>
              <a:t>Distribución Geométrica</a:t>
            </a:r>
          </a:p>
          <a:p>
            <a:pPr algn="l">
              <a:lnSpc>
                <a:spcPts val="5410"/>
              </a:lnSpc>
            </a:pPr>
            <a:r>
              <a:rPr lang="en-US" sz="4129" spc="-136">
                <a:solidFill>
                  <a:srgbClr val="000000"/>
                </a:solidFill>
                <a:latin typeface="Itim"/>
                <a:ea typeface="Itim"/>
                <a:cs typeface="Itim"/>
                <a:sym typeface="Itim"/>
              </a:rPr>
              <a:t>Distribución Hipergeométrica</a:t>
            </a:r>
          </a:p>
          <a:p>
            <a:pPr algn="l">
              <a:lnSpc>
                <a:spcPts val="5410"/>
              </a:lnSpc>
            </a:pPr>
            <a:r>
              <a:rPr lang="en-US" sz="4129" spc="-136">
                <a:solidFill>
                  <a:srgbClr val="000000"/>
                </a:solidFill>
                <a:latin typeface="Itim"/>
                <a:ea typeface="Itim"/>
                <a:cs typeface="Itim"/>
                <a:sym typeface="Itim"/>
              </a:rPr>
              <a:t>Distribución Binomial Negativa</a:t>
            </a:r>
          </a:p>
          <a:p>
            <a:pPr algn="l">
              <a:lnSpc>
                <a:spcPts val="5410"/>
              </a:lnSpc>
            </a:pPr>
            <a:endParaRPr lang="en-US" sz="4129" spc="-136">
              <a:solidFill>
                <a:srgbClr val="000000"/>
              </a:solidFill>
              <a:latin typeface="Itim"/>
              <a:ea typeface="Itim"/>
              <a:cs typeface="Itim"/>
              <a:sym typeface="Itim"/>
            </a:endParaRPr>
          </a:p>
        </p:txBody>
      </p:sp>
      <p:sp>
        <p:nvSpPr>
          <p:cNvPr id="13" name="Freeform 13"/>
          <p:cNvSpPr/>
          <p:nvPr/>
        </p:nvSpPr>
        <p:spPr>
          <a:xfrm>
            <a:off x="9559059" y="6143911"/>
            <a:ext cx="869553" cy="290905"/>
          </a:xfrm>
          <a:custGeom>
            <a:avLst/>
            <a:gdLst/>
            <a:ahLst/>
            <a:cxnLst/>
            <a:rect l="l" t="t" r="r" b="b"/>
            <a:pathLst>
              <a:path w="869553" h="290905">
                <a:moveTo>
                  <a:pt x="0" y="0"/>
                </a:moveTo>
                <a:lnTo>
                  <a:pt x="869553" y="0"/>
                </a:lnTo>
                <a:lnTo>
                  <a:pt x="869553" y="290905"/>
                </a:lnTo>
                <a:lnTo>
                  <a:pt x="0" y="290905"/>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4" name="Freeform 14"/>
          <p:cNvSpPr/>
          <p:nvPr/>
        </p:nvSpPr>
        <p:spPr>
          <a:xfrm>
            <a:off x="9559059" y="6818637"/>
            <a:ext cx="869553" cy="290905"/>
          </a:xfrm>
          <a:custGeom>
            <a:avLst/>
            <a:gdLst/>
            <a:ahLst/>
            <a:cxnLst/>
            <a:rect l="l" t="t" r="r" b="b"/>
            <a:pathLst>
              <a:path w="869553" h="290905">
                <a:moveTo>
                  <a:pt x="0" y="0"/>
                </a:moveTo>
                <a:lnTo>
                  <a:pt x="869553" y="0"/>
                </a:lnTo>
                <a:lnTo>
                  <a:pt x="869553" y="290905"/>
                </a:lnTo>
                <a:lnTo>
                  <a:pt x="0" y="290905"/>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5" name="Freeform 15"/>
          <p:cNvSpPr/>
          <p:nvPr/>
        </p:nvSpPr>
        <p:spPr>
          <a:xfrm>
            <a:off x="9559059" y="7490542"/>
            <a:ext cx="869553" cy="290905"/>
          </a:xfrm>
          <a:custGeom>
            <a:avLst/>
            <a:gdLst/>
            <a:ahLst/>
            <a:cxnLst/>
            <a:rect l="l" t="t" r="r" b="b"/>
            <a:pathLst>
              <a:path w="869553" h="290905">
                <a:moveTo>
                  <a:pt x="0" y="0"/>
                </a:moveTo>
                <a:lnTo>
                  <a:pt x="869553" y="0"/>
                </a:lnTo>
                <a:lnTo>
                  <a:pt x="869553" y="290905"/>
                </a:lnTo>
                <a:lnTo>
                  <a:pt x="0" y="290905"/>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6" name="Freeform 16"/>
          <p:cNvSpPr/>
          <p:nvPr/>
        </p:nvSpPr>
        <p:spPr>
          <a:xfrm>
            <a:off x="9559059" y="8162447"/>
            <a:ext cx="869553" cy="290905"/>
          </a:xfrm>
          <a:custGeom>
            <a:avLst/>
            <a:gdLst/>
            <a:ahLst/>
            <a:cxnLst/>
            <a:rect l="l" t="t" r="r" b="b"/>
            <a:pathLst>
              <a:path w="869553" h="290905">
                <a:moveTo>
                  <a:pt x="0" y="0"/>
                </a:moveTo>
                <a:lnTo>
                  <a:pt x="869553" y="0"/>
                </a:lnTo>
                <a:lnTo>
                  <a:pt x="869553" y="290905"/>
                </a:lnTo>
                <a:lnTo>
                  <a:pt x="0" y="290905"/>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7" name="Freeform 17"/>
          <p:cNvSpPr/>
          <p:nvPr/>
        </p:nvSpPr>
        <p:spPr>
          <a:xfrm>
            <a:off x="9559059" y="8834352"/>
            <a:ext cx="869553" cy="290905"/>
          </a:xfrm>
          <a:custGeom>
            <a:avLst/>
            <a:gdLst/>
            <a:ahLst/>
            <a:cxnLst/>
            <a:rect l="l" t="t" r="r" b="b"/>
            <a:pathLst>
              <a:path w="869553" h="290905">
                <a:moveTo>
                  <a:pt x="0" y="0"/>
                </a:moveTo>
                <a:lnTo>
                  <a:pt x="869553" y="0"/>
                </a:lnTo>
                <a:lnTo>
                  <a:pt x="869553" y="290905"/>
                </a:lnTo>
                <a:lnTo>
                  <a:pt x="0" y="290905"/>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7EF"/>
        </a:solidFill>
        <a:effectLst/>
      </p:bgPr>
    </p:bg>
    <p:spTree>
      <p:nvGrpSpPr>
        <p:cNvPr id="1" name=""/>
        <p:cNvGrpSpPr/>
        <p:nvPr/>
      </p:nvGrpSpPr>
      <p:grpSpPr>
        <a:xfrm>
          <a:off x="0" y="0"/>
          <a:ext cx="0" cy="0"/>
          <a:chOff x="0" y="0"/>
          <a:chExt cx="0" cy="0"/>
        </a:xfrm>
      </p:grpSpPr>
      <p:sp>
        <p:nvSpPr>
          <p:cNvPr id="2" name="Freeform 2"/>
          <p:cNvSpPr/>
          <p:nvPr/>
        </p:nvSpPr>
        <p:spPr>
          <a:xfrm>
            <a:off x="8780521" y="1966356"/>
            <a:ext cx="9077554" cy="6354288"/>
          </a:xfrm>
          <a:custGeom>
            <a:avLst/>
            <a:gdLst/>
            <a:ahLst/>
            <a:cxnLst/>
            <a:rect l="l" t="t" r="r" b="b"/>
            <a:pathLst>
              <a:path w="9077554" h="6354288">
                <a:moveTo>
                  <a:pt x="0" y="0"/>
                </a:moveTo>
                <a:lnTo>
                  <a:pt x="9077554" y="0"/>
                </a:lnTo>
                <a:lnTo>
                  <a:pt x="9077554" y="6354288"/>
                </a:lnTo>
                <a:lnTo>
                  <a:pt x="0" y="6354288"/>
                </a:lnTo>
                <a:lnTo>
                  <a:pt x="0" y="0"/>
                </a:lnTo>
                <a:close/>
              </a:path>
            </a:pathLst>
          </a:custGeom>
          <a:blipFill>
            <a:blip r:embed="rId2"/>
            <a:stretch>
              <a:fillRect/>
            </a:stretch>
          </a:blipFill>
        </p:spPr>
      </p:sp>
      <p:sp>
        <p:nvSpPr>
          <p:cNvPr id="3" name="TextBox 3"/>
          <p:cNvSpPr txBox="1"/>
          <p:nvPr/>
        </p:nvSpPr>
        <p:spPr>
          <a:xfrm>
            <a:off x="984097" y="4255158"/>
            <a:ext cx="7567754" cy="4065486"/>
          </a:xfrm>
          <a:prstGeom prst="rect">
            <a:avLst/>
          </a:prstGeom>
        </p:spPr>
        <p:txBody>
          <a:bodyPr lIns="0" tIns="0" rIns="0" bIns="0" rtlCol="0" anchor="t">
            <a:spAutoFit/>
          </a:bodyPr>
          <a:lstStyle/>
          <a:p>
            <a:pPr algn="l">
              <a:lnSpc>
                <a:spcPts val="4624"/>
              </a:lnSpc>
            </a:pPr>
            <a:r>
              <a:rPr lang="en-US" sz="3530" spc="-116">
                <a:solidFill>
                  <a:srgbClr val="000000"/>
                </a:solidFill>
                <a:latin typeface="Itim"/>
                <a:ea typeface="Itim"/>
                <a:cs typeface="Itim"/>
                <a:sym typeface="Itim"/>
              </a:rPr>
              <a:t>Las distribuciones continuas se utilizan para modelar variables aleatorias que pueden tomar cualquier valor dentro de un intervalo o rango continuo. Esto significa que los valores son infinitos y no se pueden contar, sino que se miden.</a:t>
            </a:r>
          </a:p>
          <a:p>
            <a:pPr algn="l">
              <a:lnSpc>
                <a:spcPts val="4624"/>
              </a:lnSpc>
            </a:pPr>
            <a:endParaRPr lang="en-US" sz="3530" spc="-116">
              <a:solidFill>
                <a:srgbClr val="000000"/>
              </a:solidFill>
              <a:latin typeface="Itim"/>
              <a:ea typeface="Itim"/>
              <a:cs typeface="Itim"/>
              <a:sym typeface="Itim"/>
            </a:endParaRPr>
          </a:p>
        </p:txBody>
      </p:sp>
      <p:sp>
        <p:nvSpPr>
          <p:cNvPr id="4" name="Freeform 4"/>
          <p:cNvSpPr/>
          <p:nvPr/>
        </p:nvSpPr>
        <p:spPr>
          <a:xfrm rot="496364">
            <a:off x="15138364" y="7801863"/>
            <a:ext cx="2603180" cy="1808027"/>
          </a:xfrm>
          <a:custGeom>
            <a:avLst/>
            <a:gdLst/>
            <a:ahLst/>
            <a:cxnLst/>
            <a:rect l="l" t="t" r="r" b="b"/>
            <a:pathLst>
              <a:path w="2603180" h="1808027">
                <a:moveTo>
                  <a:pt x="0" y="0"/>
                </a:moveTo>
                <a:lnTo>
                  <a:pt x="2603181" y="0"/>
                </a:lnTo>
                <a:lnTo>
                  <a:pt x="2603181" y="1808027"/>
                </a:lnTo>
                <a:lnTo>
                  <a:pt x="0" y="180802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rot="-1518025">
            <a:off x="1539776" y="9127926"/>
            <a:ext cx="777480" cy="1042961"/>
          </a:xfrm>
          <a:custGeom>
            <a:avLst/>
            <a:gdLst/>
            <a:ahLst/>
            <a:cxnLst/>
            <a:rect l="l" t="t" r="r" b="b"/>
            <a:pathLst>
              <a:path w="777480" h="1042961">
                <a:moveTo>
                  <a:pt x="0" y="0"/>
                </a:moveTo>
                <a:lnTo>
                  <a:pt x="777480" y="0"/>
                </a:lnTo>
                <a:lnTo>
                  <a:pt x="777480" y="1042961"/>
                </a:lnTo>
                <a:lnTo>
                  <a:pt x="0" y="104296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p:cNvSpPr/>
          <p:nvPr/>
        </p:nvSpPr>
        <p:spPr>
          <a:xfrm rot="-1787307">
            <a:off x="6267627" y="301292"/>
            <a:ext cx="1539388" cy="1024393"/>
          </a:xfrm>
          <a:custGeom>
            <a:avLst/>
            <a:gdLst/>
            <a:ahLst/>
            <a:cxnLst/>
            <a:rect l="l" t="t" r="r" b="b"/>
            <a:pathLst>
              <a:path w="1539388" h="1024393">
                <a:moveTo>
                  <a:pt x="0" y="0"/>
                </a:moveTo>
                <a:lnTo>
                  <a:pt x="1539388" y="0"/>
                </a:lnTo>
                <a:lnTo>
                  <a:pt x="1539388" y="1024392"/>
                </a:lnTo>
                <a:lnTo>
                  <a:pt x="0" y="1024392"/>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7" name="TextBox 7"/>
          <p:cNvSpPr txBox="1"/>
          <p:nvPr/>
        </p:nvSpPr>
        <p:spPr>
          <a:xfrm rot="-17737">
            <a:off x="1357773" y="1483536"/>
            <a:ext cx="6819222" cy="1750672"/>
          </a:xfrm>
          <a:prstGeom prst="rect">
            <a:avLst/>
          </a:prstGeom>
        </p:spPr>
        <p:txBody>
          <a:bodyPr lIns="0" tIns="0" rIns="0" bIns="0" rtlCol="0" anchor="t">
            <a:spAutoFit/>
          </a:bodyPr>
          <a:lstStyle/>
          <a:p>
            <a:pPr algn="l">
              <a:lnSpc>
                <a:spcPts val="15047"/>
              </a:lnSpc>
            </a:pPr>
            <a:r>
              <a:rPr lang="en-US" sz="10748" spc="-236" dirty="0">
                <a:latin typeface="Bobby Jones Condensed Soft"/>
                <a:ea typeface="Bobby Jones Condensed Soft"/>
                <a:cs typeface="Bobby Jones Condensed Soft"/>
                <a:sym typeface="Bobby Jones Condensed Soft"/>
              </a:rPr>
              <a:t>CONTINUAS</a:t>
            </a:r>
          </a:p>
        </p:txBody>
      </p:sp>
      <p:sp>
        <p:nvSpPr>
          <p:cNvPr id="8" name="Freeform 8"/>
          <p:cNvSpPr/>
          <p:nvPr/>
        </p:nvSpPr>
        <p:spPr>
          <a:xfrm rot="3883962">
            <a:off x="13271465" y="-4112078"/>
            <a:ext cx="6616396" cy="5593862"/>
          </a:xfrm>
          <a:custGeom>
            <a:avLst/>
            <a:gdLst/>
            <a:ahLst/>
            <a:cxnLst/>
            <a:rect l="l" t="t" r="r" b="b"/>
            <a:pathLst>
              <a:path w="6616396" h="5593862">
                <a:moveTo>
                  <a:pt x="0" y="0"/>
                </a:moveTo>
                <a:lnTo>
                  <a:pt x="6616395" y="0"/>
                </a:lnTo>
                <a:lnTo>
                  <a:pt x="6616395" y="5593862"/>
                </a:lnTo>
                <a:lnTo>
                  <a:pt x="0" y="559386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55683"/>
        </a:solidFill>
        <a:effectLst/>
      </p:bgPr>
    </p:bg>
    <p:spTree>
      <p:nvGrpSpPr>
        <p:cNvPr id="1" name=""/>
        <p:cNvGrpSpPr/>
        <p:nvPr/>
      </p:nvGrpSpPr>
      <p:grpSpPr>
        <a:xfrm>
          <a:off x="0" y="0"/>
          <a:ext cx="0" cy="0"/>
          <a:chOff x="0" y="0"/>
          <a:chExt cx="0" cy="0"/>
        </a:xfrm>
      </p:grpSpPr>
      <p:grpSp>
        <p:nvGrpSpPr>
          <p:cNvPr id="2" name="Group 2"/>
          <p:cNvGrpSpPr/>
          <p:nvPr/>
        </p:nvGrpSpPr>
        <p:grpSpPr>
          <a:xfrm>
            <a:off x="736883" y="717863"/>
            <a:ext cx="16768011" cy="8933268"/>
            <a:chOff x="0" y="0"/>
            <a:chExt cx="4416266" cy="2352795"/>
          </a:xfrm>
        </p:grpSpPr>
        <p:sp>
          <p:nvSpPr>
            <p:cNvPr id="3" name="Freeform 3"/>
            <p:cNvSpPr/>
            <p:nvPr/>
          </p:nvSpPr>
          <p:spPr>
            <a:xfrm>
              <a:off x="0" y="0"/>
              <a:ext cx="4416266" cy="2352795"/>
            </a:xfrm>
            <a:custGeom>
              <a:avLst/>
              <a:gdLst/>
              <a:ahLst/>
              <a:cxnLst/>
              <a:rect l="l" t="t" r="r" b="b"/>
              <a:pathLst>
                <a:path w="4416266" h="2352795">
                  <a:moveTo>
                    <a:pt x="23547" y="0"/>
                  </a:moveTo>
                  <a:lnTo>
                    <a:pt x="4392719" y="0"/>
                  </a:lnTo>
                  <a:cubicBezTo>
                    <a:pt x="4405724" y="0"/>
                    <a:pt x="4416266" y="10542"/>
                    <a:pt x="4416266" y="23547"/>
                  </a:cubicBezTo>
                  <a:lnTo>
                    <a:pt x="4416266" y="2329248"/>
                  </a:lnTo>
                  <a:cubicBezTo>
                    <a:pt x="4416266" y="2335493"/>
                    <a:pt x="4413785" y="2341482"/>
                    <a:pt x="4409369" y="2345898"/>
                  </a:cubicBezTo>
                  <a:cubicBezTo>
                    <a:pt x="4404953" y="2350314"/>
                    <a:pt x="4398964" y="2352795"/>
                    <a:pt x="4392719" y="2352795"/>
                  </a:cubicBezTo>
                  <a:lnTo>
                    <a:pt x="23547" y="2352795"/>
                  </a:lnTo>
                  <a:cubicBezTo>
                    <a:pt x="10542" y="2352795"/>
                    <a:pt x="0" y="2342253"/>
                    <a:pt x="0" y="2329248"/>
                  </a:cubicBezTo>
                  <a:lnTo>
                    <a:pt x="0" y="23547"/>
                  </a:lnTo>
                  <a:cubicBezTo>
                    <a:pt x="0" y="10542"/>
                    <a:pt x="10542" y="0"/>
                    <a:pt x="23547" y="0"/>
                  </a:cubicBezTo>
                  <a:close/>
                </a:path>
              </a:pathLst>
            </a:custGeom>
            <a:solidFill>
              <a:srgbClr val="FDF7EF"/>
            </a:solidFill>
          </p:spPr>
        </p:sp>
        <p:sp>
          <p:nvSpPr>
            <p:cNvPr id="4" name="TextBox 4"/>
            <p:cNvSpPr txBox="1"/>
            <p:nvPr/>
          </p:nvSpPr>
          <p:spPr>
            <a:xfrm>
              <a:off x="0" y="19050"/>
              <a:ext cx="4416266" cy="2333745"/>
            </a:xfrm>
            <a:prstGeom prst="rect">
              <a:avLst/>
            </a:prstGeom>
          </p:spPr>
          <p:txBody>
            <a:bodyPr lIns="50800" tIns="50800" rIns="50800" bIns="50800" rtlCol="0" anchor="ctr"/>
            <a:lstStyle/>
            <a:p>
              <a:pPr algn="ctr">
                <a:lnSpc>
                  <a:spcPts val="2005"/>
                </a:lnSpc>
              </a:pPr>
              <a:endParaRPr/>
            </a:p>
          </p:txBody>
        </p:sp>
      </p:grpSp>
      <p:sp>
        <p:nvSpPr>
          <p:cNvPr id="5" name="TextBox 5"/>
          <p:cNvSpPr txBox="1"/>
          <p:nvPr/>
        </p:nvSpPr>
        <p:spPr>
          <a:xfrm>
            <a:off x="-845820" y="1019176"/>
            <a:ext cx="19510198" cy="2657474"/>
          </a:xfrm>
          <a:prstGeom prst="rect">
            <a:avLst/>
          </a:prstGeom>
        </p:spPr>
        <p:txBody>
          <a:bodyPr lIns="0" tIns="0" rIns="0" bIns="0" rtlCol="0" anchor="t">
            <a:spAutoFit/>
          </a:bodyPr>
          <a:lstStyle/>
          <a:p>
            <a:pPr algn="ctr">
              <a:lnSpc>
                <a:spcPts val="10199"/>
              </a:lnSpc>
            </a:pPr>
            <a:r>
              <a:rPr lang="en-US" sz="9999">
                <a:solidFill>
                  <a:srgbClr val="000000"/>
                </a:solidFill>
                <a:latin typeface="Bobby Jones Condensed Soft"/>
                <a:ea typeface="Bobby Jones Condensed Soft"/>
                <a:cs typeface="Bobby Jones Condensed Soft"/>
                <a:sym typeface="Bobby Jones Condensed Soft"/>
              </a:rPr>
              <a:t>EJEMPLOS COMUNES DE DISTRIBUCIONES CONTINUAS</a:t>
            </a:r>
          </a:p>
        </p:txBody>
      </p:sp>
      <p:sp>
        <p:nvSpPr>
          <p:cNvPr id="6" name="TextBox 6"/>
          <p:cNvSpPr txBox="1"/>
          <p:nvPr/>
        </p:nvSpPr>
        <p:spPr>
          <a:xfrm>
            <a:off x="1200150" y="5279169"/>
            <a:ext cx="4243726" cy="3768090"/>
          </a:xfrm>
          <a:prstGeom prst="rect">
            <a:avLst/>
          </a:prstGeom>
        </p:spPr>
        <p:txBody>
          <a:bodyPr lIns="0" tIns="0" rIns="0" bIns="0" rtlCol="0" anchor="t">
            <a:spAutoFit/>
          </a:bodyPr>
          <a:lstStyle/>
          <a:p>
            <a:pPr algn="l">
              <a:lnSpc>
                <a:spcPts val="3359"/>
              </a:lnSpc>
            </a:pPr>
            <a:r>
              <a:rPr lang="en-US" sz="2399">
                <a:solidFill>
                  <a:srgbClr val="000000"/>
                </a:solidFill>
                <a:latin typeface="Itim"/>
                <a:ea typeface="Itim"/>
                <a:cs typeface="Itim"/>
                <a:sym typeface="Itim"/>
              </a:rPr>
              <a:t>También conocida como la distribución de Gauss, es una de las más importantes en estadística. Se caracteriza por su forma de campana y está definida por su media y desviación estándar (por ejemplo, la altura de una población).</a:t>
            </a:r>
          </a:p>
        </p:txBody>
      </p:sp>
      <p:sp>
        <p:nvSpPr>
          <p:cNvPr id="7" name="TextBox 7"/>
          <p:cNvSpPr txBox="1"/>
          <p:nvPr/>
        </p:nvSpPr>
        <p:spPr>
          <a:xfrm>
            <a:off x="1200150" y="3651244"/>
            <a:ext cx="3273492" cy="1438275"/>
          </a:xfrm>
          <a:prstGeom prst="rect">
            <a:avLst/>
          </a:prstGeom>
        </p:spPr>
        <p:txBody>
          <a:bodyPr lIns="0" tIns="0" rIns="0" bIns="0" rtlCol="0" anchor="t">
            <a:spAutoFit/>
          </a:bodyPr>
          <a:lstStyle/>
          <a:p>
            <a:pPr algn="l">
              <a:lnSpc>
                <a:spcPts val="5550"/>
              </a:lnSpc>
            </a:pPr>
            <a:r>
              <a:rPr lang="en-US" sz="5000">
                <a:solidFill>
                  <a:srgbClr val="000000"/>
                </a:solidFill>
                <a:latin typeface="Bobby Jones Condensed Soft"/>
                <a:ea typeface="Bobby Jones Condensed Soft"/>
                <a:cs typeface="Bobby Jones Condensed Soft"/>
                <a:sym typeface="Bobby Jones Condensed Soft"/>
              </a:rPr>
              <a:t>DISTRIBUCIÓN NORMAL: </a:t>
            </a:r>
          </a:p>
        </p:txBody>
      </p:sp>
      <p:sp>
        <p:nvSpPr>
          <p:cNvPr id="8" name="TextBox 8"/>
          <p:cNvSpPr txBox="1"/>
          <p:nvPr/>
        </p:nvSpPr>
        <p:spPr>
          <a:xfrm>
            <a:off x="6848419" y="5698269"/>
            <a:ext cx="4243726" cy="3348990"/>
          </a:xfrm>
          <a:prstGeom prst="rect">
            <a:avLst/>
          </a:prstGeom>
        </p:spPr>
        <p:txBody>
          <a:bodyPr lIns="0" tIns="0" rIns="0" bIns="0" rtlCol="0" anchor="t">
            <a:spAutoFit/>
          </a:bodyPr>
          <a:lstStyle/>
          <a:p>
            <a:pPr algn="l">
              <a:lnSpc>
                <a:spcPts val="3359"/>
              </a:lnSpc>
            </a:pPr>
            <a:r>
              <a:rPr lang="en-US" sz="2399">
                <a:solidFill>
                  <a:srgbClr val="000000"/>
                </a:solidFill>
                <a:latin typeface="Itim"/>
                <a:ea typeface="Itim"/>
                <a:cs typeface="Itim"/>
                <a:sym typeface="Itim"/>
              </a:rPr>
              <a:t>Modela el tiempo entre eventos en un proceso de Poisson. Se utiliza a menudo en estudios de fiabilidad y tiempos de espera (por ejemplo, el tiempo que transcurre entre llegadas de clientes a un servicio).</a:t>
            </a:r>
          </a:p>
          <a:p>
            <a:pPr algn="l">
              <a:lnSpc>
                <a:spcPts val="3359"/>
              </a:lnSpc>
            </a:pPr>
            <a:endParaRPr lang="en-US" sz="2399">
              <a:solidFill>
                <a:srgbClr val="000000"/>
              </a:solidFill>
              <a:latin typeface="Itim"/>
              <a:ea typeface="Itim"/>
              <a:cs typeface="Itim"/>
              <a:sym typeface="Itim"/>
            </a:endParaRPr>
          </a:p>
        </p:txBody>
      </p:sp>
      <p:sp>
        <p:nvSpPr>
          <p:cNvPr id="9" name="TextBox 9"/>
          <p:cNvSpPr txBox="1"/>
          <p:nvPr/>
        </p:nvSpPr>
        <p:spPr>
          <a:xfrm>
            <a:off x="7467744" y="4011184"/>
            <a:ext cx="3005078" cy="1438275"/>
          </a:xfrm>
          <a:prstGeom prst="rect">
            <a:avLst/>
          </a:prstGeom>
        </p:spPr>
        <p:txBody>
          <a:bodyPr lIns="0" tIns="0" rIns="0" bIns="0" rtlCol="0" anchor="t">
            <a:spAutoFit/>
          </a:bodyPr>
          <a:lstStyle/>
          <a:p>
            <a:pPr algn="l">
              <a:lnSpc>
                <a:spcPts val="5550"/>
              </a:lnSpc>
            </a:pPr>
            <a:r>
              <a:rPr lang="en-US" sz="5000">
                <a:solidFill>
                  <a:srgbClr val="000000"/>
                </a:solidFill>
                <a:latin typeface="Bobby Jones Condensed Soft"/>
                <a:ea typeface="Bobby Jones Condensed Soft"/>
                <a:cs typeface="Bobby Jones Condensed Soft"/>
                <a:sym typeface="Bobby Jones Condensed Soft"/>
              </a:rPr>
              <a:t>DISTRIBUCIÓN EXPONENCIAL:</a:t>
            </a:r>
          </a:p>
        </p:txBody>
      </p:sp>
      <p:sp>
        <p:nvSpPr>
          <p:cNvPr id="10" name="TextBox 10"/>
          <p:cNvSpPr txBox="1"/>
          <p:nvPr/>
        </p:nvSpPr>
        <p:spPr>
          <a:xfrm>
            <a:off x="12696386" y="5279169"/>
            <a:ext cx="4243726" cy="3348990"/>
          </a:xfrm>
          <a:prstGeom prst="rect">
            <a:avLst/>
          </a:prstGeom>
        </p:spPr>
        <p:txBody>
          <a:bodyPr lIns="0" tIns="0" rIns="0" bIns="0" rtlCol="0" anchor="t">
            <a:spAutoFit/>
          </a:bodyPr>
          <a:lstStyle/>
          <a:p>
            <a:pPr algn="l">
              <a:lnSpc>
                <a:spcPts val="3359"/>
              </a:lnSpc>
            </a:pPr>
            <a:r>
              <a:rPr lang="en-US" sz="2399">
                <a:solidFill>
                  <a:srgbClr val="000000"/>
                </a:solidFill>
                <a:latin typeface="Itim"/>
                <a:ea typeface="Itim"/>
                <a:cs typeface="Itim"/>
                <a:sym typeface="Itim"/>
              </a:rPr>
              <a:t>Describe una variable aleatoria que tiene la misma probabilidad de tomar cualquier valor dentro de un intervalo específico (por ejemplo, el tiempo de espera entre llegadas de autobuses que son constantes).</a:t>
            </a:r>
          </a:p>
          <a:p>
            <a:pPr algn="l">
              <a:lnSpc>
                <a:spcPts val="3359"/>
              </a:lnSpc>
            </a:pPr>
            <a:endParaRPr lang="en-US" sz="2399">
              <a:solidFill>
                <a:srgbClr val="000000"/>
              </a:solidFill>
              <a:latin typeface="Itim"/>
              <a:ea typeface="Itim"/>
              <a:cs typeface="Itim"/>
              <a:sym typeface="Itim"/>
            </a:endParaRPr>
          </a:p>
        </p:txBody>
      </p:sp>
      <p:sp>
        <p:nvSpPr>
          <p:cNvPr id="11" name="TextBox 11"/>
          <p:cNvSpPr txBox="1"/>
          <p:nvPr/>
        </p:nvSpPr>
        <p:spPr>
          <a:xfrm>
            <a:off x="12696386" y="3705225"/>
            <a:ext cx="4562914" cy="1438275"/>
          </a:xfrm>
          <a:prstGeom prst="rect">
            <a:avLst/>
          </a:prstGeom>
        </p:spPr>
        <p:txBody>
          <a:bodyPr lIns="0" tIns="0" rIns="0" bIns="0" rtlCol="0" anchor="t">
            <a:spAutoFit/>
          </a:bodyPr>
          <a:lstStyle/>
          <a:p>
            <a:pPr algn="l">
              <a:lnSpc>
                <a:spcPts val="5550"/>
              </a:lnSpc>
            </a:pPr>
            <a:r>
              <a:rPr lang="en-US" sz="5000">
                <a:solidFill>
                  <a:srgbClr val="000000"/>
                </a:solidFill>
                <a:latin typeface="Bobby Jones Condensed Soft"/>
                <a:ea typeface="Bobby Jones Condensed Soft"/>
                <a:cs typeface="Bobby Jones Condensed Soft"/>
                <a:sym typeface="Bobby Jones Condensed Soft"/>
              </a:rPr>
              <a:t>DISTRIBUCIÓN UNIFORME CONTINUA: </a:t>
            </a:r>
          </a:p>
        </p:txBody>
      </p:sp>
      <p:sp>
        <p:nvSpPr>
          <p:cNvPr id="12" name="Freeform 12"/>
          <p:cNvSpPr/>
          <p:nvPr/>
        </p:nvSpPr>
        <p:spPr>
          <a:xfrm rot="-911291">
            <a:off x="45558" y="2437751"/>
            <a:ext cx="1382649" cy="1136286"/>
          </a:xfrm>
          <a:custGeom>
            <a:avLst/>
            <a:gdLst/>
            <a:ahLst/>
            <a:cxnLst/>
            <a:rect l="l" t="t" r="r" b="b"/>
            <a:pathLst>
              <a:path w="1382649" h="1136286">
                <a:moveTo>
                  <a:pt x="0" y="0"/>
                </a:moveTo>
                <a:lnTo>
                  <a:pt x="1382650" y="0"/>
                </a:lnTo>
                <a:lnTo>
                  <a:pt x="1382650" y="1136286"/>
                </a:lnTo>
                <a:lnTo>
                  <a:pt x="0" y="113628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rot="2820986">
            <a:off x="15713808" y="7644536"/>
            <a:ext cx="2452609" cy="2792825"/>
          </a:xfrm>
          <a:custGeom>
            <a:avLst/>
            <a:gdLst/>
            <a:ahLst/>
            <a:cxnLst/>
            <a:rect l="l" t="t" r="r" b="b"/>
            <a:pathLst>
              <a:path w="2452609" h="2792825">
                <a:moveTo>
                  <a:pt x="0" y="0"/>
                </a:moveTo>
                <a:lnTo>
                  <a:pt x="2452608" y="0"/>
                </a:lnTo>
                <a:lnTo>
                  <a:pt x="2452608" y="2792826"/>
                </a:lnTo>
                <a:lnTo>
                  <a:pt x="0" y="279282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130277">
            <a:off x="13511945" y="9233958"/>
            <a:ext cx="962990" cy="646079"/>
          </a:xfrm>
          <a:custGeom>
            <a:avLst/>
            <a:gdLst/>
            <a:ahLst/>
            <a:cxnLst/>
            <a:rect l="l" t="t" r="r" b="b"/>
            <a:pathLst>
              <a:path w="962990" h="646079">
                <a:moveTo>
                  <a:pt x="0" y="0"/>
                </a:moveTo>
                <a:lnTo>
                  <a:pt x="962991" y="0"/>
                </a:lnTo>
                <a:lnTo>
                  <a:pt x="962991" y="646079"/>
                </a:lnTo>
                <a:lnTo>
                  <a:pt x="0" y="64607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rot="-757357">
            <a:off x="8343982" y="-516292"/>
            <a:ext cx="1252600" cy="1271089"/>
          </a:xfrm>
          <a:custGeom>
            <a:avLst/>
            <a:gdLst/>
            <a:ahLst/>
            <a:cxnLst/>
            <a:rect l="l" t="t" r="r" b="b"/>
            <a:pathLst>
              <a:path w="1252600" h="1271089">
                <a:moveTo>
                  <a:pt x="0" y="0"/>
                </a:moveTo>
                <a:lnTo>
                  <a:pt x="1252600" y="0"/>
                </a:lnTo>
                <a:lnTo>
                  <a:pt x="1252600" y="1271089"/>
                </a:lnTo>
                <a:lnTo>
                  <a:pt x="0" y="127108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2117136">
            <a:off x="16379490" y="1279563"/>
            <a:ext cx="2970912" cy="1872123"/>
          </a:xfrm>
          <a:custGeom>
            <a:avLst/>
            <a:gdLst/>
            <a:ahLst/>
            <a:cxnLst/>
            <a:rect l="l" t="t" r="r" b="b"/>
            <a:pathLst>
              <a:path w="2970912" h="1872123">
                <a:moveTo>
                  <a:pt x="0" y="0"/>
                </a:moveTo>
                <a:lnTo>
                  <a:pt x="2970913" y="0"/>
                </a:lnTo>
                <a:lnTo>
                  <a:pt x="2970913" y="1872123"/>
                </a:lnTo>
                <a:lnTo>
                  <a:pt x="0" y="1872123"/>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55683"/>
        </a:solidFill>
        <a:effectLst/>
      </p:bgPr>
    </p:bg>
    <p:spTree>
      <p:nvGrpSpPr>
        <p:cNvPr id="1" name=""/>
        <p:cNvGrpSpPr/>
        <p:nvPr/>
      </p:nvGrpSpPr>
      <p:grpSpPr>
        <a:xfrm>
          <a:off x="0" y="0"/>
          <a:ext cx="0" cy="0"/>
          <a:chOff x="0" y="0"/>
          <a:chExt cx="0" cy="0"/>
        </a:xfrm>
      </p:grpSpPr>
      <p:grpSp>
        <p:nvGrpSpPr>
          <p:cNvPr id="2" name="Group 2"/>
          <p:cNvGrpSpPr/>
          <p:nvPr/>
        </p:nvGrpSpPr>
        <p:grpSpPr>
          <a:xfrm>
            <a:off x="736883" y="717863"/>
            <a:ext cx="16768011" cy="8933268"/>
            <a:chOff x="0" y="0"/>
            <a:chExt cx="4416266" cy="2352795"/>
          </a:xfrm>
        </p:grpSpPr>
        <p:sp>
          <p:nvSpPr>
            <p:cNvPr id="3" name="Freeform 3"/>
            <p:cNvSpPr/>
            <p:nvPr/>
          </p:nvSpPr>
          <p:spPr>
            <a:xfrm>
              <a:off x="0" y="0"/>
              <a:ext cx="4416266" cy="2352795"/>
            </a:xfrm>
            <a:custGeom>
              <a:avLst/>
              <a:gdLst/>
              <a:ahLst/>
              <a:cxnLst/>
              <a:rect l="l" t="t" r="r" b="b"/>
              <a:pathLst>
                <a:path w="4416266" h="2352795">
                  <a:moveTo>
                    <a:pt x="23547" y="0"/>
                  </a:moveTo>
                  <a:lnTo>
                    <a:pt x="4392719" y="0"/>
                  </a:lnTo>
                  <a:cubicBezTo>
                    <a:pt x="4405724" y="0"/>
                    <a:pt x="4416266" y="10542"/>
                    <a:pt x="4416266" y="23547"/>
                  </a:cubicBezTo>
                  <a:lnTo>
                    <a:pt x="4416266" y="2329248"/>
                  </a:lnTo>
                  <a:cubicBezTo>
                    <a:pt x="4416266" y="2335493"/>
                    <a:pt x="4413785" y="2341482"/>
                    <a:pt x="4409369" y="2345898"/>
                  </a:cubicBezTo>
                  <a:cubicBezTo>
                    <a:pt x="4404953" y="2350314"/>
                    <a:pt x="4398964" y="2352795"/>
                    <a:pt x="4392719" y="2352795"/>
                  </a:cubicBezTo>
                  <a:lnTo>
                    <a:pt x="23547" y="2352795"/>
                  </a:lnTo>
                  <a:cubicBezTo>
                    <a:pt x="10542" y="2352795"/>
                    <a:pt x="0" y="2342253"/>
                    <a:pt x="0" y="2329248"/>
                  </a:cubicBezTo>
                  <a:lnTo>
                    <a:pt x="0" y="23547"/>
                  </a:lnTo>
                  <a:cubicBezTo>
                    <a:pt x="0" y="10542"/>
                    <a:pt x="10542" y="0"/>
                    <a:pt x="23547" y="0"/>
                  </a:cubicBezTo>
                  <a:close/>
                </a:path>
              </a:pathLst>
            </a:custGeom>
            <a:solidFill>
              <a:srgbClr val="FDF7EF"/>
            </a:solidFill>
          </p:spPr>
        </p:sp>
        <p:sp>
          <p:nvSpPr>
            <p:cNvPr id="4" name="TextBox 4"/>
            <p:cNvSpPr txBox="1"/>
            <p:nvPr/>
          </p:nvSpPr>
          <p:spPr>
            <a:xfrm>
              <a:off x="0" y="19050"/>
              <a:ext cx="4416266" cy="2333745"/>
            </a:xfrm>
            <a:prstGeom prst="rect">
              <a:avLst/>
            </a:prstGeom>
          </p:spPr>
          <p:txBody>
            <a:bodyPr lIns="50800" tIns="50800" rIns="50800" bIns="50800" rtlCol="0" anchor="ctr"/>
            <a:lstStyle/>
            <a:p>
              <a:pPr algn="ctr">
                <a:lnSpc>
                  <a:spcPts val="2005"/>
                </a:lnSpc>
              </a:pPr>
              <a:endParaRPr/>
            </a:p>
          </p:txBody>
        </p:sp>
      </p:grpSp>
      <p:sp>
        <p:nvSpPr>
          <p:cNvPr id="5" name="TextBox 5"/>
          <p:cNvSpPr txBox="1"/>
          <p:nvPr/>
        </p:nvSpPr>
        <p:spPr>
          <a:xfrm>
            <a:off x="1244314" y="4122477"/>
            <a:ext cx="4243726" cy="2929890"/>
          </a:xfrm>
          <a:prstGeom prst="rect">
            <a:avLst/>
          </a:prstGeom>
        </p:spPr>
        <p:txBody>
          <a:bodyPr lIns="0" tIns="0" rIns="0" bIns="0" rtlCol="0" anchor="t">
            <a:spAutoFit/>
          </a:bodyPr>
          <a:lstStyle/>
          <a:p>
            <a:pPr algn="l">
              <a:lnSpc>
                <a:spcPts val="3359"/>
              </a:lnSpc>
            </a:pPr>
            <a:r>
              <a:rPr lang="en-US" sz="2399">
                <a:solidFill>
                  <a:srgbClr val="000000"/>
                </a:solidFill>
                <a:latin typeface="Itim"/>
                <a:ea typeface="Itim"/>
                <a:cs typeface="Itim"/>
                <a:sym typeface="Itim"/>
              </a:rPr>
              <a:t>Utilizada en pruebas de hipótesis y análisis de varianza. Es la distribución de la suma de los cuadrados de variables aleatorias normales estándar (por ejemplo, en análisis de varianza).</a:t>
            </a:r>
          </a:p>
        </p:txBody>
      </p:sp>
      <p:sp>
        <p:nvSpPr>
          <p:cNvPr id="6" name="TextBox 6"/>
          <p:cNvSpPr txBox="1"/>
          <p:nvPr/>
        </p:nvSpPr>
        <p:spPr>
          <a:xfrm>
            <a:off x="1244314" y="2494552"/>
            <a:ext cx="3273492" cy="1438275"/>
          </a:xfrm>
          <a:prstGeom prst="rect">
            <a:avLst/>
          </a:prstGeom>
        </p:spPr>
        <p:txBody>
          <a:bodyPr lIns="0" tIns="0" rIns="0" bIns="0" rtlCol="0" anchor="t">
            <a:spAutoFit/>
          </a:bodyPr>
          <a:lstStyle/>
          <a:p>
            <a:pPr algn="l">
              <a:lnSpc>
                <a:spcPts val="5550"/>
              </a:lnSpc>
            </a:pPr>
            <a:r>
              <a:rPr lang="en-US" sz="5000">
                <a:solidFill>
                  <a:srgbClr val="000000"/>
                </a:solidFill>
                <a:latin typeface="Bobby Jones Condensed Soft"/>
                <a:ea typeface="Bobby Jones Condensed Soft"/>
                <a:cs typeface="Bobby Jones Condensed Soft"/>
                <a:sym typeface="Bobby Jones Condensed Soft"/>
              </a:rPr>
              <a:t>DISTRIBUCIÓN CHI-CUADRADO: </a:t>
            </a:r>
          </a:p>
        </p:txBody>
      </p:sp>
      <p:sp>
        <p:nvSpPr>
          <p:cNvPr id="7" name="TextBox 7"/>
          <p:cNvSpPr txBox="1"/>
          <p:nvPr/>
        </p:nvSpPr>
        <p:spPr>
          <a:xfrm>
            <a:off x="6746176" y="4266202"/>
            <a:ext cx="4243726" cy="2929890"/>
          </a:xfrm>
          <a:prstGeom prst="rect">
            <a:avLst/>
          </a:prstGeom>
        </p:spPr>
        <p:txBody>
          <a:bodyPr lIns="0" tIns="0" rIns="0" bIns="0" rtlCol="0" anchor="t">
            <a:spAutoFit/>
          </a:bodyPr>
          <a:lstStyle/>
          <a:p>
            <a:pPr algn="l">
              <a:lnSpc>
                <a:spcPts val="3359"/>
              </a:lnSpc>
            </a:pPr>
            <a:r>
              <a:rPr lang="en-US" sz="2399">
                <a:solidFill>
                  <a:srgbClr val="000000"/>
                </a:solidFill>
                <a:latin typeface="Itim"/>
                <a:ea typeface="Itim"/>
                <a:cs typeface="Itim"/>
                <a:sym typeface="Itim"/>
              </a:rPr>
              <a:t>Utilizada para estimar la media de una población cuando la muestra es pequeña y/o la varianza de la población es desconocida (por ejemplo, en pruebas de hipótesis).</a:t>
            </a:r>
          </a:p>
          <a:p>
            <a:pPr algn="l">
              <a:lnSpc>
                <a:spcPts val="3359"/>
              </a:lnSpc>
            </a:pPr>
            <a:endParaRPr lang="en-US" sz="2399">
              <a:solidFill>
                <a:srgbClr val="000000"/>
              </a:solidFill>
              <a:latin typeface="Itim"/>
              <a:ea typeface="Itim"/>
              <a:cs typeface="Itim"/>
              <a:sym typeface="Itim"/>
            </a:endParaRPr>
          </a:p>
        </p:txBody>
      </p:sp>
      <p:sp>
        <p:nvSpPr>
          <p:cNvPr id="8" name="TextBox 8"/>
          <p:cNvSpPr txBox="1"/>
          <p:nvPr/>
        </p:nvSpPr>
        <p:spPr>
          <a:xfrm>
            <a:off x="7365500" y="2494552"/>
            <a:ext cx="3005078" cy="1438275"/>
          </a:xfrm>
          <a:prstGeom prst="rect">
            <a:avLst/>
          </a:prstGeom>
        </p:spPr>
        <p:txBody>
          <a:bodyPr lIns="0" tIns="0" rIns="0" bIns="0" rtlCol="0" anchor="t">
            <a:spAutoFit/>
          </a:bodyPr>
          <a:lstStyle/>
          <a:p>
            <a:pPr algn="l">
              <a:lnSpc>
                <a:spcPts val="5550"/>
              </a:lnSpc>
            </a:pPr>
            <a:r>
              <a:rPr lang="en-US" sz="5000">
                <a:solidFill>
                  <a:srgbClr val="000000"/>
                </a:solidFill>
                <a:latin typeface="Bobby Jones Condensed Soft"/>
                <a:ea typeface="Bobby Jones Condensed Soft"/>
                <a:cs typeface="Bobby Jones Condensed Soft"/>
                <a:sym typeface="Bobby Jones Condensed Soft"/>
              </a:rPr>
              <a:t>DISTRIBUCIÓN T DE STUDENT: </a:t>
            </a:r>
          </a:p>
        </p:txBody>
      </p:sp>
      <p:sp>
        <p:nvSpPr>
          <p:cNvPr id="9" name="TextBox 9"/>
          <p:cNvSpPr txBox="1"/>
          <p:nvPr/>
        </p:nvSpPr>
        <p:spPr>
          <a:xfrm>
            <a:off x="12329346" y="4056652"/>
            <a:ext cx="4243726" cy="2510790"/>
          </a:xfrm>
          <a:prstGeom prst="rect">
            <a:avLst/>
          </a:prstGeom>
        </p:spPr>
        <p:txBody>
          <a:bodyPr lIns="0" tIns="0" rIns="0" bIns="0" rtlCol="0" anchor="t">
            <a:spAutoFit/>
          </a:bodyPr>
          <a:lstStyle/>
          <a:p>
            <a:pPr algn="l">
              <a:lnSpc>
                <a:spcPts val="3359"/>
              </a:lnSpc>
            </a:pPr>
            <a:r>
              <a:rPr lang="en-US" sz="2399">
                <a:solidFill>
                  <a:srgbClr val="000000"/>
                </a:solidFill>
                <a:latin typeface="Itim"/>
                <a:ea typeface="Itim"/>
                <a:cs typeface="Itim"/>
                <a:sym typeface="Itim"/>
              </a:rPr>
              <a:t>Se utiliza principalmente en el análisis de varianza (ANOVA) y se relaciona con la comparación de varianzas entre dos o más grupos.</a:t>
            </a:r>
          </a:p>
          <a:p>
            <a:pPr algn="l">
              <a:lnSpc>
                <a:spcPts val="3359"/>
              </a:lnSpc>
            </a:pPr>
            <a:endParaRPr lang="en-US" sz="2399">
              <a:solidFill>
                <a:srgbClr val="000000"/>
              </a:solidFill>
              <a:latin typeface="Itim"/>
              <a:ea typeface="Itim"/>
              <a:cs typeface="Itim"/>
              <a:sym typeface="Itim"/>
            </a:endParaRPr>
          </a:p>
        </p:txBody>
      </p:sp>
      <p:sp>
        <p:nvSpPr>
          <p:cNvPr id="10" name="TextBox 10"/>
          <p:cNvSpPr txBox="1"/>
          <p:nvPr/>
        </p:nvSpPr>
        <p:spPr>
          <a:xfrm>
            <a:off x="12434549" y="2846977"/>
            <a:ext cx="4562914" cy="733425"/>
          </a:xfrm>
          <a:prstGeom prst="rect">
            <a:avLst/>
          </a:prstGeom>
        </p:spPr>
        <p:txBody>
          <a:bodyPr lIns="0" tIns="0" rIns="0" bIns="0" rtlCol="0" anchor="t">
            <a:spAutoFit/>
          </a:bodyPr>
          <a:lstStyle/>
          <a:p>
            <a:pPr algn="l">
              <a:lnSpc>
                <a:spcPts val="5550"/>
              </a:lnSpc>
            </a:pPr>
            <a:r>
              <a:rPr lang="en-US" sz="5000">
                <a:solidFill>
                  <a:srgbClr val="000000"/>
                </a:solidFill>
                <a:latin typeface="Bobby Jones Condensed Soft"/>
                <a:ea typeface="Bobby Jones Condensed Soft"/>
                <a:cs typeface="Bobby Jones Condensed Soft"/>
                <a:sym typeface="Bobby Jones Condensed Soft"/>
              </a:rPr>
              <a:t>DISTRIBUCIÓN F: </a:t>
            </a:r>
          </a:p>
        </p:txBody>
      </p:sp>
      <p:sp>
        <p:nvSpPr>
          <p:cNvPr id="11" name="Freeform 11"/>
          <p:cNvSpPr/>
          <p:nvPr/>
        </p:nvSpPr>
        <p:spPr>
          <a:xfrm rot="-911291">
            <a:off x="7871138" y="8661396"/>
            <a:ext cx="1993802" cy="1638543"/>
          </a:xfrm>
          <a:custGeom>
            <a:avLst/>
            <a:gdLst/>
            <a:ahLst/>
            <a:cxnLst/>
            <a:rect l="l" t="t" r="r" b="b"/>
            <a:pathLst>
              <a:path w="1993802" h="1638543">
                <a:moveTo>
                  <a:pt x="0" y="0"/>
                </a:moveTo>
                <a:lnTo>
                  <a:pt x="1993802" y="0"/>
                </a:lnTo>
                <a:lnTo>
                  <a:pt x="1993802" y="1638542"/>
                </a:lnTo>
                <a:lnTo>
                  <a:pt x="0" y="163854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Freeform 12"/>
          <p:cNvSpPr/>
          <p:nvPr/>
        </p:nvSpPr>
        <p:spPr>
          <a:xfrm rot="-4031108">
            <a:off x="314415" y="7699377"/>
            <a:ext cx="2452609" cy="2792825"/>
          </a:xfrm>
          <a:custGeom>
            <a:avLst/>
            <a:gdLst/>
            <a:ahLst/>
            <a:cxnLst/>
            <a:rect l="l" t="t" r="r" b="b"/>
            <a:pathLst>
              <a:path w="2452609" h="2792825">
                <a:moveTo>
                  <a:pt x="0" y="0"/>
                </a:moveTo>
                <a:lnTo>
                  <a:pt x="2452608" y="0"/>
                </a:lnTo>
                <a:lnTo>
                  <a:pt x="2452608" y="2792826"/>
                </a:lnTo>
                <a:lnTo>
                  <a:pt x="0" y="279282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3" name="Freeform 13"/>
          <p:cNvSpPr/>
          <p:nvPr/>
        </p:nvSpPr>
        <p:spPr>
          <a:xfrm rot="-1130277">
            <a:off x="13511945" y="9233958"/>
            <a:ext cx="962990" cy="646079"/>
          </a:xfrm>
          <a:custGeom>
            <a:avLst/>
            <a:gdLst/>
            <a:ahLst/>
            <a:cxnLst/>
            <a:rect l="l" t="t" r="r" b="b"/>
            <a:pathLst>
              <a:path w="962990" h="646079">
                <a:moveTo>
                  <a:pt x="0" y="0"/>
                </a:moveTo>
                <a:lnTo>
                  <a:pt x="962991" y="0"/>
                </a:lnTo>
                <a:lnTo>
                  <a:pt x="962991" y="646079"/>
                </a:lnTo>
                <a:lnTo>
                  <a:pt x="0" y="64607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Freeform 14"/>
          <p:cNvSpPr/>
          <p:nvPr/>
        </p:nvSpPr>
        <p:spPr>
          <a:xfrm rot="-2117136">
            <a:off x="16355089" y="5870604"/>
            <a:ext cx="2970912" cy="1872123"/>
          </a:xfrm>
          <a:custGeom>
            <a:avLst/>
            <a:gdLst/>
            <a:ahLst/>
            <a:cxnLst/>
            <a:rect l="l" t="t" r="r" b="b"/>
            <a:pathLst>
              <a:path w="2970912" h="1872123">
                <a:moveTo>
                  <a:pt x="0" y="0"/>
                </a:moveTo>
                <a:lnTo>
                  <a:pt x="2970912" y="0"/>
                </a:lnTo>
                <a:lnTo>
                  <a:pt x="2970912" y="1872123"/>
                </a:lnTo>
                <a:lnTo>
                  <a:pt x="0" y="187212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7EF"/>
        </a:solidFill>
        <a:effectLst/>
      </p:bgPr>
    </p:bg>
    <p:spTree>
      <p:nvGrpSpPr>
        <p:cNvPr id="1" name=""/>
        <p:cNvGrpSpPr/>
        <p:nvPr/>
      </p:nvGrpSpPr>
      <p:grpSpPr>
        <a:xfrm>
          <a:off x="0" y="0"/>
          <a:ext cx="0" cy="0"/>
          <a:chOff x="0" y="0"/>
          <a:chExt cx="0" cy="0"/>
        </a:xfrm>
      </p:grpSpPr>
      <p:sp>
        <p:nvSpPr>
          <p:cNvPr id="2" name="Freeform 2"/>
          <p:cNvSpPr/>
          <p:nvPr/>
        </p:nvSpPr>
        <p:spPr>
          <a:xfrm>
            <a:off x="10005952" y="778914"/>
            <a:ext cx="7035539" cy="9324208"/>
          </a:xfrm>
          <a:custGeom>
            <a:avLst/>
            <a:gdLst/>
            <a:ahLst/>
            <a:cxnLst/>
            <a:rect l="l" t="t" r="r" b="b"/>
            <a:pathLst>
              <a:path w="7035539" h="9324208">
                <a:moveTo>
                  <a:pt x="0" y="0"/>
                </a:moveTo>
                <a:lnTo>
                  <a:pt x="7035539" y="0"/>
                </a:lnTo>
                <a:lnTo>
                  <a:pt x="7035539" y="9324208"/>
                </a:lnTo>
                <a:lnTo>
                  <a:pt x="0" y="932420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028700" y="836064"/>
            <a:ext cx="8865393" cy="3055723"/>
          </a:xfrm>
          <a:prstGeom prst="rect">
            <a:avLst/>
          </a:prstGeom>
        </p:spPr>
        <p:txBody>
          <a:bodyPr lIns="0" tIns="0" rIns="0" bIns="0" rtlCol="0" anchor="t">
            <a:spAutoFit/>
          </a:bodyPr>
          <a:lstStyle/>
          <a:p>
            <a:pPr algn="l">
              <a:lnSpc>
                <a:spcPts val="11849"/>
              </a:lnSpc>
            </a:pPr>
            <a:r>
              <a:rPr lang="en-US" sz="10675">
                <a:solidFill>
                  <a:srgbClr val="000000"/>
                </a:solidFill>
                <a:latin typeface="Bobby Jones Condensed Soft"/>
                <a:ea typeface="Bobby Jones Condensed Soft"/>
                <a:cs typeface="Bobby Jones Condensed Soft"/>
                <a:sym typeface="Bobby Jones Condensed Soft"/>
              </a:rPr>
              <a:t>DISTRIBUCIÓN BINOMIAL</a:t>
            </a:r>
          </a:p>
        </p:txBody>
      </p:sp>
      <p:sp>
        <p:nvSpPr>
          <p:cNvPr id="4" name="TextBox 4"/>
          <p:cNvSpPr txBox="1"/>
          <p:nvPr/>
        </p:nvSpPr>
        <p:spPr>
          <a:xfrm>
            <a:off x="1028700" y="4543760"/>
            <a:ext cx="8466391" cy="3433832"/>
          </a:xfrm>
          <a:prstGeom prst="rect">
            <a:avLst/>
          </a:prstGeom>
        </p:spPr>
        <p:txBody>
          <a:bodyPr lIns="0" tIns="0" rIns="0" bIns="0" rtlCol="0" anchor="t">
            <a:spAutoFit/>
          </a:bodyPr>
          <a:lstStyle/>
          <a:p>
            <a:pPr algn="l">
              <a:lnSpc>
                <a:spcPts val="4527"/>
              </a:lnSpc>
            </a:pPr>
            <a:r>
              <a:rPr lang="en-US" sz="3804" spc="-125">
                <a:solidFill>
                  <a:srgbClr val="000000"/>
                </a:solidFill>
                <a:latin typeface="Itim"/>
                <a:ea typeface="Itim"/>
                <a:cs typeface="Itim"/>
                <a:sym typeface="Itim"/>
              </a:rPr>
              <a:t>Es un modelo probabilístico que describe el número de éxitos en n ensayos independientes, donde cada ensayo tiene dos resultados posibles: éxito (con probabilidad p y fracaso (con probabilidad (1 - p).</a:t>
            </a:r>
          </a:p>
        </p:txBody>
      </p:sp>
      <p:sp>
        <p:nvSpPr>
          <p:cNvPr id="5" name="TextBox 5"/>
          <p:cNvSpPr txBox="1"/>
          <p:nvPr/>
        </p:nvSpPr>
        <p:spPr>
          <a:xfrm>
            <a:off x="10480284" y="1499819"/>
            <a:ext cx="6086875" cy="8061966"/>
          </a:xfrm>
          <a:prstGeom prst="rect">
            <a:avLst/>
          </a:prstGeom>
        </p:spPr>
        <p:txBody>
          <a:bodyPr lIns="0" tIns="0" rIns="0" bIns="0" rtlCol="0" anchor="t">
            <a:spAutoFit/>
          </a:bodyPr>
          <a:lstStyle/>
          <a:p>
            <a:pPr algn="l">
              <a:lnSpc>
                <a:spcPts val="3575"/>
              </a:lnSpc>
            </a:pPr>
            <a:r>
              <a:rPr lang="en-US" sz="3004" spc="-99">
                <a:solidFill>
                  <a:srgbClr val="000000"/>
                </a:solidFill>
                <a:latin typeface="Itim"/>
                <a:ea typeface="Itim"/>
                <a:cs typeface="Itim"/>
                <a:sym typeface="Itim"/>
              </a:rPr>
              <a:t>Esta distribución es aplicable en situaciones donde se cumplen las siguientes condiciones:</a:t>
            </a:r>
          </a:p>
          <a:p>
            <a:pPr algn="l">
              <a:lnSpc>
                <a:spcPts val="3575"/>
              </a:lnSpc>
            </a:pPr>
            <a:endParaRPr lang="en-US" sz="3004" spc="-99">
              <a:solidFill>
                <a:srgbClr val="000000"/>
              </a:solidFill>
              <a:latin typeface="Itim"/>
              <a:ea typeface="Itim"/>
              <a:cs typeface="Itim"/>
              <a:sym typeface="Itim"/>
            </a:endParaRPr>
          </a:p>
          <a:p>
            <a:pPr algn="l">
              <a:lnSpc>
                <a:spcPts val="3575"/>
              </a:lnSpc>
            </a:pPr>
            <a:r>
              <a:rPr lang="en-US" sz="3004" spc="-99">
                <a:solidFill>
                  <a:srgbClr val="000000"/>
                </a:solidFill>
                <a:latin typeface="Itim"/>
                <a:ea typeface="Itim"/>
                <a:cs typeface="Itim"/>
                <a:sym typeface="Itim"/>
              </a:rPr>
              <a:t>1. Número fijo de ensayos: Se realizan un total de n ensayos.</a:t>
            </a:r>
          </a:p>
          <a:p>
            <a:pPr algn="l">
              <a:lnSpc>
                <a:spcPts val="3575"/>
              </a:lnSpc>
            </a:pPr>
            <a:endParaRPr lang="en-US" sz="3004" spc="-99">
              <a:solidFill>
                <a:srgbClr val="000000"/>
              </a:solidFill>
              <a:latin typeface="Itim"/>
              <a:ea typeface="Itim"/>
              <a:cs typeface="Itim"/>
              <a:sym typeface="Itim"/>
            </a:endParaRPr>
          </a:p>
          <a:p>
            <a:pPr algn="l">
              <a:lnSpc>
                <a:spcPts val="3575"/>
              </a:lnSpc>
            </a:pPr>
            <a:r>
              <a:rPr lang="en-US" sz="3004" spc="-99">
                <a:solidFill>
                  <a:srgbClr val="000000"/>
                </a:solidFill>
                <a:latin typeface="Itim"/>
                <a:ea typeface="Itim"/>
                <a:cs typeface="Itim"/>
                <a:sym typeface="Itim"/>
              </a:rPr>
              <a:t>2. Resultados binarios: Cada ensayo resulta en un éxito o un fracaso.</a:t>
            </a:r>
          </a:p>
          <a:p>
            <a:pPr algn="l">
              <a:lnSpc>
                <a:spcPts val="3575"/>
              </a:lnSpc>
            </a:pPr>
            <a:endParaRPr lang="en-US" sz="3004" spc="-99">
              <a:solidFill>
                <a:srgbClr val="000000"/>
              </a:solidFill>
              <a:latin typeface="Itim"/>
              <a:ea typeface="Itim"/>
              <a:cs typeface="Itim"/>
              <a:sym typeface="Itim"/>
            </a:endParaRPr>
          </a:p>
          <a:p>
            <a:pPr algn="l">
              <a:lnSpc>
                <a:spcPts val="3575"/>
              </a:lnSpc>
            </a:pPr>
            <a:r>
              <a:rPr lang="en-US" sz="3004" spc="-99">
                <a:solidFill>
                  <a:srgbClr val="000000"/>
                </a:solidFill>
                <a:latin typeface="Itim"/>
                <a:ea typeface="Itim"/>
                <a:cs typeface="Itim"/>
                <a:sym typeface="Itim"/>
              </a:rPr>
              <a:t>3. Independencia de los ensayos: El resultado de un ensayo no afecta a los demás.</a:t>
            </a:r>
          </a:p>
          <a:p>
            <a:pPr algn="l">
              <a:lnSpc>
                <a:spcPts val="3575"/>
              </a:lnSpc>
            </a:pPr>
            <a:endParaRPr lang="en-US" sz="3004" spc="-99">
              <a:solidFill>
                <a:srgbClr val="000000"/>
              </a:solidFill>
              <a:latin typeface="Itim"/>
              <a:ea typeface="Itim"/>
              <a:cs typeface="Itim"/>
              <a:sym typeface="Itim"/>
            </a:endParaRPr>
          </a:p>
          <a:p>
            <a:pPr algn="l">
              <a:lnSpc>
                <a:spcPts val="3575"/>
              </a:lnSpc>
            </a:pPr>
            <a:r>
              <a:rPr lang="en-US" sz="3004" spc="-99">
                <a:solidFill>
                  <a:srgbClr val="000000"/>
                </a:solidFill>
                <a:latin typeface="Itim"/>
                <a:ea typeface="Itim"/>
                <a:cs typeface="Itim"/>
                <a:sym typeface="Itim"/>
              </a:rPr>
              <a:t>4. Probabilidad constante: La probabilidad de éxito p es la misma en cada ensayo.</a:t>
            </a:r>
          </a:p>
          <a:p>
            <a:pPr algn="l">
              <a:lnSpc>
                <a:spcPts val="3575"/>
              </a:lnSpc>
            </a:pPr>
            <a:endParaRPr lang="en-US" sz="3004" spc="-99">
              <a:solidFill>
                <a:srgbClr val="000000"/>
              </a:solidFill>
              <a:latin typeface="Itim"/>
              <a:ea typeface="Itim"/>
              <a:cs typeface="Itim"/>
              <a:sym typeface="Itim"/>
            </a:endParaRPr>
          </a:p>
        </p:txBody>
      </p:sp>
      <p:sp>
        <p:nvSpPr>
          <p:cNvPr id="6" name="Freeform 6"/>
          <p:cNvSpPr/>
          <p:nvPr/>
        </p:nvSpPr>
        <p:spPr>
          <a:xfrm rot="6877397">
            <a:off x="3696493" y="9135170"/>
            <a:ext cx="3130806" cy="3130806"/>
          </a:xfrm>
          <a:custGeom>
            <a:avLst/>
            <a:gdLst/>
            <a:ahLst/>
            <a:cxnLst/>
            <a:rect l="l" t="t" r="r" b="b"/>
            <a:pathLst>
              <a:path w="3130806" h="3130806">
                <a:moveTo>
                  <a:pt x="0" y="0"/>
                </a:moveTo>
                <a:lnTo>
                  <a:pt x="3130805" y="0"/>
                </a:lnTo>
                <a:lnTo>
                  <a:pt x="3130805" y="3130806"/>
                </a:lnTo>
                <a:lnTo>
                  <a:pt x="0" y="31308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rot="-2140053">
            <a:off x="7316838" y="-1164052"/>
            <a:ext cx="2741879" cy="2328104"/>
          </a:xfrm>
          <a:custGeom>
            <a:avLst/>
            <a:gdLst/>
            <a:ahLst/>
            <a:cxnLst/>
            <a:rect l="l" t="t" r="r" b="b"/>
            <a:pathLst>
              <a:path w="2741879" h="2328104">
                <a:moveTo>
                  <a:pt x="0" y="0"/>
                </a:moveTo>
                <a:lnTo>
                  <a:pt x="2741878" y="0"/>
                </a:lnTo>
                <a:lnTo>
                  <a:pt x="2741878" y="2328104"/>
                </a:lnTo>
                <a:lnTo>
                  <a:pt x="0" y="232810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1212303">
            <a:off x="16954934" y="4537599"/>
            <a:ext cx="1774534" cy="2561663"/>
          </a:xfrm>
          <a:custGeom>
            <a:avLst/>
            <a:gdLst/>
            <a:ahLst/>
            <a:cxnLst/>
            <a:rect l="l" t="t" r="r" b="b"/>
            <a:pathLst>
              <a:path w="1774534" h="2561663">
                <a:moveTo>
                  <a:pt x="0" y="0"/>
                </a:moveTo>
                <a:lnTo>
                  <a:pt x="1774533" y="0"/>
                </a:lnTo>
                <a:lnTo>
                  <a:pt x="1774533" y="2561663"/>
                </a:lnTo>
                <a:lnTo>
                  <a:pt x="0" y="256166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7EF"/>
        </a:solidFill>
        <a:effectLst/>
      </p:bgPr>
    </p:bg>
    <p:spTree>
      <p:nvGrpSpPr>
        <p:cNvPr id="1" name=""/>
        <p:cNvGrpSpPr/>
        <p:nvPr/>
      </p:nvGrpSpPr>
      <p:grpSpPr>
        <a:xfrm>
          <a:off x="0" y="0"/>
          <a:ext cx="0" cy="0"/>
          <a:chOff x="0" y="0"/>
          <a:chExt cx="0" cy="0"/>
        </a:xfrm>
      </p:grpSpPr>
      <p:sp>
        <p:nvSpPr>
          <p:cNvPr id="2" name="Freeform 2"/>
          <p:cNvSpPr/>
          <p:nvPr/>
        </p:nvSpPr>
        <p:spPr>
          <a:xfrm rot="496364">
            <a:off x="5472089" y="2800767"/>
            <a:ext cx="2603180" cy="1808027"/>
          </a:xfrm>
          <a:custGeom>
            <a:avLst/>
            <a:gdLst/>
            <a:ahLst/>
            <a:cxnLst/>
            <a:rect l="l" t="t" r="r" b="b"/>
            <a:pathLst>
              <a:path w="2603180" h="1808027">
                <a:moveTo>
                  <a:pt x="0" y="0"/>
                </a:moveTo>
                <a:lnTo>
                  <a:pt x="2603180" y="0"/>
                </a:lnTo>
                <a:lnTo>
                  <a:pt x="2603180" y="1808027"/>
                </a:lnTo>
                <a:lnTo>
                  <a:pt x="0" y="180802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518025">
            <a:off x="10656582" y="279007"/>
            <a:ext cx="777480" cy="1042961"/>
          </a:xfrm>
          <a:custGeom>
            <a:avLst/>
            <a:gdLst/>
            <a:ahLst/>
            <a:cxnLst/>
            <a:rect l="l" t="t" r="r" b="b"/>
            <a:pathLst>
              <a:path w="777480" h="1042961">
                <a:moveTo>
                  <a:pt x="0" y="0"/>
                </a:moveTo>
                <a:lnTo>
                  <a:pt x="777480" y="0"/>
                </a:lnTo>
                <a:lnTo>
                  <a:pt x="777480" y="1042961"/>
                </a:lnTo>
                <a:lnTo>
                  <a:pt x="0" y="104296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1787307">
            <a:off x="6267627" y="301292"/>
            <a:ext cx="1539388" cy="1024393"/>
          </a:xfrm>
          <a:custGeom>
            <a:avLst/>
            <a:gdLst/>
            <a:ahLst/>
            <a:cxnLst/>
            <a:rect l="l" t="t" r="r" b="b"/>
            <a:pathLst>
              <a:path w="1539388" h="1024393">
                <a:moveTo>
                  <a:pt x="0" y="0"/>
                </a:moveTo>
                <a:lnTo>
                  <a:pt x="1539388" y="0"/>
                </a:lnTo>
                <a:lnTo>
                  <a:pt x="1539388" y="1024392"/>
                </a:lnTo>
                <a:lnTo>
                  <a:pt x="0" y="102439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3883962">
            <a:off x="13271465" y="-4112078"/>
            <a:ext cx="6616396" cy="5593862"/>
          </a:xfrm>
          <a:custGeom>
            <a:avLst/>
            <a:gdLst/>
            <a:ahLst/>
            <a:cxnLst/>
            <a:rect l="l" t="t" r="r" b="b"/>
            <a:pathLst>
              <a:path w="6616396" h="5593862">
                <a:moveTo>
                  <a:pt x="0" y="0"/>
                </a:moveTo>
                <a:lnTo>
                  <a:pt x="6616395" y="0"/>
                </a:lnTo>
                <a:lnTo>
                  <a:pt x="6616395" y="5593862"/>
                </a:lnTo>
                <a:lnTo>
                  <a:pt x="0" y="55938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8841764" y="2895467"/>
            <a:ext cx="8115300" cy="1828004"/>
          </a:xfrm>
          <a:custGeom>
            <a:avLst/>
            <a:gdLst/>
            <a:ahLst/>
            <a:cxnLst/>
            <a:rect l="l" t="t" r="r" b="b"/>
            <a:pathLst>
              <a:path w="8115300" h="1828004">
                <a:moveTo>
                  <a:pt x="0" y="0"/>
                </a:moveTo>
                <a:lnTo>
                  <a:pt x="8115300" y="0"/>
                </a:lnTo>
                <a:lnTo>
                  <a:pt x="8115300" y="1828004"/>
                </a:lnTo>
                <a:lnTo>
                  <a:pt x="0" y="1828004"/>
                </a:lnTo>
                <a:lnTo>
                  <a:pt x="0" y="0"/>
                </a:lnTo>
                <a:close/>
              </a:path>
            </a:pathLst>
          </a:custGeom>
          <a:blipFill>
            <a:blip r:embed="rId10"/>
            <a:stretch>
              <a:fillRect b="-7622"/>
            </a:stretch>
          </a:blipFill>
        </p:spPr>
      </p:sp>
      <p:sp>
        <p:nvSpPr>
          <p:cNvPr id="7" name="Freeform 7"/>
          <p:cNvSpPr/>
          <p:nvPr/>
        </p:nvSpPr>
        <p:spPr>
          <a:xfrm>
            <a:off x="1432125" y="5811966"/>
            <a:ext cx="1346897" cy="448966"/>
          </a:xfrm>
          <a:custGeom>
            <a:avLst/>
            <a:gdLst/>
            <a:ahLst/>
            <a:cxnLst/>
            <a:rect l="l" t="t" r="r" b="b"/>
            <a:pathLst>
              <a:path w="1346897" h="448966">
                <a:moveTo>
                  <a:pt x="0" y="0"/>
                </a:moveTo>
                <a:lnTo>
                  <a:pt x="1346897" y="0"/>
                </a:lnTo>
                <a:lnTo>
                  <a:pt x="1346897" y="448965"/>
                </a:lnTo>
                <a:lnTo>
                  <a:pt x="0" y="448965"/>
                </a:lnTo>
                <a:lnTo>
                  <a:pt x="0" y="0"/>
                </a:lnTo>
                <a:close/>
              </a:path>
            </a:pathLst>
          </a:custGeom>
          <a:blipFill>
            <a:blip r:embed="rId11"/>
            <a:stretch>
              <a:fillRect/>
            </a:stretch>
          </a:blipFill>
        </p:spPr>
      </p:sp>
      <p:sp>
        <p:nvSpPr>
          <p:cNvPr id="8" name="Freeform 8"/>
          <p:cNvSpPr/>
          <p:nvPr/>
        </p:nvSpPr>
        <p:spPr>
          <a:xfrm>
            <a:off x="1746026" y="8371296"/>
            <a:ext cx="2104295" cy="469709"/>
          </a:xfrm>
          <a:custGeom>
            <a:avLst/>
            <a:gdLst/>
            <a:ahLst/>
            <a:cxnLst/>
            <a:rect l="l" t="t" r="r" b="b"/>
            <a:pathLst>
              <a:path w="2104295" h="469709">
                <a:moveTo>
                  <a:pt x="0" y="0"/>
                </a:moveTo>
                <a:lnTo>
                  <a:pt x="2104295" y="0"/>
                </a:lnTo>
                <a:lnTo>
                  <a:pt x="2104295" y="469709"/>
                </a:lnTo>
                <a:lnTo>
                  <a:pt x="0" y="469709"/>
                </a:lnTo>
                <a:lnTo>
                  <a:pt x="0" y="0"/>
                </a:lnTo>
                <a:close/>
              </a:path>
            </a:pathLst>
          </a:custGeom>
          <a:blipFill>
            <a:blip r:embed="rId12"/>
            <a:stretch>
              <a:fillRect/>
            </a:stretch>
          </a:blipFill>
        </p:spPr>
      </p:sp>
      <p:sp>
        <p:nvSpPr>
          <p:cNvPr id="9" name="TextBox 9"/>
          <p:cNvSpPr txBox="1"/>
          <p:nvPr/>
        </p:nvSpPr>
        <p:spPr>
          <a:xfrm>
            <a:off x="8841764" y="1390456"/>
            <a:ext cx="7567754" cy="1741386"/>
          </a:xfrm>
          <a:prstGeom prst="rect">
            <a:avLst/>
          </a:prstGeom>
        </p:spPr>
        <p:txBody>
          <a:bodyPr lIns="0" tIns="0" rIns="0" bIns="0" rtlCol="0" anchor="t">
            <a:spAutoFit/>
          </a:bodyPr>
          <a:lstStyle/>
          <a:p>
            <a:pPr algn="l">
              <a:lnSpc>
                <a:spcPts val="4624"/>
              </a:lnSpc>
            </a:pPr>
            <a:r>
              <a:rPr lang="en-US" sz="3530" spc="-116">
                <a:solidFill>
                  <a:srgbClr val="000000"/>
                </a:solidFill>
                <a:latin typeface="Itim"/>
                <a:ea typeface="Itim"/>
                <a:cs typeface="Itim"/>
                <a:sym typeface="Itim"/>
              </a:rPr>
              <a:t>La función de probabilidad de la distribución binomial se expresa como:</a:t>
            </a:r>
          </a:p>
          <a:p>
            <a:pPr algn="l">
              <a:lnSpc>
                <a:spcPts val="4624"/>
              </a:lnSpc>
            </a:pPr>
            <a:endParaRPr lang="en-US" sz="3530" spc="-116">
              <a:solidFill>
                <a:srgbClr val="000000"/>
              </a:solidFill>
              <a:latin typeface="Itim"/>
              <a:ea typeface="Itim"/>
              <a:cs typeface="Itim"/>
              <a:sym typeface="Itim"/>
            </a:endParaRPr>
          </a:p>
        </p:txBody>
      </p:sp>
      <p:sp>
        <p:nvSpPr>
          <p:cNvPr id="10" name="TextBox 10"/>
          <p:cNvSpPr txBox="1"/>
          <p:nvPr/>
        </p:nvSpPr>
        <p:spPr>
          <a:xfrm rot="-17737">
            <a:off x="502232" y="545683"/>
            <a:ext cx="6819222" cy="1750672"/>
          </a:xfrm>
          <a:prstGeom prst="rect">
            <a:avLst/>
          </a:prstGeom>
        </p:spPr>
        <p:txBody>
          <a:bodyPr lIns="0" tIns="0" rIns="0" bIns="0" rtlCol="0" anchor="t">
            <a:spAutoFit/>
          </a:bodyPr>
          <a:lstStyle/>
          <a:p>
            <a:pPr algn="l">
              <a:lnSpc>
                <a:spcPts val="15047"/>
              </a:lnSpc>
            </a:pPr>
            <a:r>
              <a:rPr lang="en-US" sz="10748" b="1" i="1" spc="-236" dirty="0">
                <a:latin typeface="Bobby Jones Condensed Soft"/>
                <a:ea typeface="Bobby Jones Condensed Soft"/>
                <a:cs typeface="Bobby Jones Condensed Soft"/>
                <a:sym typeface="Bobby Jones Condensed Soft"/>
              </a:rPr>
              <a:t>FORMULA</a:t>
            </a:r>
          </a:p>
        </p:txBody>
      </p:sp>
      <p:sp>
        <p:nvSpPr>
          <p:cNvPr id="11" name="TextBox 11"/>
          <p:cNvSpPr txBox="1"/>
          <p:nvPr/>
        </p:nvSpPr>
        <p:spPr>
          <a:xfrm>
            <a:off x="1572547" y="2898965"/>
            <a:ext cx="3413772" cy="805815"/>
          </a:xfrm>
          <a:prstGeom prst="rect">
            <a:avLst/>
          </a:prstGeom>
        </p:spPr>
        <p:txBody>
          <a:bodyPr lIns="0" tIns="0" rIns="0" bIns="0" rtlCol="0" anchor="t">
            <a:spAutoFit/>
          </a:bodyPr>
          <a:lstStyle/>
          <a:p>
            <a:pPr algn="l">
              <a:lnSpc>
                <a:spcPts val="6104"/>
              </a:lnSpc>
            </a:pPr>
            <a:r>
              <a:rPr lang="en-US" sz="5499">
                <a:solidFill>
                  <a:srgbClr val="000000"/>
                </a:solidFill>
                <a:latin typeface="Bobby Jones Condensed Soft"/>
                <a:ea typeface="Bobby Jones Condensed Soft"/>
                <a:cs typeface="Bobby Jones Condensed Soft"/>
                <a:sym typeface="Bobby Jones Condensed Soft"/>
              </a:rPr>
              <a:t>PROPIEDADES:</a:t>
            </a:r>
          </a:p>
        </p:txBody>
      </p:sp>
      <p:sp>
        <p:nvSpPr>
          <p:cNvPr id="12" name="TextBox 12"/>
          <p:cNvSpPr txBox="1"/>
          <p:nvPr/>
        </p:nvSpPr>
        <p:spPr>
          <a:xfrm>
            <a:off x="675320" y="3911343"/>
            <a:ext cx="4207403" cy="2349589"/>
          </a:xfrm>
          <a:prstGeom prst="rect">
            <a:avLst/>
          </a:prstGeom>
        </p:spPr>
        <p:txBody>
          <a:bodyPr lIns="0" tIns="0" rIns="0" bIns="0" rtlCol="0" anchor="t">
            <a:spAutoFit/>
          </a:bodyPr>
          <a:lstStyle/>
          <a:p>
            <a:pPr algn="l">
              <a:lnSpc>
                <a:spcPts val="4886"/>
              </a:lnSpc>
            </a:pPr>
            <a:r>
              <a:rPr lang="en-US" sz="3730" spc="-123">
                <a:solidFill>
                  <a:srgbClr val="000000"/>
                </a:solidFill>
                <a:latin typeface="Itim"/>
                <a:ea typeface="Itim"/>
                <a:cs typeface="Itim"/>
                <a:sym typeface="Itim"/>
              </a:rPr>
              <a:t>- Media: </a:t>
            </a:r>
          </a:p>
          <a:p>
            <a:pPr algn="l">
              <a:lnSpc>
                <a:spcPts val="4624"/>
              </a:lnSpc>
            </a:pPr>
            <a:r>
              <a:rPr lang="en-US" sz="3530" spc="-116">
                <a:solidFill>
                  <a:srgbClr val="000000"/>
                </a:solidFill>
                <a:latin typeface="Itim"/>
                <a:ea typeface="Itim"/>
                <a:cs typeface="Itim"/>
                <a:sym typeface="Itim"/>
              </a:rPr>
              <a:t>La media de una distribución binomial es </a:t>
            </a:r>
          </a:p>
        </p:txBody>
      </p:sp>
      <p:sp>
        <p:nvSpPr>
          <p:cNvPr id="13" name="TextBox 13"/>
          <p:cNvSpPr txBox="1"/>
          <p:nvPr/>
        </p:nvSpPr>
        <p:spPr>
          <a:xfrm>
            <a:off x="675320" y="7054090"/>
            <a:ext cx="4680238" cy="1786915"/>
          </a:xfrm>
          <a:prstGeom prst="rect">
            <a:avLst/>
          </a:prstGeom>
        </p:spPr>
        <p:txBody>
          <a:bodyPr lIns="0" tIns="0" rIns="0" bIns="0" rtlCol="0" anchor="t">
            <a:spAutoFit/>
          </a:bodyPr>
          <a:lstStyle/>
          <a:p>
            <a:pPr algn="l">
              <a:lnSpc>
                <a:spcPts val="5017"/>
              </a:lnSpc>
            </a:pPr>
            <a:r>
              <a:rPr lang="en-US" sz="3830" spc="-126">
                <a:solidFill>
                  <a:srgbClr val="000000"/>
                </a:solidFill>
                <a:latin typeface="Itim"/>
                <a:ea typeface="Itim"/>
                <a:cs typeface="Itim"/>
                <a:sym typeface="Itim"/>
              </a:rPr>
              <a:t>- Varianza: </a:t>
            </a:r>
          </a:p>
          <a:p>
            <a:pPr algn="l">
              <a:lnSpc>
                <a:spcPts val="4624"/>
              </a:lnSpc>
            </a:pPr>
            <a:r>
              <a:rPr lang="en-US" sz="3530" spc="-116">
                <a:solidFill>
                  <a:srgbClr val="000000"/>
                </a:solidFill>
                <a:latin typeface="Itim"/>
                <a:ea typeface="Itim"/>
                <a:cs typeface="Itim"/>
                <a:sym typeface="Itim"/>
              </a:rPr>
              <a:t>La varianza se calcula como </a:t>
            </a:r>
          </a:p>
        </p:txBody>
      </p:sp>
      <p:sp>
        <p:nvSpPr>
          <p:cNvPr id="14" name="TextBox 14"/>
          <p:cNvSpPr txBox="1"/>
          <p:nvPr/>
        </p:nvSpPr>
        <p:spPr>
          <a:xfrm>
            <a:off x="5536533" y="5510193"/>
            <a:ext cx="4639200" cy="4065486"/>
          </a:xfrm>
          <a:prstGeom prst="rect">
            <a:avLst/>
          </a:prstGeom>
        </p:spPr>
        <p:txBody>
          <a:bodyPr lIns="0" tIns="0" rIns="0" bIns="0" rtlCol="0" anchor="t">
            <a:spAutoFit/>
          </a:bodyPr>
          <a:lstStyle/>
          <a:p>
            <a:pPr algn="l">
              <a:lnSpc>
                <a:spcPts val="4624"/>
              </a:lnSpc>
            </a:pPr>
            <a:r>
              <a:rPr lang="en-US" sz="3530" spc="-116">
                <a:solidFill>
                  <a:srgbClr val="000000"/>
                </a:solidFill>
                <a:latin typeface="Itim"/>
                <a:ea typeface="Itim"/>
                <a:cs typeface="Itim"/>
                <a:sym typeface="Itim"/>
              </a:rPr>
              <a:t>- Simetría: </a:t>
            </a:r>
          </a:p>
          <a:p>
            <a:pPr algn="l">
              <a:lnSpc>
                <a:spcPts val="4624"/>
              </a:lnSpc>
            </a:pPr>
            <a:r>
              <a:rPr lang="en-US" sz="3530" spc="-116">
                <a:solidFill>
                  <a:srgbClr val="000000"/>
                </a:solidFill>
                <a:latin typeface="Itim"/>
                <a:ea typeface="Itim"/>
                <a:cs typeface="Itim"/>
                <a:sym typeface="Itim"/>
              </a:rPr>
              <a:t>La distribución es simétrica cuando p = 0.5. A medida que p se aleja de 0.5, la distribución se vuelve asimétrica.</a:t>
            </a:r>
          </a:p>
          <a:p>
            <a:pPr algn="l">
              <a:lnSpc>
                <a:spcPts val="4624"/>
              </a:lnSpc>
            </a:pPr>
            <a:endParaRPr lang="en-US" sz="3530" spc="-116">
              <a:solidFill>
                <a:srgbClr val="000000"/>
              </a:solidFill>
              <a:latin typeface="Itim"/>
              <a:ea typeface="Itim"/>
              <a:cs typeface="Itim"/>
              <a:sym typeface="Itim"/>
            </a:endParaRPr>
          </a:p>
        </p:txBody>
      </p:sp>
      <p:sp>
        <p:nvSpPr>
          <p:cNvPr id="15" name="TextBox 15"/>
          <p:cNvSpPr txBox="1"/>
          <p:nvPr/>
        </p:nvSpPr>
        <p:spPr>
          <a:xfrm>
            <a:off x="10471008" y="5309819"/>
            <a:ext cx="7292332" cy="4513859"/>
          </a:xfrm>
          <a:prstGeom prst="rect">
            <a:avLst/>
          </a:prstGeom>
        </p:spPr>
        <p:txBody>
          <a:bodyPr lIns="0" tIns="0" rIns="0" bIns="0" rtlCol="0" anchor="t">
            <a:spAutoFit/>
          </a:bodyPr>
          <a:lstStyle/>
          <a:p>
            <a:pPr algn="l">
              <a:lnSpc>
                <a:spcPts val="4886"/>
              </a:lnSpc>
            </a:pPr>
            <a:r>
              <a:rPr lang="en-US" sz="3730" spc="-123">
                <a:solidFill>
                  <a:srgbClr val="000000"/>
                </a:solidFill>
                <a:latin typeface="Itim"/>
                <a:ea typeface="Itim"/>
                <a:cs typeface="Itim"/>
                <a:sym typeface="Itim"/>
              </a:rPr>
              <a:t>- Suma de Distribuciones Binomiales:</a:t>
            </a:r>
          </a:p>
          <a:p>
            <a:pPr algn="l">
              <a:lnSpc>
                <a:spcPts val="4493"/>
              </a:lnSpc>
            </a:pPr>
            <a:r>
              <a:rPr lang="en-US" sz="3430" spc="-113">
                <a:solidFill>
                  <a:srgbClr val="000000"/>
                </a:solidFill>
                <a:latin typeface="Itim"/>
                <a:ea typeface="Itim"/>
                <a:cs typeface="Itim"/>
                <a:sym typeface="Itim"/>
              </a:rPr>
              <a:t> Si X1 y X2 son dos variables aleatorias binomiales independientes, X1 + X2 también seguirá una distribución binomial, donde el número de ensayos es la suma de los ensayos de cada variable y la probabilidad de éxito es la misma.</a:t>
            </a:r>
          </a:p>
          <a:p>
            <a:pPr algn="l">
              <a:lnSpc>
                <a:spcPts val="4231"/>
              </a:lnSpc>
            </a:pPr>
            <a:endParaRPr lang="en-US" sz="3430" spc="-113">
              <a:solidFill>
                <a:srgbClr val="000000"/>
              </a:solidFill>
              <a:latin typeface="Itim"/>
              <a:ea typeface="Itim"/>
              <a:cs typeface="Itim"/>
              <a:sym typeface="Itim"/>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7EF"/>
        </a:solidFill>
        <a:effectLst/>
      </p:bgPr>
    </p:bg>
    <p:spTree>
      <p:nvGrpSpPr>
        <p:cNvPr id="1" name=""/>
        <p:cNvGrpSpPr/>
        <p:nvPr/>
      </p:nvGrpSpPr>
      <p:grpSpPr>
        <a:xfrm>
          <a:off x="0" y="0"/>
          <a:ext cx="0" cy="0"/>
          <a:chOff x="0" y="0"/>
          <a:chExt cx="0" cy="0"/>
        </a:xfrm>
      </p:grpSpPr>
      <p:sp>
        <p:nvSpPr>
          <p:cNvPr id="2" name="Freeform 2"/>
          <p:cNvSpPr/>
          <p:nvPr/>
        </p:nvSpPr>
        <p:spPr>
          <a:xfrm>
            <a:off x="6097348" y="3230749"/>
            <a:ext cx="10714364" cy="1042386"/>
          </a:xfrm>
          <a:custGeom>
            <a:avLst/>
            <a:gdLst/>
            <a:ahLst/>
            <a:cxnLst/>
            <a:rect l="l" t="t" r="r" b="b"/>
            <a:pathLst>
              <a:path w="10714364" h="1042386">
                <a:moveTo>
                  <a:pt x="0" y="0"/>
                </a:moveTo>
                <a:lnTo>
                  <a:pt x="10714364" y="0"/>
                </a:lnTo>
                <a:lnTo>
                  <a:pt x="10714364" y="1042386"/>
                </a:lnTo>
                <a:lnTo>
                  <a:pt x="0" y="1042386"/>
                </a:lnTo>
                <a:lnTo>
                  <a:pt x="0" y="0"/>
                </a:lnTo>
                <a:close/>
              </a:path>
            </a:pathLst>
          </a:custGeom>
          <a:blipFill>
            <a:blip r:embed="rId2"/>
            <a:stretch>
              <a:fillRect/>
            </a:stretch>
          </a:blipFill>
        </p:spPr>
      </p:sp>
      <p:sp>
        <p:nvSpPr>
          <p:cNvPr id="3" name="Freeform 3"/>
          <p:cNvSpPr/>
          <p:nvPr/>
        </p:nvSpPr>
        <p:spPr>
          <a:xfrm>
            <a:off x="3836737" y="8190377"/>
            <a:ext cx="10614526" cy="1379888"/>
          </a:xfrm>
          <a:custGeom>
            <a:avLst/>
            <a:gdLst/>
            <a:ahLst/>
            <a:cxnLst/>
            <a:rect l="l" t="t" r="r" b="b"/>
            <a:pathLst>
              <a:path w="10614526" h="1379888">
                <a:moveTo>
                  <a:pt x="0" y="0"/>
                </a:moveTo>
                <a:lnTo>
                  <a:pt x="10614526" y="0"/>
                </a:lnTo>
                <a:lnTo>
                  <a:pt x="10614526" y="1379889"/>
                </a:lnTo>
                <a:lnTo>
                  <a:pt x="0" y="1379889"/>
                </a:lnTo>
                <a:lnTo>
                  <a:pt x="0" y="0"/>
                </a:lnTo>
                <a:close/>
              </a:path>
            </a:pathLst>
          </a:custGeom>
          <a:blipFill>
            <a:blip r:embed="rId3"/>
            <a:stretch>
              <a:fillRect/>
            </a:stretch>
          </a:blipFill>
        </p:spPr>
      </p:sp>
      <p:sp>
        <p:nvSpPr>
          <p:cNvPr id="4" name="Freeform 4"/>
          <p:cNvSpPr/>
          <p:nvPr/>
        </p:nvSpPr>
        <p:spPr>
          <a:xfrm>
            <a:off x="762736" y="4997035"/>
            <a:ext cx="16048976" cy="350159"/>
          </a:xfrm>
          <a:custGeom>
            <a:avLst/>
            <a:gdLst/>
            <a:ahLst/>
            <a:cxnLst/>
            <a:rect l="l" t="t" r="r" b="b"/>
            <a:pathLst>
              <a:path w="16048976" h="350159">
                <a:moveTo>
                  <a:pt x="0" y="0"/>
                </a:moveTo>
                <a:lnTo>
                  <a:pt x="16048976" y="0"/>
                </a:lnTo>
                <a:lnTo>
                  <a:pt x="16048976" y="350160"/>
                </a:lnTo>
                <a:lnTo>
                  <a:pt x="0" y="35016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6097348" y="1127094"/>
            <a:ext cx="9008386" cy="2103655"/>
          </a:xfrm>
          <a:prstGeom prst="rect">
            <a:avLst/>
          </a:prstGeom>
        </p:spPr>
        <p:txBody>
          <a:bodyPr lIns="0" tIns="0" rIns="0" bIns="0" rtlCol="0" anchor="t">
            <a:spAutoFit/>
          </a:bodyPr>
          <a:lstStyle/>
          <a:p>
            <a:pPr algn="l">
              <a:lnSpc>
                <a:spcPts val="3401"/>
              </a:lnSpc>
            </a:pPr>
            <a:r>
              <a:rPr lang="en-US" sz="3092">
                <a:solidFill>
                  <a:srgbClr val="000000"/>
                </a:solidFill>
                <a:latin typeface="Itim"/>
                <a:ea typeface="Itim"/>
                <a:cs typeface="Itim"/>
                <a:sym typeface="Itim"/>
              </a:rPr>
              <a:t>Ejemplo 1:</a:t>
            </a:r>
          </a:p>
          <a:p>
            <a:pPr algn="l">
              <a:lnSpc>
                <a:spcPts val="3401"/>
              </a:lnSpc>
            </a:pPr>
            <a:r>
              <a:rPr lang="en-US" sz="3092">
                <a:solidFill>
                  <a:srgbClr val="000000"/>
                </a:solidFill>
                <a:latin typeface="Itim"/>
                <a:ea typeface="Itim"/>
                <a:cs typeface="Itim"/>
                <a:sym typeface="Itim"/>
              </a:rPr>
              <a:t>Supongamos que lanzamos una moneda 10 veces y queremos encontrar la probabilidad de obtener exactamente 6 caras. Aquí, n = 10, k = 6, y p = 0.5.</a:t>
            </a:r>
          </a:p>
          <a:p>
            <a:pPr algn="l">
              <a:lnSpc>
                <a:spcPts val="2961"/>
              </a:lnSpc>
            </a:pPr>
            <a:endParaRPr lang="en-US" sz="3092">
              <a:solidFill>
                <a:srgbClr val="000000"/>
              </a:solidFill>
              <a:latin typeface="Itim"/>
              <a:ea typeface="Itim"/>
              <a:cs typeface="Itim"/>
              <a:sym typeface="Itim"/>
            </a:endParaRPr>
          </a:p>
        </p:txBody>
      </p:sp>
      <p:sp>
        <p:nvSpPr>
          <p:cNvPr id="6" name="TextBox 6"/>
          <p:cNvSpPr txBox="1"/>
          <p:nvPr/>
        </p:nvSpPr>
        <p:spPr>
          <a:xfrm rot="-17737">
            <a:off x="766910" y="963053"/>
            <a:ext cx="4094849" cy="1628651"/>
          </a:xfrm>
          <a:prstGeom prst="rect">
            <a:avLst/>
          </a:prstGeom>
        </p:spPr>
        <p:txBody>
          <a:bodyPr wrap="square" lIns="0" tIns="0" rIns="0" bIns="0" rtlCol="0" anchor="t">
            <a:spAutoFit/>
          </a:bodyPr>
          <a:lstStyle/>
          <a:p>
            <a:pPr algn="l">
              <a:lnSpc>
                <a:spcPts val="12726"/>
              </a:lnSpc>
            </a:pPr>
            <a:r>
              <a:rPr lang="en-US" sz="9090" b="1" i="1" spc="-199" dirty="0">
                <a:latin typeface="Bobby Jones Condensed Soft"/>
                <a:ea typeface="Bobby Jones Condensed Soft"/>
                <a:cs typeface="Bobby Jones Condensed Soft"/>
                <a:sym typeface="Bobby Jones Condensed Soft"/>
              </a:rPr>
              <a:t>EJEMPLOS</a:t>
            </a:r>
          </a:p>
        </p:txBody>
      </p:sp>
      <p:sp>
        <p:nvSpPr>
          <p:cNvPr id="7" name="TextBox 7"/>
          <p:cNvSpPr txBox="1"/>
          <p:nvPr/>
        </p:nvSpPr>
        <p:spPr>
          <a:xfrm>
            <a:off x="3836737" y="6086722"/>
            <a:ext cx="10425830" cy="2103655"/>
          </a:xfrm>
          <a:prstGeom prst="rect">
            <a:avLst/>
          </a:prstGeom>
        </p:spPr>
        <p:txBody>
          <a:bodyPr lIns="0" tIns="0" rIns="0" bIns="0" rtlCol="0" anchor="t">
            <a:spAutoFit/>
          </a:bodyPr>
          <a:lstStyle/>
          <a:p>
            <a:pPr algn="l">
              <a:lnSpc>
                <a:spcPts val="3401"/>
              </a:lnSpc>
            </a:pPr>
            <a:r>
              <a:rPr lang="en-US" sz="3092">
                <a:solidFill>
                  <a:srgbClr val="000000"/>
                </a:solidFill>
                <a:latin typeface="Itim"/>
                <a:ea typeface="Itim"/>
                <a:cs typeface="Itim"/>
                <a:sym typeface="Itim"/>
              </a:rPr>
              <a:t>Ejemplo 2: Un fabricante de bombillas sabe que el 95% de sus productos pasan el control de calidad. Si se examinan 20 bombillas, ¿cuál es la probabilidad de que exactamente 18 pasen el control? Aquí, n = 20, k = 18, y p = 0.95.</a:t>
            </a:r>
          </a:p>
          <a:p>
            <a:pPr algn="l">
              <a:lnSpc>
                <a:spcPts val="2961"/>
              </a:lnSpc>
            </a:pPr>
            <a:endParaRPr lang="en-US" sz="3092">
              <a:solidFill>
                <a:srgbClr val="000000"/>
              </a:solidFill>
              <a:latin typeface="Itim"/>
              <a:ea typeface="Itim"/>
              <a:cs typeface="Itim"/>
              <a:sym typeface="Itim"/>
            </a:endParaRPr>
          </a:p>
        </p:txBody>
      </p:sp>
      <p:sp>
        <p:nvSpPr>
          <p:cNvPr id="8" name="Freeform 8"/>
          <p:cNvSpPr/>
          <p:nvPr/>
        </p:nvSpPr>
        <p:spPr>
          <a:xfrm rot="-1591750">
            <a:off x="17083635" y="-433079"/>
            <a:ext cx="1606239" cy="2368450"/>
          </a:xfrm>
          <a:custGeom>
            <a:avLst/>
            <a:gdLst/>
            <a:ahLst/>
            <a:cxnLst/>
            <a:rect l="l" t="t" r="r" b="b"/>
            <a:pathLst>
              <a:path w="1606239" h="2368450">
                <a:moveTo>
                  <a:pt x="0" y="0"/>
                </a:moveTo>
                <a:lnTo>
                  <a:pt x="1606239" y="0"/>
                </a:lnTo>
                <a:lnTo>
                  <a:pt x="1606239" y="2368450"/>
                </a:lnTo>
                <a:lnTo>
                  <a:pt x="0" y="236845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rot="-1312372">
            <a:off x="-239611" y="7388902"/>
            <a:ext cx="1695775" cy="2280382"/>
          </a:xfrm>
          <a:custGeom>
            <a:avLst/>
            <a:gdLst/>
            <a:ahLst/>
            <a:cxnLst/>
            <a:rect l="l" t="t" r="r" b="b"/>
            <a:pathLst>
              <a:path w="1695775" h="2280382">
                <a:moveTo>
                  <a:pt x="0" y="0"/>
                </a:moveTo>
                <a:lnTo>
                  <a:pt x="1695775" y="0"/>
                </a:lnTo>
                <a:lnTo>
                  <a:pt x="1695775" y="2280382"/>
                </a:lnTo>
                <a:lnTo>
                  <a:pt x="0" y="228038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765</Words>
  <Application>Microsoft Office PowerPoint</Application>
  <PresentationFormat>Personalizado</PresentationFormat>
  <Paragraphs>69</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Bobby Jones Condensed Soft</vt:lpstr>
      <vt:lpstr>Itim</vt:lpstr>
      <vt:lpstr>Calibri</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Diapositivas Proyecto de Matemáticas Ilustrativo Morado y Azul</dc:title>
  <cp:lastModifiedBy>Lenovo</cp:lastModifiedBy>
  <cp:revision>2</cp:revision>
  <dcterms:created xsi:type="dcterms:W3CDTF">2006-08-16T00:00:00Z</dcterms:created>
  <dcterms:modified xsi:type="dcterms:W3CDTF">2024-10-17T00:50:29Z</dcterms:modified>
  <dc:identifier>DAGTxfbRIhU</dc:identifier>
</cp:coreProperties>
</file>