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/>
    <p:restoredTop sz="81552" autoAdjust="0"/>
  </p:normalViewPr>
  <p:slideViewPr>
    <p:cSldViewPr snapToGrid="0">
      <p:cViewPr>
        <p:scale>
          <a:sx n="125" d="100"/>
          <a:sy n="125" d="100"/>
        </p:scale>
        <p:origin x="5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va\Downloads\Project%203%20results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va\Downloads\Project%203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va\Downloads\Project%203%20results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va\Downloads\Project%203%20results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va\Downloads\Project%203%20resul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va\Downloads\Project%203%20results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models 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Sheet1!$D$39</c:f>
              <c:strCache>
                <c:ptCount val="1"/>
                <c:pt idx="0">
                  <c:v>CountVectorizer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Sheet1!$E$38:$G$38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Sheet1!$E$39:$G$39</c:f>
              <c:numCache>
                <c:formatCode>0.0%</c:formatCode>
                <c:ptCount val="3"/>
                <c:pt idx="0">
                  <c:v>0.94799999999999995</c:v>
                </c:pt>
                <c:pt idx="1">
                  <c:v>0.94799999999999995</c:v>
                </c:pt>
                <c:pt idx="2">
                  <c:v>0.94899999999999995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62-4F28-BABF-843B0B4BC568}"/>
            </c:ext>
          </c:extLst>
        </c:ser>
        <c:ser>
          <c:idx val="1"/>
          <c:order val="1"/>
          <c:tx>
            <c:strRef>
              <c:f>Sheet1!$D$40</c:f>
              <c:strCache>
                <c:ptCount val="1"/>
                <c:pt idx="0">
                  <c:v>TfidfVectorizer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2057920378959684E-3"/>
                  <c:y val="3.74455417986597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662-4F28-BABF-843B0B4BC568}"/>
                </c:ext>
              </c:extLst>
            </c:dLbl>
            <c:dLbl>
              <c:idx val="1"/>
              <c:layout>
                <c:manualLayout>
                  <c:x val="6.9043440284219772E-3"/>
                  <c:y val="3.74455417986597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62-4F28-BABF-843B0B4BC568}"/>
                </c:ext>
              </c:extLst>
            </c:dLbl>
            <c:dLbl>
              <c:idx val="2"/>
              <c:layout>
                <c:manualLayout>
                  <c:x val="1.6110136066317945E-2"/>
                  <c:y val="-7.48910835973194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662-4F28-BABF-843B0B4BC5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Sheet1!$E$38:$G$38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Sheet1!$E$40:$G$40</c:f>
              <c:numCache>
                <c:formatCode>0.0%</c:formatCode>
                <c:ptCount val="3"/>
                <c:pt idx="0">
                  <c:v>0.93200000000000005</c:v>
                </c:pt>
                <c:pt idx="1">
                  <c:v>0.93200000000000005</c:v>
                </c:pt>
                <c:pt idx="2">
                  <c:v>0.94199999999999995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62-4F28-BABF-843B0B4BC5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4313808"/>
        <c:axId val="254318128"/>
      </c:barChart>
      <c:catAx>
        <c:axId val="2543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8128"/>
        <c:crosses val="autoZero"/>
        <c:auto val="1"/>
        <c:lblAlgn val="ctr"/>
        <c:lblOffset val="100"/>
        <c:noMultiLvlLbl val="0"/>
      </c:catAx>
      <c:valAx>
        <c:axId val="2543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Sheet1!$D$45</c:f>
              <c:strCache>
                <c:ptCount val="1"/>
                <c:pt idx="0">
                  <c:v>Cleaning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Sheet1!$E$44:$G$44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Sheet1!$E$45:$G$45</c:f>
              <c:numCache>
                <c:formatCode>0.0%</c:formatCode>
                <c:ptCount val="3"/>
                <c:pt idx="0">
                  <c:v>0.93200000000000005</c:v>
                </c:pt>
                <c:pt idx="1">
                  <c:v>0.93200000000000005</c:v>
                </c:pt>
                <c:pt idx="2">
                  <c:v>0.94199999999999995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C-4759-995E-3043EEB54D9B}"/>
            </c:ext>
          </c:extLst>
        </c:ser>
        <c:ser>
          <c:idx val="1"/>
          <c:order val="1"/>
          <c:tx>
            <c:strRef>
              <c:f>Sheet1!$D$46</c:f>
              <c:strCache>
                <c:ptCount val="1"/>
                <c:pt idx="0">
                  <c:v>Cleaning + Lemmatized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Sheet1!$E$44:$G$44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Sheet1!$E$46:$G$46</c:f>
              <c:numCache>
                <c:formatCode>0.0%</c:formatCode>
                <c:ptCount val="3"/>
                <c:pt idx="0">
                  <c:v>0.93100000000000005</c:v>
                </c:pt>
                <c:pt idx="1">
                  <c:v>0.93100000000000005</c:v>
                </c:pt>
                <c:pt idx="2">
                  <c:v>0.94199999999999995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2C-4759-995E-3043EEB54D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3562256"/>
        <c:axId val="53572336"/>
      </c:barChart>
      <c:catAx>
        <c:axId val="5356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2336"/>
        <c:crosses val="autoZero"/>
        <c:auto val="1"/>
        <c:lblAlgn val="ctr"/>
        <c:lblOffset val="100"/>
        <c:noMultiLvlLbl val="0"/>
      </c:catAx>
      <c:valAx>
        <c:axId val="5357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Difference (train-test) </a:t>
            </a:r>
          </a:p>
        </c:rich>
      </c:tx>
      <c:layout>
        <c:manualLayout>
          <c:xMode val="edge"/>
          <c:yMode val="edge"/>
          <c:x val="0.40277647058823529"/>
          <c:y val="4.6296320985514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Sheet1!$D$44</c:f>
              <c:strCache>
                <c:ptCount val="1"/>
                <c:pt idx="0">
                  <c:v>CountVectorizer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Sheet1!$E$43:$G$43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Sheet1!$E$44:$G$44</c:f>
              <c:numCache>
                <c:formatCode>0.0%</c:formatCode>
                <c:ptCount val="3"/>
                <c:pt idx="0">
                  <c:v>3.7999999999999999E-2</c:v>
                </c:pt>
                <c:pt idx="1">
                  <c:v>3.7999999999999999E-2</c:v>
                </c:pt>
                <c:pt idx="2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4-4C12-AF86-EED12F7ACB25}"/>
            </c:ext>
          </c:extLst>
        </c:ser>
        <c:ser>
          <c:idx val="1"/>
          <c:order val="1"/>
          <c:tx>
            <c:strRef>
              <c:f>Sheet1!$D$45</c:f>
              <c:strCache>
                <c:ptCount val="1"/>
                <c:pt idx="0">
                  <c:v>TfidfVectorizer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Sheet1!$E$43:$G$43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Sheet1!$E$45:$G$45</c:f>
              <c:numCache>
                <c:formatCode>0.0%</c:formatCode>
                <c:ptCount val="3"/>
                <c:pt idx="0">
                  <c:v>5.0000000000000001E-3</c:v>
                </c:pt>
                <c:pt idx="1">
                  <c:v>6.0000000000000001E-3</c:v>
                </c:pt>
                <c:pt idx="2">
                  <c:v>1.0999999999999999E-2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4-4C12-AF86-EED12F7ACB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9389168"/>
        <c:axId val="259392528"/>
      </c:barChart>
      <c:catAx>
        <c:axId val="25938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392528"/>
        <c:crosses val="autoZero"/>
        <c:auto val="1"/>
        <c:lblAlgn val="ctr"/>
        <c:lblOffset val="100"/>
        <c:noMultiLvlLbl val="0"/>
      </c:catAx>
      <c:valAx>
        <c:axId val="2593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train-test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38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models 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Sheet1!$D$39</c:f>
              <c:strCache>
                <c:ptCount val="1"/>
                <c:pt idx="0">
                  <c:v>CountVectorizer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Sheet1!$E$38:$G$38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Sheet1!$E$39:$G$39</c:f>
              <c:numCache>
                <c:formatCode>0.0%</c:formatCode>
                <c:ptCount val="3"/>
                <c:pt idx="0">
                  <c:v>0.94799999999999995</c:v>
                </c:pt>
                <c:pt idx="1">
                  <c:v>0.94799999999999995</c:v>
                </c:pt>
                <c:pt idx="2">
                  <c:v>0.94899999999999995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B-4E15-8B49-E2A55FFB2956}"/>
            </c:ext>
          </c:extLst>
        </c:ser>
        <c:ser>
          <c:idx val="1"/>
          <c:order val="1"/>
          <c:tx>
            <c:strRef>
              <c:f>Sheet1!$D$40</c:f>
              <c:strCache>
                <c:ptCount val="1"/>
                <c:pt idx="0">
                  <c:v>TfidfVectorizer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962779156327498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9B-4E15-8B49-E2A55FFB2956}"/>
                </c:ext>
              </c:extLst>
            </c:dLbl>
            <c:dLbl>
              <c:idx val="1"/>
              <c:layout>
                <c:manualLayout>
                  <c:x val="4.962779156327543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9B-4E15-8B49-E2A55FFB2956}"/>
                </c:ext>
              </c:extLst>
            </c:dLbl>
            <c:dLbl>
              <c:idx val="2"/>
              <c:layout>
                <c:manualLayout>
                  <c:x val="9.9255583126550868E-3"/>
                  <c:y val="8.17478593486236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9B-4E15-8B49-E2A55FFB29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Sheet1!$E$38:$G$38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Sheet1!$E$40:$G$40</c:f>
              <c:numCache>
                <c:formatCode>0.0%</c:formatCode>
                <c:ptCount val="3"/>
                <c:pt idx="0">
                  <c:v>0.93200000000000005</c:v>
                </c:pt>
                <c:pt idx="1">
                  <c:v>0.93200000000000005</c:v>
                </c:pt>
                <c:pt idx="2">
                  <c:v>0.94199999999999995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B-4E15-8B49-E2A55FFB2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4313808"/>
        <c:axId val="254318128"/>
      </c:barChart>
      <c:catAx>
        <c:axId val="2543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8128"/>
        <c:crosses val="autoZero"/>
        <c:auto val="1"/>
        <c:lblAlgn val="ctr"/>
        <c:lblOffset val="100"/>
        <c:noMultiLvlLbl val="0"/>
      </c:catAx>
      <c:valAx>
        <c:axId val="2543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Difference Train vs test</a:t>
            </a:r>
          </a:p>
        </c:rich>
      </c:tx>
      <c:layout>
        <c:manualLayout>
          <c:xMode val="edge"/>
          <c:yMode val="edge"/>
          <c:x val="0.26820122484689418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Sheet1!$D$45</c:f>
              <c:strCache>
                <c:ptCount val="1"/>
                <c:pt idx="0">
                  <c:v>TfidfVectorizer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Sheet1!$E$43:$G$43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Sheet1!$E$45:$G$45</c:f>
              <c:numCache>
                <c:formatCode>0.0%</c:formatCode>
                <c:ptCount val="3"/>
                <c:pt idx="0">
                  <c:v>5.0000000000000001E-3</c:v>
                </c:pt>
                <c:pt idx="1">
                  <c:v>6.0000000000000001E-3</c:v>
                </c:pt>
                <c:pt idx="2">
                  <c:v>1.0999999999999999E-2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F-422E-87E9-E168C9E2C8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9389168"/>
        <c:axId val="259392528"/>
      </c:barChart>
      <c:catAx>
        <c:axId val="25938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392528"/>
        <c:crosses val="autoZero"/>
        <c:auto val="1"/>
        <c:lblAlgn val="ctr"/>
        <c:lblOffset val="100"/>
        <c:noMultiLvlLbl val="0"/>
      </c:catAx>
      <c:valAx>
        <c:axId val="2593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Train-test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38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models (Accuracy)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Sheet1!$D$40</c:f>
              <c:strCache>
                <c:ptCount val="1"/>
                <c:pt idx="0">
                  <c:v>TfidfVectorizer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Sheet1!$E$38:$G$38</c:f>
              <c:strCache>
                <c:ptCount val="3"/>
                <c:pt idx="0">
                  <c:v>ComplementNB</c:v>
                </c:pt>
                <c:pt idx="1">
                  <c:v>MultinomialNB</c:v>
                </c:pt>
                <c:pt idx="2">
                  <c:v>LogisticRegression</c:v>
                </c:pt>
              </c:strCache>
            </c:strRef>
          </c:cat>
          <c:val>
            <c:numRef>
              <c:f>Sheet1!$E$40:$G$40</c:f>
              <c:numCache>
                <c:formatCode>0.0%</c:formatCode>
                <c:ptCount val="3"/>
                <c:pt idx="0">
                  <c:v>0.93200000000000005</c:v>
                </c:pt>
                <c:pt idx="1">
                  <c:v>0.93200000000000005</c:v>
                </c:pt>
                <c:pt idx="2">
                  <c:v>0.94199999999999995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9-4D03-A143-740CF9AE26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4313808"/>
        <c:axId val="254318128"/>
      </c:barChart>
      <c:catAx>
        <c:axId val="2543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8128"/>
        <c:crosses val="autoZero"/>
        <c:auto val="1"/>
        <c:lblAlgn val="ctr"/>
        <c:lblOffset val="100"/>
        <c:noMultiLvlLbl val="0"/>
      </c:catAx>
      <c:valAx>
        <c:axId val="25431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1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46F20-EF94-47A9-BE4E-C8470EA1112D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3472-489B-4823-9468-3BBB91D20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logo, and less green </a:t>
            </a:r>
            <a:r>
              <a:rPr lang="en-US" dirty="0" err="1"/>
              <a:t>doties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F3472-489B-4823-9468-3BBB91D201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F3472-489B-4823-9468-3BBB91D201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F3472-489B-4823-9468-3BBB91D201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4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5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6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F8789F-F040-1246-9F38-E63023A0164B}" type="datetimeFigureOut">
              <a:rPr lang="en-US" smtClean="0"/>
              <a:t>04-Oct-24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C28C03-D10A-AE46-9567-8D9AA2376A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020857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Fake news no more!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367924-C176-DA2C-850B-FEC8A2D2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126" y="-219233"/>
            <a:ext cx="2570874" cy="2570874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ECC24133-6192-2241-38E7-019FA0B17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Three musketeers </a:t>
            </a:r>
            <a:r>
              <a:rPr lang="en-US" sz="9600" b="1" dirty="0" err="1">
                <a:solidFill>
                  <a:schemeClr val="tx1"/>
                </a:solidFill>
              </a:rPr>
              <a:t>GmBH</a:t>
            </a:r>
            <a:endParaRPr lang="en-US" sz="9600" b="1" dirty="0">
              <a:solidFill>
                <a:schemeClr val="tx1"/>
              </a:solidFill>
            </a:endParaRPr>
          </a:p>
          <a:p>
            <a:pPr algn="ctr"/>
            <a:r>
              <a:rPr lang="en-US" sz="9600" dirty="0">
                <a:solidFill>
                  <a:schemeClr val="tx1"/>
                </a:solidFill>
              </a:rPr>
              <a:t>Fabian</a:t>
            </a:r>
          </a:p>
          <a:p>
            <a:pPr algn="ctr"/>
            <a:r>
              <a:rPr lang="en-US" sz="9600" dirty="0">
                <a:solidFill>
                  <a:schemeClr val="tx1"/>
                </a:solidFill>
              </a:rPr>
              <a:t>Diego I</a:t>
            </a:r>
          </a:p>
          <a:p>
            <a:pPr algn="ctr"/>
            <a:r>
              <a:rPr lang="en-US" sz="9600" dirty="0">
                <a:solidFill>
                  <a:schemeClr val="tx1"/>
                </a:solidFill>
              </a:rPr>
              <a:t>Salva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Simple &amp; fast filtering of 94.2% of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b="1" dirty="0"/>
              <a:t>Testing accuracy: </a:t>
            </a:r>
            <a:r>
              <a:rPr lang="en-US" dirty="0"/>
              <a:t>94.2%</a:t>
            </a:r>
          </a:p>
          <a:p>
            <a:r>
              <a:rPr lang="en-US" b="1" dirty="0"/>
              <a:t>Best model: </a:t>
            </a:r>
          </a:p>
          <a:p>
            <a:pPr lvl="1"/>
            <a:r>
              <a:rPr lang="en-US" dirty="0"/>
              <a:t>Fake News Slayer (FNS)</a:t>
            </a:r>
          </a:p>
          <a:p>
            <a:pPr lvl="2"/>
            <a:r>
              <a:rPr lang="en-US" dirty="0"/>
              <a:t>Based on: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b="1" dirty="0"/>
              <a:t>Tested: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, </a:t>
            </a:r>
            <a:r>
              <a:rPr lang="en-US" dirty="0" err="1"/>
              <a:t>ComplementNB</a:t>
            </a:r>
            <a:r>
              <a:rPr lang="en-US" dirty="0"/>
              <a:t>…</a:t>
            </a:r>
          </a:p>
          <a:p>
            <a:r>
              <a:rPr lang="en-US" b="1" dirty="0"/>
              <a:t>Most improving addition: </a:t>
            </a:r>
          </a:p>
          <a:p>
            <a:pPr lvl="1"/>
            <a:r>
              <a:rPr lang="en-US" dirty="0" err="1"/>
              <a:t>BoW</a:t>
            </a:r>
            <a:r>
              <a:rPr lang="en-US" dirty="0"/>
              <a:t> techniques</a:t>
            </a:r>
          </a:p>
          <a:p>
            <a:r>
              <a:rPr lang="en-US" b="1" dirty="0"/>
              <a:t>Key learning: </a:t>
            </a:r>
          </a:p>
          <a:p>
            <a:pPr lvl="1"/>
            <a:r>
              <a:rPr lang="en-US" dirty="0"/>
              <a:t>Basic data cleaning was sufficient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1697F2-7E86-16DE-0F54-EB00172882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434841" y="-65117"/>
            <a:ext cx="1909331" cy="1909331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91B69F-CAEF-75BB-DDF9-69D6312BE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8643"/>
              </p:ext>
            </p:extLst>
          </p:nvPr>
        </p:nvGraphicFramePr>
        <p:xfrm>
          <a:off x="5835535" y="2377441"/>
          <a:ext cx="5518265" cy="3391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7C230D-72DC-5B7B-A0A3-47115BDCBB04}"/>
              </a:ext>
            </a:extLst>
          </p:cNvPr>
          <p:cNvSpPr txBox="1"/>
          <p:nvPr/>
        </p:nvSpPr>
        <p:spPr>
          <a:xfrm>
            <a:off x="9588500" y="6409114"/>
            <a:ext cx="2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Three musketeers </a:t>
            </a:r>
            <a:r>
              <a:rPr lang="en-US" sz="1800" b="1" dirty="0" err="1">
                <a:solidFill>
                  <a:schemeClr val="tx1"/>
                </a:solidFill>
              </a:rPr>
              <a:t>GmBH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401D5D-11C8-255E-8B61-2D5DAC093B63}"/>
              </a:ext>
            </a:extLst>
          </p:cNvPr>
          <p:cNvGrpSpPr/>
          <p:nvPr/>
        </p:nvGrpSpPr>
        <p:grpSpPr>
          <a:xfrm>
            <a:off x="7580611" y="3289570"/>
            <a:ext cx="3701405" cy="2402065"/>
            <a:chOff x="7580611" y="3289570"/>
            <a:chExt cx="3701405" cy="24020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3C42B7-866B-2608-DB36-F34FFF99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611" y="3959880"/>
              <a:ext cx="793633" cy="108804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10F749-7527-3338-FBD0-C90055012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4994" y="3963509"/>
              <a:ext cx="793633" cy="108804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695D950-22A5-C979-03EF-1C62E5261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8383" y="3959879"/>
              <a:ext cx="793633" cy="10880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923781-04FF-6518-AA4C-E24FB6FF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7816"/>
            <a:stretch/>
          </p:blipFill>
          <p:spPr>
            <a:xfrm>
              <a:off x="10487740" y="3289570"/>
              <a:ext cx="793633" cy="89420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925EA9-7FEE-74EC-3DD6-FFFDE6517D6C}"/>
                </a:ext>
              </a:extLst>
            </p:cNvPr>
            <p:cNvSpPr/>
            <p:nvPr/>
          </p:nvSpPr>
          <p:spPr>
            <a:xfrm>
              <a:off x="8705693" y="5428334"/>
              <a:ext cx="1602089" cy="263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2202949-63D6-9F29-161A-258300E561A2}"/>
              </a:ext>
            </a:extLst>
          </p:cNvPr>
          <p:cNvSpPr/>
          <p:nvPr/>
        </p:nvSpPr>
        <p:spPr>
          <a:xfrm>
            <a:off x="431794" y="2362201"/>
            <a:ext cx="4661436" cy="82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39F72-0FEA-A99B-D75B-DA436E082A5F}"/>
              </a:ext>
            </a:extLst>
          </p:cNvPr>
          <p:cNvSpPr/>
          <p:nvPr/>
        </p:nvSpPr>
        <p:spPr>
          <a:xfrm>
            <a:off x="565823" y="3326484"/>
            <a:ext cx="4661436" cy="82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077476-2131-2E3A-23B3-A62F110A74A2}"/>
              </a:ext>
            </a:extLst>
          </p:cNvPr>
          <p:cNvSpPr/>
          <p:nvPr/>
        </p:nvSpPr>
        <p:spPr>
          <a:xfrm>
            <a:off x="431794" y="4135103"/>
            <a:ext cx="4661436" cy="82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0F13DF-6A84-8CF6-1529-E6A7C12D617C}"/>
              </a:ext>
            </a:extLst>
          </p:cNvPr>
          <p:cNvSpPr/>
          <p:nvPr/>
        </p:nvSpPr>
        <p:spPr>
          <a:xfrm>
            <a:off x="565823" y="4943722"/>
            <a:ext cx="4661436" cy="82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941823-7213-B167-DCED-AA4B76360F08}"/>
              </a:ext>
            </a:extLst>
          </p:cNvPr>
          <p:cNvSpPr/>
          <p:nvPr/>
        </p:nvSpPr>
        <p:spPr>
          <a:xfrm>
            <a:off x="5840000" y="2377441"/>
            <a:ext cx="6352000" cy="3799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93" y="1844214"/>
            <a:ext cx="8596668" cy="3880773"/>
          </a:xfrm>
        </p:spPr>
        <p:txBody>
          <a:bodyPr/>
          <a:lstStyle/>
          <a:p>
            <a:r>
              <a:rPr lang="en-US" b="1" dirty="0"/>
              <a:t>Basic data cleaning</a:t>
            </a:r>
          </a:p>
          <a:p>
            <a:pPr lvl="1"/>
            <a:r>
              <a:rPr lang="en-US" dirty="0"/>
              <a:t>Double space to one space</a:t>
            </a:r>
          </a:p>
          <a:p>
            <a:pPr lvl="1"/>
            <a:r>
              <a:rPr lang="en-US" dirty="0"/>
              <a:t>Removed numbers</a:t>
            </a:r>
          </a:p>
          <a:p>
            <a:r>
              <a:rPr lang="en-US" b="1" dirty="0"/>
              <a:t>Tested &amp; discarded:</a:t>
            </a:r>
          </a:p>
          <a:p>
            <a:pPr lvl="1"/>
            <a:r>
              <a:rPr lang="en-US" dirty="0"/>
              <a:t>Remove: </a:t>
            </a:r>
            <a:r>
              <a:rPr lang="en-US" dirty="0" err="1"/>
              <a:t>stopwords</a:t>
            </a:r>
            <a:r>
              <a:rPr lang="en-US" dirty="0"/>
              <a:t>, punctuation, special characters </a:t>
            </a:r>
          </a:p>
          <a:p>
            <a:pPr lvl="1"/>
            <a:r>
              <a:rPr lang="en-US" dirty="0"/>
              <a:t>Lemmatization, Stemming, Word2Vec</a:t>
            </a:r>
          </a:p>
          <a:p>
            <a:r>
              <a:rPr lang="en-US" b="1" dirty="0"/>
              <a:t>Enhanced data preprocessing is not required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D2A0A2-060C-9C88-3D19-A3BF7895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434841" y="-65117"/>
            <a:ext cx="1909331" cy="190933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60026C-9677-CAF9-B935-0BF729E0A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89349"/>
              </p:ext>
            </p:extLst>
          </p:nvPr>
        </p:nvGraphicFramePr>
        <p:xfrm>
          <a:off x="6197601" y="2195934"/>
          <a:ext cx="5589846" cy="3353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E1CC32-2ED0-07E4-7AC9-98BBB748F5C9}"/>
              </a:ext>
            </a:extLst>
          </p:cNvPr>
          <p:cNvSpPr txBox="1"/>
          <p:nvPr/>
        </p:nvSpPr>
        <p:spPr>
          <a:xfrm>
            <a:off x="9588500" y="6409114"/>
            <a:ext cx="2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Three musketeers </a:t>
            </a:r>
            <a:r>
              <a:rPr lang="en-US" sz="1800" b="1" dirty="0" err="1">
                <a:solidFill>
                  <a:schemeClr val="tx1"/>
                </a:solidFill>
              </a:rPr>
              <a:t>GmBH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E3705-75A6-AB88-3E6A-61276E949B02}"/>
              </a:ext>
            </a:extLst>
          </p:cNvPr>
          <p:cNvSpPr/>
          <p:nvPr/>
        </p:nvSpPr>
        <p:spPr>
          <a:xfrm>
            <a:off x="766444" y="2943609"/>
            <a:ext cx="5395108" cy="9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578E2-944E-ACF1-F657-BE219FDE1361}"/>
              </a:ext>
            </a:extLst>
          </p:cNvPr>
          <p:cNvSpPr/>
          <p:nvPr/>
        </p:nvSpPr>
        <p:spPr>
          <a:xfrm>
            <a:off x="578372" y="4023775"/>
            <a:ext cx="5395108" cy="9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6C6831-BF91-94FF-00E9-6B99C9A766A2}"/>
              </a:ext>
            </a:extLst>
          </p:cNvPr>
          <p:cNvGrpSpPr/>
          <p:nvPr/>
        </p:nvGrpSpPr>
        <p:grpSpPr>
          <a:xfrm>
            <a:off x="7812303" y="2553321"/>
            <a:ext cx="3666256" cy="2945101"/>
            <a:chOff x="7593903" y="2544364"/>
            <a:chExt cx="3887855" cy="30854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E8BA1E-27AC-78C0-454D-EB0DE2DDF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903" y="4180145"/>
              <a:ext cx="621322" cy="85181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28C4A0-2EBD-0BD0-95C4-9911DAEEBDD4}"/>
                </a:ext>
              </a:extLst>
            </p:cNvPr>
            <p:cNvSpPr/>
            <p:nvPr/>
          </p:nvSpPr>
          <p:spPr>
            <a:xfrm>
              <a:off x="8475632" y="5366485"/>
              <a:ext cx="1602089" cy="263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49A553-5B80-94EC-36EE-2D5767172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3903" y="3476977"/>
              <a:ext cx="621322" cy="8518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B5719A-4116-6DA9-7F6D-8B268C82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3683" y="4177912"/>
              <a:ext cx="621322" cy="85181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54B4BA-501A-96F0-16FD-B5BBAA4F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3683" y="3474743"/>
              <a:ext cx="621322" cy="85181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3388594-83B8-2D9F-47A9-ACCD96929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45657" y="4161947"/>
              <a:ext cx="621322" cy="85181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8A254B-0A3F-612A-87A8-B3D3D724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45656" y="3458778"/>
              <a:ext cx="621322" cy="85181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FDBF95-5AFF-0C61-AEC3-277967F07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45655" y="2788820"/>
              <a:ext cx="621322" cy="85181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2A380DB-9663-DF95-AF5B-41C34DF4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60436" y="2544364"/>
              <a:ext cx="621322" cy="851814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2E122-886A-3B58-A562-644963E67E11}"/>
              </a:ext>
            </a:extLst>
          </p:cNvPr>
          <p:cNvSpPr/>
          <p:nvPr/>
        </p:nvSpPr>
        <p:spPr>
          <a:xfrm>
            <a:off x="5549681" y="1936709"/>
            <a:ext cx="6556790" cy="3695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Simple. Fast. Robust.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51"/>
            <a:ext cx="10515600" cy="4351338"/>
          </a:xfrm>
        </p:spPr>
        <p:txBody>
          <a:bodyPr/>
          <a:lstStyle/>
          <a:p>
            <a:r>
              <a:rPr lang="en-US" b="1" dirty="0"/>
              <a:t>Best models: </a:t>
            </a:r>
            <a:r>
              <a:rPr lang="en-US" dirty="0" err="1"/>
              <a:t>LogisticRegression</a:t>
            </a:r>
            <a:r>
              <a:rPr lang="en-US" dirty="0"/>
              <a:t>, </a:t>
            </a:r>
            <a:r>
              <a:rPr lang="en-US" dirty="0" err="1"/>
              <a:t>MultinomialNB</a:t>
            </a:r>
            <a:r>
              <a:rPr lang="en-US" dirty="0"/>
              <a:t>, </a:t>
            </a:r>
            <a:r>
              <a:rPr lang="en-US" dirty="0" err="1"/>
              <a:t>ComplementNB</a:t>
            </a:r>
            <a:endParaRPr lang="en-US" dirty="0"/>
          </a:p>
          <a:p>
            <a:pPr lvl="1"/>
            <a:r>
              <a:rPr lang="en-US" b="1" dirty="0"/>
              <a:t>Discarded models:</a:t>
            </a:r>
            <a:r>
              <a:rPr lang="en-US" dirty="0"/>
              <a:t> SVC 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RandomForestRegressor</a:t>
            </a:r>
            <a:r>
              <a:rPr lang="en-US" dirty="0"/>
              <a:t>, </a:t>
            </a:r>
            <a:r>
              <a:rPr lang="en-US" dirty="0" err="1"/>
              <a:t>GradientBoosting</a:t>
            </a:r>
            <a:r>
              <a:rPr lang="en-US" dirty="0"/>
              <a:t>…</a:t>
            </a:r>
          </a:p>
          <a:p>
            <a:r>
              <a:rPr lang="en-US" dirty="0"/>
              <a:t>Usage of different </a:t>
            </a:r>
            <a:r>
              <a:rPr lang="en-US" b="1" dirty="0" err="1"/>
              <a:t>BoW</a:t>
            </a:r>
            <a:r>
              <a:rPr lang="en-US" b="1" dirty="0"/>
              <a:t> techniques increased robustness </a:t>
            </a:r>
            <a:r>
              <a:rPr lang="en-US" dirty="0"/>
              <a:t>of the models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D2FF8B-DD1F-EDD3-E278-457D3A49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434841" y="-65117"/>
            <a:ext cx="1909331" cy="190933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94944EF-D848-A1F1-9EEA-02BB6A2208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080134"/>
              </p:ext>
            </p:extLst>
          </p:nvPr>
        </p:nvGraphicFramePr>
        <p:xfrm>
          <a:off x="5956300" y="3302000"/>
          <a:ext cx="5397500" cy="3000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366940-148D-F570-7857-8C3B6A15F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078978"/>
              </p:ext>
            </p:extLst>
          </p:nvPr>
        </p:nvGraphicFramePr>
        <p:xfrm>
          <a:off x="292100" y="3301999"/>
          <a:ext cx="5118100" cy="3107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2F14ED-494E-198E-5ECE-EACF84849220}"/>
              </a:ext>
            </a:extLst>
          </p:cNvPr>
          <p:cNvSpPr txBox="1"/>
          <p:nvPr/>
        </p:nvSpPr>
        <p:spPr>
          <a:xfrm>
            <a:off x="9588500" y="6409114"/>
            <a:ext cx="2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Three musketeers </a:t>
            </a:r>
            <a:r>
              <a:rPr lang="en-US" sz="1800" b="1" dirty="0" err="1">
                <a:solidFill>
                  <a:schemeClr val="tx1"/>
                </a:solidFill>
              </a:rPr>
              <a:t>GmBH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5BB7D-A1EB-0E1C-9BB2-640869C0CB7D}"/>
              </a:ext>
            </a:extLst>
          </p:cNvPr>
          <p:cNvSpPr/>
          <p:nvPr/>
        </p:nvSpPr>
        <p:spPr>
          <a:xfrm>
            <a:off x="915647" y="2271762"/>
            <a:ext cx="8296365" cy="327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8628E-E311-DB06-42C8-3960A9CF85A8}"/>
              </a:ext>
            </a:extLst>
          </p:cNvPr>
          <p:cNvSpPr/>
          <p:nvPr/>
        </p:nvSpPr>
        <p:spPr>
          <a:xfrm>
            <a:off x="838200" y="2716621"/>
            <a:ext cx="8296365" cy="327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0D41D-CE0C-433A-06C4-E76CB83FEF10}"/>
              </a:ext>
            </a:extLst>
          </p:cNvPr>
          <p:cNvGrpSpPr/>
          <p:nvPr/>
        </p:nvGrpSpPr>
        <p:grpSpPr>
          <a:xfrm>
            <a:off x="1875059" y="4126136"/>
            <a:ext cx="3437530" cy="2179682"/>
            <a:chOff x="7588507" y="3289570"/>
            <a:chExt cx="3693509" cy="23353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1E967E-49B3-621D-2DA2-54DE158E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8507" y="3951875"/>
              <a:ext cx="793633" cy="1088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1E76CF-37A3-C73B-02B2-439798A5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7016" y="3947316"/>
              <a:ext cx="793633" cy="10880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D2D37F1-16E9-B0E7-0FF7-3CC615CAE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88383" y="3959879"/>
              <a:ext cx="793633" cy="108804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90DBBA4-090C-8E1E-B037-8BA13052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7816"/>
            <a:stretch/>
          </p:blipFill>
          <p:spPr>
            <a:xfrm>
              <a:off x="10487740" y="3289570"/>
              <a:ext cx="793633" cy="89420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D7F6F7-93DB-153E-CFF1-8DC1ABA568DA}"/>
                </a:ext>
              </a:extLst>
            </p:cNvPr>
            <p:cNvSpPr/>
            <p:nvPr/>
          </p:nvSpPr>
          <p:spPr>
            <a:xfrm>
              <a:off x="8803131" y="5361621"/>
              <a:ext cx="1602089" cy="263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0A4A9C-06F6-627C-82B2-392968F07FE1}"/>
              </a:ext>
            </a:extLst>
          </p:cNvPr>
          <p:cNvGrpSpPr/>
          <p:nvPr/>
        </p:nvGrpSpPr>
        <p:grpSpPr>
          <a:xfrm>
            <a:off x="7515917" y="4540402"/>
            <a:ext cx="3784984" cy="1718112"/>
            <a:chOff x="7595737" y="3947316"/>
            <a:chExt cx="3621209" cy="167760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049F3A-9BFA-D32D-0808-188DF835A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5737" y="3951875"/>
              <a:ext cx="793633" cy="108804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B50D8E7-45FF-02BC-A805-4355F08AC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15083" y="3947316"/>
              <a:ext cx="793633" cy="10880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E1541EC-6EF4-93BE-8BF8-0CBBC8B57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3313" y="3959879"/>
              <a:ext cx="793633" cy="108804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7C05BA-2A41-20B1-3E9F-297600862C72}"/>
                </a:ext>
              </a:extLst>
            </p:cNvPr>
            <p:cNvSpPr/>
            <p:nvPr/>
          </p:nvSpPr>
          <p:spPr>
            <a:xfrm>
              <a:off x="8803131" y="5361621"/>
              <a:ext cx="1602089" cy="263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99BB85C-502C-D135-98F6-3971003471B1}"/>
              </a:ext>
            </a:extLst>
          </p:cNvPr>
          <p:cNvSpPr/>
          <p:nvPr/>
        </p:nvSpPr>
        <p:spPr>
          <a:xfrm>
            <a:off x="124562" y="3316981"/>
            <a:ext cx="5761881" cy="3019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CE6216-9655-4E3B-BE58-64E988BB9000}"/>
              </a:ext>
            </a:extLst>
          </p:cNvPr>
          <p:cNvSpPr/>
          <p:nvPr/>
        </p:nvSpPr>
        <p:spPr>
          <a:xfrm>
            <a:off x="5788762" y="3156407"/>
            <a:ext cx="5761881" cy="3019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E9CC8A-15BA-CCE5-A663-F5E73B68616B}"/>
              </a:ext>
            </a:extLst>
          </p:cNvPr>
          <p:cNvSpPr/>
          <p:nvPr/>
        </p:nvSpPr>
        <p:spPr>
          <a:xfrm>
            <a:off x="4295597" y="1090717"/>
            <a:ext cx="1800403" cy="599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Simple. Fast. Robust.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8160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 accuracy in detecting fake news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Robust = consistent results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772A20-4366-BFA9-8961-C14B089E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434841" y="-65117"/>
            <a:ext cx="1909331" cy="1909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48E8FC-57DE-55EE-4AC9-C08DBC21023F}"/>
              </a:ext>
            </a:extLst>
          </p:cNvPr>
          <p:cNvSpPr txBox="1"/>
          <p:nvPr/>
        </p:nvSpPr>
        <p:spPr>
          <a:xfrm>
            <a:off x="9588500" y="6409114"/>
            <a:ext cx="2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Three musketeers </a:t>
            </a:r>
            <a:r>
              <a:rPr lang="en-US" sz="1800" b="1" dirty="0" err="1">
                <a:solidFill>
                  <a:schemeClr val="tx1"/>
                </a:solidFill>
              </a:rPr>
              <a:t>GmBH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86E9588-66A4-1ACB-E904-A7AC5F9C0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872225"/>
              </p:ext>
            </p:extLst>
          </p:nvPr>
        </p:nvGraphicFramePr>
        <p:xfrm>
          <a:off x="6126480" y="2964950"/>
          <a:ext cx="6096000" cy="3491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499FF50-D773-89FC-BDB0-8391A19CC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836449"/>
              </p:ext>
            </p:extLst>
          </p:nvPr>
        </p:nvGraphicFramePr>
        <p:xfrm>
          <a:off x="254000" y="3117350"/>
          <a:ext cx="5905500" cy="331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AB5C05-744F-EE2A-E661-4B8BC16CFDB6}"/>
              </a:ext>
            </a:extLst>
          </p:cNvPr>
          <p:cNvSpPr/>
          <p:nvPr/>
        </p:nvSpPr>
        <p:spPr>
          <a:xfrm>
            <a:off x="1088650" y="2298809"/>
            <a:ext cx="8296365" cy="327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94A6E-82C3-A0E6-F2A0-383FAD922DE3}"/>
              </a:ext>
            </a:extLst>
          </p:cNvPr>
          <p:cNvSpPr/>
          <p:nvPr/>
        </p:nvSpPr>
        <p:spPr>
          <a:xfrm>
            <a:off x="3034007" y="1054577"/>
            <a:ext cx="1225573" cy="6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C6A37-7491-D4D3-17BF-A15CAC8BDEA7}"/>
              </a:ext>
            </a:extLst>
          </p:cNvPr>
          <p:cNvSpPr/>
          <p:nvPr/>
        </p:nvSpPr>
        <p:spPr>
          <a:xfrm>
            <a:off x="4314167" y="1011981"/>
            <a:ext cx="1845333" cy="6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3A2FA-9EDA-E3D8-2BE1-E028134E7954}"/>
              </a:ext>
            </a:extLst>
          </p:cNvPr>
          <p:cNvSpPr/>
          <p:nvPr/>
        </p:nvSpPr>
        <p:spPr>
          <a:xfrm>
            <a:off x="1168354" y="1011980"/>
            <a:ext cx="1750106" cy="6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Simple. Fast. Robust. Light.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Unique Selling Points</a:t>
            </a:r>
          </a:p>
          <a:p>
            <a:pPr lvl="1"/>
            <a:r>
              <a:rPr lang="en-US" dirty="0"/>
              <a:t>Robust and accurate filtering of fake news.</a:t>
            </a:r>
          </a:p>
          <a:p>
            <a:pPr lvl="1"/>
            <a:r>
              <a:rPr lang="en-US" dirty="0"/>
              <a:t>Light and fast, can run local on mobile.</a:t>
            </a:r>
          </a:p>
          <a:p>
            <a:r>
              <a:rPr lang="en-US" b="1" dirty="0"/>
              <a:t>Challenges</a:t>
            </a:r>
          </a:p>
          <a:p>
            <a:pPr lvl="1"/>
            <a:r>
              <a:rPr lang="en-US" dirty="0"/>
              <a:t>Increasing accuracy past 95%, overcomplicating model for marginal gains. </a:t>
            </a:r>
          </a:p>
          <a:p>
            <a:r>
              <a:rPr lang="en-US" b="1" dirty="0"/>
              <a:t>Key learnings</a:t>
            </a:r>
          </a:p>
          <a:p>
            <a:pPr lvl="1"/>
            <a:r>
              <a:rPr lang="en-US" dirty="0"/>
              <a:t>More is not always better. Sometimes little data treatment goes a long way.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529E51-68AA-7A1C-E47D-9FAEBA168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434841" y="-65117"/>
            <a:ext cx="1909331" cy="1909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A46B6-D7B7-73A9-9920-0F4E76183C77}"/>
              </a:ext>
            </a:extLst>
          </p:cNvPr>
          <p:cNvSpPr txBox="1"/>
          <p:nvPr/>
        </p:nvSpPr>
        <p:spPr>
          <a:xfrm>
            <a:off x="9588500" y="6409114"/>
            <a:ext cx="260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Three musketeers </a:t>
            </a:r>
            <a:r>
              <a:rPr lang="en-US" sz="1800" b="1" dirty="0" err="1">
                <a:solidFill>
                  <a:schemeClr val="tx1"/>
                </a:solidFill>
              </a:rPr>
              <a:t>GmBH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36191-0F02-A1D8-2D70-74DC2D1F7541}"/>
              </a:ext>
            </a:extLst>
          </p:cNvPr>
          <p:cNvSpPr/>
          <p:nvPr/>
        </p:nvSpPr>
        <p:spPr>
          <a:xfrm>
            <a:off x="1097280" y="2916345"/>
            <a:ext cx="7564120" cy="79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908BC-23C7-8C4D-90E2-71B083D1E6ED}"/>
              </a:ext>
            </a:extLst>
          </p:cNvPr>
          <p:cNvSpPr/>
          <p:nvPr/>
        </p:nvSpPr>
        <p:spPr>
          <a:xfrm>
            <a:off x="1097280" y="3708400"/>
            <a:ext cx="7564120" cy="79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146E9-B256-43CF-F8C8-9E128A4023FB}"/>
              </a:ext>
            </a:extLst>
          </p:cNvPr>
          <p:cNvSpPr/>
          <p:nvPr/>
        </p:nvSpPr>
        <p:spPr>
          <a:xfrm>
            <a:off x="563880" y="2557658"/>
            <a:ext cx="7564120" cy="79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80EF7-D9F3-226C-A014-0A5DC29D4960}"/>
              </a:ext>
            </a:extLst>
          </p:cNvPr>
          <p:cNvSpPr/>
          <p:nvPr/>
        </p:nvSpPr>
        <p:spPr>
          <a:xfrm>
            <a:off x="3034007" y="1054577"/>
            <a:ext cx="1225573" cy="6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5CFA7-565A-9998-AA7E-4DBBCE328878}"/>
              </a:ext>
            </a:extLst>
          </p:cNvPr>
          <p:cNvSpPr/>
          <p:nvPr/>
        </p:nvSpPr>
        <p:spPr>
          <a:xfrm>
            <a:off x="4314167" y="1011981"/>
            <a:ext cx="1845333" cy="6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626F5-BF09-540C-5E4C-E8B0C77E14BC}"/>
              </a:ext>
            </a:extLst>
          </p:cNvPr>
          <p:cNvSpPr/>
          <p:nvPr/>
        </p:nvSpPr>
        <p:spPr>
          <a:xfrm>
            <a:off x="1168354" y="1011980"/>
            <a:ext cx="1750106" cy="619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F07D4-AD80-EBF8-B80B-F7651A2AF7B6}"/>
              </a:ext>
            </a:extLst>
          </p:cNvPr>
          <p:cNvSpPr/>
          <p:nvPr/>
        </p:nvSpPr>
        <p:spPr>
          <a:xfrm>
            <a:off x="6214087" y="1011980"/>
            <a:ext cx="1845333" cy="662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6FB4-8FBE-C15E-BC48-782A663B1E2C}"/>
              </a:ext>
            </a:extLst>
          </p:cNvPr>
          <p:cNvSpPr txBox="1">
            <a:spLocks/>
          </p:cNvSpPr>
          <p:nvPr/>
        </p:nvSpPr>
        <p:spPr>
          <a:xfrm>
            <a:off x="1981200" y="2154981"/>
            <a:ext cx="8511540" cy="2548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</a:rPr>
              <a:t>Invest Now!</a:t>
            </a:r>
          </a:p>
        </p:txBody>
      </p:sp>
    </p:spTree>
    <p:extLst>
      <p:ext uri="{BB962C8B-B14F-4D97-AF65-F5344CB8AC3E}">
        <p14:creationId xmlns:p14="http://schemas.microsoft.com/office/powerpoint/2010/main" val="504077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1241</TotalTime>
  <Words>276</Words>
  <Application>Microsoft Office PowerPoint</Application>
  <PresentationFormat>Widescreen</PresentationFormat>
  <Paragraphs>69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Calibri</vt:lpstr>
      <vt:lpstr>Calibri Light</vt:lpstr>
      <vt:lpstr>Courier New</vt:lpstr>
      <vt:lpstr>Retrospect</vt:lpstr>
      <vt:lpstr>Fake news no more!</vt:lpstr>
      <vt:lpstr>Simple &amp; fast filtering of 94.2% of fake news</vt:lpstr>
      <vt:lpstr>Simple.</vt:lpstr>
      <vt:lpstr>Simple. Fast. Robust.</vt:lpstr>
      <vt:lpstr>Simple. Fast. Robust.</vt:lpstr>
      <vt:lpstr>Simple. Fast. Robust. Light.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msoft4398</cp:lastModifiedBy>
  <cp:revision>7</cp:revision>
  <dcterms:created xsi:type="dcterms:W3CDTF">2024-10-03T09:08:22Z</dcterms:created>
  <dcterms:modified xsi:type="dcterms:W3CDTF">2024-10-04T09:23:12Z</dcterms:modified>
</cp:coreProperties>
</file>