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454" r:id="rId4"/>
    <p:sldId id="455" r:id="rId5"/>
    <p:sldId id="465" r:id="rId6"/>
    <p:sldId id="466" r:id="rId7"/>
    <p:sldId id="459" r:id="rId8"/>
    <p:sldId id="467" r:id="rId9"/>
    <p:sldId id="462" r:id="rId10"/>
    <p:sldId id="469" r:id="rId11"/>
    <p:sldId id="468" r:id="rId12"/>
    <p:sldId id="464" r:id="rId13"/>
    <p:sldId id="463" r:id="rId14"/>
    <p:sldId id="421" r:id="rId15"/>
    <p:sldId id="424" r:id="rId16"/>
    <p:sldId id="471" r:id="rId17"/>
    <p:sldId id="470" r:id="rId18"/>
    <p:sldId id="428" r:id="rId19"/>
    <p:sldId id="475" r:id="rId20"/>
    <p:sldId id="474" r:id="rId21"/>
    <p:sldId id="472" r:id="rId22"/>
    <p:sldId id="432" r:id="rId23"/>
    <p:sldId id="478" r:id="rId24"/>
    <p:sldId id="479" r:id="rId25"/>
    <p:sldId id="477" r:id="rId26"/>
    <p:sldId id="476" r:id="rId27"/>
    <p:sldId id="433" r:id="rId28"/>
    <p:sldId id="437" r:id="rId29"/>
    <p:sldId id="481" r:id="rId30"/>
    <p:sldId id="480" r:id="rId31"/>
    <p:sldId id="443" r:id="rId32"/>
    <p:sldId id="444" r:id="rId33"/>
    <p:sldId id="484" r:id="rId34"/>
    <p:sldId id="482" r:id="rId35"/>
    <p:sldId id="483" r:id="rId36"/>
    <p:sldId id="446" r:id="rId37"/>
    <p:sldId id="485" r:id="rId38"/>
    <p:sldId id="486" r:id="rId39"/>
    <p:sldId id="488" r:id="rId40"/>
    <p:sldId id="487" r:id="rId41"/>
    <p:sldId id="315" r:id="rId42"/>
    <p:sldId id="316" r:id="rId43"/>
    <p:sldId id="318" r:id="rId44"/>
    <p:sldId id="319" r:id="rId45"/>
    <p:sldId id="320" r:id="rId46"/>
    <p:sldId id="327" r:id="rId4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142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37299"/>
            <a:ext cx="4608195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Pensamiento</a:t>
            </a:r>
            <a:r>
              <a:rPr spc="5" dirty="0"/>
              <a:t> </a:t>
            </a:r>
            <a:r>
              <a:rPr spc="-5" dirty="0"/>
              <a:t>Computacional</a:t>
            </a:r>
            <a:r>
              <a:rPr spc="150" dirty="0"/>
              <a:t> </a:t>
            </a:r>
            <a:r>
              <a:rPr spc="-5" dirty="0"/>
              <a:t>(Exactas-UBA)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Segundo</a:t>
            </a:r>
            <a:r>
              <a:rPr dirty="0"/>
              <a:t> </a:t>
            </a:r>
            <a:r>
              <a:rPr spc="-5" dirty="0"/>
              <a:t>Cuatrimestre</a:t>
            </a:r>
            <a:r>
              <a:rPr spc="5" dirty="0"/>
              <a:t> </a:t>
            </a:r>
            <a:r>
              <a:rPr spc="-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‹Nº›</a:t>
            </a:fld>
            <a:r>
              <a:rPr spc="-55" dirty="0"/>
              <a:t> </a:t>
            </a:r>
            <a:r>
              <a:rPr spc="-5" dirty="0"/>
              <a:t>/</a:t>
            </a:r>
            <a:r>
              <a:rPr spc="-50" dirty="0"/>
              <a:t> </a:t>
            </a:r>
            <a:r>
              <a:rPr spc="-5" dirty="0"/>
              <a:t>49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Pensamiento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Computacional</a:t>
            </a:r>
            <a:r>
              <a:rPr kumimoji="0" sz="500" b="0" i="0" u="none" strike="noStrike" kern="1200" cap="none" spc="15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(Exactas-UBA)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Segundo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Cuatrimestre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kumimoji="0" sz="500" b="0" i="0" u="none" strike="noStrike" kern="1200" cap="none" spc="-5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8226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Pensamiento</a:t>
            </a:r>
            <a:r>
              <a:rPr spc="5" dirty="0"/>
              <a:t> </a:t>
            </a:r>
            <a:r>
              <a:rPr spc="-5" dirty="0"/>
              <a:t>Computacional</a:t>
            </a:r>
            <a:r>
              <a:rPr spc="150" dirty="0"/>
              <a:t> </a:t>
            </a:r>
            <a:r>
              <a:rPr spc="-5" dirty="0"/>
              <a:t>(Exactas-UBA)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Segundo</a:t>
            </a:r>
            <a:r>
              <a:rPr dirty="0"/>
              <a:t> </a:t>
            </a:r>
            <a:r>
              <a:rPr spc="-5" dirty="0"/>
              <a:t>Cuatrimestre</a:t>
            </a:r>
            <a:r>
              <a:rPr spc="5" dirty="0"/>
              <a:t> </a:t>
            </a:r>
            <a:r>
              <a:rPr spc="-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‹Nº›</a:t>
            </a:fld>
            <a:r>
              <a:rPr spc="-55" dirty="0"/>
              <a:t> </a:t>
            </a:r>
            <a:r>
              <a:rPr spc="-5" dirty="0"/>
              <a:t>/</a:t>
            </a:r>
            <a:r>
              <a:rPr spc="-50" dirty="0"/>
              <a:t> </a:t>
            </a:r>
            <a:r>
              <a:rPr spc="-5" dirty="0"/>
              <a:t>49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Pensamiento</a:t>
            </a:r>
            <a:r>
              <a:rPr spc="5" dirty="0"/>
              <a:t> </a:t>
            </a:r>
            <a:r>
              <a:rPr spc="-5" dirty="0"/>
              <a:t>Computacional</a:t>
            </a:r>
            <a:r>
              <a:rPr spc="150" dirty="0"/>
              <a:t> </a:t>
            </a:r>
            <a:r>
              <a:rPr spc="-5" dirty="0"/>
              <a:t>(Exactas-UBA)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Segundo</a:t>
            </a:r>
            <a:r>
              <a:rPr dirty="0"/>
              <a:t> </a:t>
            </a:r>
            <a:r>
              <a:rPr spc="-5" dirty="0"/>
              <a:t>Cuatrimestre</a:t>
            </a:r>
            <a:r>
              <a:rPr spc="5" dirty="0"/>
              <a:t> </a:t>
            </a:r>
            <a:r>
              <a:rPr spc="-5" dirty="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‹Nº›</a:t>
            </a:fld>
            <a:r>
              <a:rPr spc="-55" dirty="0"/>
              <a:t> </a:t>
            </a:r>
            <a:r>
              <a:rPr spc="-5" dirty="0"/>
              <a:t>/</a:t>
            </a:r>
            <a:r>
              <a:rPr spc="-50" dirty="0"/>
              <a:t> </a:t>
            </a:r>
            <a:r>
              <a:rPr spc="-5" dirty="0"/>
              <a:t>49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Pensamiento</a:t>
            </a:r>
            <a:r>
              <a:rPr spc="5" dirty="0"/>
              <a:t> </a:t>
            </a:r>
            <a:r>
              <a:rPr spc="-5" dirty="0"/>
              <a:t>Computacional</a:t>
            </a:r>
            <a:r>
              <a:rPr spc="150" dirty="0"/>
              <a:t> </a:t>
            </a:r>
            <a:r>
              <a:rPr spc="-5" dirty="0"/>
              <a:t>(Exactas-UBA)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Segundo</a:t>
            </a:r>
            <a:r>
              <a:rPr dirty="0"/>
              <a:t> </a:t>
            </a:r>
            <a:r>
              <a:rPr spc="-5" dirty="0"/>
              <a:t>Cuatrimestre</a:t>
            </a:r>
            <a:r>
              <a:rPr spc="5" dirty="0"/>
              <a:t> </a:t>
            </a:r>
            <a:r>
              <a:rPr spc="-5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‹Nº›</a:t>
            </a:fld>
            <a:r>
              <a:rPr spc="-55" dirty="0"/>
              <a:t> </a:t>
            </a:r>
            <a:r>
              <a:rPr spc="-5" dirty="0"/>
              <a:t>/</a:t>
            </a:r>
            <a:r>
              <a:rPr spc="-50" dirty="0"/>
              <a:t> </a:t>
            </a:r>
            <a:r>
              <a:rPr spc="-5" dirty="0"/>
              <a:t>49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Pensamiento</a:t>
            </a:r>
            <a:r>
              <a:rPr spc="5" dirty="0"/>
              <a:t> </a:t>
            </a:r>
            <a:r>
              <a:rPr spc="-5" dirty="0"/>
              <a:t>Computacional</a:t>
            </a:r>
            <a:r>
              <a:rPr spc="150" dirty="0"/>
              <a:t> </a:t>
            </a:r>
            <a:r>
              <a:rPr spc="-5" dirty="0"/>
              <a:t>(Exactas-UBA)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Segundo</a:t>
            </a:r>
            <a:r>
              <a:rPr dirty="0"/>
              <a:t> </a:t>
            </a:r>
            <a:r>
              <a:rPr spc="-5" dirty="0"/>
              <a:t>Cuatrimestre</a:t>
            </a:r>
            <a:r>
              <a:rPr spc="5" dirty="0"/>
              <a:t> </a:t>
            </a:r>
            <a:r>
              <a:rPr spc="-5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‹Nº›</a:t>
            </a:fld>
            <a:r>
              <a:rPr spc="-55" dirty="0"/>
              <a:t> </a:t>
            </a:r>
            <a:r>
              <a:rPr spc="-5" dirty="0"/>
              <a:t>/</a:t>
            </a:r>
            <a:r>
              <a:rPr spc="-50" dirty="0"/>
              <a:t> </a:t>
            </a:r>
            <a:r>
              <a:rPr spc="-5" dirty="0"/>
              <a:t>49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37299"/>
            <a:ext cx="4608195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Pensamiento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Computacional</a:t>
            </a:r>
            <a:r>
              <a:rPr kumimoji="0" sz="500" b="0" i="0" u="none" strike="noStrike" kern="1200" cap="none" spc="15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(Exactas-UBA)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Segundo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Cuatrimestre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kumimoji="0" sz="500" b="0" i="0" u="none" strike="noStrike" kern="1200" cap="none" spc="-5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0298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Pensamiento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Computacional</a:t>
            </a:r>
            <a:r>
              <a:rPr kumimoji="0" sz="500" b="0" i="0" u="none" strike="noStrike" kern="1200" cap="none" spc="15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(Exactas-UBA)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Segundo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Cuatrimestre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kumimoji="0" sz="500" b="0" i="0" u="none" strike="noStrike" kern="1200" cap="none" spc="-5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57636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Pensamiento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Computacional</a:t>
            </a:r>
            <a:r>
              <a:rPr kumimoji="0" sz="500" b="0" i="0" u="none" strike="noStrike" kern="1200" cap="none" spc="15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(Exactas-UBA)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Segundo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Cuatrimestre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kumimoji="0" sz="500" b="0" i="0" u="none" strike="noStrike" kern="1200" cap="none" spc="-5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9991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Pensamiento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Computacional</a:t>
            </a:r>
            <a:r>
              <a:rPr kumimoji="0" sz="500" b="0" i="0" u="none" strike="noStrike" kern="1200" cap="none" spc="15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(Exactas-UBA)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Segundo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Cuatrimestre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kumimoji="0" sz="500" b="0" i="0" u="none" strike="noStrike" kern="1200" cap="none" spc="-5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01640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490" y="650209"/>
            <a:ext cx="4173118" cy="1107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5793" y="3349927"/>
            <a:ext cx="12846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Pensamiento</a:t>
            </a:r>
            <a:r>
              <a:rPr spc="5" dirty="0"/>
              <a:t> </a:t>
            </a:r>
            <a:r>
              <a:rPr spc="-5" dirty="0"/>
              <a:t>Computacional</a:t>
            </a:r>
            <a:r>
              <a:rPr spc="150" dirty="0"/>
              <a:t> </a:t>
            </a:r>
            <a:r>
              <a:rPr spc="-5" dirty="0"/>
              <a:t>(Exactas-UBA)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32708" y="3349927"/>
            <a:ext cx="817879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Segundo</a:t>
            </a:r>
            <a:r>
              <a:rPr dirty="0"/>
              <a:t> </a:t>
            </a:r>
            <a:r>
              <a:rPr spc="-5" dirty="0"/>
              <a:t>Cuatrimestre</a:t>
            </a:r>
            <a:r>
              <a:rPr spc="5" dirty="0"/>
              <a:t> </a:t>
            </a:r>
            <a:r>
              <a:rPr spc="-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4316" y="3349927"/>
            <a:ext cx="26860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‹Nº›</a:t>
            </a:fld>
            <a:r>
              <a:rPr spc="-55" dirty="0"/>
              <a:t> </a:t>
            </a:r>
            <a:r>
              <a:rPr spc="-5" dirty="0"/>
              <a:t>/</a:t>
            </a:r>
            <a:r>
              <a:rPr spc="-50" dirty="0"/>
              <a:t> </a:t>
            </a:r>
            <a:r>
              <a:rPr spc="-5" dirty="0"/>
              <a:t>49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37299"/>
            <a:ext cx="4610100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225" y="600666"/>
            <a:ext cx="4349648" cy="79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5806" y="3349927"/>
            <a:ext cx="12846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Pensamiento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Computacional</a:t>
            </a:r>
            <a:r>
              <a:rPr kumimoji="0" sz="500" b="0" i="0" u="none" strike="noStrike" kern="1200" cap="none" spc="15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(Exactas-UBA)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32708" y="3349927"/>
            <a:ext cx="817879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Segundo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Cuatrimestre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4316" y="3349927"/>
            <a:ext cx="26860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kumimoji="0" sz="500" b="0" i="0" u="none" strike="noStrike" kern="1200" cap="none" spc="-5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50131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37795"/>
            <a:chOff x="0" y="0"/>
            <a:chExt cx="4608195" cy="1377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4415" cy="137795"/>
            </a:xfrm>
            <a:custGeom>
              <a:avLst/>
              <a:gdLst/>
              <a:ahLst/>
              <a:cxnLst/>
              <a:rect l="l" t="t" r="r" b="b"/>
              <a:pathLst>
                <a:path w="2304415" h="137795">
                  <a:moveTo>
                    <a:pt x="2303995" y="0"/>
                  </a:moveTo>
                  <a:lnTo>
                    <a:pt x="0" y="0"/>
                  </a:lnTo>
                  <a:lnTo>
                    <a:pt x="0" y="137312"/>
                  </a:lnTo>
                  <a:lnTo>
                    <a:pt x="2303995" y="137312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995" y="0"/>
              <a:ext cx="2304415" cy="137795"/>
            </a:xfrm>
            <a:custGeom>
              <a:avLst/>
              <a:gdLst/>
              <a:ahLst/>
              <a:cxnLst/>
              <a:rect l="l" t="t" r="r" b="b"/>
              <a:pathLst>
                <a:path w="2304415" h="137795">
                  <a:moveTo>
                    <a:pt x="2303995" y="0"/>
                  </a:moveTo>
                  <a:lnTo>
                    <a:pt x="0" y="0"/>
                  </a:lnTo>
                  <a:lnTo>
                    <a:pt x="0" y="137312"/>
                  </a:lnTo>
                  <a:lnTo>
                    <a:pt x="2303995" y="137312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0895" y="1067655"/>
            <a:ext cx="3886200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s-AR" sz="2000" b="1" spc="-10" dirty="0" smtClean="0">
                <a:solidFill>
                  <a:srgbClr val="CC0000"/>
                </a:solidFill>
                <a:latin typeface="Arial"/>
                <a:cs typeface="Arial"/>
              </a:rPr>
              <a:t>Análisis</a:t>
            </a:r>
            <a:r>
              <a:rPr lang="en-US" sz="2000" b="1" spc="-10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000" b="1" spc="-10" dirty="0">
                <a:solidFill>
                  <a:srgbClr val="CC0000"/>
                </a:solidFill>
                <a:latin typeface="Arial"/>
                <a:cs typeface="Arial"/>
              </a:rPr>
              <a:t>de </a:t>
            </a:r>
            <a:r>
              <a:rPr lang="es-AR" sz="2000" b="1" spc="-10" dirty="0" smtClean="0">
                <a:solidFill>
                  <a:srgbClr val="CC0000"/>
                </a:solidFill>
                <a:latin typeface="Arial"/>
                <a:cs typeface="Arial"/>
              </a:rPr>
              <a:t>imágenes</a:t>
            </a:r>
            <a:r>
              <a:rPr lang="en-US" sz="2000" b="1" spc="-10" dirty="0" smtClean="0">
                <a:solidFill>
                  <a:srgbClr val="CC0000"/>
                </a:solidFill>
                <a:latin typeface="Arial"/>
                <a:cs typeface="Arial"/>
              </a:rPr>
              <a:t> de </a:t>
            </a:r>
            <a:r>
              <a:rPr lang="es-AR" sz="2000" b="1" spc="-10" dirty="0" smtClean="0">
                <a:solidFill>
                  <a:srgbClr val="CC0000"/>
                </a:solidFill>
                <a:latin typeface="Arial"/>
                <a:cs typeface="Arial"/>
              </a:rPr>
              <a:t>microscopía</a:t>
            </a:r>
            <a:r>
              <a:rPr lang="en-US" sz="2000" b="1" spc="-10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000" b="1" spc="-10" dirty="0">
                <a:solidFill>
                  <a:srgbClr val="CC0000"/>
                </a:solidFill>
                <a:latin typeface="Arial"/>
                <a:cs typeface="Arial"/>
              </a:rPr>
              <a:t>confocal </a:t>
            </a:r>
            <a:r>
              <a:rPr lang="es-AR" sz="2000" b="1" spc="-10" dirty="0" smtClean="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lang="en-US" sz="2000" b="1" spc="-10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lang="en-US" sz="2000" b="1" spc="-10" dirty="0">
                <a:solidFill>
                  <a:srgbClr val="CC0000"/>
                </a:solidFill>
                <a:latin typeface="Arial"/>
                <a:cs typeface="Arial"/>
              </a:rPr>
              <a:t>python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9508" y="1842533"/>
            <a:ext cx="1808201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AR" sz="1050" dirty="0" smtClean="0">
                <a:latin typeface="Microsoft Sans Serif"/>
                <a:cs typeface="Microsoft Sans Serif"/>
              </a:rPr>
              <a:t>Talleres QB- IQUIBICEN </a:t>
            </a:r>
            <a:endParaRPr sz="105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174" y="2151208"/>
            <a:ext cx="2597874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Microsoft Sans Serif"/>
                <a:cs typeface="Microsoft Sans Serif"/>
              </a:rPr>
              <a:t>Facultad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Ciencias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Exactas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y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Naturales,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UBA</a:t>
            </a:r>
            <a:endParaRPr sz="90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5306" y="2436799"/>
            <a:ext cx="145161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AR" sz="900" spc="-5" dirty="0" smtClean="0">
                <a:latin typeface="Microsoft Sans Serif"/>
                <a:cs typeface="Microsoft Sans Serif"/>
              </a:rPr>
              <a:t>6 de Diciembre de 2024</a:t>
            </a:r>
            <a:endParaRPr sz="900" dirty="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Slicing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42" y="970711"/>
            <a:ext cx="2601595" cy="5365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005" marR="18415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np.array([[1,2,3],[4,5,6],[7,8,9]]) </a:t>
            </a:r>
            <a:r>
              <a:rPr kumimoji="0" sz="800" b="0" i="0" u="none" strike="noStrike" kern="1200" cap="none" spc="-4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f1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C[1,:]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c2</a:t>
            </a:r>
            <a:r>
              <a:rPr kumimoji="0" sz="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C[:,2]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sz="80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C[:2,1:]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653451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8404" y="1552972"/>
            <a:ext cx="4018915" cy="6934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f1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lang="es-AR" sz="900" spc="-40" noProof="0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í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ndice</a:t>
            </a:r>
            <a:r>
              <a:rPr kumimoji="0" sz="9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decir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[4,5,6]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c2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columna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lang="es-AR" sz="900" spc="-40" noProof="0" dirty="0">
                <a:solidFill>
                  <a:prstClr val="black"/>
                </a:solidFill>
                <a:latin typeface="Microsoft Sans Serif"/>
                <a:cs typeface="Microsoft Sans Serif"/>
              </a:rPr>
              <a:t>í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ndice</a:t>
            </a:r>
            <a:r>
              <a:rPr kumimoji="0" sz="900" b="0" i="0" u="none" strike="noStrike" kern="1200" cap="none" spc="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decir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[3,6,9]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sub-array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900" b="0" i="0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tomando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columnas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2.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decir,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829955"/>
            <a:ext cx="63131" cy="631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2006460"/>
            <a:ext cx="63131" cy="631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56764" y="2369250"/>
            <a:ext cx="269240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    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    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24785" y="2127816"/>
            <a:ext cx="39306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>
                <a:tab pos="317500" algn="l"/>
              </a:tabLst>
              <a:defRPr/>
            </a:pPr>
            <a:r>
              <a:rPr kumimoji="0" sz="9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	 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43937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s-AR" spc="-10" dirty="0" err="1" smtClean="0"/>
              <a:t>Copy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76542" y="970711"/>
            <a:ext cx="2601595" cy="287258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005" marR="18415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Canal_verde_2=</a:t>
            </a:r>
            <a:r>
              <a:rPr kumimoji="0" lang="es-AR" sz="800" b="0" i="0" u="none" strike="noStrike" kern="1200" cap="none" spc="-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canal_verde.copy</a:t>
            </a:r>
            <a:endParaRPr kumimoji="0" lang="es-AR" sz="800" b="0" i="0" u="none" strike="noStrike" kern="1200" cap="none" spc="-5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18415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800" spc="-5" dirty="0" smtClean="0">
                <a:solidFill>
                  <a:prstClr val="black"/>
                </a:solidFill>
                <a:latin typeface="Courier New"/>
                <a:cs typeface="Courier New"/>
              </a:rPr>
              <a:t>Canal_rojo_2=</a:t>
            </a:r>
            <a:r>
              <a:rPr lang="es-AR" sz="800" spc="-5" dirty="0" err="1" smtClean="0">
                <a:solidFill>
                  <a:prstClr val="black"/>
                </a:solidFill>
                <a:latin typeface="Courier New"/>
                <a:cs typeface="Courier New"/>
              </a:rPr>
              <a:t>canal_rojo.copy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404" y="1552972"/>
            <a:ext cx="4018915" cy="32957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Explicar</a:t>
            </a:r>
            <a:r>
              <a:rPr kumimoji="0" lang="es-AR" sz="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que con eso podemos tener copias del mismo </a:t>
            </a:r>
            <a:r>
              <a:rPr kumimoji="0" lang="es-AR" sz="9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lang="es-AR" sz="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que estamos usando. 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67409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s-AR" spc="-10" dirty="0" smtClean="0"/>
              <a:t>Mascaras Booleanas</a:t>
            </a:r>
            <a:endParaRPr spc="-10" dirty="0"/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8" y="815975"/>
            <a:ext cx="4276894" cy="19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503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77" y="1425575"/>
            <a:ext cx="4369435" cy="188513"/>
          </a:xfrm>
          <a:prstGeom prst="rect">
            <a:avLst/>
          </a:prstGeom>
          <a:solidFill>
            <a:srgbClr val="FFCCCC"/>
          </a:solidFill>
          <a:ln w="505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192530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¿</a:t>
            </a:r>
            <a:r>
              <a:rPr kumimoji="0" sz="10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C</a:t>
            </a:r>
            <a:r>
              <a:rPr kumimoji="0" sz="800" b="1" i="0" u="none" strike="noStrike" kern="1200" cap="none" spc="-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O</a:t>
            </a:r>
            <a:r>
              <a:rPr kumimoji="0" sz="1400" b="1" i="0" u="none" strike="noStrike" kern="1200" cap="none" spc="-7" normalizeH="0" baseline="308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´</a:t>
            </a:r>
            <a:r>
              <a:rPr kumimoji="0" sz="1400" b="1" i="0" u="none" strike="noStrike" kern="1200" cap="none" spc="-97" normalizeH="0" baseline="3086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M</a:t>
            </a:r>
            <a:r>
              <a:rPr kumimoji="0" sz="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O</a:t>
            </a:r>
            <a:r>
              <a: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8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S</a:t>
            </a:r>
            <a:r>
              <a:rPr kumimoji="0" sz="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E</a:t>
            </a:r>
            <a:r>
              <a: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8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REPRESEN</a:t>
            </a:r>
            <a:r>
              <a:rPr kumimoji="0" sz="8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T</a:t>
            </a:r>
            <a:r>
              <a:rPr kumimoji="0" sz="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A</a:t>
            </a:r>
            <a:r>
              <a: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8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UN</a:t>
            </a:r>
            <a:r>
              <a:rPr kumimoji="0" sz="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A</a:t>
            </a:r>
            <a:r>
              <a: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8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8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I</a:t>
            </a:r>
            <a:r>
              <a:rPr kumimoji="0" sz="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M</a:t>
            </a:r>
            <a:r>
              <a:rPr kumimoji="0" sz="8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A</a:t>
            </a:r>
            <a:r>
              <a:rPr kumimoji="0" sz="800" b="1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GEN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?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36659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01310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¿Co´mo</a:t>
            </a:r>
            <a:r>
              <a:rPr spc="10" dirty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i="1" spc="-20" dirty="0">
                <a:latin typeface="Arial"/>
                <a:cs typeface="Arial"/>
              </a:rPr>
              <a:t>ve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una</a:t>
            </a:r>
            <a:r>
              <a:rPr spc="10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10" dirty="0"/>
              <a:t> </a:t>
            </a:r>
            <a:r>
              <a:rPr spc="-10" dirty="0"/>
              <a:t>compu?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479839"/>
            <a:ext cx="4198620" cy="3009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2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imagen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escala de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grises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puede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pensarse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bidimensional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 </a:t>
            </a:r>
            <a:r>
              <a:rPr kumimoji="0" sz="9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donde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cada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nu´mero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indica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intensidad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gris: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712" y="858885"/>
            <a:ext cx="1588590" cy="189632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26384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01310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¿Co´mo</a:t>
            </a:r>
            <a:r>
              <a:rPr spc="10" dirty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i="1" spc="-20" dirty="0">
                <a:latin typeface="Arial"/>
                <a:cs typeface="Arial"/>
              </a:rPr>
              <a:t>ve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una</a:t>
            </a:r>
            <a:r>
              <a:rPr spc="10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10" dirty="0"/>
              <a:t> </a:t>
            </a:r>
            <a:r>
              <a:rPr spc="-10" dirty="0"/>
              <a:t>compu?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479839"/>
            <a:ext cx="4198620" cy="3009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2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imagen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escala de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grises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puede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pensarse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bidimensional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 </a:t>
            </a:r>
            <a:r>
              <a:rPr kumimoji="0" sz="9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donde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cada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nu´mero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indica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intensidad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gris: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712" y="858885"/>
            <a:ext cx="1588590" cy="18963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2843385"/>
            <a:ext cx="434022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usan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codificaciones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que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ocupen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byte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nu´mero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(pueden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decimales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entre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enteros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entre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255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).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60736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01310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¿Co´mo</a:t>
            </a:r>
            <a:r>
              <a:rPr spc="10" dirty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i="1" spc="-20" dirty="0">
                <a:latin typeface="Arial"/>
                <a:cs typeface="Arial"/>
              </a:rPr>
              <a:t>ve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una</a:t>
            </a:r>
            <a:r>
              <a:rPr spc="10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10" dirty="0"/>
              <a:t> </a:t>
            </a:r>
            <a:r>
              <a:rPr spc="-10" dirty="0"/>
              <a:t>compu?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479839"/>
            <a:ext cx="4198620" cy="3009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2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imagen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escala de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grises</a:t>
            </a: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puede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pensarse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bidimensional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 </a:t>
            </a:r>
            <a:r>
              <a:rPr kumimoji="0" sz="9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donde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cada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nu´mero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indica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intensidad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gris: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712" y="858885"/>
            <a:ext cx="1588590" cy="18963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2843385"/>
            <a:ext cx="434022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usan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codificaciones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que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ocupen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byte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nu´mero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(pueden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decimales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entre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enteros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entre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255).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ejemplo: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negro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blanco.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45019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</a:t>
            </a:r>
            <a:r>
              <a:rPr spc="-60" dirty="0" smtClean="0"/>
              <a:t>C</a:t>
            </a:r>
            <a:r>
              <a:rPr lang="es-AR" spc="-60" dirty="0" err="1" smtClean="0"/>
              <a:t>ó</a:t>
            </a:r>
            <a:r>
              <a:rPr spc="-60" dirty="0" err="1" smtClean="0"/>
              <a:t>mo</a:t>
            </a:r>
            <a:r>
              <a:rPr spc="10" dirty="0" smtClean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i="1" spc="-20" dirty="0">
                <a:latin typeface="Arial"/>
                <a:cs typeface="Arial"/>
              </a:rPr>
              <a:t>ve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una</a:t>
            </a:r>
            <a:r>
              <a:rPr spc="10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10" dirty="0"/>
              <a:t> </a:t>
            </a:r>
            <a:r>
              <a:rPr spc="-10" dirty="0"/>
              <a:t>compu?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615703"/>
            <a:ext cx="35490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Podemos,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ejemplo,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crear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imagen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mediante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41" y="871359"/>
            <a:ext cx="2241550" cy="49500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</a:t>
            </a:r>
            <a:r>
              <a:rPr kumimoji="0" sz="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numpy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as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30988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matplotlib.pyplot as plt </a:t>
            </a:r>
            <a:r>
              <a:rPr kumimoji="0" sz="800" b="0" i="0" u="none" strike="noStrike" kern="1200" cap="none" spc="-4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 = </a:t>
            </a:r>
            <a:r>
              <a:rPr kumimoji="0" sz="800" b="0" i="0" u="none" strike="noStrike" kern="1200" cap="none" spc="-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np.random</a:t>
            </a:r>
            <a:r>
              <a:rPr kumimoji="0" lang="es-AR" sz="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random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((8,8))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plt.imshow(im,cmap='binary_r')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55895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</a:t>
            </a:r>
            <a:r>
              <a:rPr spc="-60" dirty="0" smtClean="0"/>
              <a:t>C</a:t>
            </a:r>
            <a:r>
              <a:rPr lang="es-AR" spc="-60" dirty="0" err="1" smtClean="0"/>
              <a:t>ó</a:t>
            </a:r>
            <a:r>
              <a:rPr spc="-60" dirty="0" err="1" smtClean="0"/>
              <a:t>mo</a:t>
            </a:r>
            <a:r>
              <a:rPr spc="10" dirty="0" smtClean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i="1" spc="-20" dirty="0">
                <a:latin typeface="Arial"/>
                <a:cs typeface="Arial"/>
              </a:rPr>
              <a:t>ve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una</a:t>
            </a:r>
            <a:r>
              <a:rPr spc="10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10" dirty="0"/>
              <a:t> </a:t>
            </a:r>
            <a:r>
              <a:rPr spc="-10" dirty="0"/>
              <a:t>compu?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615703"/>
            <a:ext cx="35490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Podemos,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ejemplo,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crear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imagen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mediante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41" y="871359"/>
            <a:ext cx="2241550" cy="5365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</a:t>
            </a:r>
            <a:r>
              <a:rPr kumimoji="0" sz="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numpy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as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30988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matplotlib.pyplot as plt </a:t>
            </a:r>
            <a:r>
              <a:rPr kumimoji="0" sz="800" b="0" i="0" u="none" strike="noStrike" kern="1200" cap="none" spc="-4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 = np.random.random((8,8))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plt.imshow(im,cmap='binary_r')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917194"/>
            <a:ext cx="63131" cy="631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83090" y="816423"/>
            <a:ext cx="1727835" cy="6559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bidimensional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cmap='binary_r'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colormap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escala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usual: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negro,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blanco.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1093698"/>
            <a:ext cx="63131" cy="6313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83424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</a:t>
            </a:r>
            <a:r>
              <a:rPr spc="-60" dirty="0" smtClean="0"/>
              <a:t>C</a:t>
            </a:r>
            <a:r>
              <a:rPr lang="es-AR" spc="-60" dirty="0" err="1" smtClean="0"/>
              <a:t>ó</a:t>
            </a:r>
            <a:r>
              <a:rPr spc="-60" dirty="0" err="1" smtClean="0"/>
              <a:t>mo</a:t>
            </a:r>
            <a:r>
              <a:rPr spc="10" dirty="0" smtClean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i="1" spc="-20" dirty="0">
                <a:latin typeface="Arial"/>
                <a:cs typeface="Arial"/>
              </a:rPr>
              <a:t>ve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una</a:t>
            </a:r>
            <a:r>
              <a:rPr spc="10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10" dirty="0"/>
              <a:t> </a:t>
            </a:r>
            <a:r>
              <a:rPr spc="-10" dirty="0"/>
              <a:t>compu?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615703"/>
            <a:ext cx="35490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Podemos,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ejemplo,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crear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imagen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mediante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41" y="871359"/>
            <a:ext cx="2241550" cy="5365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</a:t>
            </a:r>
            <a:r>
              <a:rPr kumimoji="0" sz="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numpy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as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30988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matplotlib.pyplot as plt </a:t>
            </a:r>
            <a:r>
              <a:rPr kumimoji="0" sz="800" b="0" i="0" u="none" strike="noStrike" kern="1200" cap="none" spc="-4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 = np.random.random((8,8))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plt.imshow(im,cmap='binary_r')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917194"/>
            <a:ext cx="63131" cy="631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83090" y="816423"/>
            <a:ext cx="1727835" cy="6559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bidimensional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cmap='binary_r'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colormap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escala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usual: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negro,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blanco.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1093698"/>
            <a:ext cx="63131" cy="631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83" y="1800686"/>
            <a:ext cx="2334505" cy="9589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2009" y="1530105"/>
            <a:ext cx="1496616" cy="151740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96447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303995" cy="137299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0" marR="58419" lvl="0" indent="0" algn="r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>
                <a:latin typeface="Microsonft sanz"/>
              </a:rPr>
              <a:t>Algunas</a:t>
            </a:r>
            <a:r>
              <a:rPr spc="5" dirty="0">
                <a:latin typeface="Microsonft sanz"/>
              </a:rPr>
              <a:t> </a:t>
            </a:r>
            <a:r>
              <a:rPr spc="-5" dirty="0">
                <a:latin typeface="Microsonft sanz"/>
              </a:rPr>
              <a:t>cosas</a:t>
            </a:r>
            <a:r>
              <a:rPr spc="10" dirty="0">
                <a:latin typeface="Microsonft sanz"/>
              </a:rPr>
              <a:t> </a:t>
            </a:r>
            <a:r>
              <a:rPr spc="-10" dirty="0">
                <a:latin typeface="Microsonft sanz"/>
              </a:rPr>
              <a:t>de</a:t>
            </a:r>
            <a:r>
              <a:rPr spc="5" dirty="0">
                <a:latin typeface="Microsonft sanz"/>
              </a:rPr>
              <a:t> </a:t>
            </a:r>
            <a:r>
              <a:rPr i="1" spc="-15" dirty="0">
                <a:latin typeface="Microsonft sanz"/>
                <a:cs typeface="Arial"/>
              </a:rPr>
              <a:t>arrays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de</a:t>
            </a:r>
            <a:r>
              <a:rPr spc="5" dirty="0"/>
              <a:t> </a:t>
            </a:r>
            <a:r>
              <a:rPr b="1" spc="-10" dirty="0">
                <a:latin typeface="Courier New"/>
                <a:cs typeface="Courier New"/>
              </a:rPr>
              <a:t>NumPy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050" y="663575"/>
            <a:ext cx="3653154" cy="1197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900" spc="-7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Vamos a trabajar con </a:t>
            </a:r>
            <a:r>
              <a:rPr lang="es-AR" sz="900" spc="-75" dirty="0" err="1" smtClean="0">
                <a:solidFill>
                  <a:prstClr val="black"/>
                </a:solidFill>
                <a:latin typeface="Microsoft Sans Serif"/>
                <a:cs typeface="Microsoft Sans Serif"/>
              </a:rPr>
              <a:t>python</a:t>
            </a:r>
            <a:r>
              <a:rPr lang="es-AR" sz="900" spc="-7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 (vamos a suponer que mas o menos manejan)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900" b="0" i="0" u="none" strike="noStrike" kern="1200" cap="none" spc="-7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900" spc="-7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Dentro de Python vamos a trabajar con una librería que se llama </a:t>
            </a:r>
            <a:r>
              <a:rPr lang="es-AR" sz="900" spc="-75" dirty="0" err="1" smtClean="0">
                <a:solidFill>
                  <a:prstClr val="black"/>
                </a:solidFill>
                <a:latin typeface="Microsoft Sans Serif"/>
                <a:cs typeface="Microsoft Sans Serif"/>
              </a:rPr>
              <a:t>Numpy</a:t>
            </a:r>
            <a:r>
              <a:rPr lang="es-AR" sz="900" spc="-7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, porque nos permite manipular </a:t>
            </a:r>
            <a:r>
              <a:rPr lang="es-AR" sz="900" spc="-75" dirty="0" err="1" smtClean="0">
                <a:solidFill>
                  <a:prstClr val="black"/>
                </a:solidFill>
                <a:latin typeface="Microsoft Sans Serif"/>
                <a:cs typeface="Microsoft Sans Serif"/>
              </a:rPr>
              <a:t>arrays</a:t>
            </a:r>
            <a:r>
              <a:rPr lang="es-AR" sz="900" spc="-7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.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900" spc="-75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900" spc="-7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¿Qué son? ¿Qué necesitamos saber el </a:t>
            </a:r>
            <a:r>
              <a:rPr lang="es-AR" sz="900" spc="-75" dirty="0" err="1" smtClean="0">
                <a:solidFill>
                  <a:prstClr val="black"/>
                </a:solidFill>
                <a:latin typeface="Microsoft Sans Serif"/>
                <a:cs typeface="Microsoft Sans Serif"/>
              </a:rPr>
              <a:t>dia</a:t>
            </a:r>
            <a:r>
              <a:rPr lang="es-AR" sz="900" spc="-7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 de hoy sobre su manipulación?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900" spc="-75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900" spc="-7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¿Por qué sirve usarlos para representar/trabajar con imágenes?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155307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</a:t>
            </a:r>
            <a:r>
              <a:rPr spc="-60" dirty="0" smtClean="0"/>
              <a:t>C</a:t>
            </a:r>
            <a:r>
              <a:rPr lang="es-AR" spc="-60" dirty="0" err="1" smtClean="0"/>
              <a:t>ó</a:t>
            </a:r>
            <a:r>
              <a:rPr spc="-60" dirty="0" err="1" smtClean="0"/>
              <a:t>mo</a:t>
            </a:r>
            <a:r>
              <a:rPr spc="10" dirty="0" smtClean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i="1" spc="-20" dirty="0">
                <a:latin typeface="Arial"/>
                <a:cs typeface="Arial"/>
              </a:rPr>
              <a:t>ve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una</a:t>
            </a:r>
            <a:r>
              <a:rPr spc="10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10" dirty="0"/>
              <a:t> </a:t>
            </a:r>
            <a:r>
              <a:rPr spc="-10" dirty="0"/>
              <a:t>compu?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615703"/>
            <a:ext cx="35490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Podemos,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ejemplo,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crear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imagen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mediante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41" y="871359"/>
            <a:ext cx="2241550" cy="5365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</a:t>
            </a:r>
            <a:r>
              <a:rPr kumimoji="0" sz="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numpy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as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30988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matplotlib.pyplot as plt </a:t>
            </a:r>
            <a:r>
              <a:rPr kumimoji="0" sz="800" b="0" i="0" u="none" strike="noStrike" kern="1200" cap="none" spc="-4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 = np.random.random((8,8))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plt.imshow(im,cmap='binary_r')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917194"/>
            <a:ext cx="63131" cy="631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83090" y="816423"/>
            <a:ext cx="1727835" cy="6559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bidimensional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cmap='binary_r'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colormap</a:t>
            </a:r>
            <a:r>
              <a:rPr kumimoji="0" sz="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escala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usual: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negro,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blanco.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1093698"/>
            <a:ext cx="63131" cy="631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83" y="1800686"/>
            <a:ext cx="2334505" cy="9589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2009" y="1530105"/>
            <a:ext cx="1496616" cy="151740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30379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533650" cy="1776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20" dirty="0"/>
              <a:t>¿Y</a:t>
            </a:r>
            <a:r>
              <a:rPr spc="5" dirty="0"/>
              <a:t> </a:t>
            </a:r>
            <a:r>
              <a:rPr spc="-10" dirty="0"/>
              <a:t>si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5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5" dirty="0"/>
              <a:t>es</a:t>
            </a:r>
            <a:r>
              <a:rPr spc="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b="1" spc="-10" dirty="0">
                <a:latin typeface="Arial"/>
                <a:cs typeface="Arial"/>
              </a:rPr>
              <a:t>color</a:t>
            </a:r>
            <a:r>
              <a:rPr spc="-10" dirty="0"/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330" y="561013"/>
            <a:ext cx="4147185" cy="19107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obtienen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mezclando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primarios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88594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533650" cy="1776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20" dirty="0"/>
              <a:t>¿Y</a:t>
            </a:r>
            <a:r>
              <a:rPr spc="5" dirty="0"/>
              <a:t> </a:t>
            </a:r>
            <a:r>
              <a:rPr spc="-10" dirty="0"/>
              <a:t>si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5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5" dirty="0"/>
              <a:t>es</a:t>
            </a:r>
            <a:r>
              <a:rPr spc="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b="1" spc="-10" dirty="0">
                <a:latin typeface="Arial"/>
                <a:cs typeface="Arial"/>
              </a:rPr>
              <a:t>color</a:t>
            </a:r>
            <a:r>
              <a:rPr spc="-10" dirty="0"/>
              <a:t>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838288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561013"/>
            <a:ext cx="4147185" cy="50936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obtienen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mezclando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primarios.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Nuestros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ojos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receptores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rojo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verde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azul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nuestro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cerebro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 </a:t>
            </a:r>
            <a:r>
              <a:rPr kumimoji="0" sz="9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mezcla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553332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533650" cy="1776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20" dirty="0"/>
              <a:t>¿Y</a:t>
            </a:r>
            <a:r>
              <a:rPr spc="5" dirty="0"/>
              <a:t> </a:t>
            </a:r>
            <a:r>
              <a:rPr spc="-10" dirty="0"/>
              <a:t>si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5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5" dirty="0"/>
              <a:t>es</a:t>
            </a:r>
            <a:r>
              <a:rPr spc="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b="1" spc="-10" dirty="0">
                <a:latin typeface="Arial"/>
                <a:cs typeface="Arial"/>
              </a:rPr>
              <a:t>color</a:t>
            </a:r>
            <a:r>
              <a:rPr spc="-10" dirty="0"/>
              <a:t>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838288"/>
            <a:ext cx="63131" cy="631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463" y="1153337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561013"/>
            <a:ext cx="4147185" cy="694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obtienen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mezclando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primarios.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Nuestros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ojos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receptores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rojo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verde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azul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nuestro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cerebro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 </a:t>
            </a:r>
            <a:r>
              <a:rPr kumimoji="0" sz="9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mezcla.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hecho,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zoom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sobre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pantalla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led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muestra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siguiente: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4333" y="1294948"/>
            <a:ext cx="2253449" cy="126420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480779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533650" cy="1776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20" dirty="0"/>
              <a:t>¿Y</a:t>
            </a:r>
            <a:r>
              <a:rPr spc="5" dirty="0"/>
              <a:t> </a:t>
            </a:r>
            <a:r>
              <a:rPr spc="-10" dirty="0"/>
              <a:t>si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5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5" dirty="0"/>
              <a:t>es</a:t>
            </a:r>
            <a:r>
              <a:rPr spc="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b="1" spc="-10" dirty="0">
                <a:latin typeface="Arial"/>
                <a:cs typeface="Arial"/>
              </a:rPr>
              <a:t>color</a:t>
            </a:r>
            <a:r>
              <a:rPr spc="-10" dirty="0"/>
              <a:t>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838288"/>
            <a:ext cx="63131" cy="631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463" y="1153337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561013"/>
            <a:ext cx="4147185" cy="694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obtienen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mezclando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primarios.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Nuestros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ojos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receptores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rojo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verde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azul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nuestro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cerebro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 </a:t>
            </a:r>
            <a:r>
              <a:rPr kumimoji="0" sz="9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mezcla.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hecho,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zoom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sobre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pantalla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led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muestra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siguiente: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4333" y="1294948"/>
            <a:ext cx="2253449" cy="12642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463" y="2669984"/>
            <a:ext cx="63131" cy="631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8404" y="2569226"/>
            <a:ext cx="3787775" cy="19107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Cada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celda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contiene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tres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luces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led: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roja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verde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otra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azul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21224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533650" cy="1776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20" dirty="0"/>
              <a:t>¿Y</a:t>
            </a:r>
            <a:r>
              <a:rPr spc="5" dirty="0"/>
              <a:t> </a:t>
            </a:r>
            <a:r>
              <a:rPr spc="-10" dirty="0"/>
              <a:t>si</a:t>
            </a:r>
            <a:r>
              <a:rPr spc="10" dirty="0"/>
              <a:t> </a:t>
            </a:r>
            <a:r>
              <a:rPr spc="-10" dirty="0"/>
              <a:t>la</a:t>
            </a:r>
            <a:r>
              <a:rPr spc="5" dirty="0"/>
              <a:t> </a:t>
            </a:r>
            <a:r>
              <a:rPr spc="-10" dirty="0"/>
              <a:t>imagen</a:t>
            </a:r>
            <a:r>
              <a:rPr spc="10" dirty="0"/>
              <a:t> </a:t>
            </a:r>
            <a:r>
              <a:rPr spc="-5" dirty="0"/>
              <a:t>es</a:t>
            </a:r>
            <a:r>
              <a:rPr spc="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b="1" spc="-10" dirty="0">
                <a:latin typeface="Arial"/>
                <a:cs typeface="Arial"/>
              </a:rPr>
              <a:t>color</a:t>
            </a:r>
            <a:r>
              <a:rPr spc="-10" dirty="0"/>
              <a:t>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838288"/>
            <a:ext cx="63131" cy="631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463" y="1153337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30" y="561013"/>
            <a:ext cx="4147185" cy="694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obtienen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mezclando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primarios.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Nuestros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ojos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receptores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rojo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verde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azul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nuestro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cerebro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 </a:t>
            </a:r>
            <a:r>
              <a:rPr kumimoji="0" sz="9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mezcla.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hecho,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zoom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sobre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pantalla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led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muestra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siguiente: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4333" y="1294948"/>
            <a:ext cx="2253449" cy="12642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463" y="2669984"/>
            <a:ext cx="63131" cy="631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8404" y="2569226"/>
            <a:ext cx="3787775" cy="5175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Cada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celda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contiene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tres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luces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led: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roja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verde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otra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azul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tan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chiquitas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nuestro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ojo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no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distingue: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mezcla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tres </a:t>
            </a:r>
            <a:r>
              <a:rPr kumimoji="0" sz="9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colores.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463" y="2846489"/>
            <a:ext cx="63131" cy="6313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952893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474264" cy="218670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35" dirty="0" err="1" smtClean="0"/>
              <a:t>Codificaci</a:t>
            </a:r>
            <a:r>
              <a:rPr lang="es-AR" spc="-35" dirty="0" err="1" smtClean="0"/>
              <a:t>ó</a:t>
            </a:r>
            <a:r>
              <a:rPr spc="-35" dirty="0" smtClean="0"/>
              <a:t>n</a:t>
            </a:r>
            <a:r>
              <a:rPr spc="-25" dirty="0" smtClean="0"/>
              <a:t> </a:t>
            </a:r>
            <a:r>
              <a:rPr spc="-10" dirty="0"/>
              <a:t>RGB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635934"/>
            <a:ext cx="420116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codificaci</a:t>
            </a:r>
            <a:r>
              <a:rPr kumimoji="0" lang="es-AR" sz="900" b="0" i="0" u="none" strike="noStrike" kern="1200" cap="none" spc="-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ó</a:t>
            </a:r>
            <a:r>
              <a:rPr kumimoji="0" sz="900" b="0" i="0" u="none" strike="noStrike" kern="1200" cap="none" spc="-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</a:t>
            </a:r>
            <a:r>
              <a:rPr kumimoji="0" sz="900" b="0" i="0" u="none" strike="noStrike" kern="1200" cap="none" spc="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RGB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(del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4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ingles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Red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Green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Blue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),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tres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</a:t>
            </a:r>
            <a:r>
              <a:rPr lang="es-AR" sz="900" spc="-40" dirty="0">
                <a:solidFill>
                  <a:prstClr val="black"/>
                </a:solidFill>
                <a:latin typeface="Microsoft Sans Serif"/>
                <a:cs typeface="Microsoft Sans Serif"/>
              </a:rPr>
              <a:t>ú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meros</a:t>
            </a:r>
            <a:r>
              <a:rPr kumimoji="0" sz="900" b="0" i="0" u="none" strike="noStrike" kern="1200" cap="none" spc="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indican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intensidad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Rojo,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Verde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Azul,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respectivamente.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4974" y="1304970"/>
            <a:ext cx="669290" cy="162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0)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0)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0)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5)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0)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(1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0)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8;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9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8)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87891" y="1229106"/>
            <a:ext cx="202565" cy="1666875"/>
            <a:chOff x="2587891" y="1229106"/>
            <a:chExt cx="202565" cy="1666875"/>
          </a:xfrm>
        </p:grpSpPr>
        <p:sp>
          <p:nvSpPr>
            <p:cNvPr id="8" name="object 8"/>
            <p:cNvSpPr/>
            <p:nvPr/>
          </p:nvSpPr>
          <p:spPr>
            <a:xfrm>
              <a:off x="2587891" y="1229106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5">
                  <a:moveTo>
                    <a:pt x="202438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202438" y="202437"/>
                  </a:lnTo>
                  <a:lnTo>
                    <a:pt x="2024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87891" y="1473111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202438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202438" y="202437"/>
                  </a:lnTo>
                  <a:lnTo>
                    <a:pt x="202438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87891" y="1717116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202438" y="0"/>
                  </a:moveTo>
                  <a:lnTo>
                    <a:pt x="0" y="0"/>
                  </a:lnTo>
                  <a:lnTo>
                    <a:pt x="0" y="202438"/>
                  </a:lnTo>
                  <a:lnTo>
                    <a:pt x="202438" y="202438"/>
                  </a:lnTo>
                  <a:lnTo>
                    <a:pt x="20243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87891" y="1961121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202438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202438" y="202437"/>
                  </a:lnTo>
                  <a:lnTo>
                    <a:pt x="202438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87891" y="2205126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202438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202438" y="202437"/>
                  </a:lnTo>
                  <a:lnTo>
                    <a:pt x="20243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87891" y="2449131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202438" y="0"/>
                  </a:moveTo>
                  <a:lnTo>
                    <a:pt x="0" y="0"/>
                  </a:lnTo>
                  <a:lnTo>
                    <a:pt x="0" y="202438"/>
                  </a:lnTo>
                  <a:lnTo>
                    <a:pt x="202438" y="202438"/>
                  </a:lnTo>
                  <a:lnTo>
                    <a:pt x="202438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87891" y="2693136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202438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202438" y="202437"/>
                  </a:lnTo>
                  <a:lnTo>
                    <a:pt x="202438" y="0"/>
                  </a:lnTo>
                  <a:close/>
                </a:path>
              </a:pathLst>
            </a:custGeom>
            <a:solidFill>
              <a:srgbClr val="00CC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6" name="object 16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Pensamiento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Computacional</a:t>
            </a:r>
            <a:r>
              <a:rPr kumimoji="0" sz="500" b="0" i="0" u="none" strike="noStrike" kern="1200" cap="none" spc="15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(Exactas-UBA)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24608" y="3348759"/>
            <a:ext cx="958850" cy="1054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Clase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5:</a:t>
            </a:r>
            <a:r>
              <a:rPr kumimoji="0" sz="500" b="0" i="0" u="none" strike="noStrike" kern="1200" cap="none" spc="25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500" b="0" i="0" u="none" strike="noStrike" kern="1200" cap="none" spc="-20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Ima´genes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y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8E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2" action="ppaction://hlinksldjump"/>
              </a:rPr>
              <a:t>diccionarios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Segundo</a:t>
            </a:r>
            <a:r>
              <a:rPr kumimoji="0" sz="500" b="0" i="0" u="none" strike="noStrike" kern="1200" cap="none" spc="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Cuatrimestre</a:t>
            </a:r>
            <a:r>
              <a:rPr kumimoji="0" sz="500" b="0" i="0" u="none" strike="noStrike" kern="1200" cap="none" spc="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2024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10</a:t>
            </a:r>
            <a:r>
              <a:rPr kumimoji="0" sz="500" b="0" i="0" u="none" strike="noStrike" kern="1200" cap="none" spc="-5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0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5" normalizeH="0" baseline="0" noProof="0" dirty="0">
                <a:ln>
                  <a:noFill/>
                </a:ln>
                <a:solidFill>
                  <a:srgbClr val="7A0000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0823475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457450" cy="2063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20" dirty="0"/>
              <a:t>Volviendo</a:t>
            </a:r>
            <a:r>
              <a:rPr dirty="0"/>
              <a:t> </a:t>
            </a:r>
            <a:r>
              <a:rPr spc="-10" dirty="0"/>
              <a:t>a</a:t>
            </a:r>
            <a:r>
              <a:rPr spc="5" dirty="0"/>
              <a:t> </a:t>
            </a:r>
            <a:r>
              <a:rPr spc="-10" dirty="0"/>
              <a:t>la</a:t>
            </a:r>
            <a:r>
              <a:rPr spc="5" dirty="0"/>
              <a:t> </a:t>
            </a:r>
            <a:r>
              <a:rPr spc="-35" dirty="0" err="1" smtClean="0"/>
              <a:t>codificaci</a:t>
            </a:r>
            <a:r>
              <a:rPr lang="es-AR" spc="-35" dirty="0" err="1" smtClean="0"/>
              <a:t>ó</a:t>
            </a:r>
            <a:r>
              <a:rPr spc="-35" dirty="0" smtClean="0"/>
              <a:t>n</a:t>
            </a:r>
            <a:r>
              <a:rPr spc="5" dirty="0" smtClean="0"/>
              <a:t> </a:t>
            </a:r>
            <a:r>
              <a:rPr spc="-10" dirty="0"/>
              <a:t>RGB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476438"/>
            <a:ext cx="63131" cy="631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4330" y="1199747"/>
            <a:ext cx="4369435" cy="349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marR="5080" lvl="0" indent="-234315" algn="l" defTabSz="914400" rtl="0" eaLnBrk="1" fontAlgn="auto" latinLnBrk="0" hangingPunct="1">
              <a:lnSpc>
                <a:spcPct val="1284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codificar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necesitamos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tres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</a:t>
            </a:r>
            <a:r>
              <a:rPr kumimoji="0" lang="es-AR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ú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meros</a:t>
            </a:r>
            <a:r>
              <a:rPr kumimoji="0" sz="9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podemos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imagen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como: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array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tridimensional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103070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457450" cy="2063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20" dirty="0"/>
              <a:t>Volviendo</a:t>
            </a:r>
            <a:r>
              <a:rPr dirty="0"/>
              <a:t> </a:t>
            </a:r>
            <a:r>
              <a:rPr spc="-10" dirty="0"/>
              <a:t>a</a:t>
            </a:r>
            <a:r>
              <a:rPr spc="5" dirty="0"/>
              <a:t> </a:t>
            </a:r>
            <a:r>
              <a:rPr spc="-10" dirty="0"/>
              <a:t>la</a:t>
            </a:r>
            <a:r>
              <a:rPr spc="5" dirty="0"/>
              <a:t> </a:t>
            </a:r>
            <a:r>
              <a:rPr spc="-35" dirty="0" err="1" smtClean="0"/>
              <a:t>codificaci</a:t>
            </a:r>
            <a:r>
              <a:rPr lang="es-AR" spc="-35" dirty="0" err="1" smtClean="0"/>
              <a:t>ó</a:t>
            </a:r>
            <a:r>
              <a:rPr spc="-35" dirty="0" smtClean="0"/>
              <a:t>n</a:t>
            </a:r>
            <a:r>
              <a:rPr spc="5" dirty="0" smtClean="0"/>
              <a:t> </a:t>
            </a:r>
            <a:r>
              <a:rPr spc="-10" dirty="0"/>
              <a:t>RGB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476438"/>
            <a:ext cx="63131" cy="631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652943"/>
            <a:ext cx="63131" cy="631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4330" y="1199747"/>
            <a:ext cx="4369435" cy="54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marR="5080" lvl="0" indent="-234315" algn="l" defTabSz="914400" rtl="0" eaLnBrk="1" fontAlgn="auto" latinLnBrk="0" hangingPunct="1">
              <a:lnSpc>
                <a:spcPct val="1284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codificar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necesitamos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tres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</a:t>
            </a:r>
            <a:r>
              <a:rPr kumimoji="0" lang="es-AR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ú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meros</a:t>
            </a:r>
            <a:r>
              <a:rPr kumimoji="0" sz="9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podemos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imagen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como: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array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tridimensional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 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taman˜o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900" b="0" i="1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×</a:t>
            </a:r>
            <a:r>
              <a:rPr kumimoji="0" sz="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900" b="0" i="1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×</a:t>
            </a:r>
            <a:r>
              <a:rPr kumimoji="0" sz="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900" b="0" i="0" u="none" strike="noStrike" kern="1200" cap="none" spc="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309085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457450" cy="2063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 marR="0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20" dirty="0"/>
              <a:t>Volviendo</a:t>
            </a:r>
            <a:r>
              <a:rPr dirty="0"/>
              <a:t> </a:t>
            </a:r>
            <a:r>
              <a:rPr spc="-10" dirty="0"/>
              <a:t>a</a:t>
            </a:r>
            <a:r>
              <a:rPr spc="5" dirty="0"/>
              <a:t> </a:t>
            </a:r>
            <a:r>
              <a:rPr spc="-10" dirty="0"/>
              <a:t>la</a:t>
            </a:r>
            <a:r>
              <a:rPr spc="5" dirty="0"/>
              <a:t> </a:t>
            </a:r>
            <a:r>
              <a:rPr spc="-35" dirty="0" err="1" smtClean="0"/>
              <a:t>codificaci</a:t>
            </a:r>
            <a:r>
              <a:rPr lang="es-AR" spc="-35" dirty="0" err="1" smtClean="0"/>
              <a:t>ó</a:t>
            </a:r>
            <a:r>
              <a:rPr spc="-35" dirty="0" smtClean="0"/>
              <a:t>n</a:t>
            </a:r>
            <a:r>
              <a:rPr spc="5" dirty="0" smtClean="0"/>
              <a:t> </a:t>
            </a:r>
            <a:r>
              <a:rPr spc="-10" dirty="0"/>
              <a:t>RGB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476438"/>
            <a:ext cx="63131" cy="631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652943"/>
            <a:ext cx="63131" cy="631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829447"/>
            <a:ext cx="63131" cy="631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463" y="2005952"/>
            <a:ext cx="63131" cy="631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4330" y="1199747"/>
            <a:ext cx="4369435" cy="90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marR="5080" lvl="0" indent="-234315" algn="l" defTabSz="914400" rtl="0" eaLnBrk="1" fontAlgn="auto" latinLnBrk="0" hangingPunct="1">
              <a:lnSpc>
                <a:spcPct val="1284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para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codificar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necesitamos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tres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</a:t>
            </a:r>
            <a:r>
              <a:rPr kumimoji="0" lang="es-AR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ú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meros</a:t>
            </a:r>
            <a:r>
              <a:rPr kumimoji="0" sz="9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podemos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pensar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imagen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como: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array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tridimensional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 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taman˜o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900" b="0" i="1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×</a:t>
            </a:r>
            <a:r>
              <a:rPr kumimoji="0" sz="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900" b="0" i="1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×</a:t>
            </a:r>
            <a:r>
              <a:rPr kumimoji="0" sz="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9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8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8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cantidad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columnas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3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</a:t>
            </a:r>
            <a:r>
              <a:rPr lang="es-AR" sz="900" spc="-35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kumimoji="0" sz="900" b="0" i="0" u="none" strike="noStrike" kern="1200" cap="none" spc="-3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xeles</a:t>
            </a:r>
            <a:r>
              <a:rPr kumimoji="0" sz="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)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8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3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capas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</a:t>
            </a:r>
            <a:r>
              <a:rPr kumimoji="0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57077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s-ES" spc="-10" dirty="0">
                <a:latin typeface="Microsonft sanz"/>
              </a:rPr>
              <a:t>Algunas</a:t>
            </a:r>
            <a:r>
              <a:rPr lang="es-ES" spc="5" dirty="0">
                <a:latin typeface="Microsonft sanz"/>
              </a:rPr>
              <a:t> </a:t>
            </a:r>
            <a:r>
              <a:rPr lang="es-ES" spc="-5" dirty="0">
                <a:latin typeface="Microsonft sanz"/>
              </a:rPr>
              <a:t>cosas</a:t>
            </a:r>
            <a:r>
              <a:rPr lang="es-ES" spc="10" dirty="0">
                <a:latin typeface="Microsonft sanz"/>
              </a:rPr>
              <a:t> </a:t>
            </a:r>
            <a:r>
              <a:rPr lang="es-ES" spc="-10" dirty="0">
                <a:latin typeface="Microsonft sanz"/>
              </a:rPr>
              <a:t>de</a:t>
            </a:r>
            <a:r>
              <a:rPr lang="es-ES" spc="5" dirty="0">
                <a:latin typeface="Microsonft sanz"/>
              </a:rPr>
              <a:t> </a:t>
            </a:r>
            <a:r>
              <a:rPr lang="es-ES" i="1" spc="-15" dirty="0" err="1">
                <a:latin typeface="Microsonft sanz"/>
                <a:cs typeface="Arial"/>
              </a:rPr>
              <a:t>arrays</a:t>
            </a:r>
            <a:r>
              <a:rPr lang="es-ES" i="1" spc="-5" dirty="0">
                <a:latin typeface="Arial"/>
                <a:cs typeface="Arial"/>
              </a:rPr>
              <a:t> </a:t>
            </a:r>
            <a:r>
              <a:rPr lang="es-ES" spc="-10" dirty="0"/>
              <a:t>de</a:t>
            </a:r>
            <a:r>
              <a:rPr lang="es-ES" spc="5" dirty="0"/>
              <a:t> </a:t>
            </a:r>
            <a:r>
              <a:rPr lang="es-ES" b="1" spc="-10" dirty="0" err="1">
                <a:latin typeface="Courier New"/>
                <a:cs typeface="Courier New"/>
              </a:rPr>
              <a:t>NumPy</a:t>
            </a:r>
            <a:endParaRPr spc="-1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72" y="633924"/>
            <a:ext cx="3653154" cy="22890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¿</a:t>
            </a:r>
            <a:r>
              <a:rPr kumimoji="0" sz="900" b="0" i="0" u="none" strike="noStrike" kern="1200" cap="none" spc="-7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</a:t>
            </a:r>
            <a:r>
              <a:rPr lang="es-AR" sz="900" spc="-75" noProof="0" dirty="0">
                <a:solidFill>
                  <a:prstClr val="black"/>
                </a:solidFill>
                <a:latin typeface="Microsoft Sans Serif"/>
                <a:cs typeface="Microsoft Sans Serif"/>
              </a:rPr>
              <a:t>é</a:t>
            </a:r>
            <a:r>
              <a:rPr kumimoji="0" sz="900" b="0" i="0" u="none" strike="noStrike" kern="1200" cap="none" spc="1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lang="es-AR" sz="900" b="0" i="0" u="none" strike="noStrike" kern="1200" cap="none" spc="-2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caracter</a:t>
            </a:r>
            <a:r>
              <a:rPr kumimoji="0" lang="es-AR" sz="900" b="0" i="0" u="none" strike="noStrike" kern="120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í</a:t>
            </a:r>
            <a:r>
              <a:rPr kumimoji="0" sz="900" b="0" i="0" u="none" strike="noStrike" kern="1200" cap="none" spc="-2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sticas</a:t>
            </a:r>
            <a:r>
              <a:rPr kumimoji="0" sz="900" b="0" i="0" u="none" strike="noStrike" kern="1200" cap="none" spc="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tienen?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¿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</a:t>
            </a:r>
            <a:r>
              <a:rPr kumimoji="0" lang="es-AR" sz="900" b="0" i="0" u="none" strike="noStrike" kern="1200" cap="none" spc="-10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é</a:t>
            </a:r>
            <a:r>
              <a:rPr kumimoji="0" sz="900" b="0" i="0" u="none" strike="noStrike" kern="1200" cap="none" spc="114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convienen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vez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usar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listas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?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42" y="1143292"/>
            <a:ext cx="2601595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</a:t>
            </a:r>
            <a:r>
              <a:rPr kumimoji="0" sz="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numpy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as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669925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matplotlib.pyplot as plt </a:t>
            </a:r>
            <a:r>
              <a:rPr kumimoji="0" sz="800" b="0" i="0" u="none" strike="noStrike" kern="1200" cap="none" spc="-4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np.zeros((8,9))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np.ones((7,5))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np.array([[1,2,3],[4,5,6],[7,8,9]])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939899"/>
            <a:ext cx="63131" cy="631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8404" y="1878998"/>
            <a:ext cx="340867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9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9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bidimensional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8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9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columna</a:t>
            </a:r>
            <a:r>
              <a:rPr kumimoji="0" sz="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lleno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cero</a:t>
            </a:r>
            <a:r>
              <a:rPr kumimoji="0" sz="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23840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</a:t>
            </a:r>
            <a:r>
              <a:rPr spc="-60" dirty="0" smtClean="0"/>
              <a:t>C</a:t>
            </a:r>
            <a:r>
              <a:rPr lang="es-AR" spc="-60" dirty="0" err="1" smtClean="0"/>
              <a:t>ó</a:t>
            </a:r>
            <a:r>
              <a:rPr spc="-60" dirty="0" err="1" smtClean="0"/>
              <a:t>mo</a:t>
            </a:r>
            <a:r>
              <a:rPr spc="10" dirty="0" smtClean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spc="-20" dirty="0"/>
              <a:t>ve</a:t>
            </a:r>
            <a:r>
              <a:rPr spc="10" dirty="0"/>
              <a:t> </a:t>
            </a:r>
            <a:r>
              <a:rPr spc="-10" dirty="0"/>
              <a:t>algo</a:t>
            </a:r>
            <a:r>
              <a:rPr spc="10" dirty="0"/>
              <a:t> </a:t>
            </a:r>
            <a:r>
              <a:rPr spc="-10" dirty="0"/>
              <a:t>codificado</a:t>
            </a:r>
            <a:r>
              <a:rPr spc="1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RGB?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41" y="775525"/>
            <a:ext cx="2241550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005" marR="37084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 = np.random.random((8,8,3)) </a:t>
            </a:r>
            <a:r>
              <a:rPr kumimoji="0" sz="800" b="0" i="0" u="none" strike="noStrike" kern="1200" cap="none" spc="-4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im[:,:,0]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im[:,:,1]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im[:,:,2]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2" name="object 12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721520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</a:t>
            </a:r>
            <a:r>
              <a:rPr spc="-60" dirty="0" smtClean="0"/>
              <a:t>C</a:t>
            </a:r>
            <a:r>
              <a:rPr lang="es-AR" spc="-60" dirty="0" err="1" smtClean="0"/>
              <a:t>óm</a:t>
            </a:r>
            <a:r>
              <a:rPr spc="-60" dirty="0" smtClean="0"/>
              <a:t>o</a:t>
            </a:r>
            <a:r>
              <a:rPr spc="10" dirty="0" smtClean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spc="-20" dirty="0"/>
              <a:t>ve</a:t>
            </a:r>
            <a:r>
              <a:rPr spc="10" dirty="0"/>
              <a:t> </a:t>
            </a:r>
            <a:r>
              <a:rPr spc="-10" dirty="0"/>
              <a:t>algo</a:t>
            </a:r>
            <a:r>
              <a:rPr spc="10" dirty="0"/>
              <a:t> </a:t>
            </a:r>
            <a:r>
              <a:rPr spc="-10" dirty="0"/>
              <a:t>codificado</a:t>
            </a:r>
            <a:r>
              <a:rPr spc="1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RGB?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41" y="775525"/>
            <a:ext cx="2241550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005" marR="37084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 = np.random.random((8,8,3)) </a:t>
            </a:r>
            <a:r>
              <a:rPr kumimoji="0" sz="800" b="0" i="0" u="none" strike="noStrike" kern="1200" cap="none" spc="-4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im[:,:,0]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im[:,:,1]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im[:,:,2]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574179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3090" y="473408"/>
            <a:ext cx="1729739" cy="19107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array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dimensional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</a:t>
            </a:r>
            <a:r>
              <a:rPr kumimoji="0" sz="900" b="0" i="0" u="none" strike="noStrike" kern="120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71526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</a:t>
            </a:r>
            <a:r>
              <a:rPr spc="-60" dirty="0" smtClean="0"/>
              <a:t>C</a:t>
            </a:r>
            <a:r>
              <a:rPr lang="es-AR" spc="-60" dirty="0" err="1" smtClean="0"/>
              <a:t>óm</a:t>
            </a:r>
            <a:r>
              <a:rPr spc="-60" dirty="0" smtClean="0"/>
              <a:t>o</a:t>
            </a:r>
            <a:r>
              <a:rPr spc="10" dirty="0" smtClean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spc="-20" dirty="0"/>
              <a:t>ve</a:t>
            </a:r>
            <a:r>
              <a:rPr spc="10" dirty="0"/>
              <a:t> </a:t>
            </a:r>
            <a:r>
              <a:rPr spc="-10" dirty="0"/>
              <a:t>algo</a:t>
            </a:r>
            <a:r>
              <a:rPr spc="10" dirty="0"/>
              <a:t> </a:t>
            </a:r>
            <a:r>
              <a:rPr spc="-10" dirty="0"/>
              <a:t>codificado</a:t>
            </a:r>
            <a:r>
              <a:rPr spc="1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RGB?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41" y="775525"/>
            <a:ext cx="2241550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005" marR="37084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 = np.random.random((8,8,3)) </a:t>
            </a:r>
            <a:r>
              <a:rPr kumimoji="0" sz="800" b="0" i="0" u="none" strike="noStrike" kern="1200" cap="none" spc="-4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im[:,:,0]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im[:,:,1]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im[:,:,2]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574179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3090" y="473408"/>
            <a:ext cx="1729739" cy="64927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array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dimensional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</a:t>
            </a:r>
            <a:r>
              <a:rPr kumimoji="0" sz="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dimensionales  que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representan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cada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capa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</a:t>
            </a:r>
            <a:r>
              <a:rPr kumimoji="0" sz="900" b="0" i="0" u="none" strike="noStrike" kern="120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750684"/>
            <a:ext cx="63131" cy="6313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820915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</a:t>
            </a:r>
            <a:r>
              <a:rPr spc="-60" dirty="0" smtClean="0"/>
              <a:t>C</a:t>
            </a:r>
            <a:r>
              <a:rPr lang="es-AR" spc="-60" dirty="0" err="1" smtClean="0"/>
              <a:t>óm</a:t>
            </a:r>
            <a:r>
              <a:rPr spc="-60" dirty="0" smtClean="0"/>
              <a:t>o</a:t>
            </a:r>
            <a:r>
              <a:rPr spc="10" dirty="0" smtClean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spc="-20" dirty="0"/>
              <a:t>ve</a:t>
            </a:r>
            <a:r>
              <a:rPr spc="10" dirty="0"/>
              <a:t> </a:t>
            </a:r>
            <a:r>
              <a:rPr spc="-10" dirty="0"/>
              <a:t>algo</a:t>
            </a:r>
            <a:r>
              <a:rPr spc="10" dirty="0"/>
              <a:t> </a:t>
            </a:r>
            <a:r>
              <a:rPr spc="-10" dirty="0"/>
              <a:t>codificado</a:t>
            </a:r>
            <a:r>
              <a:rPr spc="1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RGB?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41" y="775525"/>
            <a:ext cx="2241550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005" marR="37084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 = np.random.random((8,8,3)) </a:t>
            </a:r>
            <a:r>
              <a:rPr kumimoji="0" sz="800" b="0" i="0" u="none" strike="noStrike" kern="1200" cap="none" spc="-4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im[:,:,0]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im[:,:,1]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im[:,:,2]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574179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3090" y="473408"/>
            <a:ext cx="1729739" cy="12858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array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dimensional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</a:t>
            </a:r>
            <a:r>
              <a:rPr kumimoji="0" sz="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dimensionales  que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representan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cada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capa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Muest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8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imagen.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111125" lvl="0" indent="0" algn="l" defTabSz="914400" rtl="0" eaLnBrk="1" fontAlgn="auto" latinLnBrk="0" hangingPunct="1">
              <a:lnSpc>
                <a:spcPct val="101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No hace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falta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colormap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imshow </a:t>
            </a:r>
            <a:r>
              <a:rPr kumimoji="0" sz="800" b="0" i="0" u="none" strike="noStrike" kern="1200" cap="none" spc="-4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asume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las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tres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capas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son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RGB.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750684"/>
            <a:ext cx="63131" cy="631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1204277"/>
            <a:ext cx="63131" cy="631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4150" y="1380782"/>
            <a:ext cx="63131" cy="6313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037492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60" dirty="0"/>
              <a:t>¿</a:t>
            </a:r>
            <a:r>
              <a:rPr spc="-60" dirty="0" smtClean="0"/>
              <a:t>C</a:t>
            </a:r>
            <a:r>
              <a:rPr lang="es-AR" spc="-60" dirty="0" err="1" smtClean="0"/>
              <a:t>ó</a:t>
            </a:r>
            <a:r>
              <a:rPr spc="-60" dirty="0" err="1" smtClean="0"/>
              <a:t>mo</a:t>
            </a:r>
            <a:r>
              <a:rPr spc="10" dirty="0" smtClean="0"/>
              <a:t> </a:t>
            </a:r>
            <a:r>
              <a:rPr spc="-5" dirty="0"/>
              <a:t>se</a:t>
            </a:r>
            <a:r>
              <a:rPr spc="10" dirty="0"/>
              <a:t> </a:t>
            </a:r>
            <a:r>
              <a:rPr spc="-20" dirty="0"/>
              <a:t>ve</a:t>
            </a:r>
            <a:r>
              <a:rPr spc="10" dirty="0"/>
              <a:t> </a:t>
            </a:r>
            <a:r>
              <a:rPr spc="-10" dirty="0"/>
              <a:t>algo</a:t>
            </a:r>
            <a:r>
              <a:rPr spc="10" dirty="0"/>
              <a:t> </a:t>
            </a:r>
            <a:r>
              <a:rPr spc="-10" dirty="0"/>
              <a:t>codificado</a:t>
            </a:r>
            <a:r>
              <a:rPr spc="15" dirty="0"/>
              <a:t> </a:t>
            </a:r>
            <a:r>
              <a:rPr spc="-10" dirty="0"/>
              <a:t>en</a:t>
            </a:r>
            <a:r>
              <a:rPr spc="10" dirty="0"/>
              <a:t> </a:t>
            </a:r>
            <a:r>
              <a:rPr spc="-10" dirty="0"/>
              <a:t>RGB?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41" y="775525"/>
            <a:ext cx="2241550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005" marR="37084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 = np.random.random((8,8,3)) </a:t>
            </a:r>
            <a:r>
              <a:rPr kumimoji="0" sz="800" b="0" i="0" u="none" strike="noStrike" kern="1200" cap="none" spc="-4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im[:,:,0]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im[:,:,1]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im[:,:,2]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574179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3090" y="473408"/>
            <a:ext cx="1729739" cy="12858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array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dimensional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</a:t>
            </a:r>
            <a:r>
              <a:rPr kumimoji="0" sz="9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dimensionales  que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representan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cada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capa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color.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Muest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800" b="0" i="0" u="none" strike="noStrike" kern="120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como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imagen.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111125" lvl="0" indent="0" algn="l" defTabSz="914400" rtl="0" eaLnBrk="1" fontAlgn="auto" latinLnBrk="0" hangingPunct="1">
              <a:lnSpc>
                <a:spcPct val="101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No hace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falta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colormap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imshow </a:t>
            </a:r>
            <a:r>
              <a:rPr kumimoji="0" sz="800" b="0" i="0" u="none" strike="noStrike" kern="1200" cap="none" spc="-4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asume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las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tres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capas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son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RGB.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750684"/>
            <a:ext cx="63131" cy="631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150" y="1204277"/>
            <a:ext cx="63131" cy="631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4150" y="1380782"/>
            <a:ext cx="63131" cy="631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4153" y="1799769"/>
            <a:ext cx="1459688" cy="148342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790673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M</a:t>
            </a:r>
            <a:r>
              <a:rPr spc="-495" dirty="0"/>
              <a:t>a</a:t>
            </a:r>
            <a:r>
              <a:rPr spc="114" dirty="0"/>
              <a:t>´</a:t>
            </a:r>
            <a:r>
              <a:rPr spc="-5" dirty="0"/>
              <a:t>s</a:t>
            </a:r>
            <a:r>
              <a:rPr spc="10" dirty="0"/>
              <a:t> </a:t>
            </a:r>
            <a:r>
              <a:rPr spc="-10" dirty="0"/>
              <a:t>ejemplos</a:t>
            </a:r>
            <a:r>
              <a:rPr spc="10" dirty="0"/>
              <a:t> </a:t>
            </a:r>
            <a:r>
              <a:rPr spc="-10" dirty="0"/>
              <a:t>de</a:t>
            </a:r>
            <a:r>
              <a:rPr spc="10" dirty="0"/>
              <a:t> </a:t>
            </a:r>
            <a:r>
              <a:rPr spc="-10" dirty="0"/>
              <a:t>codificaci</a:t>
            </a:r>
            <a:r>
              <a:rPr spc="-495" dirty="0"/>
              <a:t>o</a:t>
            </a:r>
            <a:r>
              <a:rPr spc="114" dirty="0"/>
              <a:t>´</a:t>
            </a:r>
            <a:r>
              <a:rPr spc="-10" dirty="0"/>
              <a:t>n</a:t>
            </a:r>
            <a:r>
              <a:rPr spc="10" dirty="0"/>
              <a:t> </a:t>
            </a:r>
            <a:r>
              <a:rPr spc="-10" dirty="0"/>
              <a:t>RGB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462656"/>
            <a:ext cx="1626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¿Que´</a:t>
            </a:r>
            <a:r>
              <a:rPr kumimoji="0" sz="9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hace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siguiente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co´digo?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42" y="729551"/>
            <a:ext cx="2241550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np.zeros((6,6,3))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im[0:2,0:2,0]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im[2:4,2:4,1]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im[4:6,c:6,2]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885077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M</a:t>
            </a:r>
            <a:r>
              <a:rPr spc="-495" dirty="0"/>
              <a:t>a</a:t>
            </a:r>
            <a:r>
              <a:rPr spc="114" dirty="0"/>
              <a:t>´</a:t>
            </a:r>
            <a:r>
              <a:rPr spc="-5" dirty="0"/>
              <a:t>s</a:t>
            </a:r>
            <a:r>
              <a:rPr spc="10" dirty="0"/>
              <a:t> </a:t>
            </a:r>
            <a:r>
              <a:rPr spc="-10" dirty="0"/>
              <a:t>ejemplos</a:t>
            </a:r>
            <a:r>
              <a:rPr spc="10" dirty="0"/>
              <a:t> </a:t>
            </a:r>
            <a:r>
              <a:rPr spc="-10" dirty="0"/>
              <a:t>de</a:t>
            </a:r>
            <a:r>
              <a:rPr spc="10" dirty="0"/>
              <a:t> </a:t>
            </a:r>
            <a:r>
              <a:rPr spc="-10" dirty="0"/>
              <a:t>codificaci</a:t>
            </a:r>
            <a:r>
              <a:rPr spc="-495" dirty="0"/>
              <a:t>o</a:t>
            </a:r>
            <a:r>
              <a:rPr spc="114" dirty="0"/>
              <a:t>´</a:t>
            </a:r>
            <a:r>
              <a:rPr spc="-10" dirty="0"/>
              <a:t>n</a:t>
            </a:r>
            <a:r>
              <a:rPr spc="10" dirty="0"/>
              <a:t> </a:t>
            </a:r>
            <a:r>
              <a:rPr spc="-10" dirty="0"/>
              <a:t>RGB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462656"/>
            <a:ext cx="1626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¿Que´</a:t>
            </a:r>
            <a:r>
              <a:rPr kumimoji="0" sz="9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hace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siguiente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co´digo?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42" y="729551"/>
            <a:ext cx="2241550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np.zeros((6,6,3))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im[0:2,0:2,0]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im[2:4,2:4,1]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im[4:6,c:6,2]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plt.imshow(im)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232" y="1513528"/>
            <a:ext cx="1749602" cy="172843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500520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457450" cy="209471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90"/>
              </a:spcBef>
            </a:pPr>
            <a:endParaRPr sz="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M</a:t>
            </a:r>
            <a:r>
              <a:rPr spc="-495" dirty="0"/>
              <a:t>a</a:t>
            </a:r>
            <a:r>
              <a:rPr spc="114" dirty="0"/>
              <a:t>´</a:t>
            </a:r>
            <a:r>
              <a:rPr spc="-5" dirty="0"/>
              <a:t>s</a:t>
            </a:r>
            <a:r>
              <a:rPr spc="10" dirty="0"/>
              <a:t> </a:t>
            </a:r>
            <a:r>
              <a:rPr spc="-10" dirty="0"/>
              <a:t>ejemplos</a:t>
            </a:r>
            <a:r>
              <a:rPr spc="10" dirty="0"/>
              <a:t> </a:t>
            </a:r>
            <a:r>
              <a:rPr spc="-10" dirty="0"/>
              <a:t>de</a:t>
            </a:r>
            <a:r>
              <a:rPr spc="10" dirty="0"/>
              <a:t> </a:t>
            </a:r>
            <a:r>
              <a:rPr spc="-10" dirty="0"/>
              <a:t>codificaci</a:t>
            </a:r>
            <a:r>
              <a:rPr spc="-495" dirty="0"/>
              <a:t>o</a:t>
            </a:r>
            <a:r>
              <a:rPr spc="114" dirty="0"/>
              <a:t>´</a:t>
            </a:r>
            <a:r>
              <a:rPr spc="-10" dirty="0"/>
              <a:t>n</a:t>
            </a:r>
            <a:r>
              <a:rPr spc="10" dirty="0"/>
              <a:t> </a:t>
            </a:r>
            <a:r>
              <a:rPr spc="-10" dirty="0"/>
              <a:t>RGB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4630" y="949721"/>
            <a:ext cx="4388485" cy="1964055"/>
            <a:chOff x="84630" y="949721"/>
            <a:chExt cx="4388485" cy="1964055"/>
          </a:xfrm>
        </p:grpSpPr>
        <p:sp>
          <p:nvSpPr>
            <p:cNvPr id="6" name="object 6"/>
            <p:cNvSpPr/>
            <p:nvPr/>
          </p:nvSpPr>
          <p:spPr>
            <a:xfrm>
              <a:off x="84620" y="964133"/>
              <a:ext cx="4374515" cy="1949450"/>
            </a:xfrm>
            <a:custGeom>
              <a:avLst/>
              <a:gdLst/>
              <a:ahLst/>
              <a:cxnLst/>
              <a:rect l="l" t="t" r="r" b="b"/>
              <a:pathLst>
                <a:path w="4374515" h="1949450">
                  <a:moveTo>
                    <a:pt x="4373994" y="1916950"/>
                  </a:moveTo>
                  <a:lnTo>
                    <a:pt x="50406" y="1916950"/>
                  </a:lnTo>
                  <a:lnTo>
                    <a:pt x="50406" y="0"/>
                  </a:lnTo>
                  <a:lnTo>
                    <a:pt x="0" y="0"/>
                  </a:lnTo>
                  <a:lnTo>
                    <a:pt x="0" y="1916950"/>
                  </a:lnTo>
                  <a:lnTo>
                    <a:pt x="0" y="1949361"/>
                  </a:lnTo>
                  <a:lnTo>
                    <a:pt x="4373994" y="1949361"/>
                  </a:lnTo>
                  <a:lnTo>
                    <a:pt x="4373994" y="191695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030" y="949721"/>
              <a:ext cx="4338320" cy="1913889"/>
            </a:xfrm>
            <a:custGeom>
              <a:avLst/>
              <a:gdLst/>
              <a:ahLst/>
              <a:cxnLst/>
              <a:rect l="l" t="t" r="r" b="b"/>
              <a:pathLst>
                <a:path w="4338320" h="1913889">
                  <a:moveTo>
                    <a:pt x="4337986" y="0"/>
                  </a:moveTo>
                  <a:lnTo>
                    <a:pt x="0" y="0"/>
                  </a:lnTo>
                  <a:lnTo>
                    <a:pt x="0" y="1913362"/>
                  </a:lnTo>
                  <a:lnTo>
                    <a:pt x="4337986" y="1913362"/>
                  </a:lnTo>
                  <a:lnTo>
                    <a:pt x="433798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330" y="694329"/>
            <a:ext cx="4368800" cy="11257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Microsoft Sans Serif"/>
                <a:cs typeface="Microsoft Sans Serif"/>
              </a:rPr>
              <a:t>Queremos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generar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ima´genes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solo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color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mano.</a:t>
            </a:r>
            <a:endParaRPr sz="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Microsoft Sans Serif"/>
              <a:cs typeface="Microsoft Sans Serif"/>
            </a:endParaRPr>
          </a:p>
          <a:p>
            <a:pPr marL="30480" algn="ctr">
              <a:lnSpc>
                <a:spcPct val="100000"/>
              </a:lnSpc>
            </a:pPr>
            <a:r>
              <a:rPr sz="900" b="1" spc="-10" dirty="0">
                <a:latin typeface="Arial"/>
                <a:cs typeface="Arial"/>
              </a:rPr>
              <a:t>Probar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en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la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consola</a:t>
            </a:r>
            <a:r>
              <a:rPr sz="900" b="1" spc="-5" dirty="0">
                <a:latin typeface="Arial"/>
                <a:cs typeface="Arial"/>
              </a:rPr>
              <a:t>:</a:t>
            </a:r>
            <a:endParaRPr sz="900" dirty="0">
              <a:latin typeface="Arial"/>
              <a:cs typeface="Arial"/>
            </a:endParaRPr>
          </a:p>
          <a:p>
            <a:pPr marL="210185" marR="2267585">
              <a:lnSpc>
                <a:spcPct val="113599"/>
              </a:lnSpc>
              <a:spcBef>
                <a:spcPts val="580"/>
              </a:spcBef>
            </a:pPr>
            <a:r>
              <a:rPr sz="800" spc="-5" dirty="0">
                <a:latin typeface="Courier New"/>
                <a:cs typeface="Courier New"/>
              </a:rPr>
              <a:t>im_roja = np.zeros((8,8,3))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im_roja[:,:,0] = np.ones((8,8)) </a:t>
            </a:r>
            <a:r>
              <a:rPr sz="800" spc="-4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plt.imshow(im_roja)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1527035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457450" cy="209471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90"/>
              </a:spcBef>
            </a:pPr>
            <a:endParaRPr sz="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M</a:t>
            </a:r>
            <a:r>
              <a:rPr spc="-495" dirty="0"/>
              <a:t>a</a:t>
            </a:r>
            <a:r>
              <a:rPr spc="114" dirty="0"/>
              <a:t>´</a:t>
            </a:r>
            <a:r>
              <a:rPr spc="-5" dirty="0"/>
              <a:t>s</a:t>
            </a:r>
            <a:r>
              <a:rPr spc="10" dirty="0"/>
              <a:t> </a:t>
            </a:r>
            <a:r>
              <a:rPr spc="-10" dirty="0"/>
              <a:t>ejemplos</a:t>
            </a:r>
            <a:r>
              <a:rPr spc="10" dirty="0"/>
              <a:t> </a:t>
            </a:r>
            <a:r>
              <a:rPr spc="-10" dirty="0"/>
              <a:t>de</a:t>
            </a:r>
            <a:r>
              <a:rPr spc="10" dirty="0"/>
              <a:t> </a:t>
            </a:r>
            <a:r>
              <a:rPr spc="-10" dirty="0"/>
              <a:t>codificaci</a:t>
            </a:r>
            <a:r>
              <a:rPr spc="-495" dirty="0"/>
              <a:t>o</a:t>
            </a:r>
            <a:r>
              <a:rPr spc="114" dirty="0"/>
              <a:t>´</a:t>
            </a:r>
            <a:r>
              <a:rPr spc="-10" dirty="0"/>
              <a:t>n</a:t>
            </a:r>
            <a:r>
              <a:rPr spc="10" dirty="0"/>
              <a:t> </a:t>
            </a:r>
            <a:r>
              <a:rPr spc="-10" dirty="0"/>
              <a:t>RGB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4630" y="949721"/>
            <a:ext cx="4388485" cy="1964055"/>
            <a:chOff x="84630" y="949721"/>
            <a:chExt cx="4388485" cy="1964055"/>
          </a:xfrm>
        </p:grpSpPr>
        <p:sp>
          <p:nvSpPr>
            <p:cNvPr id="6" name="object 6"/>
            <p:cNvSpPr/>
            <p:nvPr/>
          </p:nvSpPr>
          <p:spPr>
            <a:xfrm>
              <a:off x="84620" y="964133"/>
              <a:ext cx="4374515" cy="1949450"/>
            </a:xfrm>
            <a:custGeom>
              <a:avLst/>
              <a:gdLst/>
              <a:ahLst/>
              <a:cxnLst/>
              <a:rect l="l" t="t" r="r" b="b"/>
              <a:pathLst>
                <a:path w="4374515" h="1949450">
                  <a:moveTo>
                    <a:pt x="4373994" y="1916950"/>
                  </a:moveTo>
                  <a:lnTo>
                    <a:pt x="50406" y="1916950"/>
                  </a:lnTo>
                  <a:lnTo>
                    <a:pt x="50406" y="0"/>
                  </a:lnTo>
                  <a:lnTo>
                    <a:pt x="0" y="0"/>
                  </a:lnTo>
                  <a:lnTo>
                    <a:pt x="0" y="1916950"/>
                  </a:lnTo>
                  <a:lnTo>
                    <a:pt x="0" y="1949361"/>
                  </a:lnTo>
                  <a:lnTo>
                    <a:pt x="4373994" y="1949361"/>
                  </a:lnTo>
                  <a:lnTo>
                    <a:pt x="4373994" y="191695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030" y="949721"/>
              <a:ext cx="4338320" cy="1913889"/>
            </a:xfrm>
            <a:custGeom>
              <a:avLst/>
              <a:gdLst/>
              <a:ahLst/>
              <a:cxnLst/>
              <a:rect l="l" t="t" r="r" b="b"/>
              <a:pathLst>
                <a:path w="4338320" h="1913889">
                  <a:moveTo>
                    <a:pt x="4337986" y="0"/>
                  </a:moveTo>
                  <a:lnTo>
                    <a:pt x="0" y="0"/>
                  </a:lnTo>
                  <a:lnTo>
                    <a:pt x="0" y="1913362"/>
                  </a:lnTo>
                  <a:lnTo>
                    <a:pt x="4337986" y="1913362"/>
                  </a:lnTo>
                  <a:lnTo>
                    <a:pt x="433798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330" y="694329"/>
            <a:ext cx="4368800" cy="1693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Microsoft Sans Serif"/>
                <a:cs typeface="Microsoft Sans Serif"/>
              </a:rPr>
              <a:t>Queremos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generar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ima´genes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solo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color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mano.</a:t>
            </a:r>
            <a:endParaRPr sz="9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Microsoft Sans Serif"/>
              <a:cs typeface="Microsoft Sans Serif"/>
            </a:endParaRPr>
          </a:p>
          <a:p>
            <a:pPr marL="30480" algn="ctr">
              <a:lnSpc>
                <a:spcPct val="100000"/>
              </a:lnSpc>
            </a:pPr>
            <a:r>
              <a:rPr sz="900" b="1" spc="-10" dirty="0">
                <a:latin typeface="Arial"/>
                <a:cs typeface="Arial"/>
              </a:rPr>
              <a:t>Probar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en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la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consola</a:t>
            </a:r>
            <a:r>
              <a:rPr sz="900" b="1" spc="-5" dirty="0">
                <a:latin typeface="Arial"/>
                <a:cs typeface="Arial"/>
              </a:rPr>
              <a:t>:</a:t>
            </a:r>
            <a:endParaRPr sz="900" dirty="0">
              <a:latin typeface="Arial"/>
              <a:cs typeface="Arial"/>
            </a:endParaRPr>
          </a:p>
          <a:p>
            <a:pPr marL="210185" marR="2267585">
              <a:lnSpc>
                <a:spcPct val="113599"/>
              </a:lnSpc>
              <a:spcBef>
                <a:spcPts val="580"/>
              </a:spcBef>
            </a:pPr>
            <a:r>
              <a:rPr sz="800" spc="-5" dirty="0">
                <a:latin typeface="Courier New"/>
                <a:cs typeface="Courier New"/>
              </a:rPr>
              <a:t>im_roja = np.zeros((8,8,3))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im_roja[:,:,0] = np.ones((8,8)) </a:t>
            </a:r>
            <a:r>
              <a:rPr sz="800" spc="-4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plt.imshow(im_roja)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Courier New"/>
              <a:cs typeface="Courier New"/>
            </a:endParaRPr>
          </a:p>
          <a:p>
            <a:pPr marL="210185" marR="2206625">
              <a:lnSpc>
                <a:spcPct val="113599"/>
              </a:lnSpc>
            </a:pPr>
            <a:r>
              <a:rPr sz="800" spc="-5" dirty="0">
                <a:latin typeface="Courier New"/>
                <a:cs typeface="Courier New"/>
              </a:rPr>
              <a:t>im_verde = np.zeros((8,8,3))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im_verde[:,:,1] = np.ones((8,8)) </a:t>
            </a:r>
            <a:r>
              <a:rPr sz="800" spc="-47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plt.imshow(im_verde)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1098234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457450" cy="209471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90"/>
              </a:spcBef>
            </a:pPr>
            <a:endParaRPr sz="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M</a:t>
            </a:r>
            <a:r>
              <a:rPr spc="-495" dirty="0"/>
              <a:t>a</a:t>
            </a:r>
            <a:r>
              <a:rPr spc="114" dirty="0"/>
              <a:t>´</a:t>
            </a:r>
            <a:r>
              <a:rPr spc="-5" dirty="0"/>
              <a:t>s</a:t>
            </a:r>
            <a:r>
              <a:rPr spc="10" dirty="0"/>
              <a:t> </a:t>
            </a:r>
            <a:r>
              <a:rPr spc="-10" dirty="0"/>
              <a:t>ejemplos</a:t>
            </a:r>
            <a:r>
              <a:rPr spc="10" dirty="0"/>
              <a:t> </a:t>
            </a:r>
            <a:r>
              <a:rPr spc="-10" dirty="0"/>
              <a:t>de</a:t>
            </a:r>
            <a:r>
              <a:rPr spc="10" dirty="0"/>
              <a:t> </a:t>
            </a:r>
            <a:r>
              <a:rPr spc="-10" dirty="0"/>
              <a:t>codificaci</a:t>
            </a:r>
            <a:r>
              <a:rPr spc="-495" dirty="0"/>
              <a:t>o</a:t>
            </a:r>
            <a:r>
              <a:rPr spc="114" dirty="0"/>
              <a:t>´</a:t>
            </a:r>
            <a:r>
              <a:rPr spc="-10" dirty="0"/>
              <a:t>n</a:t>
            </a:r>
            <a:r>
              <a:rPr spc="10" dirty="0"/>
              <a:t> </a:t>
            </a:r>
            <a:r>
              <a:rPr spc="-10" dirty="0"/>
              <a:t>RGB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4630" y="949721"/>
            <a:ext cx="4388485" cy="1964055"/>
            <a:chOff x="84630" y="949721"/>
            <a:chExt cx="4388485" cy="1964055"/>
          </a:xfrm>
        </p:grpSpPr>
        <p:sp>
          <p:nvSpPr>
            <p:cNvPr id="6" name="object 6"/>
            <p:cNvSpPr/>
            <p:nvPr/>
          </p:nvSpPr>
          <p:spPr>
            <a:xfrm>
              <a:off x="84620" y="964133"/>
              <a:ext cx="4374515" cy="1949450"/>
            </a:xfrm>
            <a:custGeom>
              <a:avLst/>
              <a:gdLst/>
              <a:ahLst/>
              <a:cxnLst/>
              <a:rect l="l" t="t" r="r" b="b"/>
              <a:pathLst>
                <a:path w="4374515" h="1949450">
                  <a:moveTo>
                    <a:pt x="4373994" y="1916950"/>
                  </a:moveTo>
                  <a:lnTo>
                    <a:pt x="50406" y="1916950"/>
                  </a:lnTo>
                  <a:lnTo>
                    <a:pt x="50406" y="0"/>
                  </a:lnTo>
                  <a:lnTo>
                    <a:pt x="0" y="0"/>
                  </a:lnTo>
                  <a:lnTo>
                    <a:pt x="0" y="1916950"/>
                  </a:lnTo>
                  <a:lnTo>
                    <a:pt x="0" y="1949361"/>
                  </a:lnTo>
                  <a:lnTo>
                    <a:pt x="4373994" y="1949361"/>
                  </a:lnTo>
                  <a:lnTo>
                    <a:pt x="4373994" y="191695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030" y="949721"/>
              <a:ext cx="4338320" cy="1913889"/>
            </a:xfrm>
            <a:custGeom>
              <a:avLst/>
              <a:gdLst/>
              <a:ahLst/>
              <a:cxnLst/>
              <a:rect l="l" t="t" r="r" b="b"/>
              <a:pathLst>
                <a:path w="4338320" h="1913889">
                  <a:moveTo>
                    <a:pt x="4337986" y="0"/>
                  </a:moveTo>
                  <a:lnTo>
                    <a:pt x="0" y="0"/>
                  </a:lnTo>
                  <a:lnTo>
                    <a:pt x="0" y="1913362"/>
                  </a:lnTo>
                  <a:lnTo>
                    <a:pt x="4337986" y="1913362"/>
                  </a:lnTo>
                  <a:lnTo>
                    <a:pt x="433798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330" y="694329"/>
            <a:ext cx="4368800" cy="2078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Microsoft Sans Serif"/>
                <a:cs typeface="Microsoft Sans Serif"/>
              </a:rPr>
              <a:t>Queremos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generar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ima´genes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solo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color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mano.</a:t>
            </a:r>
            <a:endParaRPr sz="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30480" algn="ctr">
              <a:lnSpc>
                <a:spcPct val="100000"/>
              </a:lnSpc>
            </a:pPr>
            <a:r>
              <a:rPr sz="900" b="1" spc="-10" dirty="0">
                <a:latin typeface="Arial"/>
                <a:cs typeface="Arial"/>
              </a:rPr>
              <a:t>Probar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en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la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consola</a:t>
            </a:r>
            <a:r>
              <a:rPr sz="900" b="1" spc="-5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10185" marR="2267585">
              <a:lnSpc>
                <a:spcPct val="113599"/>
              </a:lnSpc>
              <a:spcBef>
                <a:spcPts val="580"/>
              </a:spcBef>
            </a:pPr>
            <a:r>
              <a:rPr sz="800" spc="-5" dirty="0">
                <a:latin typeface="Courier New"/>
                <a:cs typeface="Courier New"/>
              </a:rPr>
              <a:t>im_roja = np.zeros((8,8,3))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im_roja[:,:,0] = np.ones((8,8)) </a:t>
            </a:r>
            <a:r>
              <a:rPr sz="800" spc="-4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plt.imshow(im_roja)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210185" marR="2206625">
              <a:lnSpc>
                <a:spcPct val="113599"/>
              </a:lnSpc>
            </a:pPr>
            <a:r>
              <a:rPr sz="800" spc="-5" dirty="0">
                <a:latin typeface="Courier New"/>
                <a:cs typeface="Courier New"/>
              </a:rPr>
              <a:t>im_verde = np.zeros((8,8,3))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im_verde[:,:,1] = np.ones((8,8)) </a:t>
            </a:r>
            <a:r>
              <a:rPr sz="800" spc="-47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plt.imshow(im_verde)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ourier New"/>
              <a:cs typeface="Courier New"/>
            </a:endParaRPr>
          </a:p>
          <a:p>
            <a:pPr marL="210185" marR="2267585">
              <a:lnSpc>
                <a:spcPct val="113599"/>
              </a:lnSpc>
            </a:pPr>
            <a:r>
              <a:rPr sz="800" spc="-5" dirty="0">
                <a:latin typeface="Courier New"/>
                <a:cs typeface="Courier New"/>
              </a:rPr>
              <a:t>im_azul = np.zeros((8,8,3))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im_azul[:,:,2] = np.ones((8,8)) </a:t>
            </a:r>
            <a:r>
              <a:rPr sz="800" spc="-4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plt.imshow(im_azul)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136108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s-ES" spc="-10" dirty="0">
                <a:latin typeface="Microsonft sanz"/>
              </a:rPr>
              <a:t>Algunas</a:t>
            </a:r>
            <a:r>
              <a:rPr lang="es-ES" spc="5" dirty="0">
                <a:latin typeface="Microsonft sanz"/>
              </a:rPr>
              <a:t> </a:t>
            </a:r>
            <a:r>
              <a:rPr lang="es-ES" spc="-5" dirty="0">
                <a:latin typeface="Microsonft sanz"/>
              </a:rPr>
              <a:t>cosas</a:t>
            </a:r>
            <a:r>
              <a:rPr lang="es-ES" spc="10" dirty="0">
                <a:latin typeface="Microsonft sanz"/>
              </a:rPr>
              <a:t> </a:t>
            </a:r>
            <a:r>
              <a:rPr lang="es-ES" spc="-10" dirty="0">
                <a:latin typeface="Microsonft sanz"/>
              </a:rPr>
              <a:t>de</a:t>
            </a:r>
            <a:r>
              <a:rPr lang="es-ES" spc="5" dirty="0">
                <a:latin typeface="Microsonft sanz"/>
              </a:rPr>
              <a:t> </a:t>
            </a:r>
            <a:r>
              <a:rPr lang="es-ES" i="1" spc="-15" dirty="0" err="1">
                <a:latin typeface="Microsonft sanz"/>
                <a:cs typeface="Arial"/>
              </a:rPr>
              <a:t>arrays</a:t>
            </a:r>
            <a:r>
              <a:rPr lang="es-ES" i="1" spc="-5" dirty="0">
                <a:latin typeface="Arial"/>
                <a:cs typeface="Arial"/>
              </a:rPr>
              <a:t> </a:t>
            </a:r>
            <a:r>
              <a:rPr lang="es-ES" spc="-10" dirty="0"/>
              <a:t>de</a:t>
            </a:r>
            <a:r>
              <a:rPr lang="es-ES" spc="5" dirty="0"/>
              <a:t> </a:t>
            </a:r>
            <a:r>
              <a:rPr lang="es-ES" b="1" spc="-10" dirty="0" err="1">
                <a:latin typeface="Courier New"/>
                <a:cs typeface="Courier New"/>
              </a:rPr>
              <a:t>NumPy</a:t>
            </a:r>
            <a:endParaRPr spc="-1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72" y="633924"/>
            <a:ext cx="3653154" cy="22890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¿</a:t>
            </a:r>
            <a:r>
              <a:rPr kumimoji="0" sz="900" b="0" i="0" u="none" strike="noStrike" kern="1200" cap="none" spc="-7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</a:t>
            </a:r>
            <a:r>
              <a:rPr lang="es-AR" sz="900" spc="-75" noProof="0" dirty="0">
                <a:solidFill>
                  <a:prstClr val="black"/>
                </a:solidFill>
                <a:latin typeface="Microsoft Sans Serif"/>
                <a:cs typeface="Microsoft Sans Serif"/>
              </a:rPr>
              <a:t>é</a:t>
            </a:r>
            <a:r>
              <a:rPr kumimoji="0" sz="900" b="0" i="0" u="none" strike="noStrike" kern="1200" cap="none" spc="1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lang="es-AR" sz="900" b="0" i="0" u="none" strike="noStrike" kern="1200" cap="none" spc="-2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caracter</a:t>
            </a:r>
            <a:r>
              <a:rPr kumimoji="0" lang="es-AR" sz="900" b="0" i="0" u="none" strike="noStrike" kern="120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í</a:t>
            </a:r>
            <a:r>
              <a:rPr kumimoji="0" sz="900" b="0" i="0" u="none" strike="noStrike" kern="1200" cap="none" spc="-2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sticas</a:t>
            </a:r>
            <a:r>
              <a:rPr kumimoji="0" sz="900" b="0" i="0" u="none" strike="noStrike" kern="1200" cap="none" spc="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tienen?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¿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</a:t>
            </a:r>
            <a:r>
              <a:rPr kumimoji="0" lang="es-AR" sz="900" b="0" i="0" u="none" strike="noStrike" kern="1200" cap="none" spc="-10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é</a:t>
            </a:r>
            <a:r>
              <a:rPr kumimoji="0" sz="900" b="0" i="0" u="none" strike="noStrike" kern="1200" cap="none" spc="114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convienen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vez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usar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listas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?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42" y="1143292"/>
            <a:ext cx="2601595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</a:t>
            </a:r>
            <a:r>
              <a:rPr kumimoji="0" sz="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numpy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as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669925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matplotlib.pyplot as plt </a:t>
            </a:r>
            <a:r>
              <a:rPr kumimoji="0" sz="800" b="0" i="0" u="none" strike="noStrike" kern="1200" cap="none" spc="-4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np.zeros((8,9))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np.ones((7,5))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np.array([[1,2,3],[4,5,6],[7,8,9]])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939899"/>
            <a:ext cx="63131" cy="631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8404" y="1878998"/>
            <a:ext cx="3408679" cy="3020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9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9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bidimensional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8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9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columna</a:t>
            </a:r>
            <a:r>
              <a:rPr kumimoji="0" sz="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lleno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cero</a:t>
            </a:r>
            <a:r>
              <a:rPr kumimoji="0" sz="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lang="es-AR" sz="900" b="0" i="0" u="none" strike="noStrike" kern="1200" cap="none" spc="-5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lvl="0">
              <a:spcBef>
                <a:spcPts val="95"/>
              </a:spcBef>
            </a:pPr>
            <a:r>
              <a:rPr lang="es-ES" sz="900" spc="-5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lang="es-ES" sz="900" spc="-2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es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un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i="1" spc="-5" dirty="0" err="1">
                <a:solidFill>
                  <a:prstClr val="black"/>
                </a:solidFill>
                <a:latin typeface="Arial"/>
                <a:cs typeface="Arial"/>
              </a:rPr>
              <a:t>ar</a:t>
            </a:r>
            <a:r>
              <a:rPr lang="es-ES" sz="900" i="1" spc="-15" dirty="0" err="1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s-ES" sz="900" i="1" spc="-35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s-ES" sz="900" i="1" spc="-5" dirty="0" err="1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lang="es-ES" sz="900" i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bidimensional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7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filas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y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5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columna</a:t>
            </a:r>
            <a:r>
              <a:rPr lang="es-ES" sz="9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,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lleno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uno</a:t>
            </a:r>
            <a:r>
              <a:rPr lang="es-ES" sz="900" spc="-20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s.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3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2092365"/>
            <a:ext cx="63131" cy="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70472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5" dirty="0"/>
              <a:t>Array</a:t>
            </a:r>
            <a:r>
              <a:rPr dirty="0"/>
              <a:t> </a:t>
            </a:r>
            <a:r>
              <a:rPr spc="-5" dirty="0"/>
              <a:t>tridimensional</a:t>
            </a:r>
            <a:r>
              <a:rPr dirty="0"/>
              <a:t> </a:t>
            </a:r>
            <a:r>
              <a:rPr spc="-10" dirty="0"/>
              <a:t>de</a:t>
            </a:r>
            <a:r>
              <a:rPr dirty="0"/>
              <a:t> </a:t>
            </a:r>
            <a:r>
              <a:rPr spc="-10" dirty="0"/>
              <a:t>una</a:t>
            </a:r>
            <a:r>
              <a:rPr dirty="0"/>
              <a:t> </a:t>
            </a:r>
            <a:r>
              <a:rPr spc="-10" dirty="0"/>
              <a:t>imagen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77858" y="823502"/>
            <a:ext cx="2233930" cy="2133600"/>
            <a:chOff x="977858" y="823502"/>
            <a:chExt cx="2233930" cy="2133600"/>
          </a:xfrm>
        </p:grpSpPr>
        <p:sp>
          <p:nvSpPr>
            <p:cNvPr id="7" name="object 7"/>
            <p:cNvSpPr/>
            <p:nvPr/>
          </p:nvSpPr>
          <p:spPr>
            <a:xfrm>
              <a:off x="1818729" y="836129"/>
              <a:ext cx="1386840" cy="401955"/>
            </a:xfrm>
            <a:custGeom>
              <a:avLst/>
              <a:gdLst/>
              <a:ahLst/>
              <a:cxnLst/>
              <a:rect l="l" t="t" r="r" b="b"/>
              <a:pathLst>
                <a:path w="1386839" h="401955">
                  <a:moveTo>
                    <a:pt x="1386674" y="0"/>
                  </a:moveTo>
                  <a:lnTo>
                    <a:pt x="0" y="0"/>
                  </a:lnTo>
                  <a:lnTo>
                    <a:pt x="0" y="395300"/>
                  </a:lnTo>
                  <a:lnTo>
                    <a:pt x="0" y="401574"/>
                  </a:lnTo>
                  <a:lnTo>
                    <a:pt x="1386674" y="401574"/>
                  </a:lnTo>
                  <a:lnTo>
                    <a:pt x="1386674" y="395300"/>
                  </a:lnTo>
                  <a:lnTo>
                    <a:pt x="1386674" y="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4594" y="1231430"/>
              <a:ext cx="1386840" cy="401955"/>
            </a:xfrm>
            <a:custGeom>
              <a:avLst/>
              <a:gdLst/>
              <a:ahLst/>
              <a:cxnLst/>
              <a:rect l="l" t="t" r="r" b="b"/>
              <a:pathLst>
                <a:path w="1386839" h="401955">
                  <a:moveTo>
                    <a:pt x="1386687" y="0"/>
                  </a:moveTo>
                  <a:lnTo>
                    <a:pt x="0" y="0"/>
                  </a:lnTo>
                  <a:lnTo>
                    <a:pt x="0" y="395300"/>
                  </a:lnTo>
                  <a:lnTo>
                    <a:pt x="0" y="401574"/>
                  </a:lnTo>
                  <a:lnTo>
                    <a:pt x="1386687" y="401574"/>
                  </a:lnTo>
                  <a:lnTo>
                    <a:pt x="1386687" y="395300"/>
                  </a:lnTo>
                  <a:lnTo>
                    <a:pt x="1386687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85017" y="1231426"/>
              <a:ext cx="421005" cy="395605"/>
            </a:xfrm>
            <a:custGeom>
              <a:avLst/>
              <a:gdLst/>
              <a:ahLst/>
              <a:cxnLst/>
              <a:rect l="l" t="t" r="r" b="b"/>
              <a:pathLst>
                <a:path w="421005" h="395605">
                  <a:moveTo>
                    <a:pt x="0" y="395299"/>
                  </a:moveTo>
                  <a:lnTo>
                    <a:pt x="420397" y="395299"/>
                  </a:lnTo>
                  <a:lnTo>
                    <a:pt x="420397" y="0"/>
                  </a:lnTo>
                  <a:lnTo>
                    <a:pt x="0" y="0"/>
                  </a:lnTo>
                  <a:lnTo>
                    <a:pt x="0" y="395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483" y="1626726"/>
              <a:ext cx="1386840" cy="1323975"/>
            </a:xfrm>
            <a:custGeom>
              <a:avLst/>
              <a:gdLst/>
              <a:ahLst/>
              <a:cxnLst/>
              <a:rect l="l" t="t" r="r" b="b"/>
              <a:pathLst>
                <a:path w="1386839" h="1323975">
                  <a:moveTo>
                    <a:pt x="1386685" y="1323939"/>
                  </a:moveTo>
                  <a:lnTo>
                    <a:pt x="0" y="1323939"/>
                  </a:lnTo>
                  <a:lnTo>
                    <a:pt x="0" y="0"/>
                  </a:lnTo>
                  <a:lnTo>
                    <a:pt x="1386685" y="0"/>
                  </a:lnTo>
                  <a:lnTo>
                    <a:pt x="1386685" y="132393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0894" y="1626726"/>
              <a:ext cx="421005" cy="929005"/>
            </a:xfrm>
            <a:custGeom>
              <a:avLst/>
              <a:gdLst/>
              <a:ahLst/>
              <a:cxnLst/>
              <a:rect l="l" t="t" r="r" b="b"/>
              <a:pathLst>
                <a:path w="421005" h="929005">
                  <a:moveTo>
                    <a:pt x="420397" y="928639"/>
                  </a:moveTo>
                  <a:lnTo>
                    <a:pt x="0" y="928639"/>
                  </a:lnTo>
                  <a:lnTo>
                    <a:pt x="0" y="0"/>
                  </a:lnTo>
                  <a:lnTo>
                    <a:pt x="420397" y="0"/>
                  </a:lnTo>
                  <a:lnTo>
                    <a:pt x="420397" y="92863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5017" y="1626726"/>
              <a:ext cx="421005" cy="533400"/>
            </a:xfrm>
            <a:custGeom>
              <a:avLst/>
              <a:gdLst/>
              <a:ahLst/>
              <a:cxnLst/>
              <a:rect l="l" t="t" r="r" b="b"/>
              <a:pathLst>
                <a:path w="421005" h="533400">
                  <a:moveTo>
                    <a:pt x="420397" y="533340"/>
                  </a:moveTo>
                  <a:lnTo>
                    <a:pt x="0" y="533340"/>
                  </a:lnTo>
                  <a:lnTo>
                    <a:pt x="0" y="0"/>
                  </a:lnTo>
                  <a:lnTo>
                    <a:pt x="420397" y="0"/>
                  </a:lnTo>
                  <a:lnTo>
                    <a:pt x="420397" y="53334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4208" y="829852"/>
              <a:ext cx="2221230" cy="2120900"/>
            </a:xfrm>
            <a:custGeom>
              <a:avLst/>
              <a:gdLst/>
              <a:ahLst/>
              <a:cxnLst/>
              <a:rect l="l" t="t" r="r" b="b"/>
              <a:pathLst>
                <a:path w="2221230" h="2120900">
                  <a:moveTo>
                    <a:pt x="6274" y="790598"/>
                  </a:moveTo>
                  <a:lnTo>
                    <a:pt x="6274" y="2120812"/>
                  </a:lnTo>
                </a:path>
                <a:path w="2221230" h="2120900">
                  <a:moveTo>
                    <a:pt x="420397" y="395299"/>
                  </a:moveTo>
                  <a:lnTo>
                    <a:pt x="420397" y="803148"/>
                  </a:lnTo>
                </a:path>
                <a:path w="2221230" h="2120900">
                  <a:moveTo>
                    <a:pt x="834520" y="0"/>
                  </a:moveTo>
                  <a:lnTo>
                    <a:pt x="834520" y="407848"/>
                  </a:lnTo>
                </a:path>
                <a:path w="2221230" h="2120900">
                  <a:moveTo>
                    <a:pt x="0" y="796873"/>
                  </a:moveTo>
                  <a:lnTo>
                    <a:pt x="1392959" y="796873"/>
                  </a:lnTo>
                </a:path>
                <a:path w="2221230" h="2120900">
                  <a:moveTo>
                    <a:pt x="0" y="2114538"/>
                  </a:moveTo>
                  <a:lnTo>
                    <a:pt x="1392959" y="2114538"/>
                  </a:lnTo>
                </a:path>
                <a:path w="2221230" h="2120900">
                  <a:moveTo>
                    <a:pt x="1386685" y="790598"/>
                  </a:moveTo>
                  <a:lnTo>
                    <a:pt x="1386685" y="2120812"/>
                  </a:lnTo>
                </a:path>
                <a:path w="2221230" h="2120900">
                  <a:moveTo>
                    <a:pt x="414123" y="401574"/>
                  </a:moveTo>
                  <a:lnTo>
                    <a:pt x="1807083" y="401574"/>
                  </a:lnTo>
                </a:path>
                <a:path w="2221230" h="2120900">
                  <a:moveTo>
                    <a:pt x="1380410" y="1719238"/>
                  </a:moveTo>
                  <a:lnTo>
                    <a:pt x="1807083" y="1719238"/>
                  </a:lnTo>
                </a:path>
                <a:path w="2221230" h="2120900">
                  <a:moveTo>
                    <a:pt x="1800808" y="395299"/>
                  </a:moveTo>
                  <a:lnTo>
                    <a:pt x="1800808" y="1725513"/>
                  </a:lnTo>
                </a:path>
                <a:path w="2221230" h="2120900">
                  <a:moveTo>
                    <a:pt x="828246" y="6274"/>
                  </a:moveTo>
                  <a:lnTo>
                    <a:pt x="2221206" y="6274"/>
                  </a:lnTo>
                </a:path>
                <a:path w="2221230" h="2120900">
                  <a:moveTo>
                    <a:pt x="1794533" y="1323939"/>
                  </a:moveTo>
                  <a:lnTo>
                    <a:pt x="2221206" y="1323939"/>
                  </a:lnTo>
                </a:path>
                <a:path w="2221230" h="2120900">
                  <a:moveTo>
                    <a:pt x="2214931" y="0"/>
                  </a:moveTo>
                  <a:lnTo>
                    <a:pt x="2214931" y="1330213"/>
                  </a:lnTo>
                </a:path>
              </a:pathLst>
            </a:custGeom>
            <a:ln w="12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6758" y="842402"/>
              <a:ext cx="2196465" cy="2096135"/>
            </a:xfrm>
            <a:custGeom>
              <a:avLst/>
              <a:gdLst/>
              <a:ahLst/>
              <a:cxnLst/>
              <a:rect l="l" t="t" r="r" b="b"/>
              <a:pathLst>
                <a:path w="2196465" h="2096135">
                  <a:moveTo>
                    <a:pt x="134903" y="790598"/>
                  </a:moveTo>
                  <a:lnTo>
                    <a:pt x="134903" y="2095714"/>
                  </a:lnTo>
                </a:path>
                <a:path w="2196465" h="2096135">
                  <a:moveTo>
                    <a:pt x="272944" y="790598"/>
                  </a:moveTo>
                  <a:lnTo>
                    <a:pt x="272944" y="2095714"/>
                  </a:lnTo>
                </a:path>
                <a:path w="2196465" h="2096135">
                  <a:moveTo>
                    <a:pt x="410985" y="790598"/>
                  </a:moveTo>
                  <a:lnTo>
                    <a:pt x="410985" y="2095714"/>
                  </a:lnTo>
                </a:path>
                <a:path w="2196465" h="2096135">
                  <a:moveTo>
                    <a:pt x="549026" y="395299"/>
                  </a:moveTo>
                  <a:lnTo>
                    <a:pt x="549026" y="778049"/>
                  </a:lnTo>
                </a:path>
                <a:path w="2196465" h="2096135">
                  <a:moveTo>
                    <a:pt x="549026" y="790598"/>
                  </a:moveTo>
                  <a:lnTo>
                    <a:pt x="549026" y="2095714"/>
                  </a:lnTo>
                </a:path>
                <a:path w="2196465" h="2096135">
                  <a:moveTo>
                    <a:pt x="687068" y="395299"/>
                  </a:moveTo>
                  <a:lnTo>
                    <a:pt x="687068" y="778049"/>
                  </a:lnTo>
                </a:path>
                <a:path w="2196465" h="2096135">
                  <a:moveTo>
                    <a:pt x="687068" y="790598"/>
                  </a:moveTo>
                  <a:lnTo>
                    <a:pt x="687068" y="2095714"/>
                  </a:lnTo>
                </a:path>
                <a:path w="2196465" h="2096135">
                  <a:moveTo>
                    <a:pt x="825109" y="395299"/>
                  </a:moveTo>
                  <a:lnTo>
                    <a:pt x="825109" y="778049"/>
                  </a:lnTo>
                </a:path>
                <a:path w="2196465" h="2096135">
                  <a:moveTo>
                    <a:pt x="825109" y="790598"/>
                  </a:moveTo>
                  <a:lnTo>
                    <a:pt x="825109" y="2095714"/>
                  </a:lnTo>
                </a:path>
                <a:path w="2196465" h="2096135">
                  <a:moveTo>
                    <a:pt x="963150" y="0"/>
                  </a:moveTo>
                  <a:lnTo>
                    <a:pt x="963150" y="382750"/>
                  </a:lnTo>
                </a:path>
                <a:path w="2196465" h="2096135">
                  <a:moveTo>
                    <a:pt x="963150" y="395299"/>
                  </a:moveTo>
                  <a:lnTo>
                    <a:pt x="963150" y="778049"/>
                  </a:lnTo>
                </a:path>
                <a:path w="2196465" h="2096135">
                  <a:moveTo>
                    <a:pt x="963150" y="790598"/>
                  </a:moveTo>
                  <a:lnTo>
                    <a:pt x="963150" y="2095714"/>
                  </a:lnTo>
                </a:path>
                <a:path w="2196465" h="2096135">
                  <a:moveTo>
                    <a:pt x="1101191" y="0"/>
                  </a:moveTo>
                  <a:lnTo>
                    <a:pt x="1101191" y="382750"/>
                  </a:lnTo>
                </a:path>
                <a:path w="2196465" h="2096135">
                  <a:moveTo>
                    <a:pt x="1101191" y="395299"/>
                  </a:moveTo>
                  <a:lnTo>
                    <a:pt x="1101191" y="778049"/>
                  </a:lnTo>
                </a:path>
                <a:path w="2196465" h="2096135">
                  <a:moveTo>
                    <a:pt x="1101191" y="790598"/>
                  </a:moveTo>
                  <a:lnTo>
                    <a:pt x="1101191" y="2095714"/>
                  </a:lnTo>
                </a:path>
                <a:path w="2196465" h="2096135">
                  <a:moveTo>
                    <a:pt x="1239232" y="0"/>
                  </a:moveTo>
                  <a:lnTo>
                    <a:pt x="1239232" y="382750"/>
                  </a:lnTo>
                </a:path>
                <a:path w="2196465" h="2096135">
                  <a:moveTo>
                    <a:pt x="1239232" y="395299"/>
                  </a:moveTo>
                  <a:lnTo>
                    <a:pt x="1239232" y="778049"/>
                  </a:lnTo>
                </a:path>
                <a:path w="2196465" h="2096135">
                  <a:moveTo>
                    <a:pt x="1239232" y="790598"/>
                  </a:moveTo>
                  <a:lnTo>
                    <a:pt x="1239232" y="2095714"/>
                  </a:lnTo>
                </a:path>
                <a:path w="2196465" h="2096135">
                  <a:moveTo>
                    <a:pt x="1377273" y="0"/>
                  </a:moveTo>
                  <a:lnTo>
                    <a:pt x="1377273" y="382750"/>
                  </a:lnTo>
                </a:path>
                <a:path w="2196465" h="2096135">
                  <a:moveTo>
                    <a:pt x="1377273" y="395299"/>
                  </a:moveTo>
                  <a:lnTo>
                    <a:pt x="1377273" y="778049"/>
                  </a:lnTo>
                </a:path>
                <a:path w="2196465" h="2096135">
                  <a:moveTo>
                    <a:pt x="0" y="919228"/>
                  </a:moveTo>
                  <a:lnTo>
                    <a:pt x="1367861" y="919228"/>
                  </a:lnTo>
                </a:path>
                <a:path w="2196465" h="2096135">
                  <a:moveTo>
                    <a:pt x="0" y="1050994"/>
                  </a:moveTo>
                  <a:lnTo>
                    <a:pt x="1367861" y="1050994"/>
                  </a:lnTo>
                </a:path>
                <a:path w="2196465" h="2096135">
                  <a:moveTo>
                    <a:pt x="0" y="1182760"/>
                  </a:moveTo>
                  <a:lnTo>
                    <a:pt x="1367861" y="1182760"/>
                  </a:lnTo>
                </a:path>
                <a:path w="2196465" h="2096135">
                  <a:moveTo>
                    <a:pt x="0" y="1314527"/>
                  </a:moveTo>
                  <a:lnTo>
                    <a:pt x="1367861" y="1314527"/>
                  </a:lnTo>
                </a:path>
                <a:path w="2196465" h="2096135">
                  <a:moveTo>
                    <a:pt x="0" y="1446293"/>
                  </a:moveTo>
                  <a:lnTo>
                    <a:pt x="1367861" y="1446293"/>
                  </a:lnTo>
                </a:path>
                <a:path w="2196465" h="2096135">
                  <a:moveTo>
                    <a:pt x="0" y="1578060"/>
                  </a:moveTo>
                  <a:lnTo>
                    <a:pt x="1367861" y="1578060"/>
                  </a:lnTo>
                </a:path>
                <a:path w="2196465" h="2096135">
                  <a:moveTo>
                    <a:pt x="0" y="1709826"/>
                  </a:moveTo>
                  <a:lnTo>
                    <a:pt x="1367861" y="1709826"/>
                  </a:lnTo>
                </a:path>
                <a:path w="2196465" h="2096135">
                  <a:moveTo>
                    <a:pt x="0" y="1841593"/>
                  </a:moveTo>
                  <a:lnTo>
                    <a:pt x="1367861" y="1841593"/>
                  </a:lnTo>
                </a:path>
                <a:path w="2196465" h="2096135">
                  <a:moveTo>
                    <a:pt x="0" y="1973359"/>
                  </a:moveTo>
                  <a:lnTo>
                    <a:pt x="1367861" y="1973359"/>
                  </a:lnTo>
                </a:path>
                <a:path w="2196465" h="2096135">
                  <a:moveTo>
                    <a:pt x="1515314" y="0"/>
                  </a:moveTo>
                  <a:lnTo>
                    <a:pt x="1515314" y="382750"/>
                  </a:lnTo>
                </a:path>
                <a:path w="2196465" h="2096135">
                  <a:moveTo>
                    <a:pt x="1515314" y="395299"/>
                  </a:moveTo>
                  <a:lnTo>
                    <a:pt x="1515314" y="1700414"/>
                  </a:lnTo>
                </a:path>
                <a:path w="2196465" h="2096135">
                  <a:moveTo>
                    <a:pt x="1653355" y="0"/>
                  </a:moveTo>
                  <a:lnTo>
                    <a:pt x="1653355" y="382750"/>
                  </a:lnTo>
                </a:path>
                <a:path w="2196465" h="2096135">
                  <a:moveTo>
                    <a:pt x="1653355" y="395299"/>
                  </a:moveTo>
                  <a:lnTo>
                    <a:pt x="1653355" y="1700414"/>
                  </a:lnTo>
                </a:path>
                <a:path w="2196465" h="2096135">
                  <a:moveTo>
                    <a:pt x="1791396" y="0"/>
                  </a:moveTo>
                  <a:lnTo>
                    <a:pt x="1791396" y="382750"/>
                  </a:lnTo>
                </a:path>
                <a:path w="2196465" h="2096135">
                  <a:moveTo>
                    <a:pt x="414123" y="523928"/>
                  </a:moveTo>
                  <a:lnTo>
                    <a:pt x="1781984" y="523928"/>
                  </a:lnTo>
                </a:path>
                <a:path w="2196465" h="2096135">
                  <a:moveTo>
                    <a:pt x="414123" y="655695"/>
                  </a:moveTo>
                  <a:lnTo>
                    <a:pt x="1781984" y="655695"/>
                  </a:lnTo>
                </a:path>
                <a:path w="2196465" h="2096135">
                  <a:moveTo>
                    <a:pt x="1380410" y="787461"/>
                  </a:moveTo>
                  <a:lnTo>
                    <a:pt x="1781984" y="787461"/>
                  </a:lnTo>
                </a:path>
                <a:path w="2196465" h="2096135">
                  <a:moveTo>
                    <a:pt x="1380410" y="919228"/>
                  </a:moveTo>
                  <a:lnTo>
                    <a:pt x="1781984" y="919228"/>
                  </a:lnTo>
                </a:path>
                <a:path w="2196465" h="2096135">
                  <a:moveTo>
                    <a:pt x="1380410" y="1050994"/>
                  </a:moveTo>
                  <a:lnTo>
                    <a:pt x="1781984" y="1050994"/>
                  </a:lnTo>
                </a:path>
                <a:path w="2196465" h="2096135">
                  <a:moveTo>
                    <a:pt x="1380410" y="1182760"/>
                  </a:moveTo>
                  <a:lnTo>
                    <a:pt x="1781984" y="1182760"/>
                  </a:lnTo>
                </a:path>
                <a:path w="2196465" h="2096135">
                  <a:moveTo>
                    <a:pt x="1380410" y="1314527"/>
                  </a:moveTo>
                  <a:lnTo>
                    <a:pt x="1781984" y="1314527"/>
                  </a:lnTo>
                </a:path>
                <a:path w="2196465" h="2096135">
                  <a:moveTo>
                    <a:pt x="1380410" y="1446293"/>
                  </a:moveTo>
                  <a:lnTo>
                    <a:pt x="1781984" y="1446293"/>
                  </a:lnTo>
                </a:path>
                <a:path w="2196465" h="2096135">
                  <a:moveTo>
                    <a:pt x="1380410" y="1578060"/>
                  </a:moveTo>
                  <a:lnTo>
                    <a:pt x="1781984" y="1578060"/>
                  </a:lnTo>
                </a:path>
                <a:path w="2196465" h="2096135">
                  <a:moveTo>
                    <a:pt x="1929437" y="0"/>
                  </a:moveTo>
                  <a:lnTo>
                    <a:pt x="1929437" y="1305115"/>
                  </a:lnTo>
                </a:path>
                <a:path w="2196465" h="2096135">
                  <a:moveTo>
                    <a:pt x="2067478" y="0"/>
                  </a:moveTo>
                  <a:lnTo>
                    <a:pt x="2067478" y="1305115"/>
                  </a:lnTo>
                </a:path>
                <a:path w="2196465" h="2096135">
                  <a:moveTo>
                    <a:pt x="828246" y="128629"/>
                  </a:moveTo>
                  <a:lnTo>
                    <a:pt x="2196107" y="128629"/>
                  </a:lnTo>
                </a:path>
                <a:path w="2196465" h="2096135">
                  <a:moveTo>
                    <a:pt x="828246" y="260395"/>
                  </a:moveTo>
                  <a:lnTo>
                    <a:pt x="2196107" y="260395"/>
                  </a:lnTo>
                </a:path>
                <a:path w="2196465" h="2096135">
                  <a:moveTo>
                    <a:pt x="1794533" y="392162"/>
                  </a:moveTo>
                  <a:lnTo>
                    <a:pt x="2196107" y="392162"/>
                  </a:lnTo>
                </a:path>
                <a:path w="2196465" h="2096135">
                  <a:moveTo>
                    <a:pt x="1794533" y="523928"/>
                  </a:moveTo>
                  <a:lnTo>
                    <a:pt x="2196107" y="523928"/>
                  </a:lnTo>
                </a:path>
                <a:path w="2196465" h="2096135">
                  <a:moveTo>
                    <a:pt x="1794533" y="655695"/>
                  </a:moveTo>
                  <a:lnTo>
                    <a:pt x="2196107" y="655695"/>
                  </a:lnTo>
                </a:path>
                <a:path w="2196465" h="2096135">
                  <a:moveTo>
                    <a:pt x="1794533" y="787461"/>
                  </a:moveTo>
                  <a:lnTo>
                    <a:pt x="2196107" y="787461"/>
                  </a:lnTo>
                </a:path>
                <a:path w="2196465" h="2096135">
                  <a:moveTo>
                    <a:pt x="1794533" y="919228"/>
                  </a:moveTo>
                  <a:lnTo>
                    <a:pt x="2196107" y="919228"/>
                  </a:lnTo>
                </a:path>
                <a:path w="2196465" h="2096135">
                  <a:moveTo>
                    <a:pt x="1794533" y="1050994"/>
                  </a:moveTo>
                  <a:lnTo>
                    <a:pt x="2196107" y="1050994"/>
                  </a:lnTo>
                </a:path>
                <a:path w="2196465" h="2096135">
                  <a:moveTo>
                    <a:pt x="1794533" y="1182760"/>
                  </a:moveTo>
                  <a:lnTo>
                    <a:pt x="2196107" y="1182760"/>
                  </a:lnTo>
                </a:path>
              </a:pathLst>
            </a:custGeom>
            <a:ln w="627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95888" y="740970"/>
            <a:ext cx="129730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0  </a:t>
            </a:r>
            <a:r>
              <a:rPr sz="350" b="1" spc="175" dirty="0">
                <a:latin typeface="Courier New"/>
                <a:cs typeface="Courier New"/>
              </a:rPr>
              <a:t> </a:t>
            </a:r>
            <a:r>
              <a:rPr sz="350" b="1" spc="20" dirty="0">
                <a:latin typeface="Courier New"/>
                <a:cs typeface="Courier New"/>
              </a:rPr>
              <a:t>1  </a:t>
            </a:r>
            <a:r>
              <a:rPr sz="350" b="1" spc="175" dirty="0">
                <a:latin typeface="Courier New"/>
                <a:cs typeface="Courier New"/>
              </a:rPr>
              <a:t> </a:t>
            </a:r>
            <a:r>
              <a:rPr sz="350" b="1" spc="20" dirty="0">
                <a:latin typeface="Courier New"/>
                <a:cs typeface="Courier New"/>
              </a:rPr>
              <a:t>2  </a:t>
            </a:r>
            <a:r>
              <a:rPr sz="350" b="1" spc="175" dirty="0">
                <a:latin typeface="Courier New"/>
                <a:cs typeface="Courier New"/>
              </a:rPr>
              <a:t> </a:t>
            </a:r>
            <a:r>
              <a:rPr sz="350" b="1" spc="20" dirty="0">
                <a:latin typeface="Courier New"/>
                <a:cs typeface="Courier New"/>
              </a:rPr>
              <a:t>3  </a:t>
            </a:r>
            <a:r>
              <a:rPr sz="350" b="1" spc="175" dirty="0">
                <a:latin typeface="Courier New"/>
                <a:cs typeface="Courier New"/>
              </a:rPr>
              <a:t> </a:t>
            </a:r>
            <a:r>
              <a:rPr sz="350" b="1" spc="20" dirty="0">
                <a:latin typeface="Courier New"/>
                <a:cs typeface="Courier New"/>
              </a:rPr>
              <a:t>4  </a:t>
            </a:r>
            <a:r>
              <a:rPr sz="350" b="1" spc="175" dirty="0">
                <a:latin typeface="Courier New"/>
                <a:cs typeface="Courier New"/>
              </a:rPr>
              <a:t> </a:t>
            </a:r>
            <a:r>
              <a:rPr sz="350" b="1" spc="20" dirty="0">
                <a:latin typeface="Courier New"/>
                <a:cs typeface="Courier New"/>
              </a:rPr>
              <a:t>5  </a:t>
            </a:r>
            <a:r>
              <a:rPr sz="350" b="1" spc="175" dirty="0">
                <a:latin typeface="Courier New"/>
                <a:cs typeface="Courier New"/>
              </a:rPr>
              <a:t> </a:t>
            </a:r>
            <a:r>
              <a:rPr sz="350" b="1" spc="20" dirty="0">
                <a:latin typeface="Courier New"/>
                <a:cs typeface="Courier New"/>
              </a:rPr>
              <a:t>6  </a:t>
            </a:r>
            <a:r>
              <a:rPr sz="350" b="1" spc="175" dirty="0">
                <a:latin typeface="Courier New"/>
                <a:cs typeface="Courier New"/>
              </a:rPr>
              <a:t> </a:t>
            </a:r>
            <a:r>
              <a:rPr sz="350" b="1" spc="20" dirty="0">
                <a:latin typeface="Courier New"/>
                <a:cs typeface="Courier New"/>
              </a:rPr>
              <a:t>7  </a:t>
            </a:r>
            <a:r>
              <a:rPr sz="350" b="1" spc="175" dirty="0">
                <a:latin typeface="Courier New"/>
                <a:cs typeface="Courier New"/>
              </a:rPr>
              <a:t> </a:t>
            </a:r>
            <a:r>
              <a:rPr sz="350" b="1" spc="20" dirty="0">
                <a:latin typeface="Courier New"/>
                <a:cs typeface="Courier New"/>
              </a:rPr>
              <a:t>8  </a:t>
            </a:r>
            <a:r>
              <a:rPr sz="350" b="1" spc="175" dirty="0">
                <a:latin typeface="Courier New"/>
                <a:cs typeface="Courier New"/>
              </a:rPr>
              <a:t> </a:t>
            </a:r>
            <a:r>
              <a:rPr sz="350" b="1" spc="20" dirty="0">
                <a:latin typeface="Courier New"/>
                <a:cs typeface="Courier New"/>
              </a:rPr>
              <a:t>9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4853" y="888670"/>
            <a:ext cx="135953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0.22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0.21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0.03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0.87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0.50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0.68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0.83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0.31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0.07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6299" y="879011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0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4853" y="1020436"/>
            <a:ext cx="135953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0.24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0.91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0.87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0.05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0.09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0.59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0.96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0.56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0.03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6299" y="1010778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1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9453" y="1152203"/>
            <a:ext cx="141033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50" spc="15" baseline="9259" dirty="0">
                <a:latin typeface="Courier New"/>
                <a:cs typeface="Courier New"/>
              </a:rPr>
              <a:t>0.71</a:t>
            </a:r>
            <a:r>
              <a:rPr sz="450" spc="202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0.13</a:t>
            </a:r>
            <a:r>
              <a:rPr sz="450" spc="202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0.89</a:t>
            </a:r>
            <a:r>
              <a:rPr sz="450" spc="202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0.34</a:t>
            </a:r>
            <a:r>
              <a:rPr sz="450" spc="202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0.60</a:t>
            </a:r>
            <a:r>
              <a:rPr sz="450" spc="202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0.02</a:t>
            </a:r>
            <a:r>
              <a:rPr sz="450" spc="209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0.06</a:t>
            </a:r>
            <a:r>
              <a:rPr sz="450" spc="202" baseline="9259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0.95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0.24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0.48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6299" y="1142544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2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0730" y="1283969"/>
            <a:ext cx="177355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0.81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0.67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0.13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0.62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0.49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0.93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0.28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0.95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0.39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0.61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0.12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6299" y="1274311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3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0730" y="1415736"/>
            <a:ext cx="177355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0.89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0.24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0.28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0.81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0.04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0.93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0.80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0.20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0.27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0.36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0.14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6299" y="1406077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4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5330" y="1547502"/>
            <a:ext cx="182435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50" spc="15" baseline="9259" dirty="0">
                <a:latin typeface="Courier New"/>
                <a:cs typeface="Courier New"/>
              </a:rPr>
              <a:t>0.09</a:t>
            </a:r>
            <a:r>
              <a:rPr sz="450" spc="202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0.40</a:t>
            </a:r>
            <a:r>
              <a:rPr sz="450" spc="209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0.68</a:t>
            </a:r>
            <a:r>
              <a:rPr sz="450" spc="209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0.76</a:t>
            </a:r>
            <a:r>
              <a:rPr sz="450" spc="202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0.76</a:t>
            </a:r>
            <a:r>
              <a:rPr sz="450" spc="209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0.08</a:t>
            </a:r>
            <a:r>
              <a:rPr sz="450" spc="209" baseline="9259" dirty="0">
                <a:latin typeface="Courier New"/>
                <a:cs typeface="Courier New"/>
              </a:rPr>
              <a:t> </a:t>
            </a:r>
            <a:r>
              <a:rPr sz="450" spc="15" baseline="9259" dirty="0">
                <a:latin typeface="Courier New"/>
                <a:cs typeface="Courier New"/>
              </a:rPr>
              <a:t>0.59</a:t>
            </a:r>
            <a:r>
              <a:rPr sz="450" spc="202" baseline="9259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0.99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0.89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0.51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0.06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0.17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0.28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76299" y="1537844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5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6607" y="1679269"/>
            <a:ext cx="2188210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0.14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0.12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0.26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0.48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0.20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0.82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0.14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0.39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0.46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0.70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0.20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0.54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76299" y="1669610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6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6607" y="1811035"/>
            <a:ext cx="2188210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0.31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0.04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0.30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0.86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0.98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0.02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0.72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0.12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0.79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0.87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0.19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0.91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0.77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0.91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0.40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76299" y="1801377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7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6607" y="1942802"/>
            <a:ext cx="2188210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0.52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0.43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0.16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0.49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0.64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0.12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0.38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0.70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0.73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0.50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0.43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0.01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6299" y="1933143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8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1207" y="2074568"/>
            <a:ext cx="2239010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0.10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0.43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0.17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0.02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0.24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0.76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0.93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0.21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0.62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0.56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0.50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450" spc="15" baseline="18518" dirty="0">
                <a:latin typeface="Courier New"/>
                <a:cs typeface="Courier New"/>
              </a:rPr>
              <a:t>0.66</a:t>
            </a:r>
            <a:r>
              <a:rPr sz="450" spc="209" baseline="18518" dirty="0">
                <a:latin typeface="Courier New"/>
                <a:cs typeface="Courier New"/>
              </a:rPr>
              <a:t> </a:t>
            </a:r>
            <a:r>
              <a:rPr sz="450" spc="15" baseline="18518" dirty="0">
                <a:latin typeface="Courier New"/>
                <a:cs typeface="Courier New"/>
              </a:rPr>
              <a:t>0.53</a:t>
            </a:r>
            <a:r>
              <a:rPr sz="450" spc="135" baseline="18518" dirty="0">
                <a:latin typeface="Courier New"/>
                <a:cs typeface="Courier New"/>
              </a:rPr>
              <a:t> </a:t>
            </a:r>
            <a:r>
              <a:rPr sz="450" spc="15" baseline="18518" dirty="0">
                <a:latin typeface="Courier New"/>
                <a:cs typeface="Courier New"/>
              </a:rPr>
              <a:t>0.03</a:t>
            </a:r>
            <a:endParaRPr sz="450" baseline="18518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6299" y="2064910"/>
            <a:ext cx="55244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b="1" spc="20" dirty="0">
                <a:latin typeface="Courier New"/>
                <a:cs typeface="Courier New"/>
              </a:rPr>
              <a:t>9</a:t>
            </a:r>
            <a:endParaRPr sz="35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6607" y="2206335"/>
            <a:ext cx="177355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0.74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0.09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0.89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0.19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0.75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0.63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0.22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0.90</a:t>
            </a:r>
            <a:r>
              <a:rPr sz="300" spc="1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0.62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0.71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0.14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35456" y="2146254"/>
            <a:ext cx="61277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b="1" spc="-10" dirty="0">
                <a:latin typeface="Courier New"/>
                <a:cs typeface="Courier New"/>
              </a:rPr>
              <a:t>array[:,:,2]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25662" y="2154857"/>
            <a:ext cx="19812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b="1" spc="-10" dirty="0">
                <a:solidFill>
                  <a:srgbClr val="1155CC"/>
                </a:solidFill>
                <a:latin typeface="Arial"/>
                <a:cs typeface="Arial"/>
              </a:rPr>
              <a:t>Azul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8507" y="2338101"/>
            <a:ext cx="1849755" cy="206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0.44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0.40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0.41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0.11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0.41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0.67</a:t>
            </a:r>
            <a:r>
              <a:rPr sz="300" spc="1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0.75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0.23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0.55</a:t>
            </a:r>
            <a:endParaRPr sz="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300" spc="10" dirty="0">
                <a:latin typeface="Courier New"/>
                <a:cs typeface="Courier New"/>
              </a:rPr>
              <a:t>0.72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0.59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0.46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0.82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0.33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0.86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0.33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0.54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0.83</a:t>
            </a:r>
            <a:r>
              <a:rPr sz="300" spc="9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0.09</a:t>
            </a:r>
            <a:r>
              <a:rPr sz="300" spc="185" dirty="0">
                <a:latin typeface="Courier New"/>
                <a:cs typeface="Courier New"/>
              </a:rPr>
              <a:t> </a:t>
            </a:r>
            <a:r>
              <a:rPr sz="450" spc="15" baseline="18518" dirty="0">
                <a:latin typeface="Courier New"/>
                <a:cs typeface="Courier New"/>
              </a:rPr>
              <a:t>0.97</a:t>
            </a:r>
            <a:r>
              <a:rPr sz="450" spc="209" baseline="18518" dirty="0">
                <a:latin typeface="Courier New"/>
                <a:cs typeface="Courier New"/>
              </a:rPr>
              <a:t> </a:t>
            </a:r>
            <a:r>
              <a:rPr sz="450" spc="15" baseline="18518" dirty="0">
                <a:latin typeface="Courier New"/>
                <a:cs typeface="Courier New"/>
              </a:rPr>
              <a:t>0.94</a:t>
            </a:r>
            <a:r>
              <a:rPr sz="450" spc="135" baseline="18518" dirty="0">
                <a:latin typeface="Courier New"/>
                <a:cs typeface="Courier New"/>
              </a:rPr>
              <a:t> </a:t>
            </a:r>
            <a:r>
              <a:rPr sz="450" spc="15" baseline="18518" dirty="0">
                <a:latin typeface="Courier New"/>
                <a:cs typeface="Courier New"/>
              </a:rPr>
              <a:t>0.32</a:t>
            </a:r>
            <a:endParaRPr sz="450" baseline="18518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6607" y="2601634"/>
            <a:ext cx="135953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0.87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0.98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0.17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0.58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0.83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0.43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0.87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0.61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0.11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21333" y="2541553"/>
            <a:ext cx="61277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b="1" spc="-10" dirty="0">
                <a:latin typeface="Courier New"/>
                <a:cs typeface="Courier New"/>
              </a:rPr>
              <a:t>array[:,:,1]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11538" y="2550157"/>
            <a:ext cx="25209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b="1" spc="-10" dirty="0">
                <a:solidFill>
                  <a:srgbClr val="37761C"/>
                </a:solidFill>
                <a:latin typeface="Arial"/>
                <a:cs typeface="Arial"/>
              </a:rPr>
              <a:t>Verde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6607" y="2733400"/>
            <a:ext cx="1359535" cy="193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0" dirty="0">
                <a:latin typeface="Courier New"/>
                <a:cs typeface="Courier New"/>
              </a:rPr>
              <a:t>0.46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0.70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0.45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0.36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0.34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0.61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0.81</a:t>
            </a:r>
            <a:endParaRPr sz="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00" spc="10" dirty="0">
                <a:latin typeface="Courier New"/>
                <a:cs typeface="Courier New"/>
              </a:rPr>
              <a:t>0.76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0.05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0.80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0.51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0.39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0.63</a:t>
            </a:r>
            <a:r>
              <a:rPr sz="300" spc="140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0.99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0.49</a:t>
            </a:r>
            <a:r>
              <a:rPr sz="300" spc="13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0.18</a:t>
            </a:r>
            <a:r>
              <a:rPr sz="300" spc="85" dirty="0">
                <a:latin typeface="Courier New"/>
                <a:cs typeface="Courier New"/>
              </a:rPr>
              <a:t> </a:t>
            </a:r>
            <a:r>
              <a:rPr sz="300" spc="10" dirty="0">
                <a:latin typeface="Courier New"/>
                <a:cs typeface="Courier New"/>
              </a:rPr>
              <a:t>1.00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05728" y="2945456"/>
            <a:ext cx="94805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75" b="1" spc="-15" baseline="4273" dirty="0">
                <a:latin typeface="Courier New"/>
                <a:cs typeface="Courier New"/>
              </a:rPr>
              <a:t>array[:,:,0]</a:t>
            </a:r>
            <a:r>
              <a:rPr sz="975" b="1" spc="525" baseline="4273" dirty="0">
                <a:latin typeface="Courier New"/>
                <a:cs typeface="Courier New"/>
              </a:rPr>
              <a:t> </a:t>
            </a:r>
            <a:r>
              <a:rPr sz="650" b="1" spc="-10" dirty="0">
                <a:solidFill>
                  <a:srgbClr val="FF0000"/>
                </a:solidFill>
                <a:latin typeface="Arial"/>
                <a:cs typeface="Arial"/>
              </a:rPr>
              <a:t>Rojo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21870" y="635966"/>
            <a:ext cx="905510" cy="1224280"/>
            <a:chOff x="821870" y="635966"/>
            <a:chExt cx="905510" cy="1224280"/>
          </a:xfrm>
        </p:grpSpPr>
        <p:sp>
          <p:nvSpPr>
            <p:cNvPr id="46" name="object 46"/>
            <p:cNvSpPr/>
            <p:nvPr/>
          </p:nvSpPr>
          <p:spPr>
            <a:xfrm>
              <a:off x="827706" y="641802"/>
              <a:ext cx="894080" cy="1212850"/>
            </a:xfrm>
            <a:custGeom>
              <a:avLst/>
              <a:gdLst/>
              <a:ahLst/>
              <a:cxnLst/>
              <a:rect l="l" t="t" r="r" b="b"/>
              <a:pathLst>
                <a:path w="894080" h="1212850">
                  <a:moveTo>
                    <a:pt x="20736" y="1212397"/>
                  </a:moveTo>
                  <a:lnTo>
                    <a:pt x="6904" y="1198141"/>
                  </a:lnTo>
                  <a:lnTo>
                    <a:pt x="0" y="1180441"/>
                  </a:lnTo>
                  <a:lnTo>
                    <a:pt x="415" y="1161511"/>
                  </a:lnTo>
                  <a:lnTo>
                    <a:pt x="8543" y="1143567"/>
                  </a:lnTo>
                  <a:lnTo>
                    <a:pt x="382024" y="628310"/>
                  </a:lnTo>
                  <a:lnTo>
                    <a:pt x="390152" y="610366"/>
                  </a:lnTo>
                  <a:lnTo>
                    <a:pt x="390568" y="591436"/>
                  </a:lnTo>
                  <a:lnTo>
                    <a:pt x="383663" y="573736"/>
                  </a:lnTo>
                  <a:lnTo>
                    <a:pt x="369831" y="559480"/>
                  </a:lnTo>
                  <a:lnTo>
                    <a:pt x="388260" y="567394"/>
                  </a:lnTo>
                  <a:lnTo>
                    <a:pt x="407701" y="567799"/>
                  </a:lnTo>
                  <a:lnTo>
                    <a:pt x="425879" y="561077"/>
                  </a:lnTo>
                  <a:lnTo>
                    <a:pt x="440520" y="547608"/>
                  </a:lnTo>
                  <a:lnTo>
                    <a:pt x="822817" y="20190"/>
                  </a:lnTo>
                  <a:lnTo>
                    <a:pt x="837458" y="6722"/>
                  </a:lnTo>
                  <a:lnTo>
                    <a:pt x="855636" y="0"/>
                  </a:lnTo>
                  <a:lnTo>
                    <a:pt x="875077" y="404"/>
                  </a:lnTo>
                  <a:lnTo>
                    <a:pt x="893506" y="8319"/>
                  </a:lnTo>
                </a:path>
              </a:pathLst>
            </a:custGeom>
            <a:ln w="11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08003" y="989920"/>
              <a:ext cx="225425" cy="275590"/>
            </a:xfrm>
            <a:custGeom>
              <a:avLst/>
              <a:gdLst/>
              <a:ahLst/>
              <a:cxnLst/>
              <a:rect l="l" t="t" r="r" b="b"/>
              <a:pathLst>
                <a:path w="225425" h="275590">
                  <a:moveTo>
                    <a:pt x="176750" y="21590"/>
                  </a:moveTo>
                  <a:lnTo>
                    <a:pt x="173852" y="21590"/>
                  </a:lnTo>
                  <a:lnTo>
                    <a:pt x="171215" y="19050"/>
                  </a:lnTo>
                  <a:lnTo>
                    <a:pt x="170469" y="17780"/>
                  </a:lnTo>
                  <a:lnTo>
                    <a:pt x="170139" y="15240"/>
                  </a:lnTo>
                  <a:lnTo>
                    <a:pt x="170842" y="13970"/>
                  </a:lnTo>
                  <a:lnTo>
                    <a:pt x="179996" y="1270"/>
                  </a:lnTo>
                  <a:lnTo>
                    <a:pt x="181493" y="0"/>
                  </a:lnTo>
                  <a:lnTo>
                    <a:pt x="185861" y="0"/>
                  </a:lnTo>
                  <a:lnTo>
                    <a:pt x="188398" y="1270"/>
                  </a:lnTo>
                  <a:lnTo>
                    <a:pt x="189118" y="2540"/>
                  </a:lnTo>
                  <a:lnTo>
                    <a:pt x="189628" y="5080"/>
                  </a:lnTo>
                  <a:lnTo>
                    <a:pt x="189274" y="6350"/>
                  </a:lnTo>
                  <a:lnTo>
                    <a:pt x="188302" y="7620"/>
                  </a:lnTo>
                  <a:lnTo>
                    <a:pt x="193671" y="17780"/>
                  </a:lnTo>
                  <a:lnTo>
                    <a:pt x="181053" y="17780"/>
                  </a:lnTo>
                  <a:lnTo>
                    <a:pt x="179670" y="20320"/>
                  </a:lnTo>
                  <a:lnTo>
                    <a:pt x="178236" y="20320"/>
                  </a:lnTo>
                  <a:lnTo>
                    <a:pt x="176750" y="21590"/>
                  </a:lnTo>
                  <a:close/>
                </a:path>
                <a:path w="225425" h="275590">
                  <a:moveTo>
                    <a:pt x="206423" y="41910"/>
                  </a:moveTo>
                  <a:lnTo>
                    <a:pt x="193992" y="41910"/>
                  </a:lnTo>
                  <a:lnTo>
                    <a:pt x="181053" y="17780"/>
                  </a:lnTo>
                  <a:lnTo>
                    <a:pt x="193671" y="17780"/>
                  </a:lnTo>
                  <a:lnTo>
                    <a:pt x="206423" y="41910"/>
                  </a:lnTo>
                  <a:close/>
                </a:path>
                <a:path w="225425" h="275590">
                  <a:moveTo>
                    <a:pt x="154887" y="50800"/>
                  </a:moveTo>
                  <a:lnTo>
                    <a:pt x="153527" y="50800"/>
                  </a:lnTo>
                  <a:lnTo>
                    <a:pt x="152263" y="49530"/>
                  </a:lnTo>
                  <a:lnTo>
                    <a:pt x="149750" y="48260"/>
                  </a:lnTo>
                  <a:lnTo>
                    <a:pt x="149001" y="46990"/>
                  </a:lnTo>
                  <a:lnTo>
                    <a:pt x="148688" y="44450"/>
                  </a:lnTo>
                  <a:lnTo>
                    <a:pt x="149383" y="41910"/>
                  </a:lnTo>
                  <a:lnTo>
                    <a:pt x="158348" y="30480"/>
                  </a:lnTo>
                  <a:lnTo>
                    <a:pt x="159863" y="29210"/>
                  </a:lnTo>
                  <a:lnTo>
                    <a:pt x="162834" y="27940"/>
                  </a:lnTo>
                  <a:lnTo>
                    <a:pt x="164248" y="29210"/>
                  </a:lnTo>
                  <a:lnTo>
                    <a:pt x="166885" y="30480"/>
                  </a:lnTo>
                  <a:lnTo>
                    <a:pt x="167622" y="31750"/>
                  </a:lnTo>
                  <a:lnTo>
                    <a:pt x="167960" y="34290"/>
                  </a:lnTo>
                  <a:lnTo>
                    <a:pt x="167328" y="36830"/>
                  </a:lnTo>
                  <a:lnTo>
                    <a:pt x="165909" y="38100"/>
                  </a:lnTo>
                  <a:lnTo>
                    <a:pt x="193992" y="41910"/>
                  </a:lnTo>
                  <a:lnTo>
                    <a:pt x="206423" y="41910"/>
                  </a:lnTo>
                  <a:lnTo>
                    <a:pt x="209778" y="48260"/>
                  </a:lnTo>
                  <a:lnTo>
                    <a:pt x="158741" y="48260"/>
                  </a:lnTo>
                  <a:lnTo>
                    <a:pt x="157524" y="49530"/>
                  </a:lnTo>
                  <a:lnTo>
                    <a:pt x="156240" y="49530"/>
                  </a:lnTo>
                  <a:lnTo>
                    <a:pt x="154887" y="50800"/>
                  </a:lnTo>
                  <a:close/>
                </a:path>
                <a:path w="225425" h="275590">
                  <a:moveTo>
                    <a:pt x="203028" y="85090"/>
                  </a:moveTo>
                  <a:lnTo>
                    <a:pt x="201627" y="85090"/>
                  </a:lnTo>
                  <a:lnTo>
                    <a:pt x="198990" y="82550"/>
                  </a:lnTo>
                  <a:lnTo>
                    <a:pt x="198240" y="81280"/>
                  </a:lnTo>
                  <a:lnTo>
                    <a:pt x="197903" y="78740"/>
                  </a:lnTo>
                  <a:lnTo>
                    <a:pt x="198597" y="77470"/>
                  </a:lnTo>
                  <a:lnTo>
                    <a:pt x="206556" y="66040"/>
                  </a:lnTo>
                  <a:lnTo>
                    <a:pt x="200194" y="54610"/>
                  </a:lnTo>
                  <a:lnTo>
                    <a:pt x="158741" y="48260"/>
                  </a:lnTo>
                  <a:lnTo>
                    <a:pt x="209778" y="48260"/>
                  </a:lnTo>
                  <a:lnTo>
                    <a:pt x="213805" y="55880"/>
                  </a:lnTo>
                  <a:lnTo>
                    <a:pt x="225027" y="55880"/>
                  </a:lnTo>
                  <a:lnTo>
                    <a:pt x="225357" y="58420"/>
                  </a:lnTo>
                  <a:lnTo>
                    <a:pt x="224663" y="59690"/>
                  </a:lnTo>
                  <a:lnTo>
                    <a:pt x="207515" y="82550"/>
                  </a:lnTo>
                  <a:lnTo>
                    <a:pt x="206000" y="83820"/>
                  </a:lnTo>
                  <a:lnTo>
                    <a:pt x="203028" y="85090"/>
                  </a:lnTo>
                  <a:close/>
                </a:path>
                <a:path w="225425" h="275590">
                  <a:moveTo>
                    <a:pt x="225027" y="55880"/>
                  </a:moveTo>
                  <a:lnTo>
                    <a:pt x="213805" y="55880"/>
                  </a:lnTo>
                  <a:lnTo>
                    <a:pt x="215422" y="54610"/>
                  </a:lnTo>
                  <a:lnTo>
                    <a:pt x="216706" y="53340"/>
                  </a:lnTo>
                  <a:lnTo>
                    <a:pt x="219558" y="52070"/>
                  </a:lnTo>
                  <a:lnTo>
                    <a:pt x="221330" y="52070"/>
                  </a:lnTo>
                  <a:lnTo>
                    <a:pt x="224290" y="54610"/>
                  </a:lnTo>
                  <a:lnTo>
                    <a:pt x="225027" y="55880"/>
                  </a:lnTo>
                  <a:close/>
                </a:path>
                <a:path w="225425" h="275590">
                  <a:moveTo>
                    <a:pt x="123592" y="96520"/>
                  </a:moveTo>
                  <a:lnTo>
                    <a:pt x="119286" y="96520"/>
                  </a:lnTo>
                  <a:lnTo>
                    <a:pt x="117197" y="95250"/>
                  </a:lnTo>
                  <a:lnTo>
                    <a:pt x="116649" y="93980"/>
                  </a:lnTo>
                  <a:lnTo>
                    <a:pt x="115943" y="92710"/>
                  </a:lnTo>
                  <a:lnTo>
                    <a:pt x="141900" y="62230"/>
                  </a:lnTo>
                  <a:lnTo>
                    <a:pt x="146276" y="63500"/>
                  </a:lnTo>
                  <a:lnTo>
                    <a:pt x="161283" y="73660"/>
                  </a:lnTo>
                  <a:lnTo>
                    <a:pt x="141176" y="73660"/>
                  </a:lnTo>
                  <a:lnTo>
                    <a:pt x="137831" y="74930"/>
                  </a:lnTo>
                  <a:lnTo>
                    <a:pt x="135828" y="76200"/>
                  </a:lnTo>
                  <a:lnTo>
                    <a:pt x="131588" y="82550"/>
                  </a:lnTo>
                  <a:lnTo>
                    <a:pt x="129640" y="86360"/>
                  </a:lnTo>
                  <a:lnTo>
                    <a:pt x="126915" y="92710"/>
                  </a:lnTo>
                  <a:lnTo>
                    <a:pt x="126233" y="93980"/>
                  </a:lnTo>
                  <a:lnTo>
                    <a:pt x="124742" y="95250"/>
                  </a:lnTo>
                  <a:lnTo>
                    <a:pt x="123592" y="96520"/>
                  </a:lnTo>
                  <a:close/>
                </a:path>
                <a:path w="225425" h="275590">
                  <a:moveTo>
                    <a:pt x="145179" y="119380"/>
                  </a:moveTo>
                  <a:lnTo>
                    <a:pt x="141290" y="118110"/>
                  </a:lnTo>
                  <a:lnTo>
                    <a:pt x="134450" y="114300"/>
                  </a:lnTo>
                  <a:lnTo>
                    <a:pt x="132354" y="109220"/>
                  </a:lnTo>
                  <a:lnTo>
                    <a:pt x="131476" y="97790"/>
                  </a:lnTo>
                  <a:lnTo>
                    <a:pt x="133681" y="91440"/>
                  </a:lnTo>
                  <a:lnTo>
                    <a:pt x="140489" y="82550"/>
                  </a:lnTo>
                  <a:lnTo>
                    <a:pt x="143030" y="78740"/>
                  </a:lnTo>
                  <a:lnTo>
                    <a:pt x="146153" y="76200"/>
                  </a:lnTo>
                  <a:lnTo>
                    <a:pt x="142683" y="73660"/>
                  </a:lnTo>
                  <a:lnTo>
                    <a:pt x="161283" y="73660"/>
                  </a:lnTo>
                  <a:lnTo>
                    <a:pt x="168787" y="78740"/>
                  </a:lnTo>
                  <a:lnTo>
                    <a:pt x="180893" y="78740"/>
                  </a:lnTo>
                  <a:lnTo>
                    <a:pt x="181049" y="80010"/>
                  </a:lnTo>
                  <a:lnTo>
                    <a:pt x="180355" y="81280"/>
                  </a:lnTo>
                  <a:lnTo>
                    <a:pt x="179446" y="82550"/>
                  </a:lnTo>
                  <a:lnTo>
                    <a:pt x="155295" y="82550"/>
                  </a:lnTo>
                  <a:lnTo>
                    <a:pt x="152029" y="85090"/>
                  </a:lnTo>
                  <a:lnTo>
                    <a:pt x="149301" y="88900"/>
                  </a:lnTo>
                  <a:lnTo>
                    <a:pt x="144486" y="95250"/>
                  </a:lnTo>
                  <a:lnTo>
                    <a:pt x="143114" y="99060"/>
                  </a:lnTo>
                  <a:lnTo>
                    <a:pt x="142994" y="102870"/>
                  </a:lnTo>
                  <a:lnTo>
                    <a:pt x="142971" y="105410"/>
                  </a:lnTo>
                  <a:lnTo>
                    <a:pt x="143531" y="106680"/>
                  </a:lnTo>
                  <a:lnTo>
                    <a:pt x="145521" y="107950"/>
                  </a:lnTo>
                  <a:lnTo>
                    <a:pt x="162852" y="107950"/>
                  </a:lnTo>
                  <a:lnTo>
                    <a:pt x="158645" y="114300"/>
                  </a:lnTo>
                  <a:lnTo>
                    <a:pt x="154565" y="116840"/>
                  </a:lnTo>
                  <a:lnTo>
                    <a:pt x="145179" y="119380"/>
                  </a:lnTo>
                  <a:close/>
                </a:path>
                <a:path w="225425" h="275590">
                  <a:moveTo>
                    <a:pt x="180893" y="78740"/>
                  </a:moveTo>
                  <a:lnTo>
                    <a:pt x="168787" y="78740"/>
                  </a:lnTo>
                  <a:lnTo>
                    <a:pt x="171437" y="74930"/>
                  </a:lnTo>
                  <a:lnTo>
                    <a:pt x="172952" y="73660"/>
                  </a:lnTo>
                  <a:lnTo>
                    <a:pt x="177338" y="73660"/>
                  </a:lnTo>
                  <a:lnTo>
                    <a:pt x="180000" y="76200"/>
                  </a:lnTo>
                  <a:lnTo>
                    <a:pt x="180737" y="77470"/>
                  </a:lnTo>
                  <a:lnTo>
                    <a:pt x="180893" y="78740"/>
                  </a:lnTo>
                  <a:close/>
                </a:path>
                <a:path w="225425" h="275590">
                  <a:moveTo>
                    <a:pt x="162852" y="107950"/>
                  </a:moveTo>
                  <a:lnTo>
                    <a:pt x="146492" y="107950"/>
                  </a:lnTo>
                  <a:lnTo>
                    <a:pt x="149602" y="106680"/>
                  </a:lnTo>
                  <a:lnTo>
                    <a:pt x="151515" y="105410"/>
                  </a:lnTo>
                  <a:lnTo>
                    <a:pt x="159138" y="85090"/>
                  </a:lnTo>
                  <a:lnTo>
                    <a:pt x="155295" y="82550"/>
                  </a:lnTo>
                  <a:lnTo>
                    <a:pt x="179446" y="82550"/>
                  </a:lnTo>
                  <a:lnTo>
                    <a:pt x="172173" y="92710"/>
                  </a:lnTo>
                  <a:lnTo>
                    <a:pt x="169175" y="92710"/>
                  </a:lnTo>
                  <a:lnTo>
                    <a:pt x="168752" y="95250"/>
                  </a:lnTo>
                  <a:lnTo>
                    <a:pt x="167860" y="99060"/>
                  </a:lnTo>
                  <a:lnTo>
                    <a:pt x="165155" y="104140"/>
                  </a:lnTo>
                  <a:lnTo>
                    <a:pt x="163693" y="106680"/>
                  </a:lnTo>
                  <a:lnTo>
                    <a:pt x="162852" y="107950"/>
                  </a:lnTo>
                  <a:close/>
                </a:path>
                <a:path w="225425" h="275590">
                  <a:moveTo>
                    <a:pt x="171264" y="93980"/>
                  </a:moveTo>
                  <a:lnTo>
                    <a:pt x="169175" y="92710"/>
                  </a:lnTo>
                  <a:lnTo>
                    <a:pt x="172173" y="92710"/>
                  </a:lnTo>
                  <a:lnTo>
                    <a:pt x="171264" y="93980"/>
                  </a:lnTo>
                  <a:close/>
                </a:path>
                <a:path w="225425" h="275590">
                  <a:moveTo>
                    <a:pt x="102625" y="132080"/>
                  </a:moveTo>
                  <a:lnTo>
                    <a:pt x="91536" y="132080"/>
                  </a:lnTo>
                  <a:lnTo>
                    <a:pt x="91562" y="125730"/>
                  </a:lnTo>
                  <a:lnTo>
                    <a:pt x="107697" y="105410"/>
                  </a:lnTo>
                  <a:lnTo>
                    <a:pt x="109842" y="105410"/>
                  </a:lnTo>
                  <a:lnTo>
                    <a:pt x="112628" y="107950"/>
                  </a:lnTo>
                  <a:lnTo>
                    <a:pt x="113386" y="109220"/>
                  </a:lnTo>
                  <a:lnTo>
                    <a:pt x="113877" y="111760"/>
                  </a:lnTo>
                  <a:lnTo>
                    <a:pt x="113549" y="113030"/>
                  </a:lnTo>
                  <a:lnTo>
                    <a:pt x="111860" y="115570"/>
                  </a:lnTo>
                  <a:lnTo>
                    <a:pt x="110477" y="116840"/>
                  </a:lnTo>
                  <a:lnTo>
                    <a:pt x="106503" y="116840"/>
                  </a:lnTo>
                  <a:lnTo>
                    <a:pt x="105153" y="118110"/>
                  </a:lnTo>
                  <a:lnTo>
                    <a:pt x="103554" y="119380"/>
                  </a:lnTo>
                  <a:lnTo>
                    <a:pt x="102990" y="121920"/>
                  </a:lnTo>
                  <a:lnTo>
                    <a:pt x="102623" y="128270"/>
                  </a:lnTo>
                  <a:lnTo>
                    <a:pt x="102625" y="132080"/>
                  </a:lnTo>
                  <a:close/>
                </a:path>
                <a:path w="225425" h="275590">
                  <a:moveTo>
                    <a:pt x="81563" y="149860"/>
                  </a:moveTo>
                  <a:lnTo>
                    <a:pt x="78665" y="149860"/>
                  </a:lnTo>
                  <a:lnTo>
                    <a:pt x="76029" y="147320"/>
                  </a:lnTo>
                  <a:lnTo>
                    <a:pt x="75282" y="146050"/>
                  </a:lnTo>
                  <a:lnTo>
                    <a:pt x="74952" y="143510"/>
                  </a:lnTo>
                  <a:lnTo>
                    <a:pt x="75655" y="142240"/>
                  </a:lnTo>
                  <a:lnTo>
                    <a:pt x="85976" y="128270"/>
                  </a:lnTo>
                  <a:lnTo>
                    <a:pt x="91536" y="132080"/>
                  </a:lnTo>
                  <a:lnTo>
                    <a:pt x="102625" y="132080"/>
                  </a:lnTo>
                  <a:lnTo>
                    <a:pt x="102751" y="134620"/>
                  </a:lnTo>
                  <a:lnTo>
                    <a:pt x="103103" y="139700"/>
                  </a:lnTo>
                  <a:lnTo>
                    <a:pt x="106470" y="142240"/>
                  </a:lnTo>
                  <a:lnTo>
                    <a:pt x="88453" y="142240"/>
                  </a:lnTo>
                  <a:lnTo>
                    <a:pt x="84573" y="147320"/>
                  </a:lnTo>
                  <a:lnTo>
                    <a:pt x="81563" y="149860"/>
                  </a:lnTo>
                  <a:close/>
                </a:path>
                <a:path w="225425" h="275590">
                  <a:moveTo>
                    <a:pt x="129643" y="149860"/>
                  </a:moveTo>
                  <a:lnTo>
                    <a:pt x="116572" y="149860"/>
                  </a:lnTo>
                  <a:lnTo>
                    <a:pt x="127306" y="134620"/>
                  </a:lnTo>
                  <a:lnTo>
                    <a:pt x="128822" y="133350"/>
                  </a:lnTo>
                  <a:lnTo>
                    <a:pt x="133207" y="133350"/>
                  </a:lnTo>
                  <a:lnTo>
                    <a:pt x="135869" y="134620"/>
                  </a:lnTo>
                  <a:lnTo>
                    <a:pt x="136606" y="135890"/>
                  </a:lnTo>
                  <a:lnTo>
                    <a:pt x="136918" y="139700"/>
                  </a:lnTo>
                  <a:lnTo>
                    <a:pt x="136224" y="140970"/>
                  </a:lnTo>
                  <a:lnTo>
                    <a:pt x="129643" y="149860"/>
                  </a:lnTo>
                  <a:close/>
                </a:path>
                <a:path w="225425" h="275590">
                  <a:moveTo>
                    <a:pt x="112135" y="172720"/>
                  </a:moveTo>
                  <a:lnTo>
                    <a:pt x="107777" y="172720"/>
                  </a:lnTo>
                  <a:lnTo>
                    <a:pt x="105115" y="171450"/>
                  </a:lnTo>
                  <a:lnTo>
                    <a:pt x="104369" y="170180"/>
                  </a:lnTo>
                  <a:lnTo>
                    <a:pt x="104039" y="166370"/>
                  </a:lnTo>
                  <a:lnTo>
                    <a:pt x="104742" y="165100"/>
                  </a:lnTo>
                  <a:lnTo>
                    <a:pt x="110132" y="157480"/>
                  </a:lnTo>
                  <a:lnTo>
                    <a:pt x="88453" y="142240"/>
                  </a:lnTo>
                  <a:lnTo>
                    <a:pt x="106470" y="142240"/>
                  </a:lnTo>
                  <a:lnTo>
                    <a:pt x="116572" y="149860"/>
                  </a:lnTo>
                  <a:lnTo>
                    <a:pt x="129643" y="149860"/>
                  </a:lnTo>
                  <a:lnTo>
                    <a:pt x="113660" y="171450"/>
                  </a:lnTo>
                  <a:lnTo>
                    <a:pt x="112135" y="172720"/>
                  </a:lnTo>
                  <a:close/>
                </a:path>
                <a:path w="225425" h="275590">
                  <a:moveTo>
                    <a:pt x="63992" y="184150"/>
                  </a:moveTo>
                  <a:lnTo>
                    <a:pt x="52903" y="184150"/>
                  </a:lnTo>
                  <a:lnTo>
                    <a:pt x="52929" y="177800"/>
                  </a:lnTo>
                  <a:lnTo>
                    <a:pt x="69064" y="157480"/>
                  </a:lnTo>
                  <a:lnTo>
                    <a:pt x="71209" y="157480"/>
                  </a:lnTo>
                  <a:lnTo>
                    <a:pt x="73994" y="160020"/>
                  </a:lnTo>
                  <a:lnTo>
                    <a:pt x="74753" y="161290"/>
                  </a:lnTo>
                  <a:lnTo>
                    <a:pt x="75244" y="163830"/>
                  </a:lnTo>
                  <a:lnTo>
                    <a:pt x="74916" y="165100"/>
                  </a:lnTo>
                  <a:lnTo>
                    <a:pt x="73227" y="167640"/>
                  </a:lnTo>
                  <a:lnTo>
                    <a:pt x="71844" y="168910"/>
                  </a:lnTo>
                  <a:lnTo>
                    <a:pt x="67870" y="168910"/>
                  </a:lnTo>
                  <a:lnTo>
                    <a:pt x="66520" y="170180"/>
                  </a:lnTo>
                  <a:lnTo>
                    <a:pt x="64921" y="171450"/>
                  </a:lnTo>
                  <a:lnTo>
                    <a:pt x="64357" y="173990"/>
                  </a:lnTo>
                  <a:lnTo>
                    <a:pt x="63989" y="180340"/>
                  </a:lnTo>
                  <a:lnTo>
                    <a:pt x="63992" y="184150"/>
                  </a:lnTo>
                  <a:close/>
                </a:path>
                <a:path w="225425" h="275590">
                  <a:moveTo>
                    <a:pt x="42930" y="201930"/>
                  </a:moveTo>
                  <a:lnTo>
                    <a:pt x="40032" y="201930"/>
                  </a:lnTo>
                  <a:lnTo>
                    <a:pt x="37395" y="199390"/>
                  </a:lnTo>
                  <a:lnTo>
                    <a:pt x="36649" y="198120"/>
                  </a:lnTo>
                  <a:lnTo>
                    <a:pt x="36319" y="195580"/>
                  </a:lnTo>
                  <a:lnTo>
                    <a:pt x="37022" y="194310"/>
                  </a:lnTo>
                  <a:lnTo>
                    <a:pt x="47343" y="180340"/>
                  </a:lnTo>
                  <a:lnTo>
                    <a:pt x="52903" y="184150"/>
                  </a:lnTo>
                  <a:lnTo>
                    <a:pt x="63992" y="184150"/>
                  </a:lnTo>
                  <a:lnTo>
                    <a:pt x="64118" y="186690"/>
                  </a:lnTo>
                  <a:lnTo>
                    <a:pt x="64469" y="191770"/>
                  </a:lnTo>
                  <a:lnTo>
                    <a:pt x="68318" y="194310"/>
                  </a:lnTo>
                  <a:lnTo>
                    <a:pt x="49820" y="194310"/>
                  </a:lnTo>
                  <a:lnTo>
                    <a:pt x="45940" y="199390"/>
                  </a:lnTo>
                  <a:lnTo>
                    <a:pt x="42930" y="201930"/>
                  </a:lnTo>
                  <a:close/>
                </a:path>
                <a:path w="225425" h="275590">
                  <a:moveTo>
                    <a:pt x="91950" y="200660"/>
                  </a:moveTo>
                  <a:lnTo>
                    <a:pt x="77939" y="200660"/>
                  </a:lnTo>
                  <a:lnTo>
                    <a:pt x="88673" y="186690"/>
                  </a:lnTo>
                  <a:lnTo>
                    <a:pt x="90188" y="185420"/>
                  </a:lnTo>
                  <a:lnTo>
                    <a:pt x="94574" y="185420"/>
                  </a:lnTo>
                  <a:lnTo>
                    <a:pt x="97236" y="186690"/>
                  </a:lnTo>
                  <a:lnTo>
                    <a:pt x="97973" y="187960"/>
                  </a:lnTo>
                  <a:lnTo>
                    <a:pt x="98285" y="191770"/>
                  </a:lnTo>
                  <a:lnTo>
                    <a:pt x="97591" y="193040"/>
                  </a:lnTo>
                  <a:lnTo>
                    <a:pt x="91950" y="200660"/>
                  </a:lnTo>
                  <a:close/>
                </a:path>
                <a:path w="225425" h="275590">
                  <a:moveTo>
                    <a:pt x="73502" y="224790"/>
                  </a:moveTo>
                  <a:lnTo>
                    <a:pt x="69144" y="224790"/>
                  </a:lnTo>
                  <a:lnTo>
                    <a:pt x="66482" y="223520"/>
                  </a:lnTo>
                  <a:lnTo>
                    <a:pt x="65736" y="222250"/>
                  </a:lnTo>
                  <a:lnTo>
                    <a:pt x="65405" y="218440"/>
                  </a:lnTo>
                  <a:lnTo>
                    <a:pt x="66109" y="217170"/>
                  </a:lnTo>
                  <a:lnTo>
                    <a:pt x="71498" y="209550"/>
                  </a:lnTo>
                  <a:lnTo>
                    <a:pt x="49820" y="194310"/>
                  </a:lnTo>
                  <a:lnTo>
                    <a:pt x="68318" y="194310"/>
                  </a:lnTo>
                  <a:lnTo>
                    <a:pt x="77939" y="200660"/>
                  </a:lnTo>
                  <a:lnTo>
                    <a:pt x="91950" y="200660"/>
                  </a:lnTo>
                  <a:lnTo>
                    <a:pt x="75026" y="223520"/>
                  </a:lnTo>
                  <a:lnTo>
                    <a:pt x="73502" y="224790"/>
                  </a:lnTo>
                  <a:close/>
                </a:path>
                <a:path w="225425" h="275590">
                  <a:moveTo>
                    <a:pt x="7692" y="252730"/>
                  </a:moveTo>
                  <a:lnTo>
                    <a:pt x="3387" y="252730"/>
                  </a:lnTo>
                  <a:lnTo>
                    <a:pt x="1297" y="251460"/>
                  </a:lnTo>
                  <a:lnTo>
                    <a:pt x="749" y="250190"/>
                  </a:lnTo>
                  <a:lnTo>
                    <a:pt x="43" y="248920"/>
                  </a:lnTo>
                  <a:lnTo>
                    <a:pt x="26000" y="218440"/>
                  </a:lnTo>
                  <a:lnTo>
                    <a:pt x="30376" y="219710"/>
                  </a:lnTo>
                  <a:lnTo>
                    <a:pt x="45384" y="229870"/>
                  </a:lnTo>
                  <a:lnTo>
                    <a:pt x="25276" y="229870"/>
                  </a:lnTo>
                  <a:lnTo>
                    <a:pt x="21932" y="231140"/>
                  </a:lnTo>
                  <a:lnTo>
                    <a:pt x="19928" y="232410"/>
                  </a:lnTo>
                  <a:lnTo>
                    <a:pt x="15688" y="238760"/>
                  </a:lnTo>
                  <a:lnTo>
                    <a:pt x="13740" y="241300"/>
                  </a:lnTo>
                  <a:lnTo>
                    <a:pt x="11015" y="248920"/>
                  </a:lnTo>
                  <a:lnTo>
                    <a:pt x="10334" y="250190"/>
                  </a:lnTo>
                  <a:lnTo>
                    <a:pt x="8842" y="251460"/>
                  </a:lnTo>
                  <a:lnTo>
                    <a:pt x="7692" y="252730"/>
                  </a:lnTo>
                  <a:close/>
                </a:path>
                <a:path w="225425" h="275590">
                  <a:moveTo>
                    <a:pt x="29279" y="275590"/>
                  </a:moveTo>
                  <a:lnTo>
                    <a:pt x="25390" y="274320"/>
                  </a:lnTo>
                  <a:lnTo>
                    <a:pt x="18550" y="269240"/>
                  </a:lnTo>
                  <a:lnTo>
                    <a:pt x="16454" y="265430"/>
                  </a:lnTo>
                  <a:lnTo>
                    <a:pt x="15577" y="254000"/>
                  </a:lnTo>
                  <a:lnTo>
                    <a:pt x="17781" y="247650"/>
                  </a:lnTo>
                  <a:lnTo>
                    <a:pt x="24590" y="238760"/>
                  </a:lnTo>
                  <a:lnTo>
                    <a:pt x="27130" y="234950"/>
                  </a:lnTo>
                  <a:lnTo>
                    <a:pt x="30253" y="232410"/>
                  </a:lnTo>
                  <a:lnTo>
                    <a:pt x="26783" y="229870"/>
                  </a:lnTo>
                  <a:lnTo>
                    <a:pt x="45384" y="229870"/>
                  </a:lnTo>
                  <a:lnTo>
                    <a:pt x="52887" y="234950"/>
                  </a:lnTo>
                  <a:lnTo>
                    <a:pt x="65045" y="234950"/>
                  </a:lnTo>
                  <a:lnTo>
                    <a:pt x="65149" y="236220"/>
                  </a:lnTo>
                  <a:lnTo>
                    <a:pt x="64455" y="237490"/>
                  </a:lnTo>
                  <a:lnTo>
                    <a:pt x="63546" y="238760"/>
                  </a:lnTo>
                  <a:lnTo>
                    <a:pt x="39395" y="238760"/>
                  </a:lnTo>
                  <a:lnTo>
                    <a:pt x="36129" y="241300"/>
                  </a:lnTo>
                  <a:lnTo>
                    <a:pt x="33401" y="245110"/>
                  </a:lnTo>
                  <a:lnTo>
                    <a:pt x="28586" y="251460"/>
                  </a:lnTo>
                  <a:lnTo>
                    <a:pt x="27214" y="255270"/>
                  </a:lnTo>
                  <a:lnTo>
                    <a:pt x="27071" y="260350"/>
                  </a:lnTo>
                  <a:lnTo>
                    <a:pt x="27631" y="262890"/>
                  </a:lnTo>
                  <a:lnTo>
                    <a:pt x="29621" y="264160"/>
                  </a:lnTo>
                  <a:lnTo>
                    <a:pt x="46952" y="264160"/>
                  </a:lnTo>
                  <a:lnTo>
                    <a:pt x="42745" y="270510"/>
                  </a:lnTo>
                  <a:lnTo>
                    <a:pt x="38665" y="273050"/>
                  </a:lnTo>
                  <a:lnTo>
                    <a:pt x="29279" y="275590"/>
                  </a:lnTo>
                  <a:close/>
                </a:path>
                <a:path w="225425" h="275590">
                  <a:moveTo>
                    <a:pt x="65045" y="234950"/>
                  </a:moveTo>
                  <a:lnTo>
                    <a:pt x="52887" y="234950"/>
                  </a:lnTo>
                  <a:lnTo>
                    <a:pt x="55537" y="231140"/>
                  </a:lnTo>
                  <a:lnTo>
                    <a:pt x="57053" y="229870"/>
                  </a:lnTo>
                  <a:lnTo>
                    <a:pt x="61438" y="229870"/>
                  </a:lnTo>
                  <a:lnTo>
                    <a:pt x="64100" y="231140"/>
                  </a:lnTo>
                  <a:lnTo>
                    <a:pt x="64837" y="232410"/>
                  </a:lnTo>
                  <a:lnTo>
                    <a:pt x="65045" y="234950"/>
                  </a:lnTo>
                  <a:close/>
                </a:path>
                <a:path w="225425" h="275590">
                  <a:moveTo>
                    <a:pt x="46952" y="264160"/>
                  </a:moveTo>
                  <a:lnTo>
                    <a:pt x="30593" y="264160"/>
                  </a:lnTo>
                  <a:lnTo>
                    <a:pt x="33702" y="262890"/>
                  </a:lnTo>
                  <a:lnTo>
                    <a:pt x="35615" y="261620"/>
                  </a:lnTo>
                  <a:lnTo>
                    <a:pt x="43238" y="241300"/>
                  </a:lnTo>
                  <a:lnTo>
                    <a:pt x="39395" y="238760"/>
                  </a:lnTo>
                  <a:lnTo>
                    <a:pt x="63546" y="238760"/>
                  </a:lnTo>
                  <a:lnTo>
                    <a:pt x="56273" y="248920"/>
                  </a:lnTo>
                  <a:lnTo>
                    <a:pt x="53275" y="248920"/>
                  </a:lnTo>
                  <a:lnTo>
                    <a:pt x="52852" y="251460"/>
                  </a:lnTo>
                  <a:lnTo>
                    <a:pt x="51960" y="254000"/>
                  </a:lnTo>
                  <a:lnTo>
                    <a:pt x="49256" y="260350"/>
                  </a:lnTo>
                  <a:lnTo>
                    <a:pt x="47793" y="262890"/>
                  </a:lnTo>
                  <a:lnTo>
                    <a:pt x="46952" y="264160"/>
                  </a:lnTo>
                  <a:close/>
                </a:path>
                <a:path w="225425" h="275590">
                  <a:moveTo>
                    <a:pt x="55364" y="250190"/>
                  </a:moveTo>
                  <a:lnTo>
                    <a:pt x="53275" y="248920"/>
                  </a:lnTo>
                  <a:lnTo>
                    <a:pt x="56273" y="248920"/>
                  </a:lnTo>
                  <a:lnTo>
                    <a:pt x="55364" y="250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49" name="object 49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381250" cy="2063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90"/>
              </a:spcBef>
            </a:pPr>
            <a:endParaRPr sz="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5" dirty="0"/>
              <a:t>Abriendo</a:t>
            </a:r>
            <a:r>
              <a:rPr spc="5" dirty="0"/>
              <a:t> </a:t>
            </a:r>
            <a:r>
              <a:rPr spc="-10" dirty="0"/>
              <a:t>una</a:t>
            </a:r>
            <a:r>
              <a:rPr spc="5" dirty="0"/>
              <a:t> </a:t>
            </a:r>
            <a:r>
              <a:rPr spc="-10" dirty="0"/>
              <a:t>imagen</a:t>
            </a:r>
            <a:r>
              <a:rPr spc="5" dirty="0"/>
              <a:t> </a:t>
            </a:r>
            <a:r>
              <a:rPr spc="-10" dirty="0"/>
              <a:t>de</a:t>
            </a:r>
            <a:r>
              <a:rPr spc="5" dirty="0"/>
              <a:t> </a:t>
            </a:r>
            <a:r>
              <a:rPr spc="-10" dirty="0"/>
              <a:t>un</a:t>
            </a:r>
            <a:r>
              <a:rPr spc="5" dirty="0"/>
              <a:t> </a:t>
            </a:r>
            <a:r>
              <a:rPr spc="-10" dirty="0"/>
              <a:t>archivo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716960"/>
            <a:ext cx="3335654" cy="15016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900" spc="-55" dirty="0" err="1" smtClean="0">
                <a:latin typeface="Microsoft Sans Serif"/>
                <a:cs typeface="Microsoft Sans Serif"/>
              </a:rPr>
              <a:t>Tambi</a:t>
            </a:r>
            <a:r>
              <a:rPr lang="es-AR" sz="900" spc="-55" dirty="0" smtClean="0">
                <a:latin typeface="Microsoft Sans Serif"/>
                <a:cs typeface="Microsoft Sans Serif"/>
              </a:rPr>
              <a:t>é</a:t>
            </a:r>
            <a:r>
              <a:rPr sz="900" spc="-55" dirty="0" smtClean="0">
                <a:latin typeface="Microsoft Sans Serif"/>
                <a:cs typeface="Microsoft Sans Serif"/>
              </a:rPr>
              <a:t>n</a:t>
            </a:r>
            <a:r>
              <a:rPr sz="900" spc="10" dirty="0" smtClean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podemos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b="1" spc="-5" dirty="0">
                <a:latin typeface="Arial"/>
                <a:cs typeface="Arial"/>
              </a:rPr>
              <a:t>leer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imagen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desde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archivo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cualquiera. </a:t>
            </a:r>
            <a:r>
              <a:rPr sz="900" dirty="0">
                <a:latin typeface="Microsoft Sans Serif"/>
                <a:cs typeface="Microsoft Sans Serif"/>
              </a:rPr>
              <a:t> </a:t>
            </a:r>
          </a:p>
        </p:txBody>
      </p:sp>
      <p:sp>
        <p:nvSpPr>
          <p:cNvPr id="6" name="object 6"/>
          <p:cNvSpPr/>
          <p:nvPr/>
        </p:nvSpPr>
        <p:spPr>
          <a:xfrm>
            <a:off x="78028" y="2564684"/>
            <a:ext cx="2843530" cy="18415"/>
          </a:xfrm>
          <a:custGeom>
            <a:avLst/>
            <a:gdLst/>
            <a:ahLst/>
            <a:cxnLst/>
            <a:rect l="l" t="t" r="r" b="b"/>
            <a:pathLst>
              <a:path w="2843530" h="18414">
                <a:moveTo>
                  <a:pt x="0" y="17999"/>
                </a:moveTo>
                <a:lnTo>
                  <a:pt x="2843064" y="17999"/>
                </a:lnTo>
                <a:lnTo>
                  <a:pt x="2843064" y="0"/>
                </a:lnTo>
                <a:lnTo>
                  <a:pt x="0" y="0"/>
                </a:lnTo>
                <a:lnTo>
                  <a:pt x="0" y="1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28" y="1464605"/>
            <a:ext cx="2843530" cy="18415"/>
          </a:xfrm>
          <a:custGeom>
            <a:avLst/>
            <a:gdLst/>
            <a:ahLst/>
            <a:cxnLst/>
            <a:rect l="l" t="t" r="r" b="b"/>
            <a:pathLst>
              <a:path w="2843530" h="18415">
                <a:moveTo>
                  <a:pt x="0" y="18000"/>
                </a:moveTo>
                <a:lnTo>
                  <a:pt x="2843064" y="18000"/>
                </a:lnTo>
                <a:lnTo>
                  <a:pt x="2843064" y="0"/>
                </a:lnTo>
                <a:lnTo>
                  <a:pt x="0" y="0"/>
                </a:lnTo>
                <a:lnTo>
                  <a:pt x="0" y="180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028" y="1482605"/>
            <a:ext cx="2807335" cy="108267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493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590"/>
              </a:spcBef>
            </a:pPr>
            <a:r>
              <a:rPr sz="900" b="1" spc="-10" dirty="0">
                <a:latin typeface="Arial"/>
                <a:cs typeface="Arial"/>
              </a:rPr>
              <a:t>Probar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en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la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consola</a:t>
            </a:r>
            <a:r>
              <a:rPr sz="900" b="1" spc="-5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179705" marR="918844">
              <a:lnSpc>
                <a:spcPct val="113599"/>
              </a:lnSpc>
              <a:spcBef>
                <a:spcPts val="580"/>
              </a:spcBef>
            </a:pPr>
            <a:r>
              <a:rPr sz="800" spc="-5" dirty="0">
                <a:latin typeface="Courier New"/>
                <a:cs typeface="Courier New"/>
              </a:rPr>
              <a:t>im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=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plt.imread('messi.png') </a:t>
            </a:r>
            <a:r>
              <a:rPr sz="800" spc="-4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im[:,:,0]</a:t>
            </a:r>
            <a:endParaRPr sz="8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latin typeface="Courier New"/>
                <a:cs typeface="Courier New"/>
              </a:rPr>
              <a:t>im[:,:,1]</a:t>
            </a:r>
            <a:endParaRPr sz="8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latin typeface="Courier New"/>
                <a:cs typeface="Courier New"/>
              </a:rPr>
              <a:t>im[:,:,2]</a:t>
            </a:r>
            <a:endParaRPr sz="8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latin typeface="Courier New"/>
                <a:cs typeface="Courier New"/>
              </a:rPr>
              <a:t>plt.imshow(im)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Pensamiento</a:t>
            </a:r>
            <a:r>
              <a:rPr spc="5" dirty="0"/>
              <a:t> </a:t>
            </a:r>
            <a:r>
              <a:rPr spc="-5" dirty="0"/>
              <a:t>Computacional</a:t>
            </a:r>
            <a:r>
              <a:rPr spc="150" dirty="0"/>
              <a:t> </a:t>
            </a:r>
            <a:r>
              <a:rPr spc="-5" dirty="0"/>
              <a:t>(Exactas-UBA)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52370" y="3348759"/>
            <a:ext cx="303530" cy="1054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00" spc="-5" dirty="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Im</a:t>
            </a:r>
            <a:r>
              <a:rPr sz="500" spc="-229" dirty="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a</a:t>
            </a:r>
            <a:r>
              <a:rPr sz="500" spc="50" dirty="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´</a:t>
            </a:r>
            <a:r>
              <a:rPr sz="500" spc="-5" dirty="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genes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Segundo</a:t>
            </a:r>
            <a:r>
              <a:rPr dirty="0"/>
              <a:t> </a:t>
            </a:r>
            <a:r>
              <a:rPr spc="-5" dirty="0"/>
              <a:t>Cuatrimestre</a:t>
            </a:r>
            <a:r>
              <a:rPr spc="5" dirty="0"/>
              <a:t> </a:t>
            </a:r>
            <a:r>
              <a:rPr spc="-5" dirty="0"/>
              <a:t>2024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49716" y="3349927"/>
            <a:ext cx="205104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5" dirty="0">
                <a:solidFill>
                  <a:srgbClr val="7A0000"/>
                </a:solidFill>
                <a:latin typeface="Microsoft Sans Serif"/>
                <a:cs typeface="Microsoft Sans Serif"/>
              </a:rPr>
              <a:t>26</a:t>
            </a:r>
            <a:r>
              <a:rPr sz="500" spc="-55" dirty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A0000"/>
                </a:solidFill>
                <a:latin typeface="Microsoft Sans Serif"/>
                <a:cs typeface="Microsoft Sans Serif"/>
              </a:rPr>
              <a:t>/</a:t>
            </a:r>
            <a:r>
              <a:rPr sz="500" spc="-50" dirty="0">
                <a:solidFill>
                  <a:srgbClr val="7A0000"/>
                </a:solidFill>
                <a:latin typeface="Microsoft Sans Serif"/>
                <a:cs typeface="Microsoft Sans Serif"/>
              </a:rPr>
              <a:t> </a:t>
            </a:r>
            <a:r>
              <a:rPr sz="500" spc="-5" dirty="0">
                <a:solidFill>
                  <a:srgbClr val="7A0000"/>
                </a:solidFill>
                <a:latin typeface="Microsoft Sans Serif"/>
                <a:cs typeface="Microsoft Sans Serif"/>
              </a:rPr>
              <a:t>49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17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9079" y="1020043"/>
            <a:ext cx="1608924" cy="18963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533650" cy="20637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90"/>
              </a:spcBef>
            </a:pPr>
            <a:endParaRPr sz="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40" dirty="0" err="1" smtClean="0"/>
              <a:t>Compresi</a:t>
            </a:r>
            <a:r>
              <a:rPr lang="es-AR" spc="-40" dirty="0" err="1" smtClean="0"/>
              <a:t>ón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66229" y="1203019"/>
            <a:ext cx="4476115" cy="171450"/>
          </a:xfrm>
          <a:custGeom>
            <a:avLst/>
            <a:gdLst/>
            <a:ahLst/>
            <a:cxnLst/>
            <a:rect l="l" t="t" r="r" b="b"/>
            <a:pathLst>
              <a:path w="4476115" h="171450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1073"/>
                </a:lnTo>
                <a:lnTo>
                  <a:pt x="4475587" y="171073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030" y="1216520"/>
            <a:ext cx="177800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latin typeface="Microsoft Sans Serif"/>
                <a:cs typeface="Microsoft Sans Serif"/>
              </a:rPr>
              <a:t>Ojo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330" y="1390137"/>
            <a:ext cx="4387215" cy="8553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5" dirty="0">
                <a:latin typeface="Microsoft Sans Serif"/>
                <a:cs typeface="Microsoft Sans Serif"/>
              </a:rPr>
              <a:t>Normalmente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las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40" dirty="0" err="1" smtClean="0">
                <a:latin typeface="Microsoft Sans Serif"/>
                <a:cs typeface="Microsoft Sans Serif"/>
              </a:rPr>
              <a:t>im</a:t>
            </a:r>
            <a:r>
              <a:rPr lang="es-AR" sz="900" spc="-40" dirty="0" smtClean="0">
                <a:latin typeface="Microsoft Sans Serif"/>
                <a:cs typeface="Microsoft Sans Serif"/>
              </a:rPr>
              <a:t>á</a:t>
            </a:r>
            <a:r>
              <a:rPr sz="900" spc="-40" dirty="0" smtClean="0">
                <a:latin typeface="Microsoft Sans Serif"/>
                <a:cs typeface="Microsoft Sans Serif"/>
              </a:rPr>
              <a:t>genes</a:t>
            </a:r>
            <a:r>
              <a:rPr sz="900" spc="15" dirty="0" smtClean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vienen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en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b="1" i="1" spc="-10" dirty="0">
                <a:latin typeface="Arial"/>
                <a:cs typeface="Arial"/>
              </a:rPr>
              <a:t>archivos</a:t>
            </a:r>
            <a:r>
              <a:rPr sz="900" b="1" i="1" spc="25" dirty="0">
                <a:latin typeface="Arial"/>
                <a:cs typeface="Arial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con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distintas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extensiones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(</a:t>
            </a:r>
            <a:r>
              <a:rPr sz="800" spc="-5" dirty="0">
                <a:latin typeface="Courier New"/>
                <a:cs typeface="Courier New"/>
              </a:rPr>
              <a:t>.png</a:t>
            </a:r>
            <a:r>
              <a:rPr sz="900" spc="-5" dirty="0">
                <a:latin typeface="Microsoft Sans Serif"/>
                <a:cs typeface="Microsoft Sans Serif"/>
              </a:rPr>
              <a:t>,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.jpg</a:t>
            </a:r>
            <a:r>
              <a:rPr sz="900" spc="-5" dirty="0">
                <a:latin typeface="Microsoft Sans Serif"/>
                <a:cs typeface="Microsoft Sans Serif"/>
              </a:rPr>
              <a:t>,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etc.),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que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corresponden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 err="1">
                <a:latin typeface="Microsoft Sans Serif"/>
                <a:cs typeface="Microsoft Sans Serif"/>
              </a:rPr>
              <a:t>diferentes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40" dirty="0" smtClean="0">
                <a:latin typeface="Microsoft Sans Serif"/>
                <a:cs typeface="Microsoft Sans Serif"/>
              </a:rPr>
              <a:t>m</a:t>
            </a:r>
            <a:r>
              <a:rPr lang="es-AR" sz="900" spc="-40" dirty="0" smtClean="0">
                <a:latin typeface="Microsoft Sans Serif"/>
                <a:cs typeface="Microsoft Sans Serif"/>
              </a:rPr>
              <a:t>é</a:t>
            </a:r>
            <a:r>
              <a:rPr sz="900" spc="-40" dirty="0" err="1" smtClean="0">
                <a:latin typeface="Microsoft Sans Serif"/>
                <a:cs typeface="Microsoft Sans Serif"/>
              </a:rPr>
              <a:t>todos</a:t>
            </a:r>
            <a:r>
              <a:rPr sz="900" spc="10" dirty="0" smtClean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i="1" spc="-30" dirty="0" err="1" smtClean="0">
                <a:latin typeface="Arial"/>
                <a:cs typeface="Arial"/>
              </a:rPr>
              <a:t>compresi</a:t>
            </a:r>
            <a:r>
              <a:rPr lang="es-AR" sz="900" i="1" spc="-30" dirty="0" err="1" smtClean="0">
                <a:latin typeface="Arial"/>
                <a:cs typeface="Arial"/>
              </a:rPr>
              <a:t>ó</a:t>
            </a:r>
            <a:r>
              <a:rPr sz="900" i="1" spc="-30" dirty="0" smtClean="0">
                <a:latin typeface="Arial"/>
                <a:cs typeface="Arial"/>
              </a:rPr>
              <a:t>n</a:t>
            </a:r>
            <a:r>
              <a:rPr sz="900" i="1" dirty="0" smtClean="0">
                <a:latin typeface="Arial"/>
                <a:cs typeface="Arial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30" dirty="0" err="1" smtClean="0">
                <a:latin typeface="Microsoft Sans Serif"/>
                <a:cs typeface="Microsoft Sans Serif"/>
              </a:rPr>
              <a:t>informaci</a:t>
            </a:r>
            <a:r>
              <a:rPr lang="es-AR" sz="900" spc="-30" dirty="0" err="1" smtClean="0">
                <a:latin typeface="Microsoft Sans Serif"/>
                <a:cs typeface="Microsoft Sans Serif"/>
              </a:rPr>
              <a:t>ó</a:t>
            </a:r>
            <a:r>
              <a:rPr sz="900" spc="-30" dirty="0" smtClean="0">
                <a:latin typeface="Microsoft Sans Serif"/>
                <a:cs typeface="Microsoft Sans Serif"/>
              </a:rPr>
              <a:t>n</a:t>
            </a:r>
            <a:r>
              <a:rPr sz="900" spc="-30" dirty="0">
                <a:latin typeface="Microsoft Sans Serif"/>
                <a:cs typeface="Microsoft Sans Serif"/>
              </a:rPr>
              <a:t>.</a:t>
            </a:r>
            <a:endParaRPr sz="900" dirty="0">
              <a:latin typeface="Microsoft Sans Serif"/>
              <a:cs typeface="Microsoft Sans Serif"/>
            </a:endParaRPr>
          </a:p>
          <a:p>
            <a:pPr marL="12700" marR="164465">
              <a:lnSpc>
                <a:spcPct val="100899"/>
              </a:lnSpc>
              <a:spcBef>
                <a:spcPts val="5"/>
              </a:spcBef>
            </a:pPr>
            <a:r>
              <a:rPr sz="900" spc="-5" dirty="0">
                <a:latin typeface="Microsoft Sans Serif"/>
                <a:cs typeface="Microsoft Sans Serif"/>
              </a:rPr>
              <a:t>El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archivo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b="1" spc="-5" dirty="0">
                <a:latin typeface="Arial"/>
                <a:cs typeface="Arial"/>
              </a:rPr>
              <a:t>no </a:t>
            </a:r>
            <a:r>
              <a:rPr sz="900" spc="-5" dirty="0">
                <a:latin typeface="Microsoft Sans Serif"/>
                <a:cs typeface="Microsoft Sans Serif"/>
              </a:rPr>
              <a:t>almacena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array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todos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 err="1">
                <a:latin typeface="Microsoft Sans Serif"/>
                <a:cs typeface="Microsoft Sans Serif"/>
              </a:rPr>
              <a:t>los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40" dirty="0" smtClean="0">
                <a:latin typeface="Microsoft Sans Serif"/>
                <a:cs typeface="Microsoft Sans Serif"/>
              </a:rPr>
              <a:t>n</a:t>
            </a:r>
            <a:r>
              <a:rPr lang="es-AR" sz="900" spc="-40" dirty="0" smtClean="0">
                <a:latin typeface="Microsoft Sans Serif"/>
                <a:cs typeface="Microsoft Sans Serif"/>
              </a:rPr>
              <a:t>ú</a:t>
            </a:r>
            <a:r>
              <a:rPr sz="900" spc="-40" dirty="0" err="1" smtClean="0">
                <a:latin typeface="Microsoft Sans Serif"/>
                <a:cs typeface="Microsoft Sans Serif"/>
              </a:rPr>
              <a:t>meros</a:t>
            </a:r>
            <a:r>
              <a:rPr sz="900" spc="15" dirty="0" smtClean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que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definen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imagen,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sino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-5" dirty="0" err="1">
                <a:latin typeface="Microsoft Sans Serif"/>
                <a:cs typeface="Microsoft Sans Serif"/>
              </a:rPr>
              <a:t>alguna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30" dirty="0" err="1" smtClean="0">
                <a:latin typeface="Microsoft Sans Serif"/>
                <a:cs typeface="Microsoft Sans Serif"/>
              </a:rPr>
              <a:t>informaci</a:t>
            </a:r>
            <a:r>
              <a:rPr lang="es-AR" sz="900" spc="-30" dirty="0" err="1" smtClean="0">
                <a:latin typeface="Microsoft Sans Serif"/>
                <a:cs typeface="Microsoft Sans Serif"/>
              </a:rPr>
              <a:t>ó</a:t>
            </a:r>
            <a:r>
              <a:rPr sz="900" spc="-30" dirty="0" smtClean="0">
                <a:latin typeface="Microsoft Sans Serif"/>
                <a:cs typeface="Microsoft Sans Serif"/>
              </a:rPr>
              <a:t>n</a:t>
            </a:r>
            <a:r>
              <a:rPr sz="900" spc="15" dirty="0" smtClean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que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ocupa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menos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espacio.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programa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capaz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abrir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una </a:t>
            </a:r>
            <a:r>
              <a:rPr sz="90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imagen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decodifica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 err="1">
                <a:latin typeface="Microsoft Sans Serif"/>
                <a:cs typeface="Microsoft Sans Serif"/>
              </a:rPr>
              <a:t>esta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30" dirty="0" err="1" smtClean="0">
                <a:latin typeface="Microsoft Sans Serif"/>
                <a:cs typeface="Microsoft Sans Serif"/>
              </a:rPr>
              <a:t>informaci</a:t>
            </a:r>
            <a:r>
              <a:rPr lang="es-AR" sz="900" spc="-30" dirty="0" err="1" smtClean="0">
                <a:latin typeface="Microsoft Sans Serif"/>
                <a:cs typeface="Microsoft Sans Serif"/>
              </a:rPr>
              <a:t>ó</a:t>
            </a:r>
            <a:r>
              <a:rPr sz="900" spc="-30" dirty="0" smtClean="0">
                <a:latin typeface="Microsoft Sans Serif"/>
                <a:cs typeface="Microsoft Sans Serif"/>
              </a:rPr>
              <a:t>n</a:t>
            </a:r>
            <a:r>
              <a:rPr sz="900" spc="10" dirty="0" smtClean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y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genera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nuevamente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array.</a:t>
            </a:r>
            <a:endParaRPr sz="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-5" dirty="0">
                <a:latin typeface="Microsoft Sans Serif"/>
                <a:cs typeface="Microsoft Sans Serif"/>
              </a:rPr>
              <a:t>En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nuestro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caso,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esa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tarea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hace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plt.imread</a:t>
            </a:r>
            <a:r>
              <a:rPr sz="900" spc="-5" dirty="0">
                <a:latin typeface="Microsoft Sans Serif"/>
                <a:cs typeface="Microsoft Sans Serif"/>
              </a:rPr>
              <a:t>.</a:t>
            </a:r>
            <a:endParaRPr sz="900" dirty="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455900" cy="22020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90"/>
              </a:spcBef>
            </a:pPr>
            <a:endParaRPr sz="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5" dirty="0"/>
              <a:t>Abrir</a:t>
            </a:r>
            <a:r>
              <a:rPr spc="5" dirty="0"/>
              <a:t> </a:t>
            </a:r>
            <a:r>
              <a:rPr spc="-5" dirty="0"/>
              <a:t>y</a:t>
            </a:r>
            <a:r>
              <a:rPr spc="5" dirty="0"/>
              <a:t> </a:t>
            </a:r>
            <a:r>
              <a:rPr spc="-10" dirty="0" err="1"/>
              <a:t>manipular</a:t>
            </a:r>
            <a:r>
              <a:rPr spc="5" dirty="0"/>
              <a:t> </a:t>
            </a:r>
            <a:r>
              <a:rPr spc="-50" dirty="0" err="1" smtClean="0"/>
              <a:t>im</a:t>
            </a:r>
            <a:r>
              <a:rPr lang="es-AR" spc="-50" dirty="0" smtClean="0"/>
              <a:t>á</a:t>
            </a:r>
            <a:r>
              <a:rPr spc="-50" dirty="0" smtClean="0"/>
              <a:t>genes</a:t>
            </a:r>
            <a:endParaRPr spc="-50" dirty="0"/>
          </a:p>
        </p:txBody>
      </p:sp>
      <p:grpSp>
        <p:nvGrpSpPr>
          <p:cNvPr id="5" name="object 5"/>
          <p:cNvGrpSpPr/>
          <p:nvPr/>
        </p:nvGrpSpPr>
        <p:grpSpPr>
          <a:xfrm>
            <a:off x="84630" y="1070264"/>
            <a:ext cx="4406900" cy="1428115"/>
            <a:chOff x="84630" y="1070264"/>
            <a:chExt cx="4406900" cy="1428115"/>
          </a:xfrm>
        </p:grpSpPr>
        <p:sp>
          <p:nvSpPr>
            <p:cNvPr id="6" name="object 6"/>
            <p:cNvSpPr/>
            <p:nvPr/>
          </p:nvSpPr>
          <p:spPr>
            <a:xfrm>
              <a:off x="84620" y="1102677"/>
              <a:ext cx="4374515" cy="1395730"/>
            </a:xfrm>
            <a:custGeom>
              <a:avLst/>
              <a:gdLst/>
              <a:ahLst/>
              <a:cxnLst/>
              <a:rect l="l" t="t" r="r" b="b"/>
              <a:pathLst>
                <a:path w="4374515" h="1395730">
                  <a:moveTo>
                    <a:pt x="4373994" y="0"/>
                  </a:moveTo>
                  <a:lnTo>
                    <a:pt x="0" y="0"/>
                  </a:lnTo>
                  <a:lnTo>
                    <a:pt x="0" y="1344764"/>
                  </a:lnTo>
                  <a:lnTo>
                    <a:pt x="0" y="1362760"/>
                  </a:lnTo>
                  <a:lnTo>
                    <a:pt x="0" y="1395171"/>
                  </a:lnTo>
                  <a:lnTo>
                    <a:pt x="4373994" y="1395171"/>
                  </a:lnTo>
                  <a:lnTo>
                    <a:pt x="4373994" y="1362760"/>
                  </a:lnTo>
                  <a:lnTo>
                    <a:pt x="4373994" y="1344764"/>
                  </a:lnTo>
                  <a:lnTo>
                    <a:pt x="4373994" y="0"/>
                  </a:lnTo>
                  <a:close/>
                </a:path>
              </a:pathLst>
            </a:custGeom>
            <a:solidFill>
              <a:srgbClr val="7F7F7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030" y="1070267"/>
              <a:ext cx="4374515" cy="1395730"/>
            </a:xfrm>
            <a:custGeom>
              <a:avLst/>
              <a:gdLst/>
              <a:ahLst/>
              <a:cxnLst/>
              <a:rect l="l" t="t" r="r" b="b"/>
              <a:pathLst>
                <a:path w="4374515" h="1395730">
                  <a:moveTo>
                    <a:pt x="4373981" y="1377175"/>
                  </a:moveTo>
                  <a:lnTo>
                    <a:pt x="0" y="1377175"/>
                  </a:lnTo>
                  <a:lnTo>
                    <a:pt x="0" y="1395171"/>
                  </a:lnTo>
                  <a:lnTo>
                    <a:pt x="4373981" y="1395171"/>
                  </a:lnTo>
                  <a:lnTo>
                    <a:pt x="4373981" y="1377175"/>
                  </a:lnTo>
                  <a:close/>
                </a:path>
                <a:path w="4374515" h="1395730">
                  <a:moveTo>
                    <a:pt x="4373981" y="0"/>
                  </a:moveTo>
                  <a:lnTo>
                    <a:pt x="0" y="0"/>
                  </a:lnTo>
                  <a:lnTo>
                    <a:pt x="0" y="18008"/>
                  </a:lnTo>
                  <a:lnTo>
                    <a:pt x="4373981" y="18008"/>
                  </a:lnTo>
                  <a:lnTo>
                    <a:pt x="4373981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030" y="1088264"/>
              <a:ext cx="4338320" cy="1359535"/>
            </a:xfrm>
            <a:custGeom>
              <a:avLst/>
              <a:gdLst/>
              <a:ahLst/>
              <a:cxnLst/>
              <a:rect l="l" t="t" r="r" b="b"/>
              <a:pathLst>
                <a:path w="4338320" h="1359535">
                  <a:moveTo>
                    <a:pt x="4337986" y="0"/>
                  </a:moveTo>
                  <a:lnTo>
                    <a:pt x="0" y="0"/>
                  </a:lnTo>
                  <a:lnTo>
                    <a:pt x="0" y="1359173"/>
                  </a:lnTo>
                  <a:lnTo>
                    <a:pt x="4337986" y="1359173"/>
                  </a:lnTo>
                  <a:lnTo>
                    <a:pt x="433798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2336" y="1151250"/>
            <a:ext cx="2592705" cy="120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367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latin typeface="Arial"/>
                <a:cs typeface="Arial"/>
              </a:rPr>
              <a:t>Probar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en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la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consola</a:t>
            </a:r>
            <a:r>
              <a:rPr sz="900" b="1" spc="-5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12700" marR="871219">
              <a:lnSpc>
                <a:spcPct val="113599"/>
              </a:lnSpc>
              <a:spcBef>
                <a:spcPts val="580"/>
              </a:spcBef>
            </a:pPr>
            <a:r>
              <a:rPr sz="800" spc="-5" dirty="0">
                <a:latin typeface="Courier New"/>
                <a:cs typeface="Courier New"/>
              </a:rPr>
              <a:t>im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=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plt.imread('messi.png') </a:t>
            </a:r>
            <a:r>
              <a:rPr sz="800" spc="-4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im.shape</a:t>
            </a:r>
            <a:endParaRPr sz="800">
              <a:latin typeface="Courier New"/>
              <a:cs typeface="Courier New"/>
            </a:endParaRPr>
          </a:p>
          <a:p>
            <a:pPr marL="12700" marR="445770">
              <a:lnSpc>
                <a:spcPct val="113599"/>
              </a:lnSpc>
            </a:pPr>
            <a:r>
              <a:rPr sz="800" spc="-5" dirty="0">
                <a:latin typeface="Courier New"/>
                <a:cs typeface="Courier New"/>
              </a:rPr>
              <a:t>plt.imshow(im)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plt.imshow(im[:,:,0],cmap='binary')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latin typeface="Courier New"/>
                <a:cs typeface="Courier New"/>
              </a:rPr>
              <a:t>plt.imshow(im[:,:,0],cmap='Reds')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latin typeface="Courier New"/>
                <a:cs typeface="Courier New"/>
              </a:rPr>
              <a:t>plt.imshow(im[:,:,1],cmap='Greens')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latin typeface="Courier New"/>
                <a:cs typeface="Courier New"/>
              </a:rPr>
              <a:t>plt.imshow(im[:,:,2],cmap='Blues')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"/>
            <a:ext cx="2457450" cy="242099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90"/>
              </a:spcBef>
            </a:pPr>
            <a:endParaRPr sz="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s-AR" spc="-10" dirty="0" smtClean="0"/>
              <a:t>Hoy</a:t>
            </a:r>
            <a:r>
              <a:rPr lang="es-AR" spc="-20" dirty="0" smtClean="0"/>
              <a:t>:</a:t>
            </a:r>
            <a:endParaRPr spc="-2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322463"/>
            <a:ext cx="63131" cy="631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8404" y="1221692"/>
            <a:ext cx="4176446" cy="1110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2110">
              <a:lnSpc>
                <a:spcPct val="128699"/>
              </a:lnSpc>
              <a:spcBef>
                <a:spcPts val="100"/>
              </a:spcBef>
            </a:pPr>
            <a:r>
              <a:rPr lang="es-ES" sz="900" spc="-5" dirty="0">
                <a:latin typeface="Microsoft Sans Serif"/>
                <a:cs typeface="Microsoft Sans Serif"/>
              </a:rPr>
              <a:t>Cuantificación de la intensidad de un canal en áreas positivas de otro</a:t>
            </a:r>
            <a:r>
              <a:rPr lang="es-ES" sz="900" spc="-5" dirty="0" smtClean="0">
                <a:latin typeface="Microsoft Sans Serif"/>
                <a:cs typeface="Microsoft Sans Serif"/>
              </a:rPr>
              <a:t>. Detección </a:t>
            </a:r>
            <a:r>
              <a:rPr lang="es-ES" sz="900" spc="-5" dirty="0">
                <a:latin typeface="Microsoft Sans Serif"/>
                <a:cs typeface="Microsoft Sans Serif"/>
              </a:rPr>
              <a:t>de contornos y clasificación según su ubicación o </a:t>
            </a:r>
            <a:r>
              <a:rPr lang="es-ES" sz="900" spc="-5" dirty="0" smtClean="0">
                <a:latin typeface="Microsoft Sans Serif"/>
                <a:cs typeface="Microsoft Sans Serif"/>
              </a:rPr>
              <a:t>tamaño</a:t>
            </a:r>
          </a:p>
          <a:p>
            <a:pPr marL="12700" marR="372110">
              <a:lnSpc>
                <a:spcPct val="128699"/>
              </a:lnSpc>
              <a:spcBef>
                <a:spcPts val="100"/>
              </a:spcBef>
            </a:pPr>
            <a:endParaRPr lang="es-ES" sz="900" spc="-5" dirty="0">
              <a:latin typeface="Microsoft Sans Serif"/>
              <a:cs typeface="Microsoft Sans Serif"/>
            </a:endParaRPr>
          </a:p>
          <a:p>
            <a:pPr marL="12700" marR="372110">
              <a:lnSpc>
                <a:spcPct val="128699"/>
              </a:lnSpc>
              <a:spcBef>
                <a:spcPts val="100"/>
              </a:spcBef>
            </a:pPr>
            <a:r>
              <a:rPr lang="es-ES" sz="900" dirty="0" smtClean="0">
                <a:latin typeface="Microsoft Sans Serif"/>
                <a:cs typeface="Microsoft Sans Serif"/>
              </a:rPr>
              <a:t>Automatización </a:t>
            </a:r>
            <a:r>
              <a:rPr lang="es-ES" sz="900" dirty="0">
                <a:latin typeface="Microsoft Sans Serif"/>
                <a:cs typeface="Microsoft Sans Serif"/>
              </a:rPr>
              <a:t>del análisis masivo: Aprenderemos a automatizar el análisis de múltiples imágenes, generando una planilla con datos cuantitativos utilizando la librería pandas.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498968"/>
            <a:ext cx="63131" cy="631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851964"/>
            <a:ext cx="63131" cy="6313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2" name="object 12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15" y="-1"/>
            <a:ext cx="2457665" cy="251156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165225">
              <a:lnSpc>
                <a:spcPct val="100000"/>
              </a:lnSpc>
              <a:spcBef>
                <a:spcPts val="190"/>
              </a:spcBef>
            </a:pPr>
            <a:endParaRPr sz="5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Seleccionando</a:t>
            </a:r>
            <a:r>
              <a:rPr spc="15" dirty="0"/>
              <a:t> </a:t>
            </a:r>
            <a:r>
              <a:rPr spc="-10" dirty="0"/>
              <a:t>cada</a:t>
            </a:r>
            <a:r>
              <a:rPr spc="15" dirty="0"/>
              <a:t> </a:t>
            </a:r>
            <a:r>
              <a:rPr spc="-10" dirty="0"/>
              <a:t>capa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15" dirty="0"/>
              <a:t> </a:t>
            </a:r>
            <a:r>
              <a:rPr spc="-10" dirty="0"/>
              <a:t>color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282230"/>
            <a:ext cx="63131" cy="631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8404" y="1221315"/>
            <a:ext cx="4146550" cy="969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5" dirty="0">
                <a:latin typeface="Microsoft Sans Serif"/>
                <a:cs typeface="Microsoft Sans Serif"/>
              </a:rPr>
              <a:t>En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Python</a:t>
            </a:r>
            <a:r>
              <a:rPr sz="800" spc="-229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podemos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i="1" spc="-10" dirty="0">
                <a:latin typeface="Arial"/>
                <a:cs typeface="Arial"/>
              </a:rPr>
              <a:t>ver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imagen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distintos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colores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simplemente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cambiando </a:t>
            </a:r>
            <a:r>
              <a:rPr sz="900" spc="-2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</a:t>
            </a:r>
            <a:r>
              <a:rPr sz="900" spc="5" dirty="0">
                <a:latin typeface="Microsoft Sans Serif"/>
                <a:cs typeface="Microsoft Sans Serif"/>
              </a:rPr>
              <a:t> </a:t>
            </a:r>
            <a:r>
              <a:rPr sz="900" b="1" spc="-5" dirty="0">
                <a:latin typeface="Arial"/>
                <a:cs typeface="Arial"/>
              </a:rPr>
              <a:t>colormap</a:t>
            </a:r>
            <a:r>
              <a:rPr sz="900" spc="-5" dirty="0">
                <a:latin typeface="Microsoft Sans Serif"/>
                <a:cs typeface="Microsoft Sans Serif"/>
              </a:rPr>
              <a:t>.</a:t>
            </a:r>
            <a:endParaRPr sz="900" dirty="0">
              <a:latin typeface="Microsoft Sans Serif"/>
              <a:cs typeface="Microsoft Sans Serif"/>
            </a:endParaRPr>
          </a:p>
          <a:p>
            <a:pPr marL="12700" marR="619125">
              <a:lnSpc>
                <a:spcPct val="128699"/>
              </a:lnSpc>
            </a:pPr>
            <a:r>
              <a:rPr sz="900" spc="-5" dirty="0">
                <a:latin typeface="Microsoft Sans Serif"/>
                <a:cs typeface="Microsoft Sans Serif"/>
              </a:rPr>
              <a:t>Sin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embargo,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esto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responde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a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</a:t>
            </a:r>
            <a:r>
              <a:rPr sz="900" spc="20" dirty="0">
                <a:latin typeface="Microsoft Sans Serif"/>
                <a:cs typeface="Microsoft Sans Serif"/>
              </a:rPr>
              <a:t> </a:t>
            </a:r>
            <a:r>
              <a:rPr sz="900" i="1" spc="-5" dirty="0">
                <a:latin typeface="Arial"/>
                <a:cs typeface="Arial"/>
              </a:rPr>
              <a:t>procesamiento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que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desconocemos.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No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respeta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contenido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i="1" spc="-5" dirty="0">
                <a:latin typeface="Arial"/>
                <a:cs typeface="Arial"/>
              </a:rPr>
              <a:t>real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cierto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color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imagen.</a:t>
            </a:r>
            <a:endParaRPr sz="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15" dirty="0">
                <a:latin typeface="Microsoft Sans Serif"/>
                <a:cs typeface="Microsoft Sans Serif"/>
              </a:rPr>
              <a:t>Para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ver,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por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ejemplo,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contenido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rojo</a:t>
            </a:r>
            <a:r>
              <a:rPr sz="9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una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imagen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el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0" dirty="0" smtClean="0">
                <a:latin typeface="Microsoft Sans Serif"/>
                <a:cs typeface="Microsoft Sans Serif"/>
              </a:rPr>
              <a:t>m</a:t>
            </a:r>
            <a:r>
              <a:rPr lang="es-AR" sz="900" spc="-50" dirty="0" err="1" smtClean="0">
                <a:latin typeface="Microsoft Sans Serif"/>
                <a:cs typeface="Microsoft Sans Serif"/>
              </a:rPr>
              <a:t>ét</a:t>
            </a:r>
            <a:r>
              <a:rPr sz="900" spc="-50" dirty="0" err="1" smtClean="0">
                <a:latin typeface="Microsoft Sans Serif"/>
                <a:cs typeface="Microsoft Sans Serif"/>
              </a:rPr>
              <a:t>odo</a:t>
            </a:r>
            <a:r>
              <a:rPr sz="900" spc="10" dirty="0" smtClean="0">
                <a:latin typeface="Microsoft Sans Serif"/>
                <a:cs typeface="Microsoft Sans Serif"/>
              </a:rPr>
              <a:t> </a:t>
            </a:r>
            <a:r>
              <a:rPr sz="900" spc="-80" dirty="0" smtClean="0">
                <a:latin typeface="Microsoft Sans Serif"/>
                <a:cs typeface="Microsoft Sans Serif"/>
              </a:rPr>
              <a:t>m</a:t>
            </a:r>
            <a:r>
              <a:rPr lang="es-AR" sz="900" spc="-80" dirty="0" err="1" smtClean="0">
                <a:latin typeface="Microsoft Sans Serif"/>
                <a:cs typeface="Microsoft Sans Serif"/>
              </a:rPr>
              <a:t>ás</a:t>
            </a:r>
            <a:r>
              <a:rPr sz="900" spc="15" dirty="0" smtClean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fiel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es</a:t>
            </a:r>
            <a:endParaRPr sz="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-5" dirty="0">
                <a:latin typeface="Arial"/>
                <a:cs typeface="Arial"/>
              </a:rPr>
              <a:t>anular </a:t>
            </a:r>
            <a:r>
              <a:rPr sz="900" spc="-5" dirty="0">
                <a:latin typeface="Microsoft Sans Serif"/>
                <a:cs typeface="Microsoft Sans Serif"/>
              </a:rPr>
              <a:t>los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canales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00FF00"/>
                </a:solidFill>
                <a:latin typeface="Microsoft Sans Serif"/>
                <a:cs typeface="Microsoft Sans Serif"/>
              </a:rPr>
              <a:t>verde</a:t>
            </a:r>
            <a:r>
              <a:rPr sz="900" spc="15" dirty="0">
                <a:solidFill>
                  <a:srgbClr val="00FF00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y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azul</a:t>
            </a:r>
            <a:r>
              <a:rPr sz="900" spc="-5" dirty="0">
                <a:latin typeface="Microsoft Sans Serif"/>
                <a:cs typeface="Microsoft Sans Serif"/>
              </a:rPr>
              <a:t>,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preservando</a:t>
            </a:r>
            <a:r>
              <a:rPr sz="900" spc="1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las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tres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capas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del</a:t>
            </a:r>
            <a:r>
              <a:rPr sz="900" spc="1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array.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597279"/>
            <a:ext cx="63131" cy="631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773770"/>
            <a:ext cx="63131" cy="631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950275"/>
            <a:ext cx="63131" cy="6313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3019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lang="es-ES" spc="-10" dirty="0">
                <a:latin typeface="Microsonft sanz"/>
              </a:rPr>
              <a:t>Algunas</a:t>
            </a:r>
            <a:r>
              <a:rPr lang="es-ES" spc="5" dirty="0">
                <a:latin typeface="Microsonft sanz"/>
              </a:rPr>
              <a:t> </a:t>
            </a:r>
            <a:r>
              <a:rPr lang="es-ES" spc="-5" dirty="0">
                <a:latin typeface="Microsonft sanz"/>
              </a:rPr>
              <a:t>cosas</a:t>
            </a:r>
            <a:r>
              <a:rPr lang="es-ES" spc="10" dirty="0">
                <a:latin typeface="Microsonft sanz"/>
              </a:rPr>
              <a:t> </a:t>
            </a:r>
            <a:r>
              <a:rPr lang="es-ES" spc="-10" dirty="0">
                <a:latin typeface="Microsonft sanz"/>
              </a:rPr>
              <a:t>de</a:t>
            </a:r>
            <a:r>
              <a:rPr lang="es-ES" spc="5" dirty="0">
                <a:latin typeface="Microsonft sanz"/>
              </a:rPr>
              <a:t> </a:t>
            </a:r>
            <a:r>
              <a:rPr lang="es-ES" i="1" spc="-15" dirty="0" err="1">
                <a:latin typeface="Microsonft sanz"/>
                <a:cs typeface="Arial"/>
              </a:rPr>
              <a:t>arrays</a:t>
            </a:r>
            <a:r>
              <a:rPr lang="es-ES" i="1" spc="-5" dirty="0">
                <a:latin typeface="Arial"/>
                <a:cs typeface="Arial"/>
              </a:rPr>
              <a:t> </a:t>
            </a:r>
            <a:r>
              <a:rPr lang="es-ES" spc="-10" dirty="0"/>
              <a:t>de</a:t>
            </a:r>
            <a:r>
              <a:rPr lang="es-ES" spc="5" dirty="0"/>
              <a:t> </a:t>
            </a:r>
            <a:r>
              <a:rPr lang="es-ES" b="1" spc="-10" dirty="0" err="1">
                <a:latin typeface="Courier New"/>
                <a:cs typeface="Courier New"/>
              </a:rPr>
              <a:t>NumPy</a:t>
            </a:r>
            <a:endParaRPr spc="-1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72" y="633924"/>
            <a:ext cx="3653154" cy="22890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¿</a:t>
            </a:r>
            <a:r>
              <a:rPr kumimoji="0" sz="900" b="0" i="0" u="none" strike="noStrike" kern="1200" cap="none" spc="-7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</a:t>
            </a:r>
            <a:r>
              <a:rPr lang="es-AR" sz="900" spc="-75" noProof="0" dirty="0">
                <a:solidFill>
                  <a:prstClr val="black"/>
                </a:solidFill>
                <a:latin typeface="Microsoft Sans Serif"/>
                <a:cs typeface="Microsoft Sans Serif"/>
              </a:rPr>
              <a:t>é</a:t>
            </a:r>
            <a:r>
              <a:rPr kumimoji="0" sz="900" b="0" i="0" u="none" strike="noStrike" kern="1200" cap="none" spc="1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lang="es-AR" sz="900" b="0" i="0" u="none" strike="noStrike" kern="1200" cap="none" spc="-2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caracter</a:t>
            </a:r>
            <a:r>
              <a:rPr kumimoji="0" lang="es-AR" sz="900" b="0" i="0" u="none" strike="noStrike" kern="120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í</a:t>
            </a:r>
            <a:r>
              <a:rPr kumimoji="0" sz="900" b="0" i="0" u="none" strike="noStrike" kern="1200" cap="none" spc="-2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sticas</a:t>
            </a:r>
            <a:r>
              <a:rPr kumimoji="0" sz="900" b="0" i="0" u="none" strike="noStrike" kern="1200" cap="none" spc="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tienen?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¿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0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</a:t>
            </a:r>
            <a:r>
              <a:rPr kumimoji="0" lang="es-AR" sz="900" b="0" i="0" u="none" strike="noStrike" kern="1200" cap="none" spc="-10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é</a:t>
            </a:r>
            <a:r>
              <a:rPr kumimoji="0" sz="900" b="0" i="0" u="none" strike="noStrike" kern="1200" cap="none" spc="114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convienen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vez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usar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listas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?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42" y="1143292"/>
            <a:ext cx="2601595" cy="6508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</a:t>
            </a:r>
            <a:r>
              <a:rPr kumimoji="0" sz="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numpy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as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669925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import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matplotlib.pyplot as plt </a:t>
            </a:r>
            <a:r>
              <a:rPr kumimoji="0" sz="800" b="0" i="0" u="none" strike="noStrike" kern="1200" cap="none" spc="-4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np.zeros((8,9))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np.ones((7,5))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np.array([[1,2,3],[4,5,6],[7,8,9]])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939899"/>
            <a:ext cx="63131" cy="631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8404" y="1878998"/>
            <a:ext cx="3408679" cy="453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9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9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bidimensional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8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9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columna</a:t>
            </a:r>
            <a:r>
              <a:rPr kumimoji="0" sz="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lleno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cero</a:t>
            </a:r>
            <a:r>
              <a:rPr kumimoji="0" sz="9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lang="es-AR" sz="900" b="0" i="0" u="none" strike="noStrike" kern="1200" cap="none" spc="-5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lvl="0">
              <a:spcBef>
                <a:spcPts val="95"/>
              </a:spcBef>
            </a:pPr>
            <a:r>
              <a:rPr lang="es-ES" sz="900" spc="-5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lang="es-ES" sz="900" spc="-2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es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un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i="1" spc="-5" dirty="0" err="1">
                <a:solidFill>
                  <a:prstClr val="black"/>
                </a:solidFill>
                <a:latin typeface="Arial"/>
                <a:cs typeface="Arial"/>
              </a:rPr>
              <a:t>ar</a:t>
            </a:r>
            <a:r>
              <a:rPr lang="es-ES" sz="900" i="1" spc="-15" dirty="0" err="1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s-ES" sz="900" i="1" spc="-35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s-ES" sz="900" i="1" spc="-5" dirty="0" err="1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lang="es-ES" sz="900" i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bidimensional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7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filas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y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5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columna</a:t>
            </a:r>
            <a:r>
              <a:rPr lang="es-ES" sz="9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s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,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lleno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</a:t>
            </a:r>
            <a:r>
              <a:rPr lang="es-ES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ES" sz="900" spc="-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uno</a:t>
            </a:r>
            <a:r>
              <a:rPr lang="es-ES" sz="900" spc="-20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s.</a:t>
            </a:r>
          </a:p>
          <a:p>
            <a:pPr marL="12700">
              <a:spcBef>
                <a:spcPts val="95"/>
              </a:spcBef>
            </a:pPr>
            <a:r>
              <a:rPr lang="es-AR" sz="900" spc="-5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lang="es-AR" sz="900" spc="-2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s-AR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es</a:t>
            </a:r>
            <a:r>
              <a:rPr lang="es-AR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AR" sz="9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el</a:t>
            </a:r>
            <a:r>
              <a:rPr lang="es-AR" sz="9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s-AR" sz="900" i="1" spc="-5" dirty="0" err="1">
                <a:solidFill>
                  <a:prstClr val="black"/>
                </a:solidFill>
                <a:latin typeface="Arial"/>
                <a:cs typeface="Arial"/>
              </a:rPr>
              <a:t>ar</a:t>
            </a:r>
            <a:r>
              <a:rPr lang="es-AR" sz="900" i="1" spc="-15" dirty="0" err="1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s-AR" sz="900" i="1" spc="-35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s-AR" sz="900" i="1" spc="-10" dirty="0" err="1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lang="es-AR" sz="900" spc="-5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:</a:t>
            </a:r>
            <a:endParaRPr lang="es-AR" sz="900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38250" y="2370889"/>
            <a:ext cx="45402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    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    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    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    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    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    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</a:p>
        </p:txBody>
      </p:sp>
      <p:pic>
        <p:nvPicPr>
          <p:cNvPr id="1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2" y="2074096"/>
            <a:ext cx="63131" cy="63131"/>
          </a:xfrm>
          <a:prstGeom prst="rect">
            <a:avLst/>
          </a:prstGeom>
        </p:spPr>
      </p:pic>
      <p:pic>
        <p:nvPicPr>
          <p:cNvPr id="15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2" y="2219828"/>
            <a:ext cx="63131" cy="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6944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Otras</a:t>
            </a:r>
            <a:r>
              <a:rPr spc="5" dirty="0"/>
              <a:t> </a:t>
            </a:r>
            <a:r>
              <a:rPr spc="-10" dirty="0"/>
              <a:t>formas</a:t>
            </a:r>
            <a:r>
              <a:rPr spc="10" dirty="0"/>
              <a:t> </a:t>
            </a:r>
            <a:r>
              <a:rPr spc="-10" dirty="0"/>
              <a:t>de</a:t>
            </a:r>
            <a:r>
              <a:rPr spc="10" dirty="0"/>
              <a:t> </a:t>
            </a:r>
            <a:r>
              <a:rPr spc="-5" dirty="0"/>
              <a:t>crear</a:t>
            </a:r>
            <a:r>
              <a:rPr spc="10" dirty="0"/>
              <a:t> </a:t>
            </a:r>
            <a:r>
              <a:rPr i="1" spc="-15" dirty="0">
                <a:latin typeface="Arial"/>
                <a:cs typeface="Arial"/>
              </a:rPr>
              <a:t>arrays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de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NumPy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1039629"/>
            <a:ext cx="4160520" cy="2814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numpy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contiene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3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submodulo</a:t>
            </a:r>
            <a:r>
              <a:rPr kumimoji="0" sz="900" b="0" i="0" u="none" strike="noStrike" kern="1200" cap="none" spc="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random</a:t>
            </a:r>
            <a:r>
              <a:rPr kumimoji="0" sz="900" b="0" i="0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permite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generar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arrays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contenido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aleatorio: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42" y="1395844"/>
            <a:ext cx="2601595" cy="30924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np.random.random((10,12))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RI = np.random.randint(-3,3,(3,4))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850834"/>
            <a:ext cx="63131" cy="631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8404" y="1790199"/>
            <a:ext cx="402272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10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12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columnas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lleno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</a:t>
            </a:r>
            <a:r>
              <a:rPr kumimoji="0" lang="es-AR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ú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meros</a:t>
            </a:r>
            <a:r>
              <a:rPr kumimoji="0" sz="9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tipo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float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entre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93373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Otras</a:t>
            </a:r>
            <a:r>
              <a:rPr spc="5" dirty="0"/>
              <a:t> </a:t>
            </a:r>
            <a:r>
              <a:rPr spc="-10" dirty="0"/>
              <a:t>formas</a:t>
            </a:r>
            <a:r>
              <a:rPr spc="10" dirty="0"/>
              <a:t> </a:t>
            </a:r>
            <a:r>
              <a:rPr spc="-10" dirty="0"/>
              <a:t>de</a:t>
            </a:r>
            <a:r>
              <a:rPr spc="10" dirty="0"/>
              <a:t> </a:t>
            </a:r>
            <a:r>
              <a:rPr spc="-5" dirty="0"/>
              <a:t>crear</a:t>
            </a:r>
            <a:r>
              <a:rPr spc="10" dirty="0"/>
              <a:t> </a:t>
            </a:r>
            <a:r>
              <a:rPr i="1" spc="-15" dirty="0">
                <a:latin typeface="Arial"/>
                <a:cs typeface="Arial"/>
              </a:rPr>
              <a:t>arrays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-10" dirty="0"/>
              <a:t>de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NumPy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330" y="1039629"/>
            <a:ext cx="4160520" cy="2814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numpy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contiene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3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submodulo</a:t>
            </a:r>
            <a:r>
              <a:rPr kumimoji="0" sz="900" b="0" i="0" u="none" strike="noStrike" kern="1200" cap="none" spc="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random</a:t>
            </a:r>
            <a:r>
              <a:rPr kumimoji="0" sz="900" b="0" i="0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que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permite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generar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arrays</a:t>
            </a:r>
            <a:r>
              <a:rPr kumimoji="0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contenido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aleatorio: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42" y="1395844"/>
            <a:ext cx="2601595" cy="30924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np.random.random((10,12))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RI = np.random.randint(-3,3,(3,4))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850834"/>
            <a:ext cx="63131" cy="631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8404" y="1790199"/>
            <a:ext cx="4022725" cy="61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un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10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12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columnas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lleno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</a:t>
            </a:r>
            <a:r>
              <a:rPr kumimoji="0" lang="es-AR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ú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meros</a:t>
            </a:r>
            <a:r>
              <a:rPr kumimoji="0" sz="9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tipo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float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entre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0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RI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 un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 7 filas y 5 columnas lleno de </a:t>
            </a:r>
            <a:r>
              <a:rPr kumimoji="0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</a:t>
            </a:r>
            <a:r>
              <a:rPr kumimoji="0" lang="es-AR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ú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meros</a:t>
            </a:r>
            <a:r>
              <a:rPr kumimoji="0" sz="9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aleatorios de tipo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 </a:t>
            </a:r>
            <a:r>
              <a:rPr kumimoji="0" sz="9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entre</a:t>
            </a:r>
            <a:r>
              <a:rPr kumimoji="0" sz="9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-3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3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(inclusive).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2165883"/>
            <a:ext cx="63131" cy="6313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15497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Slicing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42" y="970711"/>
            <a:ext cx="2601595" cy="5365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005" marR="18415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np.array([[1,2,3],[4,5,6],[7,8,9]]) </a:t>
            </a:r>
            <a:r>
              <a:rPr kumimoji="0" sz="800" b="0" i="0" u="none" strike="noStrike" kern="1200" cap="none" spc="-4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f1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C[1,:]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c2</a:t>
            </a:r>
            <a:r>
              <a:rPr kumimoji="0" sz="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C[:,2]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sz="80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C[:2,1:]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653451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8404" y="1552972"/>
            <a:ext cx="4018915" cy="19107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f1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lang="es-AR" sz="900" spc="-40" noProof="0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í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ndice</a:t>
            </a:r>
            <a:r>
              <a:rPr kumimoji="0" sz="9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decir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[4,5,6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4785" y="2127816"/>
            <a:ext cx="39306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>
                <a:tab pos="317500" algn="l"/>
              </a:tabLst>
              <a:defRPr/>
            </a:pPr>
            <a:r>
              <a:rPr kumimoji="0" sz="9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	 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93122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3995" y="0"/>
            <a:ext cx="2304415" cy="137795"/>
          </a:xfrm>
          <a:custGeom>
            <a:avLst/>
            <a:gdLst/>
            <a:ahLst/>
            <a:cxnLst/>
            <a:rect l="l" t="t" r="r" b="b"/>
            <a:pathLst>
              <a:path w="2304415" h="137795">
                <a:moveTo>
                  <a:pt x="2303995" y="0"/>
                </a:moveTo>
                <a:lnTo>
                  <a:pt x="0" y="0"/>
                </a:lnTo>
                <a:lnTo>
                  <a:pt x="0" y="137312"/>
                </a:lnTo>
                <a:lnTo>
                  <a:pt x="2303995" y="137312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7299"/>
            <a:ext cx="4608195" cy="28511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603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Slicing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42" y="970711"/>
            <a:ext cx="2601595" cy="5365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005" marR="184150" lvl="0" indent="0" algn="l" defTabSz="914400" rtl="0" eaLnBrk="1" fontAlgn="auto" latinLnBrk="0" hangingPunct="1">
              <a:lnSpc>
                <a:spcPts val="9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np.array([[1,2,3],[4,5,6],[7,8,9]]) </a:t>
            </a:r>
            <a:r>
              <a:rPr kumimoji="0" sz="800" b="0" i="0" u="none" strike="noStrike" kern="1200" cap="none" spc="-4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f1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C[1,:]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c2</a:t>
            </a:r>
            <a:r>
              <a:rPr kumimoji="0" sz="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C[:,2]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000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sz="800" b="0" i="0" u="none" strike="noStrike" kern="1200" cap="none" spc="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C[:2,1:]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653451"/>
            <a:ext cx="63131" cy="631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8404" y="1552972"/>
            <a:ext cx="4018915" cy="36804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f1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fila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lang="es-AR" sz="900" spc="-40" noProof="0" dirty="0" smtClean="0">
                <a:solidFill>
                  <a:prstClr val="black"/>
                </a:solidFill>
                <a:latin typeface="Microsoft Sans Serif"/>
                <a:cs typeface="Microsoft Sans Serif"/>
              </a:rPr>
              <a:t>í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ndice</a:t>
            </a:r>
            <a:r>
              <a:rPr kumimoji="0" sz="900" b="0" i="0" u="none" strike="noStrike" kern="1200" cap="none" spc="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decir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[4,5,6]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.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c2</a:t>
            </a:r>
            <a:r>
              <a:rPr kumimoji="0" sz="900" b="0" i="0" u="none" strike="noStrike" kern="1200" cap="none" spc="-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la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columna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lang="es-AR" sz="900" spc="-40" noProof="0" dirty="0">
                <a:solidFill>
                  <a:prstClr val="black"/>
                </a:solidFill>
                <a:latin typeface="Microsoft Sans Serif"/>
                <a:cs typeface="Microsoft Sans Serif"/>
              </a:rPr>
              <a:t>í</a:t>
            </a:r>
            <a:r>
              <a:rPr kumimoji="0" sz="900" b="0" i="0" u="none" strike="noStrike" kern="1200" cap="none" spc="-4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ndice</a:t>
            </a:r>
            <a:r>
              <a:rPr kumimoji="0" sz="900" b="0" i="0" u="none" strike="noStrike" kern="1200" cap="none" spc="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2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,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es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decir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</a:t>
            </a:r>
            <a:r>
              <a:rPr kumimoji="0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:</a:t>
            </a:r>
            <a:r>
              <a:rPr kumimoji="0" sz="9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[3,6,9</a:t>
            </a:r>
            <a:r>
              <a:rPr kumimoji="0" sz="9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463" y="1829955"/>
            <a:ext cx="63131" cy="631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24785" y="2127816"/>
            <a:ext cx="393065" cy="162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>
                <a:tab pos="317500" algn="l"/>
              </a:tabLst>
              <a:defRPr/>
            </a:pPr>
            <a:r>
              <a:rPr kumimoji="0" sz="9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	 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71195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8880</TotalTime>
  <Words>2671</Words>
  <Application>Microsoft Office PowerPoint</Application>
  <PresentationFormat>Personalizado</PresentationFormat>
  <Paragraphs>302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45</vt:i4>
      </vt:variant>
    </vt:vector>
  </HeadingPairs>
  <TitlesOfParts>
    <vt:vector size="53" baseType="lpstr">
      <vt:lpstr>Arial</vt:lpstr>
      <vt:lpstr>Calibri</vt:lpstr>
      <vt:lpstr>Courier New</vt:lpstr>
      <vt:lpstr>Lucida Sans Unicode</vt:lpstr>
      <vt:lpstr>Microsoft Sans Serif</vt:lpstr>
      <vt:lpstr>Microsonft sanz</vt:lpstr>
      <vt:lpstr>Office Theme</vt:lpstr>
      <vt:lpstr>1_Office Theme</vt:lpstr>
      <vt:lpstr>Presentación de PowerPoint</vt:lpstr>
      <vt:lpstr>Algunas cosas de arrays de NumPy</vt:lpstr>
      <vt:lpstr>Algunas cosas de arrays de NumPy</vt:lpstr>
      <vt:lpstr>Algunas cosas de arrays de NumPy</vt:lpstr>
      <vt:lpstr>Algunas cosas de arrays de NumPy</vt:lpstr>
      <vt:lpstr>Otras formas de crear arrays de NumPy</vt:lpstr>
      <vt:lpstr>Otras formas de crear arrays de NumPy</vt:lpstr>
      <vt:lpstr>Slicing</vt:lpstr>
      <vt:lpstr>Slicing</vt:lpstr>
      <vt:lpstr>Slicing</vt:lpstr>
      <vt:lpstr>Copy</vt:lpstr>
      <vt:lpstr>Mascaras Booleanas</vt:lpstr>
      <vt:lpstr>Presentación de PowerPoint</vt:lpstr>
      <vt:lpstr>¿Co´mo se ve una imagen en la compu?</vt:lpstr>
      <vt:lpstr>¿Co´mo se ve una imagen en la compu?</vt:lpstr>
      <vt:lpstr>¿Co´mo se ve una imagen en la compu?</vt:lpstr>
      <vt:lpstr>¿Cómo se ve una imagen en la compu?</vt:lpstr>
      <vt:lpstr>¿Cómo se ve una imagen en la compu?</vt:lpstr>
      <vt:lpstr>¿Cómo se ve una imagen en la compu?</vt:lpstr>
      <vt:lpstr>¿Cómo se ve una imagen en la compu?</vt:lpstr>
      <vt:lpstr>¿Y si la imagen es en color?</vt:lpstr>
      <vt:lpstr>¿Y si la imagen es en color?</vt:lpstr>
      <vt:lpstr>¿Y si la imagen es en color?</vt:lpstr>
      <vt:lpstr>¿Y si la imagen es en color?</vt:lpstr>
      <vt:lpstr>¿Y si la imagen es en color?</vt:lpstr>
      <vt:lpstr>Codificación RGB</vt:lpstr>
      <vt:lpstr>Volviendo a la codificación RGB</vt:lpstr>
      <vt:lpstr>Volviendo a la codificación RGB</vt:lpstr>
      <vt:lpstr>Volviendo a la codificación RGB</vt:lpstr>
      <vt:lpstr>¿Cómo se ve algo codificado en RGB?</vt:lpstr>
      <vt:lpstr>¿Cómo se ve algo codificado en RGB?</vt:lpstr>
      <vt:lpstr>¿Cómo se ve algo codificado en RGB?</vt:lpstr>
      <vt:lpstr>¿Cómo se ve algo codificado en RGB?</vt:lpstr>
      <vt:lpstr>¿Cómo se ve algo codificado en RGB?</vt:lpstr>
      <vt:lpstr>Ma´s ejemplos de codificacio´n RGB</vt:lpstr>
      <vt:lpstr>Ma´s ejemplos de codificacio´n RGB</vt:lpstr>
      <vt:lpstr>Ma´s ejemplos de codificacio´n RGB</vt:lpstr>
      <vt:lpstr>Ma´s ejemplos de codificacio´n RGB</vt:lpstr>
      <vt:lpstr>Ma´s ejemplos de codificacio´n RGB</vt:lpstr>
      <vt:lpstr>Array tridimensional de una imagen</vt:lpstr>
      <vt:lpstr>Abriendo una imagen de un archivo</vt:lpstr>
      <vt:lpstr>Compresión</vt:lpstr>
      <vt:lpstr>Abrir y manipular imágenes</vt:lpstr>
      <vt:lpstr>Hoy:</vt:lpstr>
      <vt:lpstr>Seleccionando cada capa de color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imágenes</dc:title>
  <dc:creator>Pensamiento Computacional</dc:creator>
  <cp:lastModifiedBy>User</cp:lastModifiedBy>
  <cp:revision>24</cp:revision>
  <dcterms:created xsi:type="dcterms:W3CDTF">2024-11-12T17:28:26Z</dcterms:created>
  <dcterms:modified xsi:type="dcterms:W3CDTF">2024-11-25T14:56:33Z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2024-11-12T00:00:00Z</vt:filetime>
  </property>
</Properties>
</file>