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0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Salvador" userId="14303aa9844d3d54" providerId="LiveId" clId="{091B8DA6-A383-45E9-8406-B85CF92B79A8}"/>
    <pc:docChg chg="custSel modSld">
      <pc:chgData name="Pedro Salvador" userId="14303aa9844d3d54" providerId="LiveId" clId="{091B8DA6-A383-45E9-8406-B85CF92B79A8}" dt="2023-06-25T21:54:22.143" v="294" actId="20577"/>
      <pc:docMkLst>
        <pc:docMk/>
      </pc:docMkLst>
      <pc:sldChg chg="modSp mod">
        <pc:chgData name="Pedro Salvador" userId="14303aa9844d3d54" providerId="LiveId" clId="{091B8DA6-A383-45E9-8406-B85CF92B79A8}" dt="2023-06-25T21:54:22.143" v="294" actId="20577"/>
        <pc:sldMkLst>
          <pc:docMk/>
          <pc:sldMk cId="657788436" sldId="290"/>
        </pc:sldMkLst>
        <pc:spChg chg="mod">
          <ac:chgData name="Pedro Salvador" userId="14303aa9844d3d54" providerId="LiveId" clId="{091B8DA6-A383-45E9-8406-B85CF92B79A8}" dt="2023-06-25T21:54:22.143" v="294" actId="20577"/>
          <ac:spMkLst>
            <pc:docMk/>
            <pc:sldMk cId="657788436" sldId="290"/>
            <ac:spMk id="3" creationId="{28A68C6D-EE9B-9690-2D4C-828E43B4B4BD}"/>
          </ac:spMkLst>
        </pc:spChg>
      </pc:sldChg>
      <pc:sldChg chg="modSp mod">
        <pc:chgData name="Pedro Salvador" userId="14303aa9844d3d54" providerId="LiveId" clId="{091B8DA6-A383-45E9-8406-B85CF92B79A8}" dt="2023-06-25T21:50:25.126" v="2" actId="27636"/>
        <pc:sldMkLst>
          <pc:docMk/>
          <pc:sldMk cId="2419409186" sldId="291"/>
        </pc:sldMkLst>
        <pc:spChg chg="mod">
          <ac:chgData name="Pedro Salvador" userId="14303aa9844d3d54" providerId="LiveId" clId="{091B8DA6-A383-45E9-8406-B85CF92B79A8}" dt="2023-06-25T21:50:25.126" v="2" actId="27636"/>
          <ac:spMkLst>
            <pc:docMk/>
            <pc:sldMk cId="2419409186" sldId="291"/>
            <ac:spMk id="3" creationId="{75F95154-3A37-71F3-8165-82408CFA13C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6/25/2023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6/25/2023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6/25/2023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6/25/2023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6/25/2023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6/25/2023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6/25/2023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6/25/2023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6/25/2023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6/25/2023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6/25/2023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6/25/2023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216988"/>
          </a:xfrm>
        </p:spPr>
        <p:txBody>
          <a:bodyPr>
            <a:normAutofit/>
          </a:bodyPr>
          <a:lstStyle/>
          <a:p>
            <a:pPr algn="l"/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n-US" sz="2300" dirty="0">
                <a:solidFill>
                  <a:srgbClr val="5792BA"/>
                </a:solidFill>
              </a:rPr>
              <a:t>João Ribeiro 202101169</a:t>
            </a:r>
          </a:p>
          <a:p>
            <a:pPr algn="l"/>
            <a:r>
              <a:rPr lang="en-US" dirty="0">
                <a:solidFill>
                  <a:srgbClr val="5792BA"/>
                </a:solidFill>
              </a:rPr>
              <a:t>Pedro Pacheco 202100957</a:t>
            </a:r>
          </a:p>
          <a:p>
            <a:pPr algn="l"/>
            <a:r>
              <a:rPr lang="en-US" sz="2300" dirty="0" err="1">
                <a:solidFill>
                  <a:srgbClr val="5792BA"/>
                </a:solidFill>
              </a:rPr>
              <a:t>Bioinformática</a:t>
            </a:r>
            <a:r>
              <a:rPr lang="en-US" sz="2300" dirty="0">
                <a:solidFill>
                  <a:srgbClr val="5792BA"/>
                </a:solidFill>
              </a:rPr>
              <a:t> </a:t>
            </a:r>
          </a:p>
          <a:p>
            <a:pPr algn="l"/>
            <a:r>
              <a:rPr lang="en-US" sz="2300" dirty="0">
                <a:solidFill>
                  <a:srgbClr val="5792BA"/>
                </a:solidFill>
              </a:rPr>
              <a:t>UC: </a:t>
            </a:r>
            <a:r>
              <a:rPr lang="en-US" sz="2300" dirty="0" err="1">
                <a:solidFill>
                  <a:srgbClr val="5792BA"/>
                </a:solidFill>
              </a:rPr>
              <a:t>Aprendizagem</a:t>
            </a:r>
            <a:r>
              <a:rPr lang="en-US" sz="2300" dirty="0">
                <a:solidFill>
                  <a:srgbClr val="5792BA"/>
                </a:solidFill>
              </a:rPr>
              <a:t> </a:t>
            </a:r>
            <a:r>
              <a:rPr lang="en-US" sz="2300" dirty="0" err="1">
                <a:solidFill>
                  <a:srgbClr val="5792BA"/>
                </a:solidFill>
              </a:rPr>
              <a:t>Automática</a:t>
            </a:r>
            <a:endParaRPr lang="en-US" sz="2300" dirty="0">
              <a:solidFill>
                <a:srgbClr val="5792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âmpada num fundo amarelo com um cabo e raios de luz desenhados">
            <a:extLst>
              <a:ext uri="{FF2B5EF4-FFF2-40B4-BE49-F238E27FC236}">
                <a16:creationId xmlns:a16="http://schemas.microsoft.com/office/drawing/2014/main" id="{8D6C2E16-488D-2838-5348-AD301CA73A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796" r="538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68750D3-A97B-9EFB-A9D9-FC84E1D06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pt-PT" sz="3200"/>
              <a:t>Discussão dos resultados</a:t>
            </a:r>
            <a:endParaRPr lang="en-US" sz="320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8A68C6D-EE9B-9690-2D4C-828E43B4B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indent="0">
              <a:buNone/>
            </a:pPr>
            <a:r>
              <a:rPr lang="pt-PT" sz="1800" dirty="0"/>
              <a:t>Conseguimos dizer que os valores e dados obtidos apresentam a devida coerência e sentido, sendo estes dentro do expectável.</a:t>
            </a:r>
          </a:p>
          <a:p>
            <a:pPr marL="36900" indent="0">
              <a:buNone/>
            </a:pPr>
            <a:r>
              <a:rPr lang="pt-PT" sz="1800" dirty="0"/>
              <a:t>Na maioria dos modelos os valores obtidos eram ótimos para o estudo em realização, pois à exceção do método de regressão polinomial todos as análises feitas contribuíram positivamente para a análise destes dados em estudo.</a:t>
            </a:r>
          </a:p>
        </p:txBody>
      </p:sp>
    </p:spTree>
    <p:extLst>
      <p:ext uri="{BB962C8B-B14F-4D97-AF65-F5344CB8AC3E}">
        <p14:creationId xmlns:p14="http://schemas.microsoft.com/office/powerpoint/2010/main" val="657788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525BA9-A43C-4507-B537-1C1FE195F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FD794E-584A-4E6D-9325-2FCF354F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5182206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35DE8F-E431-8DF1-D1C9-94416535E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7409" y="1066801"/>
            <a:ext cx="3994527" cy="4724398"/>
          </a:xfrm>
          <a:effectLst/>
        </p:spPr>
        <p:txBody>
          <a:bodyPr anchor="t">
            <a:normAutofit/>
          </a:bodyPr>
          <a:lstStyle/>
          <a:p>
            <a:pPr algn="l"/>
            <a:r>
              <a:rPr lang="pt-PT">
                <a:solidFill>
                  <a:schemeClr val="tx1"/>
                </a:solidFill>
              </a:rPr>
              <a:t>Conclusão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5F95154-3A37-71F3-8165-82408CFA1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066801"/>
            <a:ext cx="4870147" cy="4724400"/>
          </a:xfrm>
        </p:spPr>
        <p:txBody>
          <a:bodyPr>
            <a:normAutofit fontScale="92500"/>
          </a:bodyPr>
          <a:lstStyle/>
          <a:p>
            <a:pPr marL="36900" indent="0">
              <a:buNone/>
            </a:pPr>
            <a:r>
              <a:rPr lang="pt-PT" sz="2400" dirty="0"/>
              <a:t>Concluindo, os resultados do estudo fazem todos sentido e apresentam sempre uma correlação fidedigna e em conformidade com o que seria esperado. Os métodos utilizados para esta avaliação foram adequados ao pretendido, apesar do método de regressão polinomial não se apresentar como o mais indicado como foi abordado e explicado anteriormente.</a:t>
            </a:r>
            <a:endParaRPr lang="en-US" sz="2400" dirty="0"/>
          </a:p>
          <a:p>
            <a:pPr marL="36900" indent="0">
              <a:buNone/>
            </a:pP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3863AD-F582-4E34-9459-372ECD5EA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8205" y="0"/>
            <a:ext cx="96518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409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FD23A9-E6C3-710C-788C-2DFE2C5A3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PT" dirty="0"/>
              <a:t>Introdução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2995C3B-1D8D-A6FD-E615-8CBEC64BE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pt-PT" dirty="0"/>
              <a:t>Os abalones são conchas achatadas em espiral que protege o pé musculado deste caracol marinho. Espécie que nos dias de hoje enfrenta a extinção, tendo por isso postas leis contra a pesca destes animais marinhos. Neste trabalho fizemos uma previsão da idade dos abalones a partir de medições físicas que os mesmos apresentam.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353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149F43D-E43A-49B5-B781-48DF10A58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5720" y="968938"/>
            <a:ext cx="10278846" cy="4932523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A65EBB79-347A-C5E8-6A06-7D5047E84B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6933" y="2239123"/>
            <a:ext cx="9658887" cy="239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578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8FD4FC-479A-4C2B-84A5-CF81E055F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 5">
            <a:extLst>
              <a:ext uri="{FF2B5EF4-FFF2-40B4-BE49-F238E27FC236}">
                <a16:creationId xmlns:a16="http://schemas.microsoft.com/office/drawing/2014/main" id="{37D54B6C-87D0-4C03-8335-3955179D2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-118536" y="1371603"/>
            <a:ext cx="5624423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F0EFBBB-C5A0-B1BE-9EB4-EB8DC0874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905" y="845387"/>
            <a:ext cx="3470310" cy="1066689"/>
          </a:xfrm>
        </p:spPr>
        <p:txBody>
          <a:bodyPr anchor="b">
            <a:normAutofit/>
          </a:bodyPr>
          <a:lstStyle/>
          <a:p>
            <a:pPr algn="l"/>
            <a:r>
              <a:rPr lang="pt-PT" sz="2400"/>
              <a:t>Análise exploratória</a:t>
            </a:r>
            <a:endParaRPr lang="en-US" sz="240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2834899-B237-34C9-A219-BD8FA8656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905" y="2147862"/>
            <a:ext cx="3405573" cy="3499563"/>
          </a:xfrm>
        </p:spPr>
        <p:txBody>
          <a:bodyPr anchor="t">
            <a:normAutofit/>
          </a:bodyPr>
          <a:lstStyle/>
          <a:p>
            <a:pPr marL="36900" indent="0">
              <a:buNone/>
            </a:pPr>
            <a:r>
              <a:rPr lang="pt-PT" sz="1600" dirty="0"/>
              <a:t>No gráfico a seguir representado comparamos as variáveis “</a:t>
            </a:r>
            <a:r>
              <a:rPr lang="pt-PT" sz="1600" dirty="0" err="1"/>
              <a:t>Mean</a:t>
            </a:r>
            <a:r>
              <a:rPr lang="pt-PT" sz="1600" dirty="0"/>
              <a:t> </a:t>
            </a:r>
            <a:r>
              <a:rPr lang="pt-PT" sz="1600" dirty="0" err="1"/>
              <a:t>Length</a:t>
            </a:r>
            <a:r>
              <a:rPr lang="pt-PT" sz="1600" dirty="0"/>
              <a:t>” com “</a:t>
            </a:r>
            <a:r>
              <a:rPr lang="pt-PT" sz="1600" dirty="0" err="1"/>
              <a:t>Sex</a:t>
            </a:r>
            <a:r>
              <a:rPr lang="pt-PT" sz="1600" dirty="0"/>
              <a:t>” e chegamos a conclusão não existe uma grande </a:t>
            </a:r>
            <a:r>
              <a:rPr lang="pt-PT" sz="1600" dirty="0" err="1"/>
              <a:t>descrepância</a:t>
            </a:r>
            <a:r>
              <a:rPr lang="pt-PT" sz="1600" dirty="0"/>
              <a:t> nos valores mas identifica-se que a média da comprimento nas fêmeas dos abalones apresenta um valor mais elevado, seguindo então os machos e por fim os infantes.</a:t>
            </a:r>
            <a:endParaRPr lang="en-US" sz="1600" dirty="0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656F23A2-25C8-1D65-6EE3-EDFEDE0C6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7351" y="1054116"/>
            <a:ext cx="6161183" cy="475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145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AEC5B9-8C88-7C30-F363-32931AD2D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43465"/>
            <a:ext cx="3382638" cy="1370605"/>
          </a:xfrm>
        </p:spPr>
        <p:txBody>
          <a:bodyPr>
            <a:normAutofit/>
          </a:bodyPr>
          <a:lstStyle/>
          <a:p>
            <a:pPr algn="l"/>
            <a:r>
              <a:rPr lang="pt-PT" sz="3000"/>
              <a:t>Análise exploratória</a:t>
            </a:r>
            <a:endParaRPr lang="en-US" sz="3000"/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B7C5ABA1-3CF0-7799-DEB4-78386CA7F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2247153"/>
            <a:ext cx="3358084" cy="3544046"/>
          </a:xfrm>
        </p:spPr>
        <p:txBody>
          <a:bodyPr>
            <a:normAutofit fontScale="85000" lnSpcReduction="10000"/>
          </a:bodyPr>
          <a:lstStyle/>
          <a:p>
            <a:pPr marL="36900" indent="0">
              <a:buNone/>
            </a:pPr>
            <a:r>
              <a:rPr lang="pt-PT" sz="1800" dirty="0"/>
              <a:t>O gráfico de dispersão apresentado em cima tem como variáveis o comprimento (</a:t>
            </a:r>
            <a:r>
              <a:rPr lang="pt-PT" sz="1800" dirty="0" err="1"/>
              <a:t>length</a:t>
            </a:r>
            <a:r>
              <a:rPr lang="pt-PT" sz="1800" dirty="0"/>
              <a:t>) no eixo do X e o diâmetro (</a:t>
            </a:r>
            <a:r>
              <a:rPr lang="pt-PT" sz="1800" dirty="0" err="1"/>
              <a:t>diameter</a:t>
            </a:r>
            <a:r>
              <a:rPr lang="pt-PT" sz="1800" dirty="0"/>
              <a:t>) no eixo do Y. Estas são variáveis quantitativas sendo que à medida que o comprimento aumenta o diâmetro acompanha-o </a:t>
            </a:r>
            <a:r>
              <a:rPr lang="pt-PT" sz="1800" dirty="0" err="1"/>
              <a:t>estabelcendo-se</a:t>
            </a:r>
            <a:r>
              <a:rPr lang="pt-PT" sz="1800" dirty="0"/>
              <a:t> assim uma </a:t>
            </a:r>
            <a:r>
              <a:rPr lang="pt-PT" sz="1800" dirty="0" err="1"/>
              <a:t>relaçâo</a:t>
            </a:r>
            <a:r>
              <a:rPr lang="pt-PT" sz="1800" dirty="0"/>
              <a:t> de </a:t>
            </a:r>
            <a:r>
              <a:rPr lang="pt-PT" sz="1800" dirty="0" err="1"/>
              <a:t>variaveis</a:t>
            </a:r>
            <a:r>
              <a:rPr lang="pt-PT" sz="1800" dirty="0"/>
              <a:t> diretamente proporcionais, concluindo então que existe uma correlação positiva visto que ambas aumentam proporcionalmente.</a:t>
            </a:r>
            <a:endParaRPr lang="en-US" sz="1800" dirty="0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E5C707FB-5450-D937-DEA6-37CF3C59B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348" y="696723"/>
            <a:ext cx="6633184" cy="504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470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1E3E68-B79D-4D0B-9917-2CDE4CDF5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2889BD8-510D-CBC5-FDBC-8692D7D45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472" y="609598"/>
            <a:ext cx="5844759" cy="1598540"/>
          </a:xfrm>
        </p:spPr>
        <p:txBody>
          <a:bodyPr>
            <a:normAutofit/>
          </a:bodyPr>
          <a:lstStyle/>
          <a:p>
            <a:r>
              <a:rPr lang="pt-PT" dirty="0"/>
              <a:t>Método de ML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405F23C-C82E-4181-95EA-321F3D891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50" y="1"/>
            <a:ext cx="4966697" cy="6858000"/>
          </a:xfrm>
          <a:prstGeom prst="rect">
            <a:avLst/>
          </a:prstGeom>
        </p:spPr>
      </p:pic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0EE1E0B5-09AA-CAB4-A428-DE6200A093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815" y="1708966"/>
            <a:ext cx="4003193" cy="297237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0FF0BE9-C969-3AD9-16A1-DF96D1684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472" y="2396565"/>
            <a:ext cx="5844760" cy="3298283"/>
          </a:xfrm>
        </p:spPr>
        <p:txBody>
          <a:bodyPr anchor="ctr">
            <a:normAutofit/>
          </a:bodyPr>
          <a:lstStyle/>
          <a:p>
            <a:pPr marL="36900" indent="0">
              <a:buNone/>
            </a:pPr>
            <a:r>
              <a:rPr lang="pt-PT" dirty="0"/>
              <a:t>Neste </a:t>
            </a:r>
            <a:r>
              <a:rPr lang="pt-PT" dirty="0" err="1"/>
              <a:t>scatter</a:t>
            </a:r>
            <a:r>
              <a:rPr lang="pt-PT" dirty="0"/>
              <a:t> </a:t>
            </a:r>
            <a:r>
              <a:rPr lang="pt-PT" dirty="0" err="1"/>
              <a:t>plot</a:t>
            </a:r>
            <a:r>
              <a:rPr lang="pt-PT" dirty="0"/>
              <a:t> conseguimos observar a </a:t>
            </a:r>
            <a:r>
              <a:rPr lang="pt-PT" dirty="0" err="1"/>
              <a:t>alglomeração</a:t>
            </a:r>
            <a:r>
              <a:rPr lang="pt-PT" dirty="0"/>
              <a:t> de pontos sendo que estes </a:t>
            </a:r>
            <a:r>
              <a:rPr lang="pt-PT" dirty="0" err="1"/>
              <a:t>estao</a:t>
            </a:r>
            <a:r>
              <a:rPr lang="pt-PT" dirty="0"/>
              <a:t> progressivamente a aumentar em peso a medida que o comprimento aumenta.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324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660D53-54D8-92EA-A88A-D98EA4D48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43465"/>
            <a:ext cx="3382638" cy="1370605"/>
          </a:xfrm>
        </p:spPr>
        <p:txBody>
          <a:bodyPr>
            <a:normAutofit/>
          </a:bodyPr>
          <a:lstStyle/>
          <a:p>
            <a:pPr algn="l"/>
            <a:r>
              <a:rPr lang="pt-PT" sz="3000" dirty="0"/>
              <a:t>Método de ML</a:t>
            </a:r>
            <a:endParaRPr lang="en-US" sz="3000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F3138CA-0550-8D58-A410-0D729C4A6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2247153"/>
            <a:ext cx="3358084" cy="3544046"/>
          </a:xfrm>
        </p:spPr>
        <p:txBody>
          <a:bodyPr>
            <a:normAutofit fontScale="92500" lnSpcReduction="20000"/>
          </a:bodyPr>
          <a:lstStyle/>
          <a:p>
            <a:pPr marL="36900" indent="0">
              <a:buNone/>
            </a:pPr>
            <a:r>
              <a:rPr lang="pt-PT" sz="1800" dirty="0"/>
              <a:t>Na regressão linear ao lado apresentada conseguimos observar que quando o x toma o valor aproximadamente 0.4 existe uma grande similaridade entre os dados reais e a </a:t>
            </a:r>
            <a:r>
              <a:rPr lang="pt-PT" sz="1800" dirty="0" err="1"/>
              <a:t>regresão</a:t>
            </a:r>
            <a:r>
              <a:rPr lang="pt-PT" sz="1800" dirty="0"/>
              <a:t> linear, conseguimos observar também que existe regressão linear positiva devido a posição dos dados reais. E com os dados obtidos </a:t>
            </a:r>
            <a:r>
              <a:rPr lang="pt-PT" sz="1800" dirty="0" err="1"/>
              <a:t>concluimos</a:t>
            </a:r>
            <a:r>
              <a:rPr lang="pt-PT" sz="1800" dirty="0"/>
              <a:t> que quanto maior for o comprimento maior será o peso total.</a:t>
            </a:r>
            <a:endParaRPr lang="en-US" sz="1800" dirty="0"/>
          </a:p>
        </p:txBody>
      </p:sp>
      <p:pic>
        <p:nvPicPr>
          <p:cNvPr id="9" name="Marcador de Posição de Conteúdo 8">
            <a:extLst>
              <a:ext uri="{FF2B5EF4-FFF2-40B4-BE49-F238E27FC236}">
                <a16:creationId xmlns:a16="http://schemas.microsoft.com/office/drawing/2014/main" id="{EE1D3C0A-66B3-9605-EA20-F79CCD3F4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348" y="754763"/>
            <a:ext cx="6633184" cy="492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868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7A9AA5A-F6B5-4D1A-9F8C-0B6D0D928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EAC26DF-4D0D-D322-2836-F8814AC88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pt-PT" dirty="0"/>
              <a:t>Regressão polinomial</a:t>
            </a:r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115FFBB-C8EA-4BA2-A5DD-FE3779505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998132"/>
            <a:ext cx="4333632" cy="3521077"/>
          </a:xfrm>
          <a:prstGeom prst="rect">
            <a:avLst/>
          </a:prstGeom>
        </p:spPr>
      </p:pic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E1F82E45-BD43-8384-0B78-9CF0E67D044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295" b="3"/>
          <a:stretch/>
        </p:blipFill>
        <p:spPr>
          <a:xfrm>
            <a:off x="1046760" y="2129667"/>
            <a:ext cx="4065464" cy="3258006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F1DFAC7-7C7B-64AA-336A-37CAF2835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2862" y="2129667"/>
            <a:ext cx="5546272" cy="3661533"/>
          </a:xfrm>
        </p:spPr>
        <p:txBody>
          <a:bodyPr anchor="ctr">
            <a:normAutofit/>
          </a:bodyPr>
          <a:lstStyle/>
          <a:p>
            <a:pPr marL="36900" indent="0">
              <a:buNone/>
            </a:pPr>
            <a:r>
              <a:rPr lang="pt-PT" dirty="0"/>
              <a:t>Com esta regressão linear polinomial podemos inferir a </a:t>
            </a:r>
            <a:r>
              <a:rPr lang="pt-PT" dirty="0" err="1"/>
              <a:t>existencia</a:t>
            </a:r>
            <a:r>
              <a:rPr lang="pt-PT" dirty="0"/>
              <a:t> de </a:t>
            </a:r>
            <a:r>
              <a:rPr lang="pt-PT" dirty="0" err="1"/>
              <a:t>overfitting</a:t>
            </a:r>
            <a:r>
              <a:rPr lang="pt-PT" dirty="0"/>
              <a:t> que é um conceito da ciência dos dados, que ocorre quando um modelo estatístico se ajusta exatamente aos seus dados de treino não consegue ter um desempenho exato em relação a dados não vistos.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652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A7F5D76-1FEC-470A-B476-70574A89C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60225D6-746D-BD2E-7CDD-C5914A588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pt-PT" dirty="0"/>
              <a:t>Regressão </a:t>
            </a:r>
            <a:r>
              <a:rPr lang="pt-PT" dirty="0" err="1"/>
              <a:t>gradient</a:t>
            </a:r>
            <a:r>
              <a:rPr lang="pt-PT" dirty="0"/>
              <a:t> </a:t>
            </a:r>
            <a:r>
              <a:rPr lang="pt-PT" dirty="0" err="1"/>
              <a:t>boosting</a:t>
            </a:r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48195A9-3233-195A-E757-0762D4C9A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32822"/>
            <a:ext cx="5546272" cy="3658378"/>
          </a:xfrm>
        </p:spPr>
        <p:txBody>
          <a:bodyPr anchor="ctr">
            <a:normAutofit/>
          </a:bodyPr>
          <a:lstStyle/>
          <a:p>
            <a:pPr marL="36900" indent="0">
              <a:buNone/>
            </a:pPr>
            <a:r>
              <a:rPr lang="pt-PT" dirty="0"/>
              <a:t>Já neste modelo </a:t>
            </a:r>
            <a:r>
              <a:rPr lang="pt-PT" dirty="0" err="1"/>
              <a:t>scatterplot</a:t>
            </a:r>
            <a:r>
              <a:rPr lang="pt-PT" dirty="0"/>
              <a:t> de valores reais </a:t>
            </a:r>
            <a:r>
              <a:rPr lang="pt-PT" dirty="0" err="1"/>
              <a:t>vs</a:t>
            </a:r>
            <a:r>
              <a:rPr lang="pt-PT" dirty="0"/>
              <a:t> previsões conseguimos observar que existe relação linear positiva, conseguimos interpretar também que a </a:t>
            </a:r>
            <a:r>
              <a:rPr lang="pt-PT" dirty="0" err="1"/>
              <a:t>maiorida</a:t>
            </a:r>
            <a:r>
              <a:rPr lang="pt-PT" dirty="0"/>
              <a:t> da regressão de </a:t>
            </a:r>
            <a:r>
              <a:rPr lang="pt-PT" dirty="0" err="1"/>
              <a:t>gradient</a:t>
            </a:r>
            <a:r>
              <a:rPr lang="pt-PT" dirty="0"/>
              <a:t> </a:t>
            </a:r>
            <a:r>
              <a:rPr lang="pt-PT" dirty="0" err="1"/>
              <a:t>boosting</a:t>
            </a:r>
            <a:r>
              <a:rPr lang="pt-PT" dirty="0"/>
              <a:t> está compreendida nos dados sendo assim os valores reais e os valores previstos muito parecidos se não iguais.</a:t>
            </a:r>
            <a:endParaRPr lang="en-US" dirty="0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CDED2F8B-4CC2-4490-0BAA-19041C323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560" y="2227113"/>
            <a:ext cx="4065464" cy="306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1226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Integer pillars</Template>
  <TotalTime>106</TotalTime>
  <Words>504</Words>
  <Application>Microsoft Office PowerPoint</Application>
  <PresentationFormat>Ecrã Panorâmico</PresentationFormat>
  <Paragraphs>23</Paragraphs>
  <Slides>11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6" baseType="lpstr">
      <vt:lpstr>Arial</vt:lpstr>
      <vt:lpstr>Arial Nova</vt:lpstr>
      <vt:lpstr>Arial Nova Light</vt:lpstr>
      <vt:lpstr>Wingdings 2</vt:lpstr>
      <vt:lpstr>SlateVTI</vt:lpstr>
      <vt:lpstr>Apresentação do PowerPoint</vt:lpstr>
      <vt:lpstr>Introdução</vt:lpstr>
      <vt:lpstr>Apresentação do PowerPoint</vt:lpstr>
      <vt:lpstr>Análise exploratória</vt:lpstr>
      <vt:lpstr>Análise exploratória</vt:lpstr>
      <vt:lpstr>Método de ML</vt:lpstr>
      <vt:lpstr>Método de ML</vt:lpstr>
      <vt:lpstr>Regressão polinomial</vt:lpstr>
      <vt:lpstr>Regressão gradient boosting</vt:lpstr>
      <vt:lpstr>Discussão dos resultados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Salvador</dc:creator>
  <cp:lastModifiedBy>Pedro Salvador</cp:lastModifiedBy>
  <cp:revision>1</cp:revision>
  <dcterms:created xsi:type="dcterms:W3CDTF">2023-06-25T20:07:57Z</dcterms:created>
  <dcterms:modified xsi:type="dcterms:W3CDTF">2023-06-25T21:54:27Z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