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8" r:id="rId3"/>
    <p:sldId id="259" r:id="rId4"/>
    <p:sldId id="277" r:id="rId5"/>
    <p:sldId id="260" r:id="rId6"/>
    <p:sldId id="261" r:id="rId7"/>
    <p:sldId id="263" r:id="rId8"/>
    <p:sldId id="264" r:id="rId9"/>
    <p:sldId id="265" r:id="rId10"/>
    <p:sldId id="266" r:id="rId11"/>
    <p:sldId id="278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Trade Gothic Next" panose="020B0503040303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30FB7F-588E-4CD6-A376-FB18BAB19CDA}">
  <a:tblStyle styleId="{2030FB7F-588E-4CD6-A376-FB18BAB19C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F672BE-EDF6-432C-BF4C-C62C730CE1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78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41314"/>
            <a:ext cx="49956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26386"/>
            <a:ext cx="4995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713240" y="1673260"/>
            <a:ext cx="310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2"/>
          </p:nvPr>
        </p:nvSpPr>
        <p:spPr>
          <a:xfrm>
            <a:off x="4727392" y="1673260"/>
            <a:ext cx="310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3"/>
          </p:nvPr>
        </p:nvSpPr>
        <p:spPr>
          <a:xfrm>
            <a:off x="713240" y="3969775"/>
            <a:ext cx="310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4"/>
          </p:nvPr>
        </p:nvSpPr>
        <p:spPr>
          <a:xfrm>
            <a:off x="4727392" y="3969775"/>
            <a:ext cx="310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5"/>
          </p:nvPr>
        </p:nvSpPr>
        <p:spPr>
          <a:xfrm>
            <a:off x="713225" y="2821506"/>
            <a:ext cx="310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6"/>
          </p:nvPr>
        </p:nvSpPr>
        <p:spPr>
          <a:xfrm>
            <a:off x="4727464" y="2821517"/>
            <a:ext cx="3101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7"/>
          </p:nvPr>
        </p:nvSpPr>
        <p:spPr>
          <a:xfrm>
            <a:off x="714645" y="1351800"/>
            <a:ext cx="3098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8"/>
          </p:nvPr>
        </p:nvSpPr>
        <p:spPr>
          <a:xfrm>
            <a:off x="4728797" y="1351800"/>
            <a:ext cx="3098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ubTitle" idx="9"/>
          </p:nvPr>
        </p:nvSpPr>
        <p:spPr>
          <a:xfrm>
            <a:off x="714630" y="2500046"/>
            <a:ext cx="3098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13"/>
          </p:nvPr>
        </p:nvSpPr>
        <p:spPr>
          <a:xfrm>
            <a:off x="714645" y="3648292"/>
            <a:ext cx="3098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4"/>
          </p:nvPr>
        </p:nvSpPr>
        <p:spPr>
          <a:xfrm>
            <a:off x="4728797" y="3648292"/>
            <a:ext cx="3098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15"/>
          </p:nvPr>
        </p:nvSpPr>
        <p:spPr>
          <a:xfrm>
            <a:off x="4728869" y="2500033"/>
            <a:ext cx="3098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215" name="Google Shape;215;p29"/>
          <p:cNvGrpSpPr/>
          <p:nvPr/>
        </p:nvGrpSpPr>
        <p:grpSpPr>
          <a:xfrm>
            <a:off x="8797350" y="0"/>
            <a:ext cx="346500" cy="5143450"/>
            <a:chOff x="8797350" y="0"/>
            <a:chExt cx="346500" cy="5143450"/>
          </a:xfrm>
        </p:grpSpPr>
        <p:sp>
          <p:nvSpPr>
            <p:cNvPr id="216" name="Google Shape;216;p29"/>
            <p:cNvSpPr/>
            <p:nvPr/>
          </p:nvSpPr>
          <p:spPr>
            <a:xfrm>
              <a:off x="8797350" y="0"/>
              <a:ext cx="346500" cy="2932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8797350" y="2932450"/>
              <a:ext cx="346500" cy="2211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8491051" y="494761"/>
            <a:ext cx="531051" cy="4572289"/>
            <a:chOff x="8491051" y="494761"/>
            <a:chExt cx="531051" cy="4572289"/>
          </a:xfrm>
        </p:grpSpPr>
        <p:pic>
          <p:nvPicPr>
            <p:cNvPr id="219" name="Google Shape;219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820180">
              <a:off x="8548844" y="494922"/>
              <a:ext cx="418714" cy="47292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20" name="Google Shape;22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10801" y="2689675"/>
              <a:ext cx="411300" cy="416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21" name="Google Shape;221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820180">
              <a:off x="8541919" y="3484636"/>
              <a:ext cx="418714" cy="47292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22" name="Google Shape;22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94626" y="1568475"/>
              <a:ext cx="315100" cy="31929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23" name="Google Shape;2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52550" y="4650275"/>
              <a:ext cx="411300" cy="416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8430775" y="0"/>
            <a:ext cx="713100" cy="3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8430775" y="3457200"/>
            <a:ext cx="713100" cy="168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3"/>
          <p:cNvGrpSpPr/>
          <p:nvPr/>
        </p:nvGrpSpPr>
        <p:grpSpPr>
          <a:xfrm>
            <a:off x="0" y="-25"/>
            <a:ext cx="1207107" cy="5143425"/>
            <a:chOff x="0" y="-25"/>
            <a:chExt cx="2670000" cy="5143425"/>
          </a:xfrm>
        </p:grpSpPr>
        <p:sp>
          <p:nvSpPr>
            <p:cNvPr id="240" name="Google Shape;240;p33"/>
            <p:cNvSpPr/>
            <p:nvPr/>
          </p:nvSpPr>
          <p:spPr>
            <a:xfrm>
              <a:off x="0" y="1339775"/>
              <a:ext cx="2670000" cy="67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0" y="2010875"/>
              <a:ext cx="2670000" cy="2593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0" y="-25"/>
              <a:ext cx="2670000" cy="1339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0" y="4604000"/>
              <a:ext cx="2670000" cy="53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458613"/>
            <a:ext cx="5067600" cy="8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56263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1223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485225" y="1655500"/>
            <a:ext cx="4945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485225" y="2816925"/>
            <a:ext cx="4945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2132997"/>
            <a:ext cx="26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848560" y="2132997"/>
            <a:ext cx="26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3"/>
          </p:nvPr>
        </p:nvSpPr>
        <p:spPr>
          <a:xfrm>
            <a:off x="720000" y="3866176"/>
            <a:ext cx="26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848560" y="3866176"/>
            <a:ext cx="26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332025"/>
            <a:ext cx="851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064618"/>
            <a:ext cx="851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848560" y="1332025"/>
            <a:ext cx="851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3848560" y="3064618"/>
            <a:ext cx="851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672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848560" y="1801116"/>
            <a:ext cx="2672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672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3848560" y="3533776"/>
            <a:ext cx="2672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4"/>
          <p:cNvGrpSpPr/>
          <p:nvPr/>
        </p:nvGrpSpPr>
        <p:grpSpPr>
          <a:xfrm>
            <a:off x="0" y="-25"/>
            <a:ext cx="365400" cy="5143425"/>
            <a:chOff x="0" y="-25"/>
            <a:chExt cx="365400" cy="5143425"/>
          </a:xfrm>
        </p:grpSpPr>
        <p:sp>
          <p:nvSpPr>
            <p:cNvPr id="146" name="Google Shape;146;p24"/>
            <p:cNvSpPr/>
            <p:nvPr/>
          </p:nvSpPr>
          <p:spPr>
            <a:xfrm>
              <a:off x="0" y="1339775"/>
              <a:ext cx="365400" cy="671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0" y="2010875"/>
              <a:ext cx="365400" cy="2593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0" y="-25"/>
              <a:ext cx="365400" cy="133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0" y="4604000"/>
              <a:ext cx="365400" cy="539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-680205" y="1339787"/>
            <a:ext cx="2135111" cy="3542211"/>
            <a:chOff x="-680205" y="1339787"/>
            <a:chExt cx="2135111" cy="3542211"/>
          </a:xfrm>
        </p:grpSpPr>
        <p:pic>
          <p:nvPicPr>
            <p:cNvPr id="151" name="Google Shape;151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741960">
              <a:off x="-346637" y="1585748"/>
              <a:ext cx="1467973" cy="175476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152" name="Google Shape;15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212119">
              <a:off x="195352" y="4279963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153" name="Google Shape;15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6013" y="3586474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4974067" y="2599825"/>
            <a:ext cx="30228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2"/>
          </p:nvPr>
        </p:nvSpPr>
        <p:spPr>
          <a:xfrm>
            <a:off x="1147125" y="2599825"/>
            <a:ext cx="30228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3"/>
          </p:nvPr>
        </p:nvSpPr>
        <p:spPr>
          <a:xfrm>
            <a:off x="1147133" y="2040925"/>
            <a:ext cx="3022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4"/>
          </p:nvPr>
        </p:nvSpPr>
        <p:spPr>
          <a:xfrm>
            <a:off x="4974067" y="2040925"/>
            <a:ext cx="3022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5"/>
          <p:cNvGrpSpPr/>
          <p:nvPr/>
        </p:nvGrpSpPr>
        <p:grpSpPr>
          <a:xfrm>
            <a:off x="0" y="-25"/>
            <a:ext cx="713232" cy="5143550"/>
            <a:chOff x="0" y="-25"/>
            <a:chExt cx="720000" cy="5143550"/>
          </a:xfrm>
        </p:grpSpPr>
        <p:sp>
          <p:nvSpPr>
            <p:cNvPr id="161" name="Google Shape;161;p25"/>
            <p:cNvSpPr/>
            <p:nvPr/>
          </p:nvSpPr>
          <p:spPr>
            <a:xfrm>
              <a:off x="0" y="3060925"/>
              <a:ext cx="720000" cy="2082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0" y="-25"/>
              <a:ext cx="720000" cy="1189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0" y="1189825"/>
              <a:ext cx="720000" cy="187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25"/>
          <p:cNvGrpSpPr/>
          <p:nvPr/>
        </p:nvGrpSpPr>
        <p:grpSpPr>
          <a:xfrm rot="-749528">
            <a:off x="-1029880" y="984499"/>
            <a:ext cx="2680605" cy="4382728"/>
            <a:chOff x="-1000544" y="899593"/>
            <a:chExt cx="2680676" cy="4382843"/>
          </a:xfrm>
        </p:grpSpPr>
        <p:pic>
          <p:nvPicPr>
            <p:cNvPr id="165" name="Google Shape;165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-730342" y="3116711"/>
              <a:ext cx="2140273" cy="16507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166" name="Google Shape;16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3822" y="1823892"/>
              <a:ext cx="490873" cy="55442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167" name="Google Shape;16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8609" y="899593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5169903" y="1753200"/>
            <a:ext cx="3254100" cy="22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2"/>
          </p:nvPr>
        </p:nvSpPr>
        <p:spPr>
          <a:xfrm>
            <a:off x="1395725" y="1753200"/>
            <a:ext cx="3254100" cy="22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713250" y="1637975"/>
            <a:ext cx="55545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2"/>
          </p:nvPr>
        </p:nvSpPr>
        <p:spPr>
          <a:xfrm>
            <a:off x="713250" y="2796237"/>
            <a:ext cx="55545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3"/>
          </p:nvPr>
        </p:nvSpPr>
        <p:spPr>
          <a:xfrm>
            <a:off x="713250" y="3954500"/>
            <a:ext cx="55545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4"/>
          </p:nvPr>
        </p:nvSpPr>
        <p:spPr>
          <a:xfrm>
            <a:off x="713250" y="1111325"/>
            <a:ext cx="5554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5"/>
          </p:nvPr>
        </p:nvSpPr>
        <p:spPr>
          <a:xfrm>
            <a:off x="713250" y="2269588"/>
            <a:ext cx="5554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6"/>
          </p:nvPr>
        </p:nvSpPr>
        <p:spPr>
          <a:xfrm>
            <a:off x="713243" y="3427850"/>
            <a:ext cx="5554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2410100" y="1871000"/>
            <a:ext cx="2427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2"/>
          </p:nvPr>
        </p:nvSpPr>
        <p:spPr>
          <a:xfrm>
            <a:off x="5490224" y="1871000"/>
            <a:ext cx="2427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3"/>
          </p:nvPr>
        </p:nvSpPr>
        <p:spPr>
          <a:xfrm>
            <a:off x="2410100" y="3513875"/>
            <a:ext cx="2427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4"/>
          </p:nvPr>
        </p:nvSpPr>
        <p:spPr>
          <a:xfrm>
            <a:off x="5490224" y="3513875"/>
            <a:ext cx="2427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5"/>
          </p:nvPr>
        </p:nvSpPr>
        <p:spPr>
          <a:xfrm>
            <a:off x="2410100" y="1517800"/>
            <a:ext cx="2427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6"/>
          </p:nvPr>
        </p:nvSpPr>
        <p:spPr>
          <a:xfrm>
            <a:off x="2410100" y="3160775"/>
            <a:ext cx="2427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7"/>
          </p:nvPr>
        </p:nvSpPr>
        <p:spPr>
          <a:xfrm>
            <a:off x="5490220" y="1517800"/>
            <a:ext cx="2427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8"/>
          </p:nvPr>
        </p:nvSpPr>
        <p:spPr>
          <a:xfrm>
            <a:off x="5490220" y="3160775"/>
            <a:ext cx="2427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3" r:id="rId9"/>
    <p:sldLayoutId id="2147483675" r:id="rId10"/>
    <p:sldLayoutId id="2147483678" r:id="rId11"/>
    <p:sldLayoutId id="214748367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ados.gov.pt/pt/datasets/prescricao-eletronica-de-medicamentos-1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ctrTitle"/>
          </p:nvPr>
        </p:nvSpPr>
        <p:spPr>
          <a:xfrm>
            <a:off x="713224" y="1174595"/>
            <a:ext cx="5437049" cy="18518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Prescrição Eletrónica de Medicamentos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/>
              <a:t>Unidade Curricular: Big Data</a:t>
            </a:r>
            <a:br>
              <a:rPr lang="en" sz="1400" b="0" dirty="0"/>
            </a:br>
            <a:r>
              <a:rPr lang="en" sz="1400" b="0" dirty="0"/>
              <a:t>Docente: Raquel Barreira</a:t>
            </a:r>
            <a:endParaRPr sz="1400" b="0" dirty="0"/>
          </a:p>
        </p:txBody>
      </p:sp>
      <p:grpSp>
        <p:nvGrpSpPr>
          <p:cNvPr id="256" name="Google Shape;256;p37"/>
          <p:cNvGrpSpPr/>
          <p:nvPr/>
        </p:nvGrpSpPr>
        <p:grpSpPr>
          <a:xfrm>
            <a:off x="6942300" y="0"/>
            <a:ext cx="2201700" cy="5143500"/>
            <a:chOff x="6942300" y="0"/>
            <a:chExt cx="2201700" cy="5143500"/>
          </a:xfrm>
        </p:grpSpPr>
        <p:sp>
          <p:nvSpPr>
            <p:cNvPr id="257" name="Google Shape;257;p37"/>
            <p:cNvSpPr/>
            <p:nvPr/>
          </p:nvSpPr>
          <p:spPr>
            <a:xfrm>
              <a:off x="6942300" y="0"/>
              <a:ext cx="2201700" cy="3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6942300" y="3457200"/>
              <a:ext cx="2201700" cy="16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7"/>
          <p:cNvGrpSpPr/>
          <p:nvPr/>
        </p:nvGrpSpPr>
        <p:grpSpPr>
          <a:xfrm>
            <a:off x="6399423" y="342725"/>
            <a:ext cx="2434177" cy="4836222"/>
            <a:chOff x="6399423" y="342725"/>
            <a:chExt cx="2434177" cy="4836222"/>
          </a:xfrm>
        </p:grpSpPr>
        <p:pic>
          <p:nvPicPr>
            <p:cNvPr id="260" name="Google Shape;26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6068477">
              <a:off x="6271990" y="3167422"/>
              <a:ext cx="2208122" cy="155590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61" name="Google Shape;26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0851" y="342725"/>
              <a:ext cx="1750402" cy="136626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62" name="Google Shape;262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72325" y="1334260"/>
              <a:ext cx="1854576" cy="14304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63" name="Google Shape;263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95951" y="2614099"/>
              <a:ext cx="356725" cy="3614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64" name="Google Shape;264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76875" y="3195835"/>
              <a:ext cx="356725" cy="4029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7BAF25-EC2C-18CF-254A-5A5F3A768B41}"/>
              </a:ext>
            </a:extLst>
          </p:cNvPr>
          <p:cNvSpPr txBox="1"/>
          <p:nvPr/>
        </p:nvSpPr>
        <p:spPr>
          <a:xfrm>
            <a:off x="136799" y="4694400"/>
            <a:ext cx="486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Montserrat" panose="00000500000000000000" pitchFamily="2" charset="0"/>
              </a:rPr>
              <a:t>Trabalho realizado por: Pedro Pacheco nº 202100957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>
            <a:extLst>
              <a:ext uri="{FF2B5EF4-FFF2-40B4-BE49-F238E27FC236}">
                <a16:creationId xmlns:a16="http://schemas.microsoft.com/office/drawing/2014/main" id="{A36C26DD-7361-12C5-A7E0-95706D1FE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9"/>
          <a:stretch/>
        </p:blipFill>
        <p:spPr>
          <a:xfrm>
            <a:off x="672790" y="2069363"/>
            <a:ext cx="4545981" cy="271462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EABF73-E9F7-6398-DE5A-F659C938597C}"/>
              </a:ext>
            </a:extLst>
          </p:cNvPr>
          <p:cNvSpPr txBox="1"/>
          <p:nvPr/>
        </p:nvSpPr>
        <p:spPr>
          <a:xfrm>
            <a:off x="5893427" y="586591"/>
            <a:ext cx="2425383" cy="397031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sz="900" dirty="0">
                <a:latin typeface="Montserrat" panose="00000500000000000000" pitchFamily="2" charset="0"/>
              </a:rPr>
              <a:t>[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$</a:t>
            </a:r>
            <a:r>
              <a:rPr lang="pt-PT" sz="900" dirty="0" err="1">
                <a:latin typeface="Montserrat" panose="00000500000000000000" pitchFamily="2" charset="0"/>
              </a:rPr>
              <a:t>group</a:t>
            </a:r>
            <a:r>
              <a:rPr lang="pt-PT" sz="9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_id: </a:t>
            </a:r>
            <a:r>
              <a:rPr lang="pt-PT" sz="900" dirty="0" err="1">
                <a:latin typeface="Montserrat" panose="00000500000000000000" pitchFamily="2" charset="0"/>
              </a:rPr>
              <a:t>null</a:t>
            </a:r>
            <a:r>
              <a:rPr lang="pt-PT" sz="900" dirty="0">
                <a:latin typeface="Montserrat" panose="00000500000000000000" pitchFamily="2" charset="0"/>
              </a:rPr>
              <a:t>,   </a:t>
            </a:r>
            <a:r>
              <a:rPr lang="pt-PT" sz="900" dirty="0" err="1">
                <a:latin typeface="Montserrat" panose="00000500000000000000" pitchFamily="2" charset="0"/>
              </a:rPr>
              <a:t>no_embalagens_prescritas_por_marca_por_excecao_a_qt</a:t>
            </a:r>
            <a:r>
              <a:rPr lang="pt-PT" sz="900" dirty="0">
                <a:latin typeface="Montserrat" panose="00000500000000000000" pitchFamily="2" charset="0"/>
              </a:rPr>
              <a:t>: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{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  $sum: "$</a:t>
            </a:r>
            <a:r>
              <a:rPr lang="pt-PT" sz="900" dirty="0" err="1">
                <a:latin typeface="Montserrat" panose="00000500000000000000" pitchFamily="2" charset="0"/>
              </a:rPr>
              <a:t>fields.no_embalagens_prescritas_por_marca_por_excecao_a_qt</a:t>
            </a:r>
            <a:r>
              <a:rPr lang="pt-PT" sz="9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}, </a:t>
            </a:r>
            <a:r>
              <a:rPr lang="pt-PT" sz="900" dirty="0" err="1">
                <a:latin typeface="Montserrat" panose="00000500000000000000" pitchFamily="2" charset="0"/>
              </a:rPr>
              <a:t>no_embalagens_prescritas_por_marca_por_excecao_b_qt</a:t>
            </a:r>
            <a:r>
              <a:rPr lang="pt-PT" sz="900" dirty="0">
                <a:latin typeface="Montserrat" panose="00000500000000000000" pitchFamily="2" charset="0"/>
              </a:rPr>
              <a:t>: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{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  $sum: "$</a:t>
            </a:r>
            <a:r>
              <a:rPr lang="pt-PT" sz="900" dirty="0" err="1">
                <a:latin typeface="Montserrat" panose="00000500000000000000" pitchFamily="2" charset="0"/>
              </a:rPr>
              <a:t>fields.no_embalagens_prescritas_por_marca_por_excecao_b_qt</a:t>
            </a:r>
            <a:r>
              <a:rPr lang="pt-PT" sz="9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}, </a:t>
            </a:r>
            <a:r>
              <a:rPr lang="pt-PT" sz="900" dirty="0" err="1">
                <a:latin typeface="Montserrat" panose="00000500000000000000" pitchFamily="2" charset="0"/>
              </a:rPr>
              <a:t>no_embalagens_prescritas_por_marca_por_excecao_c_qt</a:t>
            </a:r>
            <a:r>
              <a:rPr lang="pt-PT" sz="900" dirty="0">
                <a:latin typeface="Montserrat" panose="00000500000000000000" pitchFamily="2" charset="0"/>
              </a:rPr>
              <a:t>: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{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  $sum: "$</a:t>
            </a:r>
            <a:r>
              <a:rPr lang="pt-PT" sz="900" dirty="0" err="1">
                <a:latin typeface="Montserrat" panose="00000500000000000000" pitchFamily="2" charset="0"/>
              </a:rPr>
              <a:t>fields.no_embalagens_prescritas_por_marca_por_excecao_c_qt</a:t>
            </a:r>
            <a:r>
              <a:rPr lang="pt-PT" sz="9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    },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900" dirty="0">
                <a:latin typeface="Montserrat" panose="00000500000000000000" pitchFamily="2" charset="0"/>
              </a:rPr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F4B8B1-4AA8-2DA1-6A3B-01939B00A285}"/>
              </a:ext>
            </a:extLst>
          </p:cNvPr>
          <p:cNvSpPr txBox="1"/>
          <p:nvPr/>
        </p:nvSpPr>
        <p:spPr>
          <a:xfrm>
            <a:off x="6345510" y="448091"/>
            <a:ext cx="1532365" cy="2769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Montserrat" panose="00000500000000000000" pitchFamily="2" charset="0"/>
              </a:rPr>
              <a:t>Código utilizado</a:t>
            </a:r>
          </a:p>
        </p:txBody>
      </p:sp>
      <p:sp>
        <p:nvSpPr>
          <p:cNvPr id="6" name="Google Shape;541;p54">
            <a:extLst>
              <a:ext uri="{FF2B5EF4-FFF2-40B4-BE49-F238E27FC236}">
                <a16:creationId xmlns:a16="http://schemas.microsoft.com/office/drawing/2014/main" id="{0BF1AD8E-21C3-7C61-0844-3A0AF239C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28" y="117353"/>
            <a:ext cx="6348092" cy="661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5. </a:t>
            </a:r>
            <a:r>
              <a:rPr lang="pt-PT" sz="1800" dirty="0"/>
              <a:t>Qual o número de prescrições de cada uma das marcas por exceção A, B e C?</a:t>
            </a:r>
            <a:endParaRPr lang="en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1723F4-201C-E46A-B656-8A02442C0F6F}"/>
              </a:ext>
            </a:extLst>
          </p:cNvPr>
          <p:cNvSpPr txBox="1"/>
          <p:nvPr/>
        </p:nvSpPr>
        <p:spPr>
          <a:xfrm>
            <a:off x="253002" y="1193263"/>
            <a:ext cx="5385555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PT" sz="1200" dirty="0">
                <a:latin typeface="Montserrat" panose="00000500000000000000" pitchFamily="2" charset="0"/>
              </a:rPr>
              <a:t>Uma rápida verificação do gráfico permite a perceção de que a marca mais comercializada é a C.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77A8B-C877-03C4-E86F-ABEEF730E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4200" y="1879200"/>
            <a:ext cx="4995600" cy="1385100"/>
          </a:xfrm>
        </p:spPr>
        <p:txBody>
          <a:bodyPr/>
          <a:lstStyle/>
          <a:p>
            <a:pPr algn="ctr"/>
            <a:r>
              <a:rPr lang="pt-PT" dirty="0"/>
              <a:t>Fim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8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subTitle" idx="1"/>
          </p:nvPr>
        </p:nvSpPr>
        <p:spPr>
          <a:xfrm>
            <a:off x="579476" y="3094676"/>
            <a:ext cx="26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a PEM?</a:t>
            </a:r>
            <a:endParaRPr dirty="0"/>
          </a:p>
        </p:txBody>
      </p:sp>
      <p:sp>
        <p:nvSpPr>
          <p:cNvPr id="283" name="Google Shape;283;p39"/>
          <p:cNvSpPr txBox="1">
            <a:spLocks noGrp="1"/>
          </p:cNvSpPr>
          <p:nvPr>
            <p:ph type="title" idx="5"/>
          </p:nvPr>
        </p:nvSpPr>
        <p:spPr>
          <a:xfrm>
            <a:off x="579476" y="2293704"/>
            <a:ext cx="85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5" name="Google Shape;285;p39"/>
          <p:cNvSpPr txBox="1">
            <a:spLocks noGrp="1"/>
          </p:cNvSpPr>
          <p:nvPr>
            <p:ph type="title" idx="7"/>
          </p:nvPr>
        </p:nvSpPr>
        <p:spPr>
          <a:xfrm>
            <a:off x="3708036" y="2293704"/>
            <a:ext cx="85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64777" y="1189775"/>
            <a:ext cx="59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9"/>
          </p:nvPr>
        </p:nvSpPr>
        <p:spPr>
          <a:xfrm>
            <a:off x="579476" y="2762795"/>
            <a:ext cx="2672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89" name="Google Shape;289;p39"/>
          <p:cNvSpPr txBox="1">
            <a:spLocks noGrp="1"/>
          </p:cNvSpPr>
          <p:nvPr>
            <p:ph type="subTitle" idx="13"/>
          </p:nvPr>
        </p:nvSpPr>
        <p:spPr>
          <a:xfrm>
            <a:off x="3708036" y="3159901"/>
            <a:ext cx="2672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dos dados</a:t>
            </a:r>
            <a:endParaRPr dirty="0"/>
          </a:p>
        </p:txBody>
      </p:sp>
      <p:grpSp>
        <p:nvGrpSpPr>
          <p:cNvPr id="292" name="Google Shape;292;p39"/>
          <p:cNvGrpSpPr/>
          <p:nvPr/>
        </p:nvGrpSpPr>
        <p:grpSpPr>
          <a:xfrm>
            <a:off x="6576925" y="-25"/>
            <a:ext cx="2567100" cy="5143550"/>
            <a:chOff x="6576925" y="-25"/>
            <a:chExt cx="2567100" cy="5143550"/>
          </a:xfrm>
        </p:grpSpPr>
        <p:sp>
          <p:nvSpPr>
            <p:cNvPr id="293" name="Google Shape;293;p39"/>
            <p:cNvSpPr/>
            <p:nvPr/>
          </p:nvSpPr>
          <p:spPr>
            <a:xfrm>
              <a:off x="6576925" y="3060925"/>
              <a:ext cx="2567100" cy="208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6576925" y="-25"/>
              <a:ext cx="2567100" cy="118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6576925" y="1189825"/>
              <a:ext cx="2567100" cy="1871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39"/>
          <p:cNvGrpSpPr/>
          <p:nvPr/>
        </p:nvGrpSpPr>
        <p:grpSpPr>
          <a:xfrm>
            <a:off x="6716302" y="-112343"/>
            <a:ext cx="2552702" cy="4993545"/>
            <a:chOff x="6716302" y="-112343"/>
            <a:chExt cx="2552702" cy="4993545"/>
          </a:xfrm>
        </p:grpSpPr>
        <p:pic>
          <p:nvPicPr>
            <p:cNvPr id="297" name="Google Shape;297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308699">
              <a:off x="7211684" y="170200"/>
              <a:ext cx="1865312" cy="17547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98" name="Google Shape;298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6302" y="4326775"/>
              <a:ext cx="490873" cy="55442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299" name="Google Shape;299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30775" y="2939949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00" name="Google Shape;30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84152" y="2207500"/>
              <a:ext cx="490873" cy="55442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01" name="Google Shape;301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26963" y="410374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0"/>
          <p:cNvGrpSpPr/>
          <p:nvPr/>
        </p:nvGrpSpPr>
        <p:grpSpPr>
          <a:xfrm>
            <a:off x="0" y="-25"/>
            <a:ext cx="2670000" cy="5143425"/>
            <a:chOff x="0" y="-25"/>
            <a:chExt cx="2670000" cy="5143425"/>
          </a:xfrm>
        </p:grpSpPr>
        <p:sp>
          <p:nvSpPr>
            <p:cNvPr id="307" name="Google Shape;307;p40"/>
            <p:cNvSpPr/>
            <p:nvPr/>
          </p:nvSpPr>
          <p:spPr>
            <a:xfrm>
              <a:off x="0" y="1339775"/>
              <a:ext cx="2670000" cy="67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0" y="2010875"/>
              <a:ext cx="2670000" cy="2593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0" y="-25"/>
              <a:ext cx="2670000" cy="1339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0" y="4604000"/>
              <a:ext cx="2670000" cy="53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3799266" y="1017987"/>
            <a:ext cx="4945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dirty="0">
                <a:solidFill>
                  <a:srgbClr val="000000"/>
                </a:solidFill>
              </a:rPr>
              <a:t>Introdução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3247969" y="2441574"/>
            <a:ext cx="5601175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 Prescrição Eletrónica de Medicamentos (PEM) representa um avanço significativo no campo da saúde, transformando a maneira como os profissionais de saúde emitem as receitas médicas. </a:t>
            </a:r>
            <a:endParaRPr sz="1400" dirty="0"/>
          </a:p>
        </p:txBody>
      </p:sp>
      <p:grpSp>
        <p:nvGrpSpPr>
          <p:cNvPr id="313" name="Google Shape;313;p40"/>
          <p:cNvGrpSpPr/>
          <p:nvPr/>
        </p:nvGrpSpPr>
        <p:grpSpPr>
          <a:xfrm>
            <a:off x="-285864" y="192848"/>
            <a:ext cx="3277039" cy="4727414"/>
            <a:chOff x="-285864" y="192848"/>
            <a:chExt cx="3277039" cy="4727414"/>
          </a:xfrm>
        </p:grpSpPr>
        <p:pic>
          <p:nvPicPr>
            <p:cNvPr id="314" name="Google Shape;31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68995" y="3165498"/>
              <a:ext cx="1482963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5" name="Google Shape;315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5921" y="192848"/>
              <a:ext cx="1865311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6" name="Google Shape;316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447144">
              <a:off x="55068" y="1849211"/>
              <a:ext cx="1912368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7" name="Google Shape;317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0302" y="995913"/>
              <a:ext cx="490873" cy="55442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8" name="Google Shape;318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72575" y="2546424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9" name="Google Shape;319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873183">
              <a:off x="222352" y="4284363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20" name="Google Shape;320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699997">
              <a:off x="932827" y="3834638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21" name="Google Shape;321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30750" y="263999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E00F72C-BB6E-6E66-92EF-F59292AF1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2527" y="271146"/>
            <a:ext cx="2024047" cy="1609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0"/>
          <p:cNvGrpSpPr/>
          <p:nvPr/>
        </p:nvGrpSpPr>
        <p:grpSpPr>
          <a:xfrm>
            <a:off x="-1349080" y="0"/>
            <a:ext cx="2670000" cy="5143425"/>
            <a:chOff x="0" y="-25"/>
            <a:chExt cx="2670000" cy="5143425"/>
          </a:xfrm>
        </p:grpSpPr>
        <p:sp>
          <p:nvSpPr>
            <p:cNvPr id="307" name="Google Shape;307;p40"/>
            <p:cNvSpPr/>
            <p:nvPr/>
          </p:nvSpPr>
          <p:spPr>
            <a:xfrm>
              <a:off x="0" y="1339775"/>
              <a:ext cx="2670000" cy="67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0" y="2010875"/>
              <a:ext cx="2670000" cy="2593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0" y="-25"/>
              <a:ext cx="2670000" cy="1339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0" y="4604000"/>
              <a:ext cx="2670000" cy="539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3665452" y="237339"/>
            <a:ext cx="4945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dirty="0">
                <a:solidFill>
                  <a:srgbClr val="000000"/>
                </a:solidFill>
              </a:rPr>
              <a:t>Introdução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3068934" y="1758913"/>
            <a:ext cx="5601175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Esta prática inovadora utiliza a tecnologia para substituir o tradicional método de prescrição em papel, oferecendo uma abordagem mais eficiente, segura e acessível podendo mesmo ser feita sem a necessidade de uma consulta médica.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 base de dados para a execução deste trabalho foi retirada de </a:t>
            </a:r>
            <a:r>
              <a:rPr lang="pt-PT" sz="1400" i="1" dirty="0"/>
              <a:t>dados.gov </a:t>
            </a:r>
            <a:r>
              <a:rPr lang="pt-PT" sz="1400" dirty="0"/>
              <a:t>(</a:t>
            </a:r>
            <a:r>
              <a:rPr lang="pt-PT" sz="1400" dirty="0">
                <a:hlinkClick r:id="rId3"/>
              </a:rPr>
              <a:t>https://dados.gov.pt/pt/datasets/prescricao-eletronica-de-medicamentos-1/</a:t>
            </a:r>
            <a:r>
              <a:rPr lang="pt-PT" sz="1400" dirty="0"/>
              <a:t>) tendo sido atualizada pela última vez em 2023.</a:t>
            </a:r>
            <a:endParaRPr sz="1400" dirty="0"/>
          </a:p>
        </p:txBody>
      </p:sp>
      <p:grpSp>
        <p:nvGrpSpPr>
          <p:cNvPr id="313" name="Google Shape;313;p40"/>
          <p:cNvGrpSpPr/>
          <p:nvPr/>
        </p:nvGrpSpPr>
        <p:grpSpPr>
          <a:xfrm>
            <a:off x="-2384434" y="3178"/>
            <a:ext cx="5238064" cy="4710896"/>
            <a:chOff x="-2155238" y="96116"/>
            <a:chExt cx="5238064" cy="4710896"/>
          </a:xfrm>
        </p:grpSpPr>
        <p:pic>
          <p:nvPicPr>
            <p:cNvPr id="314" name="Google Shape;31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8955" y="2139599"/>
              <a:ext cx="1482963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5" name="Google Shape;315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670334">
              <a:off x="1272788" y="151390"/>
              <a:ext cx="1865311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6" name="Google Shape;316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2447144">
              <a:off x="-2155238" y="2515383"/>
              <a:ext cx="1912368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7" name="Google Shape;317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74350" y="2750212"/>
              <a:ext cx="490873" cy="55442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8" name="Google Shape;318;p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01274" y="4005621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19" name="Google Shape;319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4873183">
              <a:off x="222352" y="4284363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20" name="Google Shape;320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699997">
              <a:off x="2403374" y="2914290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21" name="Google Shape;321;p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8130" y="1491577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E00F72C-BB6E-6E66-92EF-F59292AF14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614" y="160725"/>
            <a:ext cx="202404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20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>
            <a:spLocks noGrp="1"/>
          </p:cNvSpPr>
          <p:nvPr>
            <p:ph type="title"/>
          </p:nvPr>
        </p:nvSpPr>
        <p:spPr>
          <a:xfrm>
            <a:off x="667672" y="3010750"/>
            <a:ext cx="5067600" cy="8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dos dados</a:t>
            </a:r>
            <a:endParaRPr dirty="0"/>
          </a:p>
        </p:txBody>
      </p:sp>
      <p:sp>
        <p:nvSpPr>
          <p:cNvPr id="327" name="Google Shape;327;p41"/>
          <p:cNvSpPr txBox="1">
            <a:spLocks noGrp="1"/>
          </p:cNvSpPr>
          <p:nvPr>
            <p:ph type="title" idx="2"/>
          </p:nvPr>
        </p:nvSpPr>
        <p:spPr>
          <a:xfrm>
            <a:off x="713225" y="14562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9" name="Google Shape;329;p41"/>
          <p:cNvGrpSpPr/>
          <p:nvPr/>
        </p:nvGrpSpPr>
        <p:grpSpPr>
          <a:xfrm>
            <a:off x="5864900" y="-21400"/>
            <a:ext cx="3279000" cy="5164850"/>
            <a:chOff x="5864900" y="-21400"/>
            <a:chExt cx="3279000" cy="5164850"/>
          </a:xfrm>
        </p:grpSpPr>
        <p:sp>
          <p:nvSpPr>
            <p:cNvPr id="330" name="Google Shape;330;p41"/>
            <p:cNvSpPr/>
            <p:nvPr/>
          </p:nvSpPr>
          <p:spPr>
            <a:xfrm>
              <a:off x="5864900" y="-21400"/>
              <a:ext cx="3279000" cy="175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5864900" y="1733350"/>
              <a:ext cx="3279000" cy="341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41"/>
          <p:cNvGrpSpPr/>
          <p:nvPr/>
        </p:nvGrpSpPr>
        <p:grpSpPr>
          <a:xfrm>
            <a:off x="5505088" y="301599"/>
            <a:ext cx="3415670" cy="4627224"/>
            <a:chOff x="5505088" y="301599"/>
            <a:chExt cx="3415670" cy="4627224"/>
          </a:xfrm>
        </p:grpSpPr>
        <p:pic>
          <p:nvPicPr>
            <p:cNvPr id="333" name="Google Shape;33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46414" y="2953225"/>
              <a:ext cx="773000" cy="1650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34" name="Google Shape;334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51396" y="398973"/>
              <a:ext cx="1269362" cy="175476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35" name="Google Shape;335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05089" y="3128048"/>
              <a:ext cx="1467974" cy="175476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36" name="Google Shape;336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05088" y="1074624"/>
              <a:ext cx="2020051" cy="157674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37" name="Google Shape;337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82225" y="301599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38" name="Google Shape;338;p4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4212119">
              <a:off x="6950302" y="4326788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39" name="Google Shape;339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347225" y="3477649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AEFE627-71B8-3326-E3EA-C99B1081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49" y="1107988"/>
            <a:ext cx="4562475" cy="272415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C222B3-3E8A-6D62-4105-4B78BB9E7F32}"/>
              </a:ext>
            </a:extLst>
          </p:cNvPr>
          <p:cNvSpPr txBox="1"/>
          <p:nvPr/>
        </p:nvSpPr>
        <p:spPr>
          <a:xfrm>
            <a:off x="6547624" y="1368185"/>
            <a:ext cx="2120591" cy="330859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sz="1100" dirty="0">
                <a:latin typeface="Montserrat" panose="00000500000000000000" pitchFamily="2" charset="0"/>
              </a:rPr>
              <a:t>[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$</a:t>
            </a:r>
            <a:r>
              <a:rPr lang="pt-PT" sz="1100" dirty="0" err="1">
                <a:latin typeface="Montserrat" panose="00000500000000000000" pitchFamily="2" charset="0"/>
              </a:rPr>
              <a:t>group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_id: "$</a:t>
            </a:r>
            <a:r>
              <a:rPr lang="pt-PT" sz="1100" dirty="0" err="1">
                <a:latin typeface="Montserrat" panose="00000500000000000000" pitchFamily="2" charset="0"/>
              </a:rPr>
              <a:t>fields.regiao</a:t>
            </a:r>
            <a:r>
              <a:rPr lang="pt-PT" sz="11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total_receitas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  $sum: "$</a:t>
            </a:r>
            <a:r>
              <a:rPr lang="pt-PT" sz="1100" dirty="0" err="1">
                <a:latin typeface="Montserrat" panose="00000500000000000000" pitchFamily="2" charset="0"/>
              </a:rPr>
              <a:t>fields.no_total_receitas_prescritas_eletronicas_qt</a:t>
            </a:r>
            <a:r>
              <a:rPr lang="pt-PT" sz="11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$</a:t>
            </a:r>
            <a:r>
              <a:rPr lang="pt-PT" sz="1100" dirty="0" err="1">
                <a:latin typeface="Montserrat" panose="00000500000000000000" pitchFamily="2" charset="0"/>
              </a:rPr>
              <a:t>project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regiao</a:t>
            </a:r>
            <a:r>
              <a:rPr lang="pt-PT" sz="1100" dirty="0">
                <a:latin typeface="Montserrat" panose="00000500000000000000" pitchFamily="2" charset="0"/>
              </a:rPr>
              <a:t>: "$_id",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total_receitas</a:t>
            </a:r>
            <a:r>
              <a:rPr lang="pt-PT" sz="1100" dirty="0">
                <a:latin typeface="Montserrat" panose="00000500000000000000" pitchFamily="2" charset="0"/>
              </a:rPr>
              <a:t>: 1,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_id: 0,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]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2467B8-3BEE-EC76-3073-9FABAF7F1576}"/>
              </a:ext>
            </a:extLst>
          </p:cNvPr>
          <p:cNvSpPr txBox="1"/>
          <p:nvPr/>
        </p:nvSpPr>
        <p:spPr>
          <a:xfrm>
            <a:off x="6841736" y="1229685"/>
            <a:ext cx="1532365" cy="2769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Montserrat" panose="00000500000000000000" pitchFamily="2" charset="0"/>
              </a:rPr>
              <a:t>Código utilizado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F5436C-1DA2-BF3E-3893-19F4628216B7}"/>
              </a:ext>
            </a:extLst>
          </p:cNvPr>
          <p:cNvSpPr txBox="1"/>
          <p:nvPr/>
        </p:nvSpPr>
        <p:spPr>
          <a:xfrm>
            <a:off x="1180686" y="3970311"/>
            <a:ext cx="4819999" cy="892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300" dirty="0">
                <a:latin typeface="Montserrat" panose="00000500000000000000" pitchFamily="2" charset="0"/>
              </a:rPr>
              <a:t>Observando o gráfico acima podemos constatar que a região de Saúde LVT é a que apresenta maior número total de receitas eletrónicas prescritas, com um total de 106,086,582 destas. </a:t>
            </a:r>
          </a:p>
        </p:txBody>
      </p:sp>
      <p:sp>
        <p:nvSpPr>
          <p:cNvPr id="6" name="Google Shape;541;p54">
            <a:extLst>
              <a:ext uri="{FF2B5EF4-FFF2-40B4-BE49-F238E27FC236}">
                <a16:creationId xmlns:a16="http://schemas.microsoft.com/office/drawing/2014/main" id="{CAFAEA56-BC19-E536-BC0E-89AAA71C9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513" y="155869"/>
            <a:ext cx="7985385" cy="813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1. Como varia o nº de prescrições eletrónicas por região?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8434398-2247-ED1B-A148-5CBA63E03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011" y="974454"/>
            <a:ext cx="4562475" cy="273367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C01A951-6272-FC4A-28CB-7006C0DE745B}"/>
              </a:ext>
            </a:extLst>
          </p:cNvPr>
          <p:cNvSpPr txBox="1"/>
          <p:nvPr/>
        </p:nvSpPr>
        <p:spPr>
          <a:xfrm>
            <a:off x="949711" y="1573870"/>
            <a:ext cx="2120591" cy="313932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sz="1100" dirty="0">
                <a:latin typeface="Montserrat" panose="00000500000000000000" pitchFamily="2" charset="0"/>
              </a:rPr>
              <a:t>[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$</a:t>
            </a:r>
            <a:r>
              <a:rPr lang="pt-PT" sz="1100" dirty="0" err="1">
                <a:latin typeface="Montserrat" panose="00000500000000000000" pitchFamily="2" charset="0"/>
              </a:rPr>
              <a:t>group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_id: </a:t>
            </a:r>
            <a:r>
              <a:rPr lang="pt-PT" sz="1100" dirty="0" err="1">
                <a:latin typeface="Montserrat" panose="00000500000000000000" pitchFamily="2" charset="0"/>
              </a:rPr>
              <a:t>null</a:t>
            </a:r>
            <a:r>
              <a:rPr lang="pt-PT" sz="1100" dirty="0">
                <a:latin typeface="Montserrat" panose="00000500000000000000" pitchFamily="2" charset="0"/>
              </a:rPr>
              <a:t>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embalagens: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  $sum: "$fields.no_embalagens_prescritas_sem_necessidade_de_justificacao_tecnica_qt",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prescricoes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  $sum: "$</a:t>
            </a:r>
            <a:r>
              <a:rPr lang="pt-PT" sz="1100" dirty="0" err="1">
                <a:latin typeface="Montserrat" panose="00000500000000000000" pitchFamily="2" charset="0"/>
              </a:rPr>
              <a:t>fields.no_total_receitas_prescritas_eletronicas_qt</a:t>
            </a:r>
            <a:r>
              <a:rPr lang="pt-PT" sz="11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B040EA-2D37-FB2B-963C-0DE1B3A32998}"/>
              </a:ext>
            </a:extLst>
          </p:cNvPr>
          <p:cNvSpPr txBox="1"/>
          <p:nvPr/>
        </p:nvSpPr>
        <p:spPr>
          <a:xfrm>
            <a:off x="1243823" y="1435370"/>
            <a:ext cx="1532365" cy="2769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Montserrat" panose="00000500000000000000" pitchFamily="2" charset="0"/>
              </a:rPr>
              <a:t>Código utilizado</a:t>
            </a:r>
          </a:p>
        </p:txBody>
      </p:sp>
      <p:sp>
        <p:nvSpPr>
          <p:cNvPr id="6" name="Google Shape;541;p54">
            <a:extLst>
              <a:ext uri="{FF2B5EF4-FFF2-40B4-BE49-F238E27FC236}">
                <a16:creationId xmlns:a16="http://schemas.microsoft.com/office/drawing/2014/main" id="{CA5FD5F7-5D6F-B7C8-0A31-6748EEA19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514" y="155869"/>
            <a:ext cx="7955648" cy="944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2. </a:t>
            </a:r>
            <a:r>
              <a:rPr lang="pt-PT" sz="1800" dirty="0"/>
              <a:t>Qual será a diferença entre o número de embalagens prescritas sem necessidade de justificação técnica e o número total de prescrições?</a:t>
            </a:r>
            <a:endParaRPr lang="en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4A985-D4E4-7781-A5DA-A7B4E19B9384}"/>
              </a:ext>
            </a:extLst>
          </p:cNvPr>
          <p:cNvSpPr txBox="1"/>
          <p:nvPr/>
        </p:nvSpPr>
        <p:spPr>
          <a:xfrm>
            <a:off x="4046739" y="3822110"/>
            <a:ext cx="3969015" cy="292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300" dirty="0">
                <a:latin typeface="Montserrat" panose="00000500000000000000" pitchFamily="2" charset="0"/>
              </a:rPr>
              <a:t>ETP-EPSN= 427057830-390613737= 36444093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BC989D-EB24-B157-C4CB-D6516050798B}"/>
              </a:ext>
            </a:extLst>
          </p:cNvPr>
          <p:cNvSpPr txBox="1"/>
          <p:nvPr/>
        </p:nvSpPr>
        <p:spPr>
          <a:xfrm>
            <a:off x="3559394" y="4228479"/>
            <a:ext cx="4943706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PT" sz="1400" dirty="0">
                <a:latin typeface="Montserrat" panose="00000500000000000000" pitchFamily="2" charset="0"/>
              </a:rPr>
              <a:t>Olhando para o número total de prescrições, conseguimos perceber que a maioria destas é feita sem necessidade técnica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5"/>
          <p:cNvGrpSpPr/>
          <p:nvPr/>
        </p:nvGrpSpPr>
        <p:grpSpPr>
          <a:xfrm>
            <a:off x="7888575" y="-21400"/>
            <a:ext cx="1255200" cy="5164850"/>
            <a:chOff x="7888575" y="-21400"/>
            <a:chExt cx="1255200" cy="5164850"/>
          </a:xfrm>
        </p:grpSpPr>
        <p:sp>
          <p:nvSpPr>
            <p:cNvPr id="385" name="Google Shape;385;p45"/>
            <p:cNvSpPr/>
            <p:nvPr/>
          </p:nvSpPr>
          <p:spPr>
            <a:xfrm>
              <a:off x="7888575" y="-21400"/>
              <a:ext cx="1255200" cy="175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7888575" y="1733350"/>
              <a:ext cx="1255200" cy="341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45"/>
          <p:cNvGrpSpPr/>
          <p:nvPr/>
        </p:nvGrpSpPr>
        <p:grpSpPr>
          <a:xfrm>
            <a:off x="8563096" y="617034"/>
            <a:ext cx="950646" cy="3437971"/>
            <a:chOff x="7494839" y="1366078"/>
            <a:chExt cx="950646" cy="3437971"/>
          </a:xfrm>
        </p:grpSpPr>
        <p:pic>
          <p:nvPicPr>
            <p:cNvPr id="388" name="Google Shape;388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94839" y="2346600"/>
              <a:ext cx="773000" cy="16507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89" name="Google Shape;389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212119">
              <a:off x="7856090" y="1413688"/>
              <a:ext cx="490873" cy="5544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390" name="Google Shape;390;p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85750" y="4328249"/>
              <a:ext cx="469561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84CFD4-EF88-D453-7862-4C00761B9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09" y="1876731"/>
            <a:ext cx="4552950" cy="274320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3601414-E5F8-45A8-54D4-0B7413E04C91}"/>
              </a:ext>
            </a:extLst>
          </p:cNvPr>
          <p:cNvSpPr txBox="1"/>
          <p:nvPr/>
        </p:nvSpPr>
        <p:spPr>
          <a:xfrm>
            <a:off x="6283015" y="993571"/>
            <a:ext cx="2120591" cy="38164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sz="1100" dirty="0">
                <a:latin typeface="Montserrat" panose="00000500000000000000" pitchFamily="2" charset="0"/>
              </a:rPr>
              <a:t>[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$</a:t>
            </a:r>
            <a:r>
              <a:rPr lang="pt-PT" sz="1100" dirty="0" err="1">
                <a:latin typeface="Montserrat" panose="00000500000000000000" pitchFamily="2" charset="0"/>
              </a:rPr>
              <a:t>group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_id: "$</a:t>
            </a:r>
            <a:r>
              <a:rPr lang="pt-PT" sz="1100" dirty="0" err="1">
                <a:latin typeface="Montserrat" panose="00000500000000000000" pitchFamily="2" charset="0"/>
              </a:rPr>
              <a:t>fields.regiao</a:t>
            </a:r>
            <a:r>
              <a:rPr lang="pt-PT" sz="11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qt_prescricoes_dci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  $sum: "$</a:t>
            </a:r>
            <a:r>
              <a:rPr lang="pt-PT" sz="1100" dirty="0" err="1">
                <a:latin typeface="Montserrat" panose="00000500000000000000" pitchFamily="2" charset="0"/>
              </a:rPr>
              <a:t>fields.no_embalagens_prescritas_por_dci_cnpem_qt</a:t>
            </a:r>
            <a:r>
              <a:rPr lang="pt-PT" sz="11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$</a:t>
            </a:r>
            <a:r>
              <a:rPr lang="pt-PT" sz="1100" dirty="0" err="1">
                <a:latin typeface="Montserrat" panose="00000500000000000000" pitchFamily="2" charset="0"/>
              </a:rPr>
              <a:t>project</a:t>
            </a:r>
            <a:r>
              <a:rPr lang="pt-PT" sz="11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regiao</a:t>
            </a:r>
            <a:r>
              <a:rPr lang="pt-PT" sz="1100" dirty="0">
                <a:latin typeface="Montserrat" panose="00000500000000000000" pitchFamily="2" charset="0"/>
              </a:rPr>
              <a:t>: "$_id",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</a:t>
            </a:r>
            <a:r>
              <a:rPr lang="pt-PT" sz="1100" dirty="0" err="1">
                <a:latin typeface="Montserrat" panose="00000500000000000000" pitchFamily="2" charset="0"/>
              </a:rPr>
              <a:t>numero_prescricoes_dci</a:t>
            </a:r>
            <a:r>
              <a:rPr lang="pt-PT" sz="1100" dirty="0">
                <a:latin typeface="Montserrat" panose="00000500000000000000" pitchFamily="2" charset="0"/>
              </a:rPr>
              <a:t>: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  "$</a:t>
            </a:r>
            <a:r>
              <a:rPr lang="pt-PT" sz="1100" dirty="0" err="1">
                <a:latin typeface="Montserrat" panose="00000500000000000000" pitchFamily="2" charset="0"/>
              </a:rPr>
              <a:t>qt_prescricoes_dci</a:t>
            </a:r>
            <a:r>
              <a:rPr lang="pt-PT" sz="11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  _id: 0,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1100" dirty="0">
                <a:latin typeface="Montserrat" panose="00000500000000000000" pitchFamily="2" charset="0"/>
              </a:rPr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05C34-6FE9-7CF1-A99E-1DFC0F0A9591}"/>
              </a:ext>
            </a:extLst>
          </p:cNvPr>
          <p:cNvSpPr txBox="1"/>
          <p:nvPr/>
        </p:nvSpPr>
        <p:spPr>
          <a:xfrm>
            <a:off x="6577127" y="855071"/>
            <a:ext cx="1532365" cy="2769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Montserrat" panose="00000500000000000000" pitchFamily="2" charset="0"/>
              </a:rPr>
              <a:t>Código utilizado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7CF931-CBA2-686A-B189-89B7AD987373}"/>
              </a:ext>
            </a:extLst>
          </p:cNvPr>
          <p:cNvSpPr txBox="1"/>
          <p:nvPr/>
        </p:nvSpPr>
        <p:spPr>
          <a:xfrm>
            <a:off x="201017" y="830144"/>
            <a:ext cx="6017944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PT" sz="1200" b="0" i="0" dirty="0">
                <a:effectLst/>
                <a:latin typeface="Trade Gothic Next" panose="020F0502020204030204" pitchFamily="34" charset="0"/>
              </a:rPr>
              <a:t>❓</a:t>
            </a:r>
            <a:r>
              <a:rPr lang="pt-PT" sz="1200" dirty="0">
                <a:latin typeface="Montserrat" panose="00000500000000000000" pitchFamily="2" charset="0"/>
              </a:rPr>
              <a:t>O que são prescrições por DCI?</a:t>
            </a:r>
          </a:p>
          <a:p>
            <a:pPr algn="just"/>
            <a:r>
              <a:rPr lang="pt-PT" sz="1200" dirty="0">
                <a:latin typeface="Montserrat" panose="00000500000000000000" pitchFamily="2" charset="0"/>
              </a:rPr>
              <a:t>     Prescrições em que o paciente tem poder de decisão sobre que fármaco prefere, dentro de um grupo com os mesmos efeitos farmacológicos ou princípio ativo.</a:t>
            </a:r>
          </a:p>
        </p:txBody>
      </p:sp>
      <p:sp>
        <p:nvSpPr>
          <p:cNvPr id="7" name="Google Shape;541;p54">
            <a:extLst>
              <a:ext uri="{FF2B5EF4-FFF2-40B4-BE49-F238E27FC236}">
                <a16:creationId xmlns:a16="http://schemas.microsoft.com/office/drawing/2014/main" id="{877E800E-2C7B-27D9-30F3-DE1B1E6C9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960" y="133451"/>
            <a:ext cx="7329647" cy="48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3. </a:t>
            </a:r>
            <a:r>
              <a:rPr lang="pt-PT" sz="1800" dirty="0"/>
              <a:t>Como varia o número de prescrições por DCI por região?</a:t>
            </a:r>
            <a:endParaRPr lang="en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46"/>
          <p:cNvGrpSpPr/>
          <p:nvPr/>
        </p:nvGrpSpPr>
        <p:grpSpPr>
          <a:xfrm>
            <a:off x="0" y="-25"/>
            <a:ext cx="713100" cy="5143550"/>
            <a:chOff x="0" y="-25"/>
            <a:chExt cx="713100" cy="5143550"/>
          </a:xfrm>
        </p:grpSpPr>
        <p:sp>
          <p:nvSpPr>
            <p:cNvPr id="405" name="Google Shape;405;p46"/>
            <p:cNvSpPr/>
            <p:nvPr/>
          </p:nvSpPr>
          <p:spPr>
            <a:xfrm>
              <a:off x="0" y="3060925"/>
              <a:ext cx="713100" cy="2082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0" y="-25"/>
              <a:ext cx="713100" cy="1189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0" y="1189825"/>
              <a:ext cx="713100" cy="1871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46"/>
          <p:cNvGrpSpPr/>
          <p:nvPr/>
        </p:nvGrpSpPr>
        <p:grpSpPr>
          <a:xfrm>
            <a:off x="-374276" y="967048"/>
            <a:ext cx="2626325" cy="4255902"/>
            <a:chOff x="-269225" y="967048"/>
            <a:chExt cx="2626325" cy="4255902"/>
          </a:xfrm>
        </p:grpSpPr>
        <p:pic>
          <p:nvPicPr>
            <p:cNvPr id="409" name="Google Shape;409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189366">
              <a:off x="-84668" y="3047657"/>
              <a:ext cx="2257212" cy="159048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410" name="Google Shape;410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8725" y="2798625"/>
              <a:ext cx="421275" cy="42687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411" name="Google Shape;411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7625" y="1916048"/>
              <a:ext cx="421262" cy="4758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412" name="Google Shape;412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153423" y="939923"/>
              <a:ext cx="419050" cy="473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2EB24D9-F806-9FD0-3A96-800C57335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431" y="1816371"/>
            <a:ext cx="4562475" cy="2724150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8B692C3-4CD5-D351-3DD9-1B88B1251638}"/>
              </a:ext>
            </a:extLst>
          </p:cNvPr>
          <p:cNvSpPr txBox="1"/>
          <p:nvPr/>
        </p:nvSpPr>
        <p:spPr>
          <a:xfrm>
            <a:off x="346180" y="63371"/>
            <a:ext cx="2002355" cy="501675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PT" sz="800" dirty="0">
                <a:latin typeface="Montserrat" panose="00000500000000000000" pitchFamily="2" charset="0"/>
              </a:rPr>
              <a:t>[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$match: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"</a:t>
            </a:r>
            <a:r>
              <a:rPr lang="pt-PT" sz="800" dirty="0" err="1">
                <a:latin typeface="Montserrat" panose="00000500000000000000" pitchFamily="2" charset="0"/>
              </a:rPr>
              <a:t>fields.tempo</a:t>
            </a:r>
            <a:r>
              <a:rPr lang="pt-PT" sz="800" dirty="0">
                <a:latin typeface="Montserrat" panose="00000500000000000000" pitchFamily="2" charset="0"/>
              </a:rPr>
              <a:t>":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$</a:t>
            </a:r>
            <a:r>
              <a:rPr lang="pt-PT" sz="800" dirty="0" err="1">
                <a:latin typeface="Montserrat" panose="00000500000000000000" pitchFamily="2" charset="0"/>
              </a:rPr>
              <a:t>gte</a:t>
            </a:r>
            <a:r>
              <a:rPr lang="pt-PT" sz="800" dirty="0">
                <a:latin typeface="Montserrat" panose="00000500000000000000" pitchFamily="2" charset="0"/>
              </a:rPr>
              <a:t>: "2014-01-01",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$</a:t>
            </a:r>
            <a:r>
              <a:rPr lang="pt-PT" sz="800" dirty="0" err="1">
                <a:latin typeface="Montserrat" panose="00000500000000000000" pitchFamily="2" charset="0"/>
              </a:rPr>
              <a:t>lte</a:t>
            </a:r>
            <a:r>
              <a:rPr lang="pt-PT" sz="800" dirty="0">
                <a:latin typeface="Montserrat" panose="00000500000000000000" pitchFamily="2" charset="0"/>
              </a:rPr>
              <a:t>: "2023-12-31",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$</a:t>
            </a:r>
            <a:r>
              <a:rPr lang="pt-PT" sz="800" dirty="0" err="1">
                <a:latin typeface="Montserrat" panose="00000500000000000000" pitchFamily="2" charset="0"/>
              </a:rPr>
              <a:t>group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_id: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</a:t>
            </a:r>
            <a:r>
              <a:rPr lang="pt-PT" sz="800" dirty="0" err="1">
                <a:latin typeface="Montserrat" panose="00000500000000000000" pitchFamily="2" charset="0"/>
              </a:rPr>
              <a:t>year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  $</a:t>
            </a:r>
            <a:r>
              <a:rPr lang="pt-PT" sz="800" dirty="0" err="1">
                <a:latin typeface="Montserrat" panose="00000500000000000000" pitchFamily="2" charset="0"/>
              </a:rPr>
              <a:t>year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    $</a:t>
            </a:r>
            <a:r>
              <a:rPr lang="pt-PT" sz="800" dirty="0" err="1">
                <a:latin typeface="Montserrat" panose="00000500000000000000" pitchFamily="2" charset="0"/>
              </a:rPr>
              <a:t>dateFromString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      </a:t>
            </a:r>
            <a:r>
              <a:rPr lang="pt-PT" sz="800" dirty="0" err="1">
                <a:latin typeface="Montserrat" panose="00000500000000000000" pitchFamily="2" charset="0"/>
              </a:rPr>
              <a:t>dateString</a:t>
            </a:r>
            <a:r>
              <a:rPr lang="pt-PT" sz="800" dirty="0">
                <a:latin typeface="Montserrat" panose="00000500000000000000" pitchFamily="2" charset="0"/>
              </a:rPr>
              <a:t>: "$</a:t>
            </a:r>
            <a:r>
              <a:rPr lang="pt-PT" sz="800" dirty="0" err="1">
                <a:latin typeface="Montserrat" panose="00000500000000000000" pitchFamily="2" charset="0"/>
              </a:rPr>
              <a:t>fields.tempo</a:t>
            </a:r>
            <a:r>
              <a:rPr lang="pt-PT" sz="8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</a:t>
            </a:r>
            <a:r>
              <a:rPr lang="pt-PT" sz="800" dirty="0" err="1">
                <a:latin typeface="Montserrat" panose="00000500000000000000" pitchFamily="2" charset="0"/>
              </a:rPr>
              <a:t>count_prescricoes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  $sum: "$</a:t>
            </a:r>
            <a:r>
              <a:rPr lang="pt-PT" sz="800" dirty="0" err="1">
                <a:latin typeface="Montserrat" panose="00000500000000000000" pitchFamily="2" charset="0"/>
              </a:rPr>
              <a:t>fields.no_total_receitas_prescritas_eletronicas_qt</a:t>
            </a:r>
            <a:r>
              <a:rPr lang="pt-PT" sz="8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$</a:t>
            </a:r>
            <a:r>
              <a:rPr lang="pt-PT" sz="800" dirty="0" err="1">
                <a:latin typeface="Montserrat" panose="00000500000000000000" pitchFamily="2" charset="0"/>
              </a:rPr>
              <a:t>sort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"_</a:t>
            </a:r>
            <a:r>
              <a:rPr lang="pt-PT" sz="800" dirty="0" err="1">
                <a:latin typeface="Montserrat" panose="00000500000000000000" pitchFamily="2" charset="0"/>
              </a:rPr>
              <a:t>id.year</a:t>
            </a:r>
            <a:r>
              <a:rPr lang="pt-PT" sz="800" dirty="0">
                <a:latin typeface="Montserrat" panose="00000500000000000000" pitchFamily="2" charset="0"/>
              </a:rPr>
              <a:t>": 1,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$</a:t>
            </a:r>
            <a:r>
              <a:rPr lang="pt-PT" sz="800" dirty="0" err="1">
                <a:latin typeface="Montserrat" panose="00000500000000000000" pitchFamily="2" charset="0"/>
              </a:rPr>
              <a:t>project</a:t>
            </a:r>
            <a:r>
              <a:rPr lang="pt-PT" sz="800" dirty="0">
                <a:latin typeface="Montserrat" panose="00000500000000000000" pitchFamily="2" charset="0"/>
              </a:rPr>
              <a:t>: {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_id: 0,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</a:t>
            </a:r>
            <a:r>
              <a:rPr lang="pt-PT" sz="800" dirty="0" err="1">
                <a:latin typeface="Montserrat" panose="00000500000000000000" pitchFamily="2" charset="0"/>
              </a:rPr>
              <a:t>year</a:t>
            </a:r>
            <a:r>
              <a:rPr lang="pt-PT" sz="800" dirty="0">
                <a:latin typeface="Montserrat" panose="00000500000000000000" pitchFamily="2" charset="0"/>
              </a:rPr>
              <a:t>: "$_</a:t>
            </a:r>
            <a:r>
              <a:rPr lang="pt-PT" sz="800" dirty="0" err="1">
                <a:latin typeface="Montserrat" panose="00000500000000000000" pitchFamily="2" charset="0"/>
              </a:rPr>
              <a:t>id.year</a:t>
            </a:r>
            <a:r>
              <a:rPr lang="pt-PT" sz="800" dirty="0">
                <a:latin typeface="Montserrat" panose="00000500000000000000" pitchFamily="2" charset="0"/>
              </a:rPr>
              <a:t>",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  </a:t>
            </a:r>
            <a:r>
              <a:rPr lang="pt-PT" sz="800" dirty="0" err="1">
                <a:latin typeface="Montserrat" panose="00000500000000000000" pitchFamily="2" charset="0"/>
              </a:rPr>
              <a:t>count_prescricoes</a:t>
            </a:r>
            <a:r>
              <a:rPr lang="pt-PT" sz="800" dirty="0">
                <a:latin typeface="Montserrat" panose="00000500000000000000" pitchFamily="2" charset="0"/>
              </a:rPr>
              <a:t>: 1,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  },</a:t>
            </a:r>
          </a:p>
          <a:p>
            <a:r>
              <a:rPr lang="pt-PT" sz="800" dirty="0">
                <a:latin typeface="Montserrat" panose="00000500000000000000" pitchFamily="2" charset="0"/>
              </a:rPr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BAB9EE-58F1-2FF4-9BD5-BA2473F98EF9}"/>
              </a:ext>
            </a:extLst>
          </p:cNvPr>
          <p:cNvSpPr txBox="1"/>
          <p:nvPr/>
        </p:nvSpPr>
        <p:spPr>
          <a:xfrm>
            <a:off x="816170" y="63371"/>
            <a:ext cx="1532365" cy="2769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b="1" dirty="0">
                <a:latin typeface="Montserrat" panose="00000500000000000000" pitchFamily="2" charset="0"/>
              </a:rPr>
              <a:t>Código utilizado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6DF77-5FFB-4A48-7949-C93E4388BB50}"/>
              </a:ext>
            </a:extLst>
          </p:cNvPr>
          <p:cNvSpPr txBox="1"/>
          <p:nvPr/>
        </p:nvSpPr>
        <p:spPr>
          <a:xfrm>
            <a:off x="2904800" y="1096979"/>
            <a:ext cx="5385555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PT" sz="1200" dirty="0">
                <a:latin typeface="Montserrat" panose="00000500000000000000" pitchFamily="2" charset="0"/>
              </a:rPr>
              <a:t>Com uma rápida análise do gráfico, que o ano com maior número de prescrições é 2015 e este atinge o seu mínimo em 2021.</a:t>
            </a:r>
          </a:p>
        </p:txBody>
      </p:sp>
      <p:sp>
        <p:nvSpPr>
          <p:cNvPr id="7" name="Google Shape;541;p54">
            <a:extLst>
              <a:ext uri="{FF2B5EF4-FFF2-40B4-BE49-F238E27FC236}">
                <a16:creationId xmlns:a16="http://schemas.microsoft.com/office/drawing/2014/main" id="{6C065333-F07A-C2DC-714C-F65BE28E9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2478" y="177776"/>
            <a:ext cx="6348092" cy="661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4. </a:t>
            </a:r>
            <a:r>
              <a:rPr lang="pt-PT" sz="1800" dirty="0"/>
              <a:t>Como difere o número de prescrições eletrónicas totais por ano desde 2014 até 2023?</a:t>
            </a:r>
            <a:endParaRPr lang="en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harmacology - Bachelor of Science in Nursing by Slidesgo">
  <a:themeElements>
    <a:clrScheme name="Simple Light">
      <a:dk1>
        <a:srgbClr val="333333"/>
      </a:dk1>
      <a:lt1>
        <a:srgbClr val="EFEFEF"/>
      </a:lt1>
      <a:dk2>
        <a:srgbClr val="1381A2"/>
      </a:dk2>
      <a:lt2>
        <a:srgbClr val="8BCFE4"/>
      </a:lt2>
      <a:accent1>
        <a:srgbClr val="D6E7E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944</Words>
  <Application>Microsoft Office PowerPoint</Application>
  <PresentationFormat>Apresentação no Ecrã (16:9)</PresentationFormat>
  <Paragraphs>136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Anaheim</vt:lpstr>
      <vt:lpstr>Trade Gothic Next</vt:lpstr>
      <vt:lpstr>Montserrat</vt:lpstr>
      <vt:lpstr>Arial</vt:lpstr>
      <vt:lpstr>Pharmacology - Bachelor of Science in Nursing by Slidesgo</vt:lpstr>
      <vt:lpstr>Prescrição Eletrónica de Medicamentos Unidade Curricular: Big Data Docente: Raquel Barreira</vt:lpstr>
      <vt:lpstr>01</vt:lpstr>
      <vt:lpstr>Introdução</vt:lpstr>
      <vt:lpstr>Introdução</vt:lpstr>
      <vt:lpstr>Análise dos dados</vt:lpstr>
      <vt:lpstr>1. Como varia o nº de prescrições eletrónicas por região?</vt:lpstr>
      <vt:lpstr>2. Qual será a diferença entre o número de embalagens prescritas sem necessidade de justificação técnica e o número total de prescrições?</vt:lpstr>
      <vt:lpstr>3. Como varia o número de prescrições por DCI por região?</vt:lpstr>
      <vt:lpstr>4. Como difere o número de prescrições eletrónicas totais por ano desde 2014 até 2023?</vt:lpstr>
      <vt:lpstr>5. Qual o número de prescrições de cada uma das marcas por exceção A, B e C?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Prescrição Eletrónica de Medicamentos Unidade Curricular: Big Data</dc:title>
  <cp:lastModifiedBy>Pedro Salvador</cp:lastModifiedBy>
  <cp:revision>7</cp:revision>
  <dcterms:modified xsi:type="dcterms:W3CDTF">2023-12-20T15:26:32Z</dcterms:modified>
</cp:coreProperties>
</file>