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8"/>
  </p:notesMasterIdLst>
  <p:handoutMasterIdLst>
    <p:handoutMasterId r:id="rId19"/>
  </p:handoutMasterIdLst>
  <p:sldIdLst>
    <p:sldId id="496" r:id="rId5"/>
    <p:sldId id="497" r:id="rId6"/>
    <p:sldId id="498" r:id="rId7"/>
    <p:sldId id="505" r:id="rId8"/>
    <p:sldId id="507" r:id="rId9"/>
    <p:sldId id="516" r:id="rId10"/>
    <p:sldId id="517" r:id="rId11"/>
    <p:sldId id="518" r:id="rId12"/>
    <p:sldId id="519" r:id="rId13"/>
    <p:sldId id="520" r:id="rId14"/>
    <p:sldId id="521" r:id="rId15"/>
    <p:sldId id="523" r:id="rId16"/>
    <p:sldId id="5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22" d="100"/>
          <a:sy n="122" d="100"/>
        </p:scale>
        <p:origin x="96" y="210"/>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4/23/2023</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‹nº›</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4/23/2023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‹nº›</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pt-PT"/>
              <a:t>Clique para editar o estilo de título do Modelo Global</a:t>
            </a:r>
            <a:endParaRPr lang="en-US"/>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pt-PT"/>
              <a:t>Clique para editar o estilo de título do Modelo Global</a:t>
            </a:r>
            <a:endParaRPr lang="en-US"/>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240525A3-1632-439D-BD2E-BA928A8EA334}" type="datetime1">
              <a:rPr lang="pt-PT" smtClean="0"/>
              <a:t>23/04/2023</a:t>
            </a:fld>
            <a:endParaRPr lang="en-US" dirty="0"/>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pt-PT"/>
              <a:t>Clique para editar o estilo de título do Modelo Global</a:t>
            </a:r>
            <a:endParaRPr lang="en-US"/>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AC4DCD1B-8852-49EA-957A-7286EAB19235}" type="datetime1">
              <a:rPr lang="pt-PT" smtClean="0"/>
              <a:t>23/04/2023</a:t>
            </a:fld>
            <a:endParaRPr lang="en-US" dirty="0"/>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pt-PT"/>
              <a:t>Clique no ícone para adicionar uma imagem</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pt-PT"/>
              <a:t>Clique no ícone para adicionar uma imagem</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pt-PT"/>
              <a:t>Clique no ícone para adicionar uma imagem</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pt-PT"/>
              <a:t>Clique no ícone para adicionar uma imagem</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pt-PT"/>
              <a:t>Clique para editar o estilo de título do Modelo Global</a:t>
            </a:r>
            <a:endParaRPr lang="en-US"/>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fld id="{54A20FAA-1998-4884-B0A0-C11C4DCDE20C}" type="datetime1">
              <a:rPr lang="pt-PT" smtClean="0"/>
              <a:t>23/04/2023</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‹nº›</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pt-PT"/>
              <a:t>Clique no ícone para adicionar uma imagem</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pt-PT"/>
              <a:t>Clique no ícone para adicionar uma imagem</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pt-PT"/>
              <a:t>Clique no ícone para adicionar uma imagem</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87625210-7013-4E2C-A5E6-0A48BD15707F}" type="datetime1">
              <a:rPr lang="pt-PT" smtClean="0"/>
              <a:t>23/04/2023</a:t>
            </a:fld>
            <a:endParaRPr lang="en-US" dirty="0"/>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‹nº›</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pt-PT"/>
              <a:t>Clique para editar o estilo de título do Modelo Global</a:t>
            </a:r>
            <a:endParaRPr lang="en-US"/>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FBDE048F-AF8B-483F-A499-C8047E824F0F}" type="datetime1">
              <a:rPr lang="pt-PT" smtClean="0"/>
              <a:t>23/04/2023</a:t>
            </a:fld>
            <a:endParaRPr lang="en-US" dirty="0"/>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pt-PT"/>
              <a:t>Clique para editar o estilo de título do Modelo Global</a:t>
            </a:r>
            <a:endParaRPr lang="en-US"/>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08DE223B-CF6E-423C-AC8F-C0D643BE2FB2}" type="datetime1">
              <a:rPr lang="pt-PT" smtClean="0"/>
              <a:t>23/04/2023</a:t>
            </a:fld>
            <a:endParaRPr lang="en-US" dirty="0"/>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pt-PT"/>
              <a:t>Clique para editar o estilo de título do Modelo Global</a:t>
            </a:r>
            <a:endParaRPr lang="en-US"/>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pt-PT"/>
              <a:t>Clique para editar os estilos do texto de Modelo Global</a:t>
            </a:r>
          </a:p>
          <a:p>
            <a:pPr lvl="1"/>
            <a:r>
              <a:rPr lang="pt-PT"/>
              <a:t>Segundo nível</a:t>
            </a:r>
          </a:p>
          <a:p>
            <a:pPr lvl="2"/>
            <a:r>
              <a:rPr lang="pt-PT"/>
              <a:t>Terceiro nível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fld id="{9D4E9046-98D7-4835-AF92-011279A1E810}" type="datetime1">
              <a:rPr lang="pt-PT" smtClean="0"/>
              <a:t>23/04/2023</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endParaRPr lang="en-US" dirty="0">
              <a:solidFill>
                <a:schemeClr val="bg1"/>
              </a:solidFill>
            </a:endParaRP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‹nº›</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pt-PT"/>
              <a:t>Clique no ícone para adicionar uma imagem</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pt-PT"/>
              <a:t>Clique no ícone para adicionar uma imagem</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‹nº›</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beçalho da Secção">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pt-PT"/>
              <a:t>Clique para editar o estilo de título do Modelo Global</a:t>
            </a:r>
            <a:endParaRPr lang="en-US"/>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13693D4F-681D-456E-8541-BDC09387293D}" type="datetime1">
              <a:rPr lang="pt-PT" smtClean="0"/>
              <a:t>23/04/2023</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pt-PT"/>
              <a:t>Clique para editar o estilo de título do Modelo Global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fld id="{08841DE8-F263-4937-8A87-99482055B344}" type="datetime1">
              <a:rPr lang="pt-PT" smtClean="0"/>
              <a:t>23/04/2023</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‹nº›</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pt-PT"/>
              <a:t>Clique no ícone para adicionar uma imagem</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pt-PT"/>
              <a:t>Clique no ícone para adicionar uma imagem</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pt-PT"/>
              <a:t>Clique no ícone para adicionar uma imagem</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pt-PT"/>
              <a:t>Clique no ícone para adicionar uma imagem</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pt-PT"/>
              <a:t>Clique no ícone para adicionar uma imagem</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pt-PT"/>
              <a:t>Clique para editar o estilo de título do Modelo Global</a:t>
            </a:r>
            <a:endParaRPr lang="en-US"/>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34535A67-61D7-42C8-B9D5-43B54401DF3E}" type="datetime1">
              <a:rPr lang="pt-PT" smtClean="0"/>
              <a:t>23/04/2023</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pt-PT"/>
              <a:t>Clique para editar o estilo de título do Modelo Global</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fld id="{FB186C78-3016-4491-8702-FAC92BA0F62A}" type="datetime1">
              <a:rPr lang="pt-PT" smtClean="0"/>
              <a:t>23/04/2023</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‹nº›</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pt-PT"/>
              <a:t>Clique para editar o estilo de título do Modelo Global</a:t>
            </a:r>
            <a:endParaRPr lang="en-US"/>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2ACAB45A-2240-41BE-A0EF-97AE52A53814}" type="datetime1">
              <a:rPr lang="pt-PT" smtClean="0"/>
              <a:t>23/04/2023</a:t>
            </a:fld>
            <a:endParaRPr lang="en-US" dirty="0"/>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‹nº›</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US"/>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fld id="{EE15A400-74E1-45BB-B867-1F1D5AC52A1F}" type="datetime1">
              <a:rPr lang="pt-PT" smtClean="0"/>
              <a:t>23/04/2023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‹nº›</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ft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p:txBody>
          <a:bodyPr/>
          <a:lstStyle/>
          <a:p>
            <a:r>
              <a:rPr lang="pt-PT" dirty="0"/>
              <a:t>Metabolismo e </a:t>
            </a:r>
            <a:r>
              <a:rPr lang="pt-PT" dirty="0" err="1"/>
              <a:t>rEGULAÇão</a:t>
            </a:r>
            <a:endParaRPr lang="en-US" dirty="0"/>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a:xfrm>
            <a:off x="2633472" y="4535423"/>
            <a:ext cx="6931152" cy="1448997"/>
          </a:xfrm>
        </p:spPr>
        <p:txBody>
          <a:bodyPr>
            <a:normAutofit fontScale="77500" lnSpcReduction="20000"/>
          </a:bodyPr>
          <a:lstStyle/>
          <a:p>
            <a:r>
              <a:rPr lang="pt-PT" b="1" dirty="0"/>
              <a:t>P</a:t>
            </a:r>
            <a:r>
              <a:rPr lang="en-US" b="1" dirty="0" err="1"/>
              <a:t>edro</a:t>
            </a:r>
            <a:r>
              <a:rPr lang="en-US" b="1" dirty="0"/>
              <a:t> Pacheco 202100957</a:t>
            </a:r>
          </a:p>
          <a:p>
            <a:r>
              <a:rPr lang="en-US" sz="3200" b="1" dirty="0">
                <a:solidFill>
                  <a:schemeClr val="bg1"/>
                </a:solidFill>
              </a:rPr>
              <a:t>Tiago </a:t>
            </a:r>
            <a:r>
              <a:rPr lang="en-US" sz="3200" b="1" dirty="0" err="1">
                <a:solidFill>
                  <a:schemeClr val="bg1"/>
                </a:solidFill>
              </a:rPr>
              <a:t>Barão</a:t>
            </a:r>
            <a:r>
              <a:rPr lang="en-US" sz="3200" b="1" dirty="0">
                <a:solidFill>
                  <a:schemeClr val="bg1"/>
                </a:solidFill>
              </a:rPr>
              <a:t> 202000215</a:t>
            </a:r>
          </a:p>
          <a:p>
            <a:r>
              <a:rPr lang="en-US" b="1" dirty="0" err="1"/>
              <a:t>Diogo</a:t>
            </a:r>
            <a:r>
              <a:rPr lang="en-US" b="1" dirty="0"/>
              <a:t> </a:t>
            </a:r>
            <a:r>
              <a:rPr lang="en-US" b="1" dirty="0" err="1"/>
              <a:t>Cabrita</a:t>
            </a:r>
            <a:r>
              <a:rPr lang="en-US" b="1" dirty="0"/>
              <a:t> 202000212</a:t>
            </a:r>
            <a:endParaRPr lang="en-US" sz="3200" b="1" dirty="0">
              <a:solidFill>
                <a:schemeClr val="bg1"/>
              </a:solidFill>
            </a:endParaRPr>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p:txBody>
          <a:bodyPr/>
          <a:lstStyle/>
          <a:p>
            <a:r>
              <a:rPr lang="pt-PT" dirty="0"/>
              <a:t>A</a:t>
            </a:r>
            <a:r>
              <a:rPr lang="en-US" dirty="0" err="1"/>
              <a:t>tividade</a:t>
            </a:r>
            <a:r>
              <a:rPr lang="en-US" dirty="0"/>
              <a:t> 9</a:t>
            </a:r>
          </a:p>
        </p:txBody>
      </p:sp>
      <p:sp>
        <p:nvSpPr>
          <p:cNvPr id="22" name="CaixaDeTexto 21">
            <a:extLst>
              <a:ext uri="{FF2B5EF4-FFF2-40B4-BE49-F238E27FC236}">
                <a16:creationId xmlns:a16="http://schemas.microsoft.com/office/drawing/2014/main" id="{F709A480-B111-2D71-B0C7-487351EB261A}"/>
              </a:ext>
            </a:extLst>
          </p:cNvPr>
          <p:cNvSpPr txBox="1"/>
          <p:nvPr/>
        </p:nvSpPr>
        <p:spPr>
          <a:xfrm>
            <a:off x="630936" y="2641573"/>
            <a:ext cx="5066479" cy="2677656"/>
          </a:xfrm>
          <a:prstGeom prst="rect">
            <a:avLst/>
          </a:prstGeom>
          <a:noFill/>
        </p:spPr>
        <p:txBody>
          <a:bodyPr wrap="square" rtlCol="0">
            <a:spAutoFit/>
          </a:bodyPr>
          <a:lstStyle/>
          <a:p>
            <a:r>
              <a:rPr lang="pt-PT" sz="2000" dirty="0"/>
              <a:t>Em </a:t>
            </a:r>
            <a:r>
              <a:rPr lang="pt-PT" sz="2400" b="1" dirty="0"/>
              <a:t>jejum normal </a:t>
            </a:r>
            <a:r>
              <a:rPr lang="pt-PT" sz="2000" dirty="0"/>
              <a:t>quando os níveis de glicose no sangue estão baixos, a </a:t>
            </a:r>
            <a:r>
              <a:rPr lang="pt-PT" sz="2000" dirty="0" err="1"/>
              <a:t>hexoquinase</a:t>
            </a:r>
            <a:r>
              <a:rPr lang="pt-PT" sz="2000" dirty="0"/>
              <a:t> estará a operar perto da sua taxa máxima (</a:t>
            </a:r>
            <a:r>
              <a:rPr lang="pt-PT" sz="2000" dirty="0" err="1"/>
              <a:t>Vmax</a:t>
            </a:r>
            <a:r>
              <a:rPr lang="pt-PT" sz="2000" dirty="0"/>
              <a:t>), enquanto a </a:t>
            </a:r>
            <a:r>
              <a:rPr lang="pt-PT" sz="2000" dirty="0" err="1"/>
              <a:t>glucoquinase</a:t>
            </a:r>
            <a:r>
              <a:rPr lang="pt-PT" sz="2000" dirty="0"/>
              <a:t> não, a </a:t>
            </a:r>
            <a:r>
              <a:rPr lang="pt-PT" sz="2000" dirty="0" err="1"/>
              <a:t>hexoquinase</a:t>
            </a:r>
            <a:r>
              <a:rPr lang="pt-PT" sz="2000" dirty="0"/>
              <a:t> converterá muito mais glicose em G6P do que a </a:t>
            </a:r>
            <a:r>
              <a:rPr lang="pt-PT" sz="2000" dirty="0" err="1"/>
              <a:t>glucoquinase</a:t>
            </a:r>
            <a:r>
              <a:rPr lang="pt-PT" sz="2000" dirty="0"/>
              <a:t>.</a:t>
            </a:r>
          </a:p>
          <a:p>
            <a:endParaRPr lang="pt-PT" sz="2000" dirty="0"/>
          </a:p>
          <a:p>
            <a:r>
              <a:rPr lang="pt-PT" sz="2000" dirty="0"/>
              <a:t>Quando os níveis de glicose no sangue estiverem mais altos após a </a:t>
            </a:r>
            <a:r>
              <a:rPr lang="pt-PT" sz="2400" b="1" dirty="0"/>
              <a:t>refeição</a:t>
            </a:r>
            <a:r>
              <a:rPr lang="pt-PT" sz="2000" dirty="0"/>
              <a:t>, a </a:t>
            </a:r>
            <a:r>
              <a:rPr lang="pt-PT" sz="2000" dirty="0" err="1"/>
              <a:t>hexoquinase</a:t>
            </a:r>
            <a:r>
              <a:rPr lang="pt-PT" sz="2000" dirty="0"/>
              <a:t> e a </a:t>
            </a:r>
            <a:r>
              <a:rPr lang="pt-PT" sz="2000" dirty="0" err="1"/>
              <a:t>glicocinase</a:t>
            </a:r>
            <a:r>
              <a:rPr lang="pt-PT" sz="2000" dirty="0"/>
              <a:t> estarão a operar perto da sua taxa máxima e a </a:t>
            </a:r>
            <a:r>
              <a:rPr lang="pt-PT" sz="2000" dirty="0" err="1"/>
              <a:t>hexoquinase</a:t>
            </a:r>
            <a:r>
              <a:rPr lang="pt-PT" sz="2000" dirty="0"/>
              <a:t> converterá muito menos glicose em G6P do que a </a:t>
            </a:r>
            <a:r>
              <a:rPr lang="pt-PT" sz="2000" dirty="0" err="1"/>
              <a:t>glicoquinase</a:t>
            </a:r>
            <a:r>
              <a:rPr lang="pt-PT" sz="2000" dirty="0"/>
              <a:t>.</a:t>
            </a:r>
          </a:p>
        </p:txBody>
      </p:sp>
      <p:pic>
        <p:nvPicPr>
          <p:cNvPr id="3" name="Imagem 2">
            <a:extLst>
              <a:ext uri="{FF2B5EF4-FFF2-40B4-BE49-F238E27FC236}">
                <a16:creationId xmlns:a16="http://schemas.microsoft.com/office/drawing/2014/main" id="{52AE39D3-E75B-2B8F-5FE5-117BFD8BF54A}"/>
              </a:ext>
            </a:extLst>
          </p:cNvPr>
          <p:cNvPicPr>
            <a:picLocks noChangeAspect="1"/>
          </p:cNvPicPr>
          <p:nvPr/>
        </p:nvPicPr>
        <p:blipFill>
          <a:blip r:embed="rId2"/>
          <a:stretch>
            <a:fillRect/>
          </a:stretch>
        </p:blipFill>
        <p:spPr>
          <a:xfrm>
            <a:off x="6663707" y="1250462"/>
            <a:ext cx="5144373" cy="4807431"/>
          </a:xfrm>
          <a:prstGeom prst="rect">
            <a:avLst/>
          </a:prstGeom>
        </p:spPr>
      </p:pic>
    </p:spTree>
    <p:extLst>
      <p:ext uri="{BB962C8B-B14F-4D97-AF65-F5344CB8AC3E}">
        <p14:creationId xmlns:p14="http://schemas.microsoft.com/office/powerpoint/2010/main" val="106792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p:txBody>
          <a:bodyPr/>
          <a:lstStyle/>
          <a:p>
            <a:r>
              <a:rPr lang="pt-PT" dirty="0"/>
              <a:t>A</a:t>
            </a:r>
            <a:r>
              <a:rPr lang="en-US" dirty="0" err="1"/>
              <a:t>tividade</a:t>
            </a:r>
            <a:r>
              <a:rPr lang="en-US" dirty="0"/>
              <a:t> 10</a:t>
            </a:r>
          </a:p>
        </p:txBody>
      </p:sp>
      <p:sp>
        <p:nvSpPr>
          <p:cNvPr id="22" name="CaixaDeTexto 21">
            <a:extLst>
              <a:ext uri="{FF2B5EF4-FFF2-40B4-BE49-F238E27FC236}">
                <a16:creationId xmlns:a16="http://schemas.microsoft.com/office/drawing/2014/main" id="{F709A480-B111-2D71-B0C7-487351EB261A}"/>
              </a:ext>
            </a:extLst>
          </p:cNvPr>
          <p:cNvSpPr txBox="1"/>
          <p:nvPr/>
        </p:nvSpPr>
        <p:spPr>
          <a:xfrm>
            <a:off x="630936" y="2641573"/>
            <a:ext cx="4433434" cy="2246769"/>
          </a:xfrm>
          <a:prstGeom prst="rect">
            <a:avLst/>
          </a:prstGeom>
          <a:noFill/>
        </p:spPr>
        <p:txBody>
          <a:bodyPr wrap="square" rtlCol="0">
            <a:spAutoFit/>
          </a:bodyPr>
          <a:lstStyle/>
          <a:p>
            <a:r>
              <a:rPr lang="pt-PT" sz="2000" dirty="0"/>
              <a:t>Com o gráfico obtido foi possivel observar que quando </a:t>
            </a:r>
            <a:r>
              <a:rPr lang="pt-PT" sz="2000" dirty="0" err="1"/>
              <a:t>seleciamos</a:t>
            </a:r>
            <a:r>
              <a:rPr lang="pt-PT" sz="2000" dirty="0"/>
              <a:t> o </a:t>
            </a:r>
            <a:r>
              <a:rPr lang="pt-PT" sz="2000" dirty="0" err="1"/>
              <a:t>low</a:t>
            </a:r>
            <a:r>
              <a:rPr lang="pt-PT" sz="2000" dirty="0"/>
              <a:t> glicose para a função, este aparece com um valor constante de </a:t>
            </a:r>
            <a:r>
              <a:rPr lang="pt-PT" sz="2000" dirty="0" err="1"/>
              <a:t>nivel</a:t>
            </a:r>
            <a:r>
              <a:rPr lang="pt-PT" sz="2000" dirty="0"/>
              <a:t> de atividade de 100 como o nível de glucose uptake(</a:t>
            </a:r>
            <a:r>
              <a:rPr lang="pt-PT" sz="2000" dirty="0" err="1"/>
              <a:t>muscle</a:t>
            </a:r>
            <a:r>
              <a:rPr lang="pt-PT" sz="2000" dirty="0"/>
              <a:t>) começa no zero, subindo até estagnar no 100 onde fica até ao final da simulação. </a:t>
            </a:r>
          </a:p>
          <a:p>
            <a:r>
              <a:rPr lang="pt-PT" sz="2000" dirty="0"/>
              <a:t>Já os níveis de glucose uptake (</a:t>
            </a:r>
            <a:r>
              <a:rPr lang="pt-PT" sz="2000" dirty="0" err="1"/>
              <a:t>liver</a:t>
            </a:r>
            <a:r>
              <a:rPr lang="pt-PT" sz="2000" dirty="0"/>
              <a:t>) não apresentam qualquer tipo de atividade tendo um valor constante de 0.</a:t>
            </a:r>
            <a:endParaRPr lang="en-US" sz="2000" dirty="0"/>
          </a:p>
        </p:txBody>
      </p:sp>
      <p:pic>
        <p:nvPicPr>
          <p:cNvPr id="2" name="Imagem 1">
            <a:extLst>
              <a:ext uri="{FF2B5EF4-FFF2-40B4-BE49-F238E27FC236}">
                <a16:creationId xmlns:a16="http://schemas.microsoft.com/office/drawing/2014/main" id="{961125AC-1B40-BC29-0FD8-7D95BBF06053}"/>
              </a:ext>
            </a:extLst>
          </p:cNvPr>
          <p:cNvPicPr>
            <a:picLocks noChangeAspect="1"/>
          </p:cNvPicPr>
          <p:nvPr/>
        </p:nvPicPr>
        <p:blipFill>
          <a:blip r:embed="rId2"/>
          <a:stretch>
            <a:fillRect/>
          </a:stretch>
        </p:blipFill>
        <p:spPr>
          <a:xfrm>
            <a:off x="6658708" y="631470"/>
            <a:ext cx="3429984" cy="5774531"/>
          </a:xfrm>
          <a:prstGeom prst="rect">
            <a:avLst/>
          </a:prstGeom>
        </p:spPr>
      </p:pic>
    </p:spTree>
    <p:extLst>
      <p:ext uri="{BB962C8B-B14F-4D97-AF65-F5344CB8AC3E}">
        <p14:creationId xmlns:p14="http://schemas.microsoft.com/office/powerpoint/2010/main" val="169614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p:txBody>
          <a:bodyPr/>
          <a:lstStyle/>
          <a:p>
            <a:r>
              <a:rPr lang="pt-PT" dirty="0"/>
              <a:t>A</a:t>
            </a:r>
            <a:r>
              <a:rPr lang="en-US" dirty="0" err="1"/>
              <a:t>tividade</a:t>
            </a:r>
            <a:r>
              <a:rPr lang="en-US" dirty="0"/>
              <a:t> 11</a:t>
            </a:r>
          </a:p>
        </p:txBody>
      </p:sp>
      <p:sp>
        <p:nvSpPr>
          <p:cNvPr id="22" name="CaixaDeTexto 21">
            <a:extLst>
              <a:ext uri="{FF2B5EF4-FFF2-40B4-BE49-F238E27FC236}">
                <a16:creationId xmlns:a16="http://schemas.microsoft.com/office/drawing/2014/main" id="{F709A480-B111-2D71-B0C7-487351EB261A}"/>
              </a:ext>
            </a:extLst>
          </p:cNvPr>
          <p:cNvSpPr txBox="1"/>
          <p:nvPr/>
        </p:nvSpPr>
        <p:spPr>
          <a:xfrm>
            <a:off x="630936" y="2641573"/>
            <a:ext cx="5722972" cy="3693319"/>
          </a:xfrm>
          <a:prstGeom prst="rect">
            <a:avLst/>
          </a:prstGeom>
          <a:noFill/>
        </p:spPr>
        <p:txBody>
          <a:bodyPr wrap="square" rtlCol="0">
            <a:spAutoFit/>
          </a:bodyPr>
          <a:lstStyle/>
          <a:p>
            <a:r>
              <a:rPr lang="pt-PT" dirty="0"/>
              <a:t>Nas células musculares, a captação de glicose é altamente ativa devido à atividade da </a:t>
            </a:r>
            <a:r>
              <a:rPr lang="pt-PT" dirty="0" err="1"/>
              <a:t>hexoquinase</a:t>
            </a:r>
            <a:r>
              <a:rPr lang="pt-PT" dirty="0"/>
              <a:t>, a glicólise também é altamente ativa. </a:t>
            </a:r>
          </a:p>
          <a:p>
            <a:endParaRPr lang="pt-PT" dirty="0"/>
          </a:p>
          <a:p>
            <a:r>
              <a:rPr lang="pt-PT" dirty="0"/>
              <a:t>Nas células do fígado, a captação de glicose é altamente ativa devido à atividade da </a:t>
            </a:r>
            <a:r>
              <a:rPr lang="pt-PT" dirty="0" err="1"/>
              <a:t>Glucoquinase</a:t>
            </a:r>
            <a:r>
              <a:rPr lang="pt-PT" dirty="0"/>
              <a:t> e a glicólise também é altamente </a:t>
            </a:r>
            <a:r>
              <a:rPr lang="pt-PT" dirty="0" err="1"/>
              <a:t>ativa.Tanto</a:t>
            </a:r>
            <a:r>
              <a:rPr lang="pt-PT" dirty="0"/>
              <a:t> a </a:t>
            </a:r>
            <a:r>
              <a:rPr lang="pt-PT" dirty="0" err="1"/>
              <a:t>glucoquinase</a:t>
            </a:r>
            <a:r>
              <a:rPr lang="pt-PT" dirty="0"/>
              <a:t> quanto a </a:t>
            </a:r>
            <a:r>
              <a:rPr lang="pt-PT" dirty="0" err="1"/>
              <a:t>hexoquinase</a:t>
            </a:r>
            <a:r>
              <a:rPr lang="pt-PT" dirty="0"/>
              <a:t> determinam a taxa de Glicólise. </a:t>
            </a:r>
          </a:p>
          <a:p>
            <a:endParaRPr lang="pt-PT" dirty="0"/>
          </a:p>
          <a:p>
            <a:r>
              <a:rPr lang="pt-PT" dirty="0"/>
              <a:t>A </a:t>
            </a:r>
            <a:r>
              <a:rPr lang="pt-PT" dirty="0" err="1"/>
              <a:t>fosfofrutoquinase</a:t>
            </a:r>
            <a:r>
              <a:rPr lang="pt-PT" dirty="0"/>
              <a:t> (PFK) é a principal enzima reguladora da glicólise e a piruvato quinase (PK) é outra enzima reguladora que desempenha um papel crítico no fluxo glicolítico.</a:t>
            </a:r>
          </a:p>
          <a:p>
            <a:endParaRPr lang="pt-PT" dirty="0"/>
          </a:p>
          <a:p>
            <a:r>
              <a:rPr lang="pt-PT" dirty="0"/>
              <a:t>A regulação da atividade de PFK e PK é o principal determinante do fluxo glicolítico, pois alterações em sua atividade podem afetar significativamente a taxa de produção de piruvato e subsequente geração de ATP. </a:t>
            </a:r>
          </a:p>
        </p:txBody>
      </p:sp>
      <p:pic>
        <p:nvPicPr>
          <p:cNvPr id="3" name="Imagem 2">
            <a:extLst>
              <a:ext uri="{FF2B5EF4-FFF2-40B4-BE49-F238E27FC236}">
                <a16:creationId xmlns:a16="http://schemas.microsoft.com/office/drawing/2014/main" id="{AFC98E94-5467-FE37-E4AD-00B2A0C56956}"/>
              </a:ext>
            </a:extLst>
          </p:cNvPr>
          <p:cNvPicPr>
            <a:picLocks noChangeAspect="1"/>
          </p:cNvPicPr>
          <p:nvPr/>
        </p:nvPicPr>
        <p:blipFill>
          <a:blip r:embed="rId2"/>
          <a:stretch>
            <a:fillRect/>
          </a:stretch>
        </p:blipFill>
        <p:spPr>
          <a:xfrm>
            <a:off x="7301156" y="795521"/>
            <a:ext cx="3491890" cy="5258703"/>
          </a:xfrm>
          <a:prstGeom prst="rect">
            <a:avLst/>
          </a:prstGeom>
        </p:spPr>
      </p:pic>
    </p:spTree>
    <p:extLst>
      <p:ext uri="{BB962C8B-B14F-4D97-AF65-F5344CB8AC3E}">
        <p14:creationId xmlns:p14="http://schemas.microsoft.com/office/powerpoint/2010/main" val="360654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p:txBody>
          <a:bodyPr/>
          <a:lstStyle/>
          <a:p>
            <a:r>
              <a:rPr lang="en-US" dirty="0"/>
              <a:t>Thank you</a:t>
            </a:r>
          </a:p>
        </p:txBody>
      </p:sp>
      <p:sp>
        <p:nvSpPr>
          <p:cNvPr id="3" name="Date Placeholder 2">
            <a:extLst>
              <a:ext uri="{FF2B5EF4-FFF2-40B4-BE49-F238E27FC236}">
                <a16:creationId xmlns:a16="http://schemas.microsoft.com/office/drawing/2014/main" id="{DECE1FA4-302E-47BF-AD27-4A7685949974}"/>
              </a:ext>
            </a:extLst>
          </p:cNvPr>
          <p:cNvSpPr>
            <a:spLocks noGrp="1"/>
          </p:cNvSpPr>
          <p:nvPr>
            <p:ph type="dt" sz="half" idx="10"/>
          </p:nvPr>
        </p:nvSpPr>
        <p:spPr/>
        <p:txBody>
          <a:bodyPr/>
          <a:lstStyle/>
          <a:p>
            <a:fld id="{23A4E234-89FB-4439-BDF7-ABA4C00264E9}" type="datetime1">
              <a:rPr lang="pt-PT" smtClean="0"/>
              <a:t>23/04/2023</a:t>
            </a:fld>
            <a:endParaRPr lang="en-US" dirty="0"/>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p:txBody>
          <a:bodyPr/>
          <a:lstStyle/>
          <a:p>
            <a:fld id="{2C18C1E5-FB55-42F5-BD6D-9CC153FCDBE6}" type="slidenum">
              <a:rPr lang="en-US" smtClean="0"/>
              <a:pPr/>
              <a:t>13</a:t>
            </a:fld>
            <a:endParaRPr lang="en-US" dirty="0"/>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a:lstStyle/>
          <a:p>
            <a:r>
              <a:rPr lang="pt-PT" dirty="0"/>
              <a:t>Introdução</a:t>
            </a:r>
            <a:endParaRPr lang="en-US" dirty="0"/>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p:txBody>
          <a:bodyPr>
            <a:normAutofit lnSpcReduction="10000"/>
          </a:bodyPr>
          <a:lstStyle/>
          <a:p>
            <a:pPr lvl="0"/>
            <a:r>
              <a:rPr lang="pt-PT" dirty="0"/>
              <a:t>Com este trabalho iremos abordar atividades realizadas sobre o tema “</a:t>
            </a:r>
            <a:r>
              <a:rPr lang="pt-PT" dirty="0" err="1"/>
              <a:t>Glicolise</a:t>
            </a:r>
            <a:r>
              <a:rPr lang="pt-PT" dirty="0"/>
              <a:t>” nas quais iremos demonstrar o que interpretamos das mesmas e que conclusões tiramos.</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2</a:t>
            </a:fld>
            <a:endParaRPr lang="en-US" dirty="0"/>
          </a:p>
        </p:txBody>
      </p:sp>
      <p:sp>
        <p:nvSpPr>
          <p:cNvPr id="7" name="Marcador de Posição da Data 6">
            <a:extLst>
              <a:ext uri="{FF2B5EF4-FFF2-40B4-BE49-F238E27FC236}">
                <a16:creationId xmlns:a16="http://schemas.microsoft.com/office/drawing/2014/main" id="{C1E4BF20-A6BD-A999-47C0-F267B6A70292}"/>
              </a:ext>
            </a:extLst>
          </p:cNvPr>
          <p:cNvSpPr>
            <a:spLocks noGrp="1"/>
          </p:cNvSpPr>
          <p:nvPr>
            <p:ph type="dt" sz="half" idx="10"/>
          </p:nvPr>
        </p:nvSpPr>
        <p:spPr/>
        <p:txBody>
          <a:bodyPr/>
          <a:lstStyle/>
          <a:p>
            <a:fld id="{8BC62C06-2ADC-4487-9BF8-C27B9C16E826}" type="datetime1">
              <a:rPr lang="pt-PT" smtClean="0"/>
              <a:t>23/04/2023</a:t>
            </a:fld>
            <a:endParaRPr lang="en-US" dirty="0"/>
          </a:p>
        </p:txBody>
      </p:sp>
    </p:spTree>
    <p:extLst>
      <p:ext uri="{BB962C8B-B14F-4D97-AF65-F5344CB8AC3E}">
        <p14:creationId xmlns:p14="http://schemas.microsoft.com/office/powerpoint/2010/main" val="244284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4654296" y="1166798"/>
            <a:ext cx="6894576" cy="1049372"/>
          </a:xfrm>
        </p:spPr>
        <p:txBody>
          <a:bodyPr>
            <a:normAutofit fontScale="90000"/>
          </a:bodyPr>
          <a:lstStyle/>
          <a:p>
            <a:r>
              <a:rPr lang="en-US" sz="7200" dirty="0" err="1"/>
              <a:t>Atividade</a:t>
            </a:r>
            <a:r>
              <a:rPr lang="en-US" sz="7200" dirty="0"/>
              <a:t> 1</a:t>
            </a:r>
            <a:endParaRPr lang="en-US" dirty="0"/>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p:txBody>
          <a:bodyPr/>
          <a:lstStyle/>
          <a:p>
            <a:fld id="{2C18C1E5-FB55-42F5-BD6D-9CC153FCDBE6}" type="slidenum">
              <a:rPr lang="en-US" smtClean="0"/>
              <a:pPr/>
              <a:t>3</a:t>
            </a:fld>
            <a:endParaRPr lang="en-US" dirty="0"/>
          </a:p>
        </p:txBody>
      </p:sp>
      <p:pic>
        <p:nvPicPr>
          <p:cNvPr id="16" name="Marcador de Posição de Conteúdo 15" descr="Uma imagem com diagrama&#10;&#10;Descrição gerada automaticamente">
            <a:extLst>
              <a:ext uri="{FF2B5EF4-FFF2-40B4-BE49-F238E27FC236}">
                <a16:creationId xmlns:a16="http://schemas.microsoft.com/office/drawing/2014/main" id="{E2EA8138-BD56-72CB-1E8F-66DC0F868CE6}"/>
              </a:ext>
            </a:extLst>
          </p:cNvPr>
          <p:cNvPicPr>
            <a:picLocks noGrp="1" noChangeAspect="1"/>
          </p:cNvPicPr>
          <p:nvPr>
            <p:ph idx="1"/>
          </p:nvPr>
        </p:nvPicPr>
        <p:blipFill>
          <a:blip r:embed="rId2"/>
          <a:stretch>
            <a:fillRect/>
          </a:stretch>
        </p:blipFill>
        <p:spPr>
          <a:xfrm>
            <a:off x="156905" y="257402"/>
            <a:ext cx="4348087" cy="6306684"/>
          </a:xfrm>
        </p:spPr>
      </p:pic>
      <p:sp>
        <p:nvSpPr>
          <p:cNvPr id="18" name="CaixaDeTexto 17">
            <a:extLst>
              <a:ext uri="{FF2B5EF4-FFF2-40B4-BE49-F238E27FC236}">
                <a16:creationId xmlns:a16="http://schemas.microsoft.com/office/drawing/2014/main" id="{C05DD6A8-CA53-C320-3ED4-2253845918B4}"/>
              </a:ext>
            </a:extLst>
          </p:cNvPr>
          <p:cNvSpPr txBox="1"/>
          <p:nvPr/>
        </p:nvSpPr>
        <p:spPr>
          <a:xfrm>
            <a:off x="4654296" y="2612571"/>
            <a:ext cx="4403735" cy="1754326"/>
          </a:xfrm>
          <a:prstGeom prst="rect">
            <a:avLst/>
          </a:prstGeom>
          <a:noFill/>
        </p:spPr>
        <p:txBody>
          <a:bodyPr wrap="square" rtlCol="0">
            <a:spAutoFit/>
          </a:bodyPr>
          <a:lstStyle/>
          <a:p>
            <a:r>
              <a:rPr lang="pt-PT" dirty="0"/>
              <a:t>Através da interpretação, conseguimos perceber que quando da presença de glucose a enzima </a:t>
            </a:r>
            <a:r>
              <a:rPr lang="pt-PT" dirty="0" err="1"/>
              <a:t>hexokinase</a:t>
            </a:r>
            <a:r>
              <a:rPr lang="pt-PT" dirty="0"/>
              <a:t> tem um efeito positivo na produção de glucose-6-fosfato.</a:t>
            </a:r>
          </a:p>
          <a:p>
            <a:r>
              <a:rPr lang="pt-PT" dirty="0"/>
              <a:t>Percebemos também que o metabólito glucose-6-fosfato apresenta um efeito negativo na enzima </a:t>
            </a:r>
            <a:r>
              <a:rPr lang="pt-PT" dirty="0" err="1"/>
              <a:t>hexokinase</a:t>
            </a:r>
            <a:r>
              <a:rPr lang="pt-PT" dirty="0"/>
              <a:t>, este mecanismo de feedback negativo não depende da carga energética da célula.</a:t>
            </a:r>
            <a:endParaRPr lang="en-US" dirty="0"/>
          </a:p>
        </p:txBody>
      </p:sp>
    </p:spTree>
    <p:extLst>
      <p:ext uri="{BB962C8B-B14F-4D97-AF65-F5344CB8AC3E}">
        <p14:creationId xmlns:p14="http://schemas.microsoft.com/office/powerpoint/2010/main" val="179537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p:txBody>
          <a:bodyPr/>
          <a:lstStyle/>
          <a:p>
            <a:r>
              <a:rPr lang="pt-PT" dirty="0"/>
              <a:t>A</a:t>
            </a:r>
            <a:r>
              <a:rPr lang="en-US" dirty="0" err="1"/>
              <a:t>tividade</a:t>
            </a:r>
            <a:r>
              <a:rPr lang="en-US" dirty="0"/>
              <a:t> 2</a:t>
            </a:r>
          </a:p>
        </p:txBody>
      </p:sp>
      <p:pic>
        <p:nvPicPr>
          <p:cNvPr id="20" name="Marcador de Posição de Conteúdo 19" descr="Uma imagem com diagrama&#10;&#10;Descrição gerada automaticamente">
            <a:extLst>
              <a:ext uri="{FF2B5EF4-FFF2-40B4-BE49-F238E27FC236}">
                <a16:creationId xmlns:a16="http://schemas.microsoft.com/office/drawing/2014/main" id="{9DBE868E-36E3-28EE-7D12-9405E843E2A2}"/>
              </a:ext>
            </a:extLst>
          </p:cNvPr>
          <p:cNvPicPr>
            <a:picLocks noGrp="1" noChangeAspect="1"/>
          </p:cNvPicPr>
          <p:nvPr>
            <p:ph idx="1"/>
          </p:nvPr>
        </p:nvPicPr>
        <p:blipFill>
          <a:blip r:embed="rId2"/>
          <a:stretch>
            <a:fillRect/>
          </a:stretch>
        </p:blipFill>
        <p:spPr>
          <a:xfrm>
            <a:off x="7523458" y="339302"/>
            <a:ext cx="4260328" cy="6179396"/>
          </a:xfrm>
        </p:spPr>
      </p:pic>
      <p:sp>
        <p:nvSpPr>
          <p:cNvPr id="22" name="CaixaDeTexto 21">
            <a:extLst>
              <a:ext uri="{FF2B5EF4-FFF2-40B4-BE49-F238E27FC236}">
                <a16:creationId xmlns:a16="http://schemas.microsoft.com/office/drawing/2014/main" id="{F709A480-B111-2D71-B0C7-487351EB261A}"/>
              </a:ext>
            </a:extLst>
          </p:cNvPr>
          <p:cNvSpPr txBox="1"/>
          <p:nvPr/>
        </p:nvSpPr>
        <p:spPr>
          <a:xfrm>
            <a:off x="408214" y="2808514"/>
            <a:ext cx="5812972" cy="2031325"/>
          </a:xfrm>
          <a:prstGeom prst="rect">
            <a:avLst/>
          </a:prstGeom>
          <a:noFill/>
        </p:spPr>
        <p:txBody>
          <a:bodyPr wrap="square" rtlCol="0">
            <a:spAutoFit/>
          </a:bodyPr>
          <a:lstStyle/>
          <a:p>
            <a:r>
              <a:rPr lang="pt-PT" dirty="0"/>
              <a:t>Na atividade 2 inferimos que o modelo previa a variação da célula dependendo dos níveis de glucose disponíveis. Assim, quando existem baixos níveis de glucose (&lt;25%) a glicólise, ou  seja, a produção de piruvato, também será baixa e, por sua vez, quando os níveis de glucose são altos (&gt;40%) a glicólise será alta, estabelecendo-se assim uma relação direta entre estes parâmetros. A diferença na glicólise quando se vai de baixos para altos níveis de glucose é grande, sendo superior a 25%. Para uma célula muscular nesta situação, consideramos benéfica a mudança dos níveis de produção de piruvato à medida que a glucose disponível varia, mudança que ocorre segundo a relação direta já explicada.</a:t>
            </a:r>
            <a:endParaRPr lang="en-US" dirty="0"/>
          </a:p>
        </p:txBody>
      </p:sp>
    </p:spTree>
    <p:extLst>
      <p:ext uri="{BB962C8B-B14F-4D97-AF65-F5344CB8AC3E}">
        <p14:creationId xmlns:p14="http://schemas.microsoft.com/office/powerpoint/2010/main" val="306516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p:txBody>
          <a:bodyPr/>
          <a:lstStyle/>
          <a:p>
            <a:r>
              <a:rPr lang="pt-PT" dirty="0"/>
              <a:t>A</a:t>
            </a:r>
            <a:r>
              <a:rPr lang="en-US" dirty="0" err="1"/>
              <a:t>tividade</a:t>
            </a:r>
            <a:r>
              <a:rPr lang="en-US" dirty="0"/>
              <a:t> 3</a:t>
            </a:r>
          </a:p>
        </p:txBody>
      </p:sp>
      <p:sp>
        <p:nvSpPr>
          <p:cNvPr id="22" name="CaixaDeTexto 21">
            <a:extLst>
              <a:ext uri="{FF2B5EF4-FFF2-40B4-BE49-F238E27FC236}">
                <a16:creationId xmlns:a16="http://schemas.microsoft.com/office/drawing/2014/main" id="{F709A480-B111-2D71-B0C7-487351EB261A}"/>
              </a:ext>
            </a:extLst>
          </p:cNvPr>
          <p:cNvSpPr txBox="1"/>
          <p:nvPr/>
        </p:nvSpPr>
        <p:spPr>
          <a:xfrm>
            <a:off x="408213" y="2808514"/>
            <a:ext cx="5594002" cy="2031325"/>
          </a:xfrm>
          <a:prstGeom prst="rect">
            <a:avLst/>
          </a:prstGeom>
          <a:noFill/>
        </p:spPr>
        <p:txBody>
          <a:bodyPr wrap="square" rtlCol="0">
            <a:spAutoFit/>
          </a:bodyPr>
          <a:lstStyle/>
          <a:p>
            <a:r>
              <a:rPr lang="pt-PT" dirty="0"/>
              <a:t>Na atividade seguinte é nos apresentado o ciclo de ATP/ADP que consiste na interconversão entre duas moléculas, o trifosfato de adenosina (ATP) e o difosfato de adenosina (ADP), que ocorre dentro das células e é central para o metabolismo energético nos organismos vivos. nesta atividade é nos apresentada uma imagem do ciclo em questão, com uma fácil interpretação percebemos que existem variações nos níveis de ATP que pode ter consequências como a temporária inibição ou ativação das enzimas glicolíticas. Observamos também que existem algumas enzimas que são reguladas pela ATP como a </a:t>
            </a:r>
            <a:r>
              <a:rPr lang="pt-PT" dirty="0" err="1"/>
              <a:t>fosfofrutoquinase</a:t>
            </a:r>
            <a:r>
              <a:rPr lang="pt-PT" dirty="0"/>
              <a:t> e a piruvato </a:t>
            </a:r>
            <a:r>
              <a:rPr lang="pt-PT" dirty="0" err="1"/>
              <a:t>cinase</a:t>
            </a:r>
            <a:r>
              <a:rPr lang="pt-PT" dirty="0"/>
              <a:t>.</a:t>
            </a:r>
            <a:endParaRPr lang="en-US" dirty="0"/>
          </a:p>
        </p:txBody>
      </p:sp>
      <p:pic>
        <p:nvPicPr>
          <p:cNvPr id="7" name="Marcador de Posição de Conteúdo 6" descr="Uma imagem com diagrama&#10;&#10;Descrição gerada automaticamente">
            <a:extLst>
              <a:ext uri="{FF2B5EF4-FFF2-40B4-BE49-F238E27FC236}">
                <a16:creationId xmlns:a16="http://schemas.microsoft.com/office/drawing/2014/main" id="{B5031D3F-5B97-E372-3F65-B176767E070B}"/>
              </a:ext>
            </a:extLst>
          </p:cNvPr>
          <p:cNvPicPr>
            <a:picLocks noGrp="1" noChangeAspect="1"/>
          </p:cNvPicPr>
          <p:nvPr>
            <p:ph idx="1"/>
          </p:nvPr>
        </p:nvPicPr>
        <p:blipFill>
          <a:blip r:embed="rId2"/>
          <a:stretch>
            <a:fillRect/>
          </a:stretch>
        </p:blipFill>
        <p:spPr>
          <a:xfrm>
            <a:off x="7520653" y="3357738"/>
            <a:ext cx="3064794" cy="3382962"/>
          </a:xfrm>
        </p:spPr>
      </p:pic>
      <p:pic>
        <p:nvPicPr>
          <p:cNvPr id="9" name="Imagem 8" descr="Uma imagem com diagrama&#10;&#10;Descrição gerada automaticamente">
            <a:extLst>
              <a:ext uri="{FF2B5EF4-FFF2-40B4-BE49-F238E27FC236}">
                <a16:creationId xmlns:a16="http://schemas.microsoft.com/office/drawing/2014/main" id="{9919692C-EB04-EA18-9A4F-AC1982BAA70B}"/>
              </a:ext>
            </a:extLst>
          </p:cNvPr>
          <p:cNvPicPr>
            <a:picLocks noChangeAspect="1"/>
          </p:cNvPicPr>
          <p:nvPr/>
        </p:nvPicPr>
        <p:blipFill>
          <a:blip r:embed="rId3"/>
          <a:stretch>
            <a:fillRect/>
          </a:stretch>
        </p:blipFill>
        <p:spPr>
          <a:xfrm>
            <a:off x="7515671" y="117300"/>
            <a:ext cx="3064793" cy="3382962"/>
          </a:xfrm>
          <a:prstGeom prst="rect">
            <a:avLst/>
          </a:prstGeom>
        </p:spPr>
      </p:pic>
    </p:spTree>
    <p:extLst>
      <p:ext uri="{BB962C8B-B14F-4D97-AF65-F5344CB8AC3E}">
        <p14:creationId xmlns:p14="http://schemas.microsoft.com/office/powerpoint/2010/main" val="278220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p:txBody>
          <a:bodyPr/>
          <a:lstStyle/>
          <a:p>
            <a:r>
              <a:rPr lang="pt-PT" dirty="0"/>
              <a:t>A</a:t>
            </a:r>
            <a:r>
              <a:rPr lang="en-US" dirty="0" err="1"/>
              <a:t>tividade</a:t>
            </a:r>
            <a:r>
              <a:rPr lang="en-US" dirty="0"/>
              <a:t> 4</a:t>
            </a:r>
          </a:p>
        </p:txBody>
      </p:sp>
      <p:sp>
        <p:nvSpPr>
          <p:cNvPr id="22" name="CaixaDeTexto 21">
            <a:extLst>
              <a:ext uri="{FF2B5EF4-FFF2-40B4-BE49-F238E27FC236}">
                <a16:creationId xmlns:a16="http://schemas.microsoft.com/office/drawing/2014/main" id="{F709A480-B111-2D71-B0C7-487351EB261A}"/>
              </a:ext>
            </a:extLst>
          </p:cNvPr>
          <p:cNvSpPr txBox="1"/>
          <p:nvPr/>
        </p:nvSpPr>
        <p:spPr>
          <a:xfrm>
            <a:off x="630936" y="2641573"/>
            <a:ext cx="5594002" cy="3693319"/>
          </a:xfrm>
          <a:prstGeom prst="rect">
            <a:avLst/>
          </a:prstGeom>
          <a:noFill/>
        </p:spPr>
        <p:txBody>
          <a:bodyPr wrap="square" rtlCol="0">
            <a:spAutoFit/>
          </a:bodyPr>
          <a:lstStyle/>
          <a:p>
            <a:r>
              <a:rPr lang="pt-PT" dirty="0"/>
              <a:t>Na atividade 4 continuamos debruçados sobre o que ocorre num músculo em baixa atividade física. Foi nos possível perceber que nenhuma das regulações negativas de qualquer uma das enzimas glicolíticas pelo ATP faz uma diferença menor que 25% na produção de piruvato entre alta e baixa glucose sanguínea menor que 25%. Para além disso, foi nos possível perceber que a produção do piruvato iria geralmente diminuir caso existisse uma relação de regulação negativa do ATP para com as enzimas glicolíticas.</a:t>
            </a:r>
          </a:p>
          <a:p>
            <a:r>
              <a:rPr lang="pt-PT" dirty="0"/>
              <a:t>Nesta atividade foi possível perceber que a regulação negativa de PFK e de PK, duas enzimas glicolíticas importantes,  em condições de elevada glucose, diminui a produção de piruvato quando comparado com a não existência de qualquer regulação, devido ao facto de que nestas circunstâncias a disponibilidade de glucose para a glicólise é elevada, levando a um aumento na produção de ATP através da glicólise . Este aumento causa a regulação negativa das enzimas </a:t>
            </a:r>
            <a:r>
              <a:rPr lang="pt-PT" dirty="0" err="1"/>
              <a:t>fosfofructoquinase</a:t>
            </a:r>
            <a:r>
              <a:rPr lang="pt-PT" dirty="0"/>
              <a:t> (PFK) e </a:t>
            </a:r>
            <a:r>
              <a:rPr lang="pt-PT" dirty="0" err="1"/>
              <a:t>piruvate</a:t>
            </a:r>
            <a:r>
              <a:rPr lang="pt-PT" dirty="0"/>
              <a:t> </a:t>
            </a:r>
            <a:r>
              <a:rPr lang="pt-PT" dirty="0" err="1"/>
              <a:t>kinase</a:t>
            </a:r>
            <a:r>
              <a:rPr lang="pt-PT" dirty="0"/>
              <a:t> (PK) uma vez que esta regulação negativa é feita pelo ATP, resultando numa diminuição da atividade destas enzimas.</a:t>
            </a:r>
          </a:p>
        </p:txBody>
      </p:sp>
    </p:spTree>
    <p:extLst>
      <p:ext uri="{BB962C8B-B14F-4D97-AF65-F5344CB8AC3E}">
        <p14:creationId xmlns:p14="http://schemas.microsoft.com/office/powerpoint/2010/main" val="76204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p:txBody>
          <a:bodyPr/>
          <a:lstStyle/>
          <a:p>
            <a:r>
              <a:rPr lang="pt-PT" dirty="0"/>
              <a:t>A</a:t>
            </a:r>
            <a:r>
              <a:rPr lang="en-US" dirty="0" err="1"/>
              <a:t>tividade</a:t>
            </a:r>
            <a:r>
              <a:rPr lang="en-US" dirty="0"/>
              <a:t> 6</a:t>
            </a:r>
          </a:p>
        </p:txBody>
      </p:sp>
      <p:sp>
        <p:nvSpPr>
          <p:cNvPr id="22" name="CaixaDeTexto 21">
            <a:extLst>
              <a:ext uri="{FF2B5EF4-FFF2-40B4-BE49-F238E27FC236}">
                <a16:creationId xmlns:a16="http://schemas.microsoft.com/office/drawing/2014/main" id="{F709A480-B111-2D71-B0C7-487351EB261A}"/>
              </a:ext>
            </a:extLst>
          </p:cNvPr>
          <p:cNvSpPr txBox="1"/>
          <p:nvPr/>
        </p:nvSpPr>
        <p:spPr>
          <a:xfrm>
            <a:off x="630936" y="2641573"/>
            <a:ext cx="5594002" cy="3416320"/>
          </a:xfrm>
          <a:prstGeom prst="rect">
            <a:avLst/>
          </a:prstGeom>
          <a:noFill/>
        </p:spPr>
        <p:txBody>
          <a:bodyPr wrap="square" rtlCol="0">
            <a:spAutoFit/>
          </a:bodyPr>
          <a:lstStyle/>
          <a:p>
            <a:r>
              <a:rPr lang="pt-PT"/>
              <a:t>Em relação à atividade 6 estudamos como em condições de glicólise elevada, a via glicolítica apresenta uma maior atividade para gerar energia sobre a forma de ATP. A PFK catalisa a conversão de frutose-6-fosfato em frutose-1,6-bisfosfato, e a PK cataliza a conversão de fosfoenolpiruvato em piruvato. A regulação positiva destas enzimas refere se a sua ativação por certos metabólitos, como é o caso do AMP ou frutose-2,6-bisfosfato enquanto a regulação negativa é feita pelo ATP. Em particular o PFK quando regulado positivamente aumenta a sua atividade, aumentando assim a sua taxa de conversão referida resultando assim a produção de mais piruvato uma vez que o resultado desta conversão é um intermediário fundamental na via glicolítica que conduz à produção deste. Por outro lado, a regulação positiva de PK leva a um aumento da sua atividade aumentando a produção de piruvato enquanto a regulação negativa por ATP irá diminuir a atividade destas enzimas diminuindo a produção de piruvato. A regulação negativa por ATP irá diminuir a atividade destas enzimas diminuindo a produção de piruvato.</a:t>
            </a:r>
            <a:endParaRPr lang="pt-PT" dirty="0"/>
          </a:p>
        </p:txBody>
      </p:sp>
    </p:spTree>
    <p:extLst>
      <p:ext uri="{BB962C8B-B14F-4D97-AF65-F5344CB8AC3E}">
        <p14:creationId xmlns:p14="http://schemas.microsoft.com/office/powerpoint/2010/main" val="225579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p:txBody>
          <a:bodyPr/>
          <a:lstStyle/>
          <a:p>
            <a:r>
              <a:rPr lang="pt-PT" dirty="0"/>
              <a:t>A</a:t>
            </a:r>
            <a:r>
              <a:rPr lang="en-US" dirty="0" err="1"/>
              <a:t>tividade</a:t>
            </a:r>
            <a:r>
              <a:rPr lang="en-US" dirty="0"/>
              <a:t> 7</a:t>
            </a:r>
          </a:p>
        </p:txBody>
      </p:sp>
      <p:sp>
        <p:nvSpPr>
          <p:cNvPr id="22" name="CaixaDeTexto 21">
            <a:extLst>
              <a:ext uri="{FF2B5EF4-FFF2-40B4-BE49-F238E27FC236}">
                <a16:creationId xmlns:a16="http://schemas.microsoft.com/office/drawing/2014/main" id="{F709A480-B111-2D71-B0C7-487351EB261A}"/>
              </a:ext>
            </a:extLst>
          </p:cNvPr>
          <p:cNvSpPr txBox="1"/>
          <p:nvPr/>
        </p:nvSpPr>
        <p:spPr>
          <a:xfrm>
            <a:off x="175862" y="2641569"/>
            <a:ext cx="5594002" cy="3139321"/>
          </a:xfrm>
          <a:prstGeom prst="rect">
            <a:avLst/>
          </a:prstGeom>
          <a:noFill/>
        </p:spPr>
        <p:txBody>
          <a:bodyPr wrap="square" rtlCol="0">
            <a:spAutoFit/>
          </a:bodyPr>
          <a:lstStyle/>
          <a:p>
            <a:r>
              <a:rPr lang="pt-PT" dirty="0"/>
              <a:t>A atividade 7 faz nos perceber as relações existentes entre a glucose o piruvato e a ATP e como é que as suas relações ajudam a regular a homeostase na célula.</a:t>
            </a:r>
          </a:p>
          <a:p>
            <a:r>
              <a:rPr lang="pt-PT" dirty="0"/>
              <a:t>A glucose é um açúcar simples que é decomposto através de uma série de reações enzimáticas no citoplasma para produzir o piruvato, um intermediário chave no metabolismo energético. O piruvato pode ainda ser metabolizado através do processo de respiração celular para gerar ATP, a moeda energética primária da célula.</a:t>
            </a:r>
          </a:p>
          <a:p>
            <a:r>
              <a:rPr lang="pt-PT" dirty="0"/>
              <a:t>As ligações entre glicose, piruvato e ATP são rigorosamente reguladas para manter a homeostase na célula. Quando os níveis de glucose são elevados, as células aumentam a sua absorção de glicose e aumentam a taxa de glicólise, o processo pelo qual a glicose é decomposta em piruvato. Este aumento da glicólise resulta na produção de mais piruvato, que pode ser convertido em ATP através da respiração celular.</a:t>
            </a:r>
          </a:p>
        </p:txBody>
      </p:sp>
      <p:sp>
        <p:nvSpPr>
          <p:cNvPr id="3" name="CaixaDeTexto 2">
            <a:extLst>
              <a:ext uri="{FF2B5EF4-FFF2-40B4-BE49-F238E27FC236}">
                <a16:creationId xmlns:a16="http://schemas.microsoft.com/office/drawing/2014/main" id="{DDC5425B-7C33-9C70-A578-2B6E1FD29411}"/>
              </a:ext>
            </a:extLst>
          </p:cNvPr>
          <p:cNvSpPr txBox="1"/>
          <p:nvPr/>
        </p:nvSpPr>
        <p:spPr>
          <a:xfrm>
            <a:off x="5920138" y="2364571"/>
            <a:ext cx="6096000" cy="3693319"/>
          </a:xfrm>
          <a:prstGeom prst="rect">
            <a:avLst/>
          </a:prstGeom>
          <a:noFill/>
        </p:spPr>
        <p:txBody>
          <a:bodyPr wrap="square">
            <a:spAutoFit/>
          </a:bodyPr>
          <a:lstStyle/>
          <a:p>
            <a:r>
              <a:rPr lang="pt-PT" dirty="0"/>
              <a:t>Contudo, quando os níveis de glucose são baixos, as células podem mudar para outras fontes de energia, tais como gorduras ou proteínas, para manter a produção de energia. Alternativamente, as células podem gerar glicose através do processo de </a:t>
            </a:r>
            <a:r>
              <a:rPr lang="pt-PT" dirty="0" err="1"/>
              <a:t>gliconeogênese</a:t>
            </a:r>
            <a:r>
              <a:rPr lang="pt-PT" dirty="0"/>
              <a:t>, no qual moléculas não-carboidratos são convertidas em glicose.</a:t>
            </a:r>
          </a:p>
          <a:p>
            <a:r>
              <a:rPr lang="pt-PT" dirty="0"/>
              <a:t>Para além de manter a produção de energia, as ligações entre glicose, piruvato e ATP também ajudam a regular o metabolismo celular. Por exemplo, o ATP serve como um regulador alérgico de muitas enzimas metabólicas, ajudando a regular as taxas das vias metabólicas. Além disso, o piruvato é um intermediário importante em várias vias metabólicas, incluindo o ciclo de </a:t>
            </a:r>
            <a:r>
              <a:rPr lang="pt-PT" dirty="0" err="1"/>
              <a:t>Krebs</a:t>
            </a:r>
            <a:r>
              <a:rPr lang="pt-PT" dirty="0"/>
              <a:t> e a produção de aminoácidos e nucleótidos.</a:t>
            </a:r>
          </a:p>
          <a:p>
            <a:r>
              <a:rPr lang="pt-PT" dirty="0"/>
              <a:t>Globalmente, as ligações entre glicose, piruvato e ATP são essenciais para manter a homeostase na célula. Ao regular firmemente as taxas das vias metabólicas e ao ajustar-se às mudanças na disponibilidade de energia, as células podem garantir que têm a energia de que necessitam para desempenhar as suas funções essenciais.</a:t>
            </a:r>
          </a:p>
        </p:txBody>
      </p:sp>
    </p:spTree>
    <p:extLst>
      <p:ext uri="{BB962C8B-B14F-4D97-AF65-F5344CB8AC3E}">
        <p14:creationId xmlns:p14="http://schemas.microsoft.com/office/powerpoint/2010/main" val="251416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p:txBody>
          <a:bodyPr/>
          <a:lstStyle/>
          <a:p>
            <a:r>
              <a:rPr lang="pt-PT" dirty="0"/>
              <a:t>A</a:t>
            </a:r>
            <a:r>
              <a:rPr lang="en-US" dirty="0" err="1"/>
              <a:t>tividade</a:t>
            </a:r>
            <a:r>
              <a:rPr lang="en-US" dirty="0"/>
              <a:t> 8</a:t>
            </a:r>
          </a:p>
        </p:txBody>
      </p:sp>
      <p:sp>
        <p:nvSpPr>
          <p:cNvPr id="22" name="CaixaDeTexto 21">
            <a:extLst>
              <a:ext uri="{FF2B5EF4-FFF2-40B4-BE49-F238E27FC236}">
                <a16:creationId xmlns:a16="http://schemas.microsoft.com/office/drawing/2014/main" id="{F709A480-B111-2D71-B0C7-487351EB261A}"/>
              </a:ext>
            </a:extLst>
          </p:cNvPr>
          <p:cNvSpPr txBox="1"/>
          <p:nvPr/>
        </p:nvSpPr>
        <p:spPr>
          <a:xfrm>
            <a:off x="630936" y="2641573"/>
            <a:ext cx="5594002" cy="2031325"/>
          </a:xfrm>
          <a:prstGeom prst="rect">
            <a:avLst/>
          </a:prstGeom>
          <a:noFill/>
        </p:spPr>
        <p:txBody>
          <a:bodyPr wrap="square" rtlCol="0">
            <a:spAutoFit/>
          </a:bodyPr>
          <a:lstStyle/>
          <a:p>
            <a:r>
              <a:rPr lang="pt-PT"/>
              <a:t>A atividade 8 é nos apresentada uma via que faz trocas de glucose com o fígado e com um músculo. Com essas imagens conseguimos observar que existem algumas semelhanças e diferenças entre o processo de glicólise em cada um, entre as quais, no fígado a glicose-6-fosfato é convertida a partir da enzima glucocinase enquanto que no músculo não, pois a enzima hexocinase é a que no músculo converte a glicose-6-fosfato. Outra diferença que podemos observar é que no fígado existe um “storage” que armazena glicose enquanto que no músculo não existe armazém de glicose.</a:t>
            </a:r>
            <a:endParaRPr lang="pt-PT" dirty="0"/>
          </a:p>
        </p:txBody>
      </p:sp>
    </p:spTree>
    <p:extLst>
      <p:ext uri="{BB962C8B-B14F-4D97-AF65-F5344CB8AC3E}">
        <p14:creationId xmlns:p14="http://schemas.microsoft.com/office/powerpoint/2010/main" val="110060409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D2896BB-5566-4403-84AA-2FD10D962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Sketch presentation</Template>
  <TotalTime>259</TotalTime>
  <Words>1481</Words>
  <Application>Microsoft Office PowerPoint</Application>
  <PresentationFormat>Ecrã Panorâmico</PresentationFormat>
  <Paragraphs>48</Paragraphs>
  <Slides>13</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13</vt:i4>
      </vt:variant>
    </vt:vector>
  </HeadingPairs>
  <TitlesOfParts>
    <vt:vector size="18" baseType="lpstr">
      <vt:lpstr>Arial</vt:lpstr>
      <vt:lpstr>Calibri</vt:lpstr>
      <vt:lpstr>The Hand Black</vt:lpstr>
      <vt:lpstr>The Serif Hand Black</vt:lpstr>
      <vt:lpstr>SketchyVTI</vt:lpstr>
      <vt:lpstr>Metabolismo e rEGULAÇão</vt:lpstr>
      <vt:lpstr>Introdução</vt:lpstr>
      <vt:lpstr>Atividade 1</vt:lpstr>
      <vt:lpstr>Atividade 2</vt:lpstr>
      <vt:lpstr>Atividade 3</vt:lpstr>
      <vt:lpstr>Atividade 4</vt:lpstr>
      <vt:lpstr>Atividade 6</vt:lpstr>
      <vt:lpstr>Atividade 7</vt:lpstr>
      <vt:lpstr>Atividade 8</vt:lpstr>
      <vt:lpstr>Atividade 9</vt:lpstr>
      <vt:lpstr>Atividade 10</vt:lpstr>
      <vt:lpstr>Atividade 11</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Metabolismo e rEGULAÇão</dc:title>
  <dc:creator>Pedro Salvador da Silva Pacheco</dc:creator>
  <cp:lastModifiedBy>Diogo Barata</cp:lastModifiedBy>
  <cp:revision>11</cp:revision>
  <dcterms:created xsi:type="dcterms:W3CDTF">2023-04-23T10:45:14Z</dcterms:created>
  <dcterms:modified xsi:type="dcterms:W3CDTF">2023-04-23T20:57:53Z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