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909D2-CE0F-474A-8AAB-851E024A2949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99843-DE9E-48EC-9B8C-7FD25735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0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Salvador Ollero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26D0C50-7C58-41C6-8128-5FD2AA1CC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7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Salvador Ollero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0C50-7C58-41C6-8128-5FD2AA1CC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4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Salvador Ollero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0C50-7C58-41C6-8128-5FD2AA1CC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2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Salvador Ollero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0C50-7C58-41C6-8128-5FD2AA1CC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r>
              <a:rPr lang="en-US"/>
              <a:t>7/5/2022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Salvador Ollero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26D0C50-7C58-41C6-8128-5FD2AA1CC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8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Salvador Ollero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0C50-7C58-41C6-8128-5FD2AA1CC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2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Salvador Ollero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0C50-7C58-41C6-8128-5FD2AA1CC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0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Salvador Ollero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0C50-7C58-41C6-8128-5FD2AA1CC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0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Salvador Ollero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0C50-7C58-41C6-8128-5FD2AA1CC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6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Salvador Ollero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0C50-7C58-41C6-8128-5FD2AA1CC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7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7/5/2022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0C50-7C58-41C6-8128-5FD2AA1CC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2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7/5/2022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Salvador Ollero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26D0C50-7C58-41C6-8128-5FD2AA1CC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8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D0946-9622-8701-0A33-958DCEF8F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SAVA - Task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E09D9-0F62-9FA0-97E3-FC03A8193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2 – System level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40CB4-C2EE-0786-36B4-1909C0B9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474D5-40D1-7FE7-0A78-5E4969F2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Salvador Ollero</a:t>
            </a:r>
          </a:p>
        </p:txBody>
      </p:sp>
    </p:spTree>
    <p:extLst>
      <p:ext uri="{BB962C8B-B14F-4D97-AF65-F5344CB8AC3E}">
        <p14:creationId xmlns:p14="http://schemas.microsoft.com/office/powerpoint/2010/main" val="422407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C1FADD-CBFA-26A1-EF4E-B4B0EEE0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687" y="574625"/>
            <a:ext cx="8747442" cy="488908"/>
          </a:xfrm>
        </p:spPr>
        <p:txBody>
          <a:bodyPr>
            <a:normAutofit fontScale="90000"/>
          </a:bodyPr>
          <a:lstStyle/>
          <a:p>
            <a:r>
              <a:rPr lang="en-US" dirty="0"/>
              <a:t>Small data cloud architecture</a:t>
            </a:r>
          </a:p>
        </p:txBody>
      </p:sp>
      <p:pic>
        <p:nvPicPr>
          <p:cNvPr id="1028" name="Picture 4" descr="Icono Usuario en User Interface">
            <a:extLst>
              <a:ext uri="{FF2B5EF4-FFF2-40B4-BE49-F238E27FC236}">
                <a16:creationId xmlns:a16="http://schemas.microsoft.com/office/drawing/2014/main" id="{1F286AE0-7A6F-80EE-D861-D378500C4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3" y="305824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ye icon png vector - Pixsector">
            <a:extLst>
              <a:ext uri="{FF2B5EF4-FFF2-40B4-BE49-F238E27FC236}">
                <a16:creationId xmlns:a16="http://schemas.microsoft.com/office/drawing/2014/main" id="{FFA62C06-3D38-D8AB-CFFC-9A2CBCDA8B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3" t="34789" r="24910" b="33833"/>
          <a:stretch/>
        </p:blipFill>
        <p:spPr bwMode="auto">
          <a:xfrm>
            <a:off x="4186451" y="3140309"/>
            <a:ext cx="1215608" cy="74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atabase Backup Icon Vector, Filled Flat Sign, Solid Pictogram Isolated on  White. Symbol, Logo Illustration. Stock Vector - Illustration of icon,  digital: 92664898">
            <a:extLst>
              <a:ext uri="{FF2B5EF4-FFF2-40B4-BE49-F238E27FC236}">
                <a16:creationId xmlns:a16="http://schemas.microsoft.com/office/drawing/2014/main" id="{5BACBCE9-23E5-BCF3-509A-F35720B4A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9" t="17473" r="14654" b="20441"/>
          <a:stretch/>
        </p:blipFill>
        <p:spPr bwMode="auto">
          <a:xfrm>
            <a:off x="7110879" y="4252017"/>
            <a:ext cx="914400" cy="87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AC70145-C312-36DD-61E9-DD14AC67D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677" y="301275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Black check mark icon - Free black check mark icons">
            <a:extLst>
              <a:ext uri="{FF2B5EF4-FFF2-40B4-BE49-F238E27FC236}">
                <a16:creationId xmlns:a16="http://schemas.microsoft.com/office/drawing/2014/main" id="{3B97B797-B099-7B2D-DF9F-5BAFA0AFC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875" y="2167506"/>
            <a:ext cx="684409" cy="68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cono Marca, python en LibreICONS Black">
            <a:extLst>
              <a:ext uri="{FF2B5EF4-FFF2-40B4-BE49-F238E27FC236}">
                <a16:creationId xmlns:a16="http://schemas.microsoft.com/office/drawing/2014/main" id="{8DE096DB-22CA-EC6C-3028-63DF32461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800" y="3050854"/>
            <a:ext cx="990957" cy="99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Icono Archivo, log, formato, tipo de en Dompicon Glyph File Format 2">
            <a:extLst>
              <a:ext uri="{FF2B5EF4-FFF2-40B4-BE49-F238E27FC236}">
                <a16:creationId xmlns:a16="http://schemas.microsoft.com/office/drawing/2014/main" id="{D0D7FFF0-2AAC-0F24-CD01-FF4190B95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193" y="305517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6" descr="NoSQL Database Moladb Svg Png Icon Free Download (#378457) -  OnlineWebFonts.COM">
            <a:extLst>
              <a:ext uri="{FF2B5EF4-FFF2-40B4-BE49-F238E27FC236}">
                <a16:creationId xmlns:a16="http://schemas.microsoft.com/office/drawing/2014/main" id="{D16F8F63-F53D-A40A-5E2D-791428354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064" y="4280586"/>
            <a:ext cx="63784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1A7C0B-EA9E-DC9C-46F9-845E73ACDC24}"/>
              </a:ext>
            </a:extLst>
          </p:cNvPr>
          <p:cNvSpPr txBox="1"/>
          <p:nvPr/>
        </p:nvSpPr>
        <p:spPr>
          <a:xfrm>
            <a:off x="806747" y="4219575"/>
            <a:ext cx="6619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User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F7CA20-8D3D-57AC-FB13-78474AB04A40}"/>
              </a:ext>
            </a:extLst>
          </p:cNvPr>
          <p:cNvSpPr txBox="1"/>
          <p:nvPr/>
        </p:nvSpPr>
        <p:spPr>
          <a:xfrm>
            <a:off x="2436677" y="4219575"/>
            <a:ext cx="66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SFTP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7D3D6A-635C-65A3-4C3A-3CE8D83A83DE}"/>
              </a:ext>
            </a:extLst>
          </p:cNvPr>
          <p:cNvSpPr txBox="1"/>
          <p:nvPr/>
        </p:nvSpPr>
        <p:spPr>
          <a:xfrm>
            <a:off x="4186451" y="4215199"/>
            <a:ext cx="806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Watcher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11ABE2-E7B7-38E5-497A-64CF70072E7E}"/>
              </a:ext>
            </a:extLst>
          </p:cNvPr>
          <p:cNvSpPr txBox="1"/>
          <p:nvPr/>
        </p:nvSpPr>
        <p:spPr>
          <a:xfrm>
            <a:off x="7063778" y="1622359"/>
            <a:ext cx="100860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Validations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D2BA04-84BE-FB84-1E97-479198FB4CF3}"/>
              </a:ext>
            </a:extLst>
          </p:cNvPr>
          <p:cNvSpPr txBox="1"/>
          <p:nvPr/>
        </p:nvSpPr>
        <p:spPr>
          <a:xfrm>
            <a:off x="7192341" y="5303597"/>
            <a:ext cx="75147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Backup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2AF511-7682-BF90-0C47-D6DC54B2B58C}"/>
              </a:ext>
            </a:extLst>
          </p:cNvPr>
          <p:cNvSpPr txBox="1"/>
          <p:nvPr/>
        </p:nvSpPr>
        <p:spPr>
          <a:xfrm>
            <a:off x="8355004" y="4214812"/>
            <a:ext cx="75147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Python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BD804D-3BF3-DAEE-0F27-EA99EDD55FE2}"/>
              </a:ext>
            </a:extLst>
          </p:cNvPr>
          <p:cNvSpPr txBox="1"/>
          <p:nvPr/>
        </p:nvSpPr>
        <p:spPr>
          <a:xfrm>
            <a:off x="9473248" y="5332165"/>
            <a:ext cx="116415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SQL Database</a:t>
            </a:r>
          </a:p>
        </p:txBody>
      </p:sp>
      <p:pic>
        <p:nvPicPr>
          <p:cNvPr id="1054" name="Picture 30" descr="Icono Microsoft sharepoint, en Material Design">
            <a:extLst>
              <a:ext uri="{FF2B5EF4-FFF2-40B4-BE49-F238E27FC236}">
                <a16:creationId xmlns:a16="http://schemas.microsoft.com/office/drawing/2014/main" id="{CCEEA6DB-9B79-2821-0EF8-009ED672C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0165" y="1911388"/>
            <a:ext cx="967025" cy="9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6CD5DBF-160D-8F5F-CCE0-D39A82350FF4}"/>
              </a:ext>
            </a:extLst>
          </p:cNvPr>
          <p:cNvSpPr txBox="1"/>
          <p:nvPr/>
        </p:nvSpPr>
        <p:spPr>
          <a:xfrm>
            <a:off x="9344686" y="1634389"/>
            <a:ext cx="100860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Sharepoint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A17B9E00-F21E-C902-5F5F-1A29043C1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062" y="3093274"/>
            <a:ext cx="894354" cy="94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BD81899-77EB-64DE-4A46-61D7CDF1C33D}"/>
              </a:ext>
            </a:extLst>
          </p:cNvPr>
          <p:cNvSpPr txBox="1"/>
          <p:nvPr/>
        </p:nvSpPr>
        <p:spPr>
          <a:xfrm>
            <a:off x="10367190" y="4063021"/>
            <a:ext cx="98397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Reporting Tool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0B0C8B-37EA-5B88-60DD-9A715A81D580}"/>
              </a:ext>
            </a:extLst>
          </p:cNvPr>
          <p:cNvSpPr txBox="1"/>
          <p:nvPr/>
        </p:nvSpPr>
        <p:spPr>
          <a:xfrm>
            <a:off x="2436677" y="4228714"/>
            <a:ext cx="66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SFTP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992B45-D899-96FB-CD34-9CD8E1016455}"/>
              </a:ext>
            </a:extLst>
          </p:cNvPr>
          <p:cNvSpPr txBox="1"/>
          <p:nvPr/>
        </p:nvSpPr>
        <p:spPr>
          <a:xfrm>
            <a:off x="4186451" y="4224338"/>
            <a:ext cx="806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Watcher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512521-0CB3-CB48-507E-9F3DDC71BAB8}"/>
              </a:ext>
            </a:extLst>
          </p:cNvPr>
          <p:cNvSpPr txBox="1"/>
          <p:nvPr/>
        </p:nvSpPr>
        <p:spPr>
          <a:xfrm>
            <a:off x="6040399" y="4176713"/>
            <a:ext cx="6619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Log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B33BFD-6B1F-EBAD-A2F7-05CDDC9FFFE4}"/>
              </a:ext>
            </a:extLst>
          </p:cNvPr>
          <p:cNvSpPr txBox="1"/>
          <p:nvPr/>
        </p:nvSpPr>
        <p:spPr>
          <a:xfrm>
            <a:off x="2454324" y="4228714"/>
            <a:ext cx="6619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SFTP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A322F6-F4CE-2D79-80FC-8A0D0840E63D}"/>
              </a:ext>
            </a:extLst>
          </p:cNvPr>
          <p:cNvSpPr txBox="1"/>
          <p:nvPr/>
        </p:nvSpPr>
        <p:spPr>
          <a:xfrm>
            <a:off x="4233552" y="4219576"/>
            <a:ext cx="80653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Watcher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2A5257-1AAE-895E-719F-397DB8768B19}"/>
              </a:ext>
            </a:extLst>
          </p:cNvPr>
          <p:cNvCxnSpPr>
            <a:stCxn id="1028" idx="3"/>
          </p:cNvCxnSpPr>
          <p:nvPr/>
        </p:nvCxnSpPr>
        <p:spPr>
          <a:xfrm>
            <a:off x="1601303" y="3515449"/>
            <a:ext cx="710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6242E8A-CAEA-4B53-6425-2829B6750A35}"/>
              </a:ext>
            </a:extLst>
          </p:cNvPr>
          <p:cNvCxnSpPr/>
          <p:nvPr/>
        </p:nvCxnSpPr>
        <p:spPr>
          <a:xfrm>
            <a:off x="3476057" y="3504194"/>
            <a:ext cx="710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0E37FA2-59D9-18E0-438C-AA4176065173}"/>
              </a:ext>
            </a:extLst>
          </p:cNvPr>
          <p:cNvCxnSpPr/>
          <p:nvPr/>
        </p:nvCxnSpPr>
        <p:spPr>
          <a:xfrm>
            <a:off x="5330005" y="3498426"/>
            <a:ext cx="710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FC938A-12A4-479C-9AE6-D40CE606F813}"/>
              </a:ext>
            </a:extLst>
          </p:cNvPr>
          <p:cNvCxnSpPr>
            <a:cxnSpLocks/>
            <a:stCxn id="19" idx="3"/>
            <a:endCxn id="1046" idx="2"/>
          </p:cNvCxnSpPr>
          <p:nvPr/>
        </p:nvCxnSpPr>
        <p:spPr>
          <a:xfrm flipV="1">
            <a:off x="6828593" y="2851915"/>
            <a:ext cx="739487" cy="66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55ABCD6-4CBC-E16B-CD38-AB28E478AA72}"/>
              </a:ext>
            </a:extLst>
          </p:cNvPr>
          <p:cNvCxnSpPr>
            <a:cxnSpLocks/>
            <a:stCxn id="19" idx="3"/>
            <a:endCxn id="1038" idx="0"/>
          </p:cNvCxnSpPr>
          <p:nvPr/>
        </p:nvCxnSpPr>
        <p:spPr>
          <a:xfrm>
            <a:off x="6828593" y="3512375"/>
            <a:ext cx="739486" cy="73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A857CA5-7712-4762-A925-9AADE7BB73B3}"/>
              </a:ext>
            </a:extLst>
          </p:cNvPr>
          <p:cNvCxnSpPr>
            <a:cxnSpLocks/>
            <a:stCxn id="1046" idx="2"/>
            <a:endCxn id="1048" idx="1"/>
          </p:cNvCxnSpPr>
          <p:nvPr/>
        </p:nvCxnSpPr>
        <p:spPr>
          <a:xfrm>
            <a:off x="7568080" y="2851915"/>
            <a:ext cx="692720" cy="694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6AF9A2C-E930-7A47-166B-6045F279DD75}"/>
              </a:ext>
            </a:extLst>
          </p:cNvPr>
          <p:cNvCxnSpPr>
            <a:cxnSpLocks/>
            <a:stCxn id="1038" idx="0"/>
            <a:endCxn id="1048" idx="1"/>
          </p:cNvCxnSpPr>
          <p:nvPr/>
        </p:nvCxnSpPr>
        <p:spPr>
          <a:xfrm flipV="1">
            <a:off x="7568079" y="3546333"/>
            <a:ext cx="692721" cy="70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D60E5F4-72EA-038B-017B-D310A720B656}"/>
              </a:ext>
            </a:extLst>
          </p:cNvPr>
          <p:cNvCxnSpPr>
            <a:cxnSpLocks/>
            <a:stCxn id="1048" idx="3"/>
            <a:endCxn id="1054" idx="2"/>
          </p:cNvCxnSpPr>
          <p:nvPr/>
        </p:nvCxnSpPr>
        <p:spPr>
          <a:xfrm flipV="1">
            <a:off x="9251757" y="2878413"/>
            <a:ext cx="631921" cy="667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2229972-32A3-68D2-A883-0C3FADC1C102}"/>
              </a:ext>
            </a:extLst>
          </p:cNvPr>
          <p:cNvCxnSpPr>
            <a:cxnSpLocks/>
            <a:stCxn id="1054" idx="2"/>
            <a:endCxn id="1056" idx="1"/>
          </p:cNvCxnSpPr>
          <p:nvPr/>
        </p:nvCxnSpPr>
        <p:spPr>
          <a:xfrm>
            <a:off x="9883678" y="2878413"/>
            <a:ext cx="590384" cy="68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62C43FB-BD2E-1148-E1EF-F1278E0F72E0}"/>
              </a:ext>
            </a:extLst>
          </p:cNvPr>
          <p:cNvCxnSpPr>
            <a:cxnSpLocks/>
            <a:stCxn id="1048" idx="3"/>
            <a:endCxn id="21" idx="0"/>
          </p:cNvCxnSpPr>
          <p:nvPr/>
        </p:nvCxnSpPr>
        <p:spPr>
          <a:xfrm>
            <a:off x="9251757" y="3546333"/>
            <a:ext cx="597231" cy="73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952C99-F802-6306-C07E-A96339FF8690}"/>
              </a:ext>
            </a:extLst>
          </p:cNvPr>
          <p:cNvCxnSpPr>
            <a:cxnSpLocks/>
            <a:stCxn id="21" idx="0"/>
            <a:endCxn id="1056" idx="1"/>
          </p:cNvCxnSpPr>
          <p:nvPr/>
        </p:nvCxnSpPr>
        <p:spPr>
          <a:xfrm flipV="1">
            <a:off x="9848988" y="3567543"/>
            <a:ext cx="625074" cy="71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D2DEF666-87F7-30CF-1E87-ECA55D6CD392}"/>
              </a:ext>
            </a:extLst>
          </p:cNvPr>
          <p:cNvSpPr/>
          <p:nvPr/>
        </p:nvSpPr>
        <p:spPr>
          <a:xfrm>
            <a:off x="686903" y="1423987"/>
            <a:ext cx="3010681" cy="52435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EF87BE6-A1E8-7BBC-3842-931687F145E6}"/>
              </a:ext>
            </a:extLst>
          </p:cNvPr>
          <p:cNvSpPr/>
          <p:nvPr/>
        </p:nvSpPr>
        <p:spPr>
          <a:xfrm>
            <a:off x="3748232" y="1420054"/>
            <a:ext cx="5471135" cy="52435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D8FFA2D-3C91-A1EC-A873-51F831498B8C}"/>
              </a:ext>
            </a:extLst>
          </p:cNvPr>
          <p:cNvSpPr/>
          <p:nvPr/>
        </p:nvSpPr>
        <p:spPr>
          <a:xfrm>
            <a:off x="9248433" y="1420054"/>
            <a:ext cx="2093375" cy="52435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E7612BA-3418-DFC2-2880-05116F200F7B}"/>
              </a:ext>
            </a:extLst>
          </p:cNvPr>
          <p:cNvSpPr txBox="1"/>
          <p:nvPr/>
        </p:nvSpPr>
        <p:spPr>
          <a:xfrm>
            <a:off x="735310" y="6353171"/>
            <a:ext cx="127117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Local Server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E5ED0B9-F1B3-2E2D-6A51-0F1EC8C5F268}"/>
              </a:ext>
            </a:extLst>
          </p:cNvPr>
          <p:cNvSpPr txBox="1"/>
          <p:nvPr/>
        </p:nvSpPr>
        <p:spPr>
          <a:xfrm>
            <a:off x="3768910" y="6358380"/>
            <a:ext cx="127117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Cloud Pipeline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F8E129D-3BC7-68C9-4D3A-81BCEC4F8093}"/>
              </a:ext>
            </a:extLst>
          </p:cNvPr>
          <p:cNvSpPr txBox="1"/>
          <p:nvPr/>
        </p:nvSpPr>
        <p:spPr>
          <a:xfrm>
            <a:off x="9270015" y="6353172"/>
            <a:ext cx="127117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Reporting</a:t>
            </a:r>
          </a:p>
        </p:txBody>
      </p:sp>
      <p:sp>
        <p:nvSpPr>
          <p:cNvPr id="81" name="Date Placeholder 80">
            <a:extLst>
              <a:ext uri="{FF2B5EF4-FFF2-40B4-BE49-F238E27FC236}">
                <a16:creationId xmlns:a16="http://schemas.microsoft.com/office/drawing/2014/main" id="{0F7B6321-66D7-A8DC-7215-821E58A6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7/5/2022</a:t>
            </a:r>
          </a:p>
        </p:txBody>
      </p:sp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E96D2BA2-2AA8-7D63-76EA-EC3CE81E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Salvador Ollero</a:t>
            </a:r>
          </a:p>
        </p:txBody>
      </p:sp>
    </p:spTree>
    <p:extLst>
      <p:ext uri="{BB962C8B-B14F-4D97-AF65-F5344CB8AC3E}">
        <p14:creationId xmlns:p14="http://schemas.microsoft.com/office/powerpoint/2010/main" val="257782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A6DD-125F-A1F3-C3DD-5983C139F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DATA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1CE2A-DEEC-6A14-7A10-0CDF21686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user drops a file in the SFTP: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Virtual Machine and a File share system are needed .</a:t>
            </a:r>
          </a:p>
          <a:p>
            <a:r>
              <a:rPr lang="en-US" dirty="0"/>
              <a:t>The watcher will trigger the cloud based pipeline: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 cloud orchestrator such as DataFactory would be a nice to have.</a:t>
            </a:r>
          </a:p>
          <a:p>
            <a:r>
              <a:rPr lang="en-US" dirty="0"/>
              <a:t>The validations would check the data quality and structure in the file: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 python script would be needed for this.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The python scripts can be dockerized and called through an app service or a bash script.</a:t>
            </a:r>
          </a:p>
          <a:p>
            <a:r>
              <a:rPr lang="en-US" dirty="0"/>
              <a:t>The log and backup will be used to check, debug and validate the ingestions: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The log can be stored in a file or SQL Database.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The backup will be used for recovery purposes.</a:t>
            </a:r>
          </a:p>
          <a:p>
            <a:r>
              <a:rPr lang="en-US" dirty="0"/>
              <a:t>The final python script will transform the data and upload the results to a SQL database. The .png files would be stored in Sharepoint.</a:t>
            </a:r>
          </a:p>
          <a:p>
            <a:r>
              <a:rPr lang="en-US" dirty="0"/>
              <a:t>The reporting tool is able to connect to both systems to generate the desired reports.</a:t>
            </a:r>
          </a:p>
          <a:p>
            <a:pPr marL="0" indent="0">
              <a:buNone/>
            </a:pP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749CF-44D5-614B-A1FC-6C4F71C8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7E845-9EFA-185E-770E-0153D852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Salvador Ollero</a:t>
            </a:r>
          </a:p>
        </p:txBody>
      </p:sp>
    </p:spTree>
    <p:extLst>
      <p:ext uri="{BB962C8B-B14F-4D97-AF65-F5344CB8AC3E}">
        <p14:creationId xmlns:p14="http://schemas.microsoft.com/office/powerpoint/2010/main" val="270770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C1FADD-CBFA-26A1-EF4E-B4B0EEE0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687" y="574625"/>
            <a:ext cx="8747442" cy="488908"/>
          </a:xfrm>
        </p:spPr>
        <p:txBody>
          <a:bodyPr>
            <a:normAutofit fontScale="90000"/>
          </a:bodyPr>
          <a:lstStyle/>
          <a:p>
            <a:r>
              <a:rPr lang="en-US" dirty="0"/>
              <a:t>BIG data cloud architecture</a:t>
            </a:r>
          </a:p>
        </p:txBody>
      </p:sp>
      <p:pic>
        <p:nvPicPr>
          <p:cNvPr id="1028" name="Picture 4" descr="Icono Usuario en User Interface">
            <a:extLst>
              <a:ext uri="{FF2B5EF4-FFF2-40B4-BE49-F238E27FC236}">
                <a16:creationId xmlns:a16="http://schemas.microsoft.com/office/drawing/2014/main" id="{1F286AE0-7A6F-80EE-D861-D378500C4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3" y="305824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ye icon png vector - Pixsector">
            <a:extLst>
              <a:ext uri="{FF2B5EF4-FFF2-40B4-BE49-F238E27FC236}">
                <a16:creationId xmlns:a16="http://schemas.microsoft.com/office/drawing/2014/main" id="{FFA62C06-3D38-D8AB-CFFC-9A2CBCDA8B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3" t="34789" r="24910" b="33833"/>
          <a:stretch/>
        </p:blipFill>
        <p:spPr bwMode="auto">
          <a:xfrm>
            <a:off x="4186451" y="3140309"/>
            <a:ext cx="1215608" cy="74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atabase Backup Icon Vector, Filled Flat Sign, Solid Pictogram Isolated on  White. Symbol, Logo Illustration. Stock Vector - Illustration of icon,  digital: 92664898">
            <a:extLst>
              <a:ext uri="{FF2B5EF4-FFF2-40B4-BE49-F238E27FC236}">
                <a16:creationId xmlns:a16="http://schemas.microsoft.com/office/drawing/2014/main" id="{5BACBCE9-23E5-BCF3-509A-F35720B4A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9" t="17473" r="14654" b="20441"/>
          <a:stretch/>
        </p:blipFill>
        <p:spPr bwMode="auto">
          <a:xfrm>
            <a:off x="7110879" y="4252017"/>
            <a:ext cx="914400" cy="87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Black check mark icon - Free black check mark icons">
            <a:extLst>
              <a:ext uri="{FF2B5EF4-FFF2-40B4-BE49-F238E27FC236}">
                <a16:creationId xmlns:a16="http://schemas.microsoft.com/office/drawing/2014/main" id="{3B97B797-B099-7B2D-DF9F-5BAFA0AFC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875" y="2167506"/>
            <a:ext cx="684409" cy="68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cono Marca, python en LibreICONS Black">
            <a:extLst>
              <a:ext uri="{FF2B5EF4-FFF2-40B4-BE49-F238E27FC236}">
                <a16:creationId xmlns:a16="http://schemas.microsoft.com/office/drawing/2014/main" id="{8DE096DB-22CA-EC6C-3028-63DF32461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800" y="3050854"/>
            <a:ext cx="990957" cy="99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Icono Archivo, log, formato, tipo de en Dompicon Glyph File Format 2">
            <a:extLst>
              <a:ext uri="{FF2B5EF4-FFF2-40B4-BE49-F238E27FC236}">
                <a16:creationId xmlns:a16="http://schemas.microsoft.com/office/drawing/2014/main" id="{D0D7FFF0-2AAC-0F24-CD01-FF4190B95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193" y="305517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6" descr="NoSQL Database Moladb Svg Png Icon Free Download (#378457) -  OnlineWebFonts.COM">
            <a:extLst>
              <a:ext uri="{FF2B5EF4-FFF2-40B4-BE49-F238E27FC236}">
                <a16:creationId xmlns:a16="http://schemas.microsoft.com/office/drawing/2014/main" id="{D16F8F63-F53D-A40A-5E2D-791428354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064" y="4280586"/>
            <a:ext cx="63784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1A7C0B-EA9E-DC9C-46F9-845E73ACDC24}"/>
              </a:ext>
            </a:extLst>
          </p:cNvPr>
          <p:cNvSpPr txBox="1"/>
          <p:nvPr/>
        </p:nvSpPr>
        <p:spPr>
          <a:xfrm>
            <a:off x="806747" y="4219575"/>
            <a:ext cx="6619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User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F7CA20-8D3D-57AC-FB13-78474AB04A40}"/>
              </a:ext>
            </a:extLst>
          </p:cNvPr>
          <p:cNvSpPr txBox="1"/>
          <p:nvPr/>
        </p:nvSpPr>
        <p:spPr>
          <a:xfrm>
            <a:off x="2436677" y="4219575"/>
            <a:ext cx="66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SFTP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7D3D6A-635C-65A3-4C3A-3CE8D83A83DE}"/>
              </a:ext>
            </a:extLst>
          </p:cNvPr>
          <p:cNvSpPr txBox="1"/>
          <p:nvPr/>
        </p:nvSpPr>
        <p:spPr>
          <a:xfrm>
            <a:off x="4186451" y="4215199"/>
            <a:ext cx="806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Watcher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11ABE2-E7B7-38E5-497A-64CF70072E7E}"/>
              </a:ext>
            </a:extLst>
          </p:cNvPr>
          <p:cNvSpPr txBox="1"/>
          <p:nvPr/>
        </p:nvSpPr>
        <p:spPr>
          <a:xfrm>
            <a:off x="7063778" y="1622359"/>
            <a:ext cx="100860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Validations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D2BA04-84BE-FB84-1E97-479198FB4CF3}"/>
              </a:ext>
            </a:extLst>
          </p:cNvPr>
          <p:cNvSpPr txBox="1"/>
          <p:nvPr/>
        </p:nvSpPr>
        <p:spPr>
          <a:xfrm>
            <a:off x="7192341" y="5303597"/>
            <a:ext cx="75147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Backup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2AF511-7682-BF90-0C47-D6DC54B2B58C}"/>
              </a:ext>
            </a:extLst>
          </p:cNvPr>
          <p:cNvSpPr txBox="1"/>
          <p:nvPr/>
        </p:nvSpPr>
        <p:spPr>
          <a:xfrm>
            <a:off x="8355004" y="4214812"/>
            <a:ext cx="75147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Spark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BD804D-3BF3-DAEE-0F27-EA99EDD55FE2}"/>
              </a:ext>
            </a:extLst>
          </p:cNvPr>
          <p:cNvSpPr txBox="1"/>
          <p:nvPr/>
        </p:nvSpPr>
        <p:spPr>
          <a:xfrm>
            <a:off x="9468485" y="5310924"/>
            <a:ext cx="131857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Data Warehouse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CD5DBF-160D-8F5F-CCE0-D39A82350FF4}"/>
              </a:ext>
            </a:extLst>
          </p:cNvPr>
          <p:cNvSpPr txBox="1"/>
          <p:nvPr/>
        </p:nvSpPr>
        <p:spPr>
          <a:xfrm>
            <a:off x="9344686" y="1634389"/>
            <a:ext cx="119650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Cloud Storage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A17B9E00-F21E-C902-5F5F-1A29043C1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062" y="3093274"/>
            <a:ext cx="894354" cy="94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BD81899-77EB-64DE-4A46-61D7CDF1C33D}"/>
              </a:ext>
            </a:extLst>
          </p:cNvPr>
          <p:cNvSpPr txBox="1"/>
          <p:nvPr/>
        </p:nvSpPr>
        <p:spPr>
          <a:xfrm>
            <a:off x="10367190" y="4063021"/>
            <a:ext cx="98397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Reporting Tool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0B0C8B-37EA-5B88-60DD-9A715A81D580}"/>
              </a:ext>
            </a:extLst>
          </p:cNvPr>
          <p:cNvSpPr txBox="1"/>
          <p:nvPr/>
        </p:nvSpPr>
        <p:spPr>
          <a:xfrm>
            <a:off x="2436677" y="4228714"/>
            <a:ext cx="66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SFTP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992B45-D899-96FB-CD34-9CD8E1016455}"/>
              </a:ext>
            </a:extLst>
          </p:cNvPr>
          <p:cNvSpPr txBox="1"/>
          <p:nvPr/>
        </p:nvSpPr>
        <p:spPr>
          <a:xfrm>
            <a:off x="4186451" y="4224338"/>
            <a:ext cx="806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Watcher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512521-0CB3-CB48-507E-9F3DDC71BAB8}"/>
              </a:ext>
            </a:extLst>
          </p:cNvPr>
          <p:cNvSpPr txBox="1"/>
          <p:nvPr/>
        </p:nvSpPr>
        <p:spPr>
          <a:xfrm>
            <a:off x="6040399" y="4176713"/>
            <a:ext cx="6619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Log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B33BFD-6B1F-EBAD-A2F7-05CDDC9FFFE4}"/>
              </a:ext>
            </a:extLst>
          </p:cNvPr>
          <p:cNvSpPr txBox="1"/>
          <p:nvPr/>
        </p:nvSpPr>
        <p:spPr>
          <a:xfrm>
            <a:off x="2454324" y="4228714"/>
            <a:ext cx="6619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HIVE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A322F6-F4CE-2D79-80FC-8A0D0840E63D}"/>
              </a:ext>
            </a:extLst>
          </p:cNvPr>
          <p:cNvSpPr txBox="1"/>
          <p:nvPr/>
        </p:nvSpPr>
        <p:spPr>
          <a:xfrm>
            <a:off x="4233552" y="4219576"/>
            <a:ext cx="80653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Watcher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2A5257-1AAE-895E-719F-397DB8768B19}"/>
              </a:ext>
            </a:extLst>
          </p:cNvPr>
          <p:cNvCxnSpPr>
            <a:stCxn id="1028" idx="3"/>
          </p:cNvCxnSpPr>
          <p:nvPr/>
        </p:nvCxnSpPr>
        <p:spPr>
          <a:xfrm>
            <a:off x="1601303" y="3515449"/>
            <a:ext cx="710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6242E8A-CAEA-4B53-6425-2829B6750A35}"/>
              </a:ext>
            </a:extLst>
          </p:cNvPr>
          <p:cNvCxnSpPr/>
          <p:nvPr/>
        </p:nvCxnSpPr>
        <p:spPr>
          <a:xfrm>
            <a:off x="3476057" y="3504194"/>
            <a:ext cx="710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0E37FA2-59D9-18E0-438C-AA4176065173}"/>
              </a:ext>
            </a:extLst>
          </p:cNvPr>
          <p:cNvCxnSpPr/>
          <p:nvPr/>
        </p:nvCxnSpPr>
        <p:spPr>
          <a:xfrm>
            <a:off x="5330005" y="3498426"/>
            <a:ext cx="710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FC938A-12A4-479C-9AE6-D40CE606F813}"/>
              </a:ext>
            </a:extLst>
          </p:cNvPr>
          <p:cNvCxnSpPr>
            <a:cxnSpLocks/>
            <a:stCxn id="19" idx="3"/>
            <a:endCxn id="1046" idx="2"/>
          </p:cNvCxnSpPr>
          <p:nvPr/>
        </p:nvCxnSpPr>
        <p:spPr>
          <a:xfrm flipV="1">
            <a:off x="6828593" y="2851915"/>
            <a:ext cx="739487" cy="66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55ABCD6-4CBC-E16B-CD38-AB28E478AA72}"/>
              </a:ext>
            </a:extLst>
          </p:cNvPr>
          <p:cNvCxnSpPr>
            <a:cxnSpLocks/>
            <a:stCxn id="19" idx="3"/>
            <a:endCxn id="1038" idx="0"/>
          </p:cNvCxnSpPr>
          <p:nvPr/>
        </p:nvCxnSpPr>
        <p:spPr>
          <a:xfrm>
            <a:off x="6828593" y="3512375"/>
            <a:ext cx="739486" cy="73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A857CA5-7712-4762-A925-9AADE7BB73B3}"/>
              </a:ext>
            </a:extLst>
          </p:cNvPr>
          <p:cNvCxnSpPr>
            <a:cxnSpLocks/>
            <a:stCxn id="1046" idx="2"/>
            <a:endCxn id="1048" idx="1"/>
          </p:cNvCxnSpPr>
          <p:nvPr/>
        </p:nvCxnSpPr>
        <p:spPr>
          <a:xfrm>
            <a:off x="7568080" y="2851915"/>
            <a:ext cx="692720" cy="694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6AF9A2C-E930-7A47-166B-6045F279DD75}"/>
              </a:ext>
            </a:extLst>
          </p:cNvPr>
          <p:cNvCxnSpPr>
            <a:cxnSpLocks/>
            <a:stCxn id="1038" idx="0"/>
            <a:endCxn id="1048" idx="1"/>
          </p:cNvCxnSpPr>
          <p:nvPr/>
        </p:nvCxnSpPr>
        <p:spPr>
          <a:xfrm flipV="1">
            <a:off x="7568079" y="3546333"/>
            <a:ext cx="692721" cy="70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D60E5F4-72EA-038B-017B-D310A720B656}"/>
              </a:ext>
            </a:extLst>
          </p:cNvPr>
          <p:cNvCxnSpPr>
            <a:cxnSpLocks/>
            <a:stCxn id="1048" idx="3"/>
          </p:cNvCxnSpPr>
          <p:nvPr/>
        </p:nvCxnSpPr>
        <p:spPr>
          <a:xfrm flipV="1">
            <a:off x="9251757" y="2878413"/>
            <a:ext cx="631921" cy="667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2229972-32A3-68D2-A883-0C3FADC1C102}"/>
              </a:ext>
            </a:extLst>
          </p:cNvPr>
          <p:cNvCxnSpPr>
            <a:cxnSpLocks/>
            <a:endCxn id="1056" idx="1"/>
          </p:cNvCxnSpPr>
          <p:nvPr/>
        </p:nvCxnSpPr>
        <p:spPr>
          <a:xfrm>
            <a:off x="9883678" y="2878413"/>
            <a:ext cx="590384" cy="68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62C43FB-BD2E-1148-E1EF-F1278E0F72E0}"/>
              </a:ext>
            </a:extLst>
          </p:cNvPr>
          <p:cNvCxnSpPr>
            <a:cxnSpLocks/>
            <a:stCxn id="1048" idx="3"/>
            <a:endCxn id="21" idx="0"/>
          </p:cNvCxnSpPr>
          <p:nvPr/>
        </p:nvCxnSpPr>
        <p:spPr>
          <a:xfrm>
            <a:off x="9251757" y="3546333"/>
            <a:ext cx="597231" cy="73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952C99-F802-6306-C07E-A96339FF8690}"/>
              </a:ext>
            </a:extLst>
          </p:cNvPr>
          <p:cNvCxnSpPr>
            <a:cxnSpLocks/>
            <a:stCxn id="21" idx="0"/>
            <a:endCxn id="1056" idx="1"/>
          </p:cNvCxnSpPr>
          <p:nvPr/>
        </p:nvCxnSpPr>
        <p:spPr>
          <a:xfrm flipV="1">
            <a:off x="9848988" y="3567543"/>
            <a:ext cx="625074" cy="71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D2DEF666-87F7-30CF-1E87-ECA55D6CD392}"/>
              </a:ext>
            </a:extLst>
          </p:cNvPr>
          <p:cNvSpPr/>
          <p:nvPr/>
        </p:nvSpPr>
        <p:spPr>
          <a:xfrm>
            <a:off x="686903" y="1423987"/>
            <a:ext cx="3010681" cy="52435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EF87BE6-A1E8-7BBC-3842-931687F145E6}"/>
              </a:ext>
            </a:extLst>
          </p:cNvPr>
          <p:cNvSpPr/>
          <p:nvPr/>
        </p:nvSpPr>
        <p:spPr>
          <a:xfrm>
            <a:off x="3748232" y="1420054"/>
            <a:ext cx="5471135" cy="52435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D8FFA2D-3C91-A1EC-A873-51F831498B8C}"/>
              </a:ext>
            </a:extLst>
          </p:cNvPr>
          <p:cNvSpPr/>
          <p:nvPr/>
        </p:nvSpPr>
        <p:spPr>
          <a:xfrm>
            <a:off x="9248433" y="1420054"/>
            <a:ext cx="2093375" cy="52435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E7612BA-3418-DFC2-2880-05116F200F7B}"/>
              </a:ext>
            </a:extLst>
          </p:cNvPr>
          <p:cNvSpPr txBox="1"/>
          <p:nvPr/>
        </p:nvSpPr>
        <p:spPr>
          <a:xfrm>
            <a:off x="735310" y="6353171"/>
            <a:ext cx="127117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Local Server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E5ED0B9-F1B3-2E2D-6A51-0F1EC8C5F268}"/>
              </a:ext>
            </a:extLst>
          </p:cNvPr>
          <p:cNvSpPr txBox="1"/>
          <p:nvPr/>
        </p:nvSpPr>
        <p:spPr>
          <a:xfrm>
            <a:off x="3768910" y="6358380"/>
            <a:ext cx="127117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Cloud Pipeline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F8E129D-3BC7-68C9-4D3A-81BCEC4F8093}"/>
              </a:ext>
            </a:extLst>
          </p:cNvPr>
          <p:cNvSpPr txBox="1"/>
          <p:nvPr/>
        </p:nvSpPr>
        <p:spPr>
          <a:xfrm>
            <a:off x="9270015" y="6353172"/>
            <a:ext cx="127117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Reporting</a:t>
            </a:r>
          </a:p>
        </p:txBody>
      </p:sp>
      <p:pic>
        <p:nvPicPr>
          <p:cNvPr id="2050" name="Picture 2" descr="Imágenes de &quot;Hive Icon&quot;: descubre bancos de fotos, ilustraciones, vectores  y vídeos de 22 | Adobe Stock">
            <a:extLst>
              <a:ext uri="{FF2B5EF4-FFF2-40B4-BE49-F238E27FC236}">
                <a16:creationId xmlns:a16="http://schemas.microsoft.com/office/drawing/2014/main" id="{0611C1B6-38B9-F15F-761B-2504D0C66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904" y="2879763"/>
            <a:ext cx="1162047" cy="116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loud Backup, Storage and File Sharing | Record Nations">
            <a:extLst>
              <a:ext uri="{FF2B5EF4-FFF2-40B4-BE49-F238E27FC236}">
                <a16:creationId xmlns:a16="http://schemas.microsoft.com/office/drawing/2014/main" id="{AA954D7F-4D7A-2BA4-F388-4BD9D1BCE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157" y="1978510"/>
            <a:ext cx="873405" cy="87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92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A6DD-125F-A1F3-C3DD-5983C139F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DATA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1CE2A-DEEC-6A14-7A10-0CDF21686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user will use the cloud storage to drop a file: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 cloud storage system will be needed for storing the files.</a:t>
            </a:r>
          </a:p>
          <a:p>
            <a:r>
              <a:rPr lang="en-US" dirty="0"/>
              <a:t>HIVE is composed by a cloud storage system and a SQL database: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The SQL database will store the metadata for those tables created in HIVE.</a:t>
            </a:r>
          </a:p>
          <a:p>
            <a:r>
              <a:rPr lang="en-US" dirty="0"/>
              <a:t>The watcher will trigger the cloud based pipeline: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 cloud orchestrator such as DataFactory is needed.</a:t>
            </a:r>
          </a:p>
          <a:p>
            <a:r>
              <a:rPr lang="en-US" dirty="0"/>
              <a:t>The validations drops would check the data quality and structure in the file: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 spark script would be needed for this.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The sparks scripts will require something similar to </a:t>
            </a:r>
            <a:r>
              <a:rPr lang="en-US" dirty="0" err="1"/>
              <a:t>DataBricks</a:t>
            </a:r>
            <a:r>
              <a:rPr lang="en-US" dirty="0"/>
              <a:t> in order to launch the clusters and also store the scripts.</a:t>
            </a:r>
          </a:p>
          <a:p>
            <a:r>
              <a:rPr lang="en-US" dirty="0"/>
              <a:t>The log and backup will be used to check, debug and validate the ingestions: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The log can be stored in a file or SQL Database.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The backup will be used for recovery purposes.</a:t>
            </a:r>
          </a:p>
          <a:p>
            <a:r>
              <a:rPr lang="en-US" dirty="0"/>
              <a:t>The final spark script will transform the data, and another activity will copy the results stored in HIVE to the Data Warehouse . The .png files would be stored inside the cloud storage.</a:t>
            </a:r>
          </a:p>
          <a:p>
            <a:r>
              <a:rPr lang="en-US" dirty="0"/>
              <a:t>The reporting tool is able to connect to both systems to generate the desired reports.</a:t>
            </a:r>
          </a:p>
          <a:p>
            <a:r>
              <a:rPr lang="en-US" dirty="0"/>
              <a:t>This architecture would be much expensive.</a:t>
            </a:r>
          </a:p>
          <a:p>
            <a:pPr marL="0" indent="0">
              <a:buNone/>
            </a:pP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BD938-0DEB-292A-3C91-65176050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C43DB-AB73-8D46-7B63-79CBDF03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Salvador Ollero</a:t>
            </a:r>
          </a:p>
        </p:txBody>
      </p:sp>
    </p:spTree>
    <p:extLst>
      <p:ext uri="{BB962C8B-B14F-4D97-AF65-F5344CB8AC3E}">
        <p14:creationId xmlns:p14="http://schemas.microsoft.com/office/powerpoint/2010/main" val="46213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A6DD-125F-A1F3-C3DD-5983C139F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1CE2A-DEEC-6A14-7A10-0CDF21686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would you handle incompatible formats during files acquisition? (e.g. missing information or incorrect naming of files)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The Validations would deal with all this possible issues</a:t>
            </a:r>
          </a:p>
          <a:p>
            <a:r>
              <a:rPr lang="en-US" dirty="0"/>
              <a:t>How would you set up the ETL tasks so that new data are automatically updated once a new experiment is submitted by an user?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The watcher will be the one to trigger the cloud pipeline. </a:t>
            </a:r>
          </a:p>
          <a:p>
            <a:r>
              <a:rPr lang="en-US" dirty="0"/>
              <a:t>How would you set up unit and system level testing?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Unit testing is done in every script. Also the final user of the system will be required to check if it is what he expected.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DEV, QA and PROD environment should be created for testing purposes.</a:t>
            </a:r>
          </a:p>
          <a:p>
            <a:r>
              <a:rPr lang="en-US" dirty="0"/>
              <a:t>How would you ensure that data can be recovered in the event of a complete failure?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The backups and logs system will allow us to recover from a complete failure.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In case we have a Big Data architecture the will gave us many recovery options.</a:t>
            </a:r>
          </a:p>
          <a:p>
            <a:r>
              <a:rPr lang="en-US" dirty="0"/>
              <a:t>How would your architecture solution change if company data size changed from </a:t>
            </a:r>
            <a:r>
              <a:rPr lang="en-US" dirty="0" err="1"/>
              <a:t>Pentabytes</a:t>
            </a:r>
            <a:r>
              <a:rPr lang="en-US" dirty="0"/>
              <a:t> to a few Gigabytes?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The solution seems really similar but including spark, HIVE and </a:t>
            </a:r>
            <a:r>
              <a:rPr lang="en-US" dirty="0" err="1"/>
              <a:t>DataBricks</a:t>
            </a:r>
            <a:r>
              <a:rPr lang="en-US" dirty="0"/>
              <a:t> would allow us to work with that amount of data.</a:t>
            </a:r>
          </a:p>
          <a:p>
            <a:pPr marL="0" indent="0">
              <a:buNone/>
            </a:pP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74B23-60E9-D791-3FDF-8CCAA11B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7/5/2022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46947-3BF1-FA2D-53C9-42BA6B18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Salvador Ollero</a:t>
            </a:r>
          </a:p>
        </p:txBody>
      </p:sp>
    </p:spTree>
    <p:extLst>
      <p:ext uri="{BB962C8B-B14F-4D97-AF65-F5344CB8AC3E}">
        <p14:creationId xmlns:p14="http://schemas.microsoft.com/office/powerpoint/2010/main" val="1187335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137</TotalTime>
  <Words>661</Words>
  <Application>Microsoft Office PowerPoint</Application>
  <PresentationFormat>Widescreen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Rockwell</vt:lpstr>
      <vt:lpstr>Rockwell Condensed</vt:lpstr>
      <vt:lpstr>Wingdings</vt:lpstr>
      <vt:lpstr>Wood Type</vt:lpstr>
      <vt:lpstr>SAVA - Task</vt:lpstr>
      <vt:lpstr>Small data cloud architecture</vt:lpstr>
      <vt:lpstr>SMALL DATA FEATURES</vt:lpstr>
      <vt:lpstr>BIG data cloud architecture</vt:lpstr>
      <vt:lpstr>SMALL DATA FEATURES</vt:lpstr>
      <vt:lpstr>Required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SAVA - Task</dc:title>
  <dc:creator>Salvador Ollero Martín-Tabernero</dc:creator>
  <cp:lastModifiedBy>Salvador Ollero Martín-Tabernero</cp:lastModifiedBy>
  <cp:revision>3</cp:revision>
  <dcterms:created xsi:type="dcterms:W3CDTF">2022-07-05T15:49:51Z</dcterms:created>
  <dcterms:modified xsi:type="dcterms:W3CDTF">2022-07-05T18:07:09Z</dcterms:modified>
</cp:coreProperties>
</file>