
<file path=[Content_Types].xml><?xml version="1.0" encoding="utf-8"?>
<Types xmlns="http://schemas.openxmlformats.org/package/2006/content-types">
  <Override PartName="/ppt/slides/slide18.xml" ContentType="application/vnd.openxmlformats-officedocument.presentationml.slide+xml"/>
  <Override PartName="/ppt/slideLayouts/slideLayout15.xml" ContentType="application/vnd.openxmlformats-officedocument.presentationml.slideLayout+xml"/>
  <Override PartName="/ppt/notesSlides/notesSlide4.xml" ContentType="application/vnd.openxmlformats-officedocument.presentationml.notesSlide+xml"/>
  <Override PartName="/ppt/slides/slide9.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s/slide5.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Default Extension="rels" ContentType="application/vnd.openxmlformats-package.relationships+xml"/>
  <Default Extension="jpeg" ContentType="image/jpeg"/>
  <Override PartName="/ppt/slides/slide10.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5.xml" ContentType="application/vnd.openxmlformats-officedocument.presentationml.slideLayout+xml"/>
  <Override PartName="/ppt/notesSlides/notesSlide12.xml" ContentType="application/vnd.openxmlformats-officedocument.presentationml.notesSlide+xml"/>
  <Override PartName="/docProps/app.xml" ContentType="application/vnd.openxmlformats-officedocument.extended-properties+xml"/>
  <Override PartName="/ppt/theme/theme2.xml" ContentType="application/vnd.openxmlformats-officedocument.theme+xml"/>
  <Override PartName="/ppt/slideLayouts/slideLayout1.xml" ContentType="application/vnd.openxmlformats-officedocument.presentationml.slideLayout+xml"/>
  <Default Extension="xml" ContentType="application/xml"/>
  <Override PartName="/ppt/slideLayouts/slideLayout16.xml" ContentType="application/vnd.openxmlformats-officedocument.presentationml.slideLayout+xml"/>
  <Override PartName="/ppt/tableStyles.xml" ContentType="application/vnd.openxmlformats-officedocument.presentationml.tableStyles+xml"/>
  <Override PartName="/ppt/notesSlides/notesSlide5.xml" ContentType="application/vnd.openxmlformats-officedocument.presentationml.notesSlide+xml"/>
  <Override PartName="/ppt/slides/slide15.xml" ContentType="application/vnd.openxmlformats-officedocument.presentationml.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s/slide6.xml" ContentType="application/vnd.openxmlformats-officedocument.presentationml.slide+xml"/>
  <Override PartName="/ppt/notesSlides/notesSlide17.xml" ContentType="application/vnd.openxmlformats-officedocument.presentationml.notesSlide+xml"/>
  <Override PartName="/docProps/core.xml" ContentType="application/vnd.openxmlformats-package.core-properties+xml"/>
  <Override PartName="/ppt/slides/slide11.xml" ContentType="application/vnd.openxmlformats-officedocument.presentationml.slide+xml"/>
  <Override PartName="/ppt/slideLayouts/slideLayout6.xml" ContentType="application/vnd.openxmlformats-officedocument.presentationml.slideLayout+xml"/>
  <Override PartName="/ppt/notesSlides/notesSlide13.xml" ContentType="application/vnd.openxmlformats-officedocument.presentationml.notesSlide+xml"/>
  <Override PartName="/ppt/slides/slide2.xml" ContentType="application/vnd.openxmlformats-officedocument.presentationml.slide+xml"/>
  <Default Extension="png" ContentType="image/png"/>
  <Override PartName="/ppt/slideLayouts/slideLayout2.xml" ContentType="application/vnd.openxmlformats-officedocument.presentationml.slideLayout+xml"/>
  <Override PartName="/ppt/slideLayouts/slideLayout17.xml" ContentType="application/vnd.openxmlformats-officedocument.presentationml.slideLayout+xml"/>
  <Override PartName="/ppt/notesSlides/notesSlide6.xml" ContentType="application/vnd.openxmlformats-officedocument.presentationml.notesSlide+xml"/>
  <Override PartName="/ppt/slides/slide16.xml" ContentType="application/vnd.openxmlformats-officedocument.presentationml.slide+xml"/>
  <Override PartName="/ppt/notesSlides/notesSlide2.xml" ContentType="application/vnd.openxmlformats-officedocument.presentationml.notesSlide+xml"/>
  <Override PartName="/ppt/slideLayouts/slideLayout13.xml" ContentType="application/vnd.openxmlformats-officedocument.presentationml.slideLayout+xml"/>
  <Override PartName="/ppt/slides/slide7.xml" ContentType="application/vnd.openxmlformats-officedocument.presentationml.slide+xml"/>
  <Override PartName="/ppt/notesSlides/notesSlide18.xml" ContentType="application/vnd.openxmlformats-officedocument.presentationml.notesSlide+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7.xml" ContentType="application/vnd.openxmlformats-officedocument.presentationml.slideLayout+xml"/>
  <Override PartName="/ppt/notesSlides/notesSlide14.xml" ContentType="application/vnd.openxmlformats-officedocument.presentationml.notesSlide+xml"/>
  <Override PartName="/ppt/slides/slide3.xml" ContentType="application/vnd.openxmlformats-officedocument.presentationml.slide+xml"/>
  <Override PartName="/ppt/slideLayouts/slideLayout3.xml" ContentType="application/vnd.openxmlformats-officedocument.presentationml.slideLayout+xml"/>
  <Override PartName="/ppt/slideLayouts/slideLayout18.xml" ContentType="application/vnd.openxmlformats-officedocument.presentationml.slideLayout+xml"/>
  <Override PartName="/ppt/notesSlides/notesSlide7.xml" ContentType="application/vnd.openxmlformats-officedocument.presentationml.notesSlide+xml"/>
  <Override PartName="/ppt/slides/slide17.xml" ContentType="application/vnd.openxmlformats-officedocument.presentationml.slide+xml"/>
  <Override PartName="/ppt/slideLayouts/slideLayout14.xml" ContentType="application/vnd.openxmlformats-officedocument.presentationml.slideLayout+xml"/>
  <Override PartName="/ppt/notesSlides/notesSlide3.xml" ContentType="application/vnd.openxmlformats-officedocument.presentationml.notesSlide+xml"/>
  <Override PartName="/ppt/slides/slide8.xml" ContentType="application/vnd.openxmlformats-officedocument.presentationml.slide+xml"/>
  <Override PartName="/ppt/notesSlides/notesSlide10.xml" ContentType="application/vnd.openxmlformats-officedocument.presentationml.notesSlide+xml"/>
  <Override PartName="/ppt/presProps.xml" ContentType="application/vnd.openxmlformats-officedocument.presentationml.presProps+xml"/>
  <Override PartName="/ppt/slides/slide13.xml" ContentType="application/vnd.openxmlformats-officedocument.presentationml.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s/slide4.xml" ContentType="application/vnd.openxmlformats-officedocument.presentationml.slide+xml"/>
  <Override PartName="/ppt/notesSlides/notesSlide8.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19.xml" ContentType="application/vnd.openxmlformats-officedocument.presentationml.slideLayout+xml"/>
  <Default Extension="bin" ContentType="application/vnd.openxmlformats-officedocument.presentationml.printerSettings"/>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autoCompressPictures="0">
  <p:sldMasterIdLst>
    <p:sldMasterId id="2147483660" r:id="rId1"/>
  </p:sldMasterIdLst>
  <p:notesMasterIdLst>
    <p:notesMasterId r:id="rId20"/>
  </p:notesMasterIdLst>
  <p:sldIdLst>
    <p:sldId id="256" r:id="rId2"/>
    <p:sldId id="257" r:id="rId3"/>
    <p:sldId id="258" r:id="rId4"/>
    <p:sldId id="259" r:id="rId5"/>
    <p:sldId id="260" r:id="rId6"/>
    <p:sldId id="261" r:id="rId7"/>
    <p:sldId id="263" r:id="rId8"/>
    <p:sldId id="264" r:id="rId9"/>
    <p:sldId id="265" r:id="rId10"/>
    <p:sldId id="266" r:id="rId11"/>
    <p:sldId id="274" r:id="rId12"/>
    <p:sldId id="262" r:id="rId13"/>
    <p:sldId id="267" r:id="rId14"/>
    <p:sldId id="269" r:id="rId15"/>
    <p:sldId id="270" r:id="rId16"/>
    <p:sldId id="272" r:id="rId17"/>
    <p:sldId id="273" r:id="rId18"/>
    <p:sldId id="271"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p:restoredLeft sz="15620"/>
    <p:restoredTop sz="65067" autoAdjust="0"/>
  </p:normalViewPr>
  <p:slideViewPr>
    <p:cSldViewPr snapToGrid="0" snapToObjects="1">
      <p:cViewPr varScale="1">
        <p:scale>
          <a:sx n="98" d="100"/>
          <a:sy n="98" d="100"/>
        </p:scale>
        <p:origin x="-2496"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368F65-EE22-074E-81C5-DD6C423BDB7F}" type="datetimeFigureOut">
              <a:rPr lang="en-US" smtClean="0"/>
              <a:pPr/>
              <a:t>12/21/14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932769-D734-9241-A31A-66146AE5AAE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aspects</a:t>
            </a:r>
            <a:r>
              <a:rPr lang="en-US" baseline="0" dirty="0" smtClean="0"/>
              <a:t> of Jesus as a people helper are taken from Wright’s textbook. Please review Chapter One for more details. </a:t>
            </a:r>
          </a:p>
          <a:p>
            <a:endParaRPr lang="en-US" baseline="0" dirty="0" smtClean="0"/>
          </a:p>
          <a:p>
            <a:r>
              <a:rPr lang="en-US" baseline="0" dirty="0" smtClean="0"/>
              <a:t>These aspects of Jesus’ character and the way he helped people sprang up from His holy lifestyle. Jesus was obedient to God, faithful, prayed often and fervently, and He possessed the power of the Holy Spirit. He personally involved Himself in the lives of those in His ministry. These characteristics are not outside of your grasp. As Christ followers, we are called to bear His image and take on Christ-like characteristics. When we attend to our own spiritual needs, living a holy lifestyle like Christ, these characteristics will begin to show in our ministry and our interactions with others</a:t>
            </a:r>
            <a:r>
              <a:rPr lang="en-US" baseline="0" smtClean="0"/>
              <a:t>. </a:t>
            </a:r>
          </a:p>
          <a:p>
            <a:endParaRPr lang="en-US" baseline="0" dirty="0" smtClean="0"/>
          </a:p>
        </p:txBody>
      </p:sp>
      <p:sp>
        <p:nvSpPr>
          <p:cNvPr id="4" name="Slide Number Placeholder 3"/>
          <p:cNvSpPr>
            <a:spLocks noGrp="1"/>
          </p:cNvSpPr>
          <p:nvPr>
            <p:ph type="sldNum" sz="quarter" idx="10"/>
          </p:nvPr>
        </p:nvSpPr>
        <p:spPr/>
        <p:txBody>
          <a:bodyPr/>
          <a:lstStyle/>
          <a:p>
            <a:fld id="{CE932769-D734-9241-A31A-66146AE5AAE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Jones (2006) also describes the characteristics of Christ that clearly delineate the model for the Christian counselor. Using Isaiah 9:6 and 11:2 as descriptive explanations of the characteristics of Christ as Messiah, he explains that these spirits/characteristics should guide our practice as Christian counselors.</a:t>
            </a:r>
          </a:p>
          <a:p>
            <a:r>
              <a:rPr lang="en-US" baseline="0" dirty="0" smtClean="0"/>
              <a:t>	Wonderful Counselor, Mighty God, Eternal Father, Prince of Peace – which are expressed by the spirit of wisdom and understanding, the spirit of counsel and strength, and the spirit of knowledge and the fear of the Lord.</a:t>
            </a:r>
          </a:p>
          <a:p>
            <a:r>
              <a:rPr lang="en-US" baseline="0" dirty="0" smtClean="0"/>
              <a:t>		1.) The Spirit of Wisdom</a:t>
            </a:r>
          </a:p>
          <a:p>
            <a:r>
              <a:rPr lang="en-US" baseline="0" dirty="0" smtClean="0"/>
              <a:t>			</a:t>
            </a:r>
            <a:r>
              <a:rPr lang="en-US" sz="1200" kern="1200" dirty="0" smtClean="0">
                <a:solidFill>
                  <a:schemeClr val="tx1"/>
                </a:solidFill>
                <a:latin typeface="+mn-lt"/>
                <a:ea typeface="+mn-ea"/>
                <a:cs typeface="+mn-cs"/>
              </a:rPr>
              <a:t>Perceiving the correct relationship of the individual to others and the steps to take to produce healing</a:t>
            </a:r>
          </a:p>
          <a:p>
            <a:r>
              <a:rPr lang="en-US" sz="1200" kern="1200" dirty="0" smtClean="0">
                <a:solidFill>
                  <a:schemeClr val="tx1"/>
                </a:solidFill>
                <a:latin typeface="+mn-lt"/>
                <a:ea typeface="+mn-ea"/>
                <a:cs typeface="+mn-cs"/>
              </a:rPr>
              <a:t>			This comes from a deep awareness of human nature and the cognitive,</a:t>
            </a:r>
            <a:r>
              <a:rPr lang="en-US" sz="1200" kern="1200" baseline="0" dirty="0" smtClean="0">
                <a:solidFill>
                  <a:schemeClr val="tx1"/>
                </a:solidFill>
                <a:latin typeface="+mn-lt"/>
                <a:ea typeface="+mn-ea"/>
                <a:cs typeface="+mn-cs"/>
              </a:rPr>
              <a:t> behavioral, affective, and spiritual dimensions</a:t>
            </a:r>
          </a:p>
          <a:p>
            <a:r>
              <a:rPr lang="en-US" sz="1200" kern="1200" baseline="0" dirty="0" smtClean="0">
                <a:solidFill>
                  <a:schemeClr val="tx1"/>
                </a:solidFill>
                <a:latin typeface="+mn-lt"/>
                <a:ea typeface="+mn-ea"/>
                <a:cs typeface="+mn-cs"/>
              </a:rPr>
              <a:t>			The skill of silence is a technique that comes out of the Spirit of Wisdom</a:t>
            </a:r>
          </a:p>
          <a:p>
            <a:r>
              <a:rPr lang="en-US" sz="1200" kern="1200" baseline="0" dirty="0" smtClean="0">
                <a:solidFill>
                  <a:schemeClr val="tx1"/>
                </a:solidFill>
                <a:latin typeface="+mn-lt"/>
                <a:ea typeface="+mn-ea"/>
                <a:cs typeface="+mn-cs"/>
              </a:rPr>
              <a:t>				It demonstrates an ability to appraise the situation and to know not only how to respond in an appropriate manner, but also when to respond.</a:t>
            </a:r>
          </a:p>
          <a:p>
            <a:r>
              <a:rPr lang="en-US" sz="1200" kern="1200" baseline="0" dirty="0" smtClean="0">
                <a:solidFill>
                  <a:schemeClr val="tx1"/>
                </a:solidFill>
                <a:latin typeface="+mn-lt"/>
                <a:ea typeface="+mn-ea"/>
                <a:cs typeface="+mn-cs"/>
              </a:rPr>
              <a:t>				Ecclesiastes 3:7 denotes that there is a time to be silent and a time to speak. This is an important piece of counseling and one that you will need to become comfortable with in your practice. </a:t>
            </a:r>
          </a:p>
          <a:p>
            <a:r>
              <a:rPr lang="en-US" sz="1200" kern="1200" baseline="0" dirty="0" smtClean="0">
                <a:solidFill>
                  <a:schemeClr val="tx1"/>
                </a:solidFill>
                <a:latin typeface="+mn-lt"/>
                <a:ea typeface="+mn-ea"/>
                <a:cs typeface="+mn-cs"/>
              </a:rPr>
              <a:t>		2.) The Spirit of Understanding</a:t>
            </a:r>
          </a:p>
          <a:p>
            <a:r>
              <a:rPr lang="en-US" sz="1200" kern="1200" baseline="0" dirty="0" smtClean="0">
                <a:solidFill>
                  <a:schemeClr val="tx1"/>
                </a:solidFill>
                <a:latin typeface="+mn-lt"/>
                <a:ea typeface="+mn-ea"/>
                <a:cs typeface="+mn-cs"/>
              </a:rPr>
              <a:t>			The ability to divide something into its various parts, the power to discern the true nature of a thing</a:t>
            </a:r>
          </a:p>
          <a:p>
            <a:r>
              <a:rPr lang="en-US" sz="1200" kern="1200" baseline="0" dirty="0" smtClean="0">
                <a:solidFill>
                  <a:schemeClr val="tx1"/>
                </a:solidFill>
                <a:latin typeface="+mn-lt"/>
                <a:ea typeface="+mn-ea"/>
                <a:cs typeface="+mn-cs"/>
              </a:rPr>
              <a:t>			Godly understanding detects the motivations and the often-complex relationships that lead us to think and act in a particular way</a:t>
            </a:r>
          </a:p>
          <a:p>
            <a:r>
              <a:rPr lang="en-US" sz="1200" kern="1200" baseline="0" dirty="0" smtClean="0">
                <a:solidFill>
                  <a:schemeClr val="tx1"/>
                </a:solidFill>
                <a:latin typeface="+mn-lt"/>
                <a:ea typeface="+mn-ea"/>
                <a:cs typeface="+mn-cs"/>
              </a:rPr>
              <a:t>			Uses insight to understand human nature and assesses all the facts, not just what is obvious to the eye</a:t>
            </a:r>
          </a:p>
          <a:p>
            <a:r>
              <a:rPr lang="en-US" sz="1200" kern="1200" baseline="0" dirty="0" smtClean="0">
                <a:solidFill>
                  <a:schemeClr val="tx1"/>
                </a:solidFill>
                <a:latin typeface="+mn-lt"/>
                <a:ea typeface="+mn-ea"/>
                <a:cs typeface="+mn-cs"/>
              </a:rPr>
              <a:t>			Does not rush to judgment, but considers various causes and perspectives</a:t>
            </a:r>
            <a:r>
              <a:rPr lang="en-US" dirty="0" smtClean="0"/>
              <a:t> </a:t>
            </a:r>
          </a:p>
          <a:p>
            <a:r>
              <a:rPr lang="en-US" baseline="0" dirty="0" smtClean="0"/>
              <a:t>		3.) The Spirit of Knowledge</a:t>
            </a:r>
          </a:p>
          <a:p>
            <a:r>
              <a:rPr lang="en-US" baseline="0" dirty="0" smtClean="0"/>
              <a:t>			The awareness of truth, the ability to assess a situation correctly and determine the right way to proceed; the ability to gather data for making wise plans and decisions</a:t>
            </a:r>
          </a:p>
          <a:p>
            <a:r>
              <a:rPr lang="en-US" baseline="0" dirty="0" smtClean="0"/>
              <a:t>			Help people develop plans that consider the circumstances and address the potential dangers in pursuing a course of action</a:t>
            </a:r>
          </a:p>
          <a:p>
            <a:r>
              <a:rPr lang="en-US" baseline="0" dirty="0" smtClean="0"/>
              <a:t>			Discerns when it is appropriate to share spiritual and faith-based themes in counseling</a:t>
            </a:r>
          </a:p>
          <a:p>
            <a:r>
              <a:rPr lang="en-US" baseline="0" dirty="0" smtClean="0"/>
              <a:t>				This should not be ignored in session, nor should it be forced</a:t>
            </a:r>
          </a:p>
          <a:p>
            <a:r>
              <a:rPr lang="en-US" baseline="0" dirty="0" smtClean="0"/>
              <a:t>				Take the client’s lead, but don’t be afraid to ask about spiritual beliefs and supports</a:t>
            </a:r>
          </a:p>
          <a:p>
            <a:r>
              <a:rPr lang="en-US" baseline="0" dirty="0" smtClean="0"/>
              <a:t>				Do not bring up faith as a means to fulfill a personal need to disciple. Christ did not force Himself upon others. He offered hope and healing and provided opportunity for people to choose Him.</a:t>
            </a:r>
          </a:p>
          <a:p>
            <a:r>
              <a:rPr lang="en-US" baseline="0" dirty="0" smtClean="0"/>
              <a:t>		4.) The Spirit of Power</a:t>
            </a:r>
          </a:p>
          <a:p>
            <a:r>
              <a:rPr lang="en-US" baseline="0" dirty="0" smtClean="0"/>
              <a:t>			Strength or might to produce change, the ability to execute a plan, and the capacity to remain firm and constant in a situation despite opposition</a:t>
            </a:r>
          </a:p>
          <a:p>
            <a:r>
              <a:rPr lang="en-US" baseline="0" dirty="0" smtClean="0"/>
              <a:t>			Assess the motivation (stage of change) of the client to determine the level of power they possess; also note other assets, resources, supports, and knowledge they may need to carry out a given task or goal</a:t>
            </a:r>
          </a:p>
          <a:p>
            <a:r>
              <a:rPr lang="en-US" baseline="0" dirty="0" smtClean="0"/>
              <a:t>		5.) The Spirit of the Knowledge of God</a:t>
            </a:r>
          </a:p>
          <a:p>
            <a:r>
              <a:rPr lang="en-US" baseline="0" dirty="0" smtClean="0"/>
              <a:t>			Perfect understanding of the will of God; seeing a situation from God’s point of view and following God’s will</a:t>
            </a:r>
          </a:p>
          <a:p>
            <a:r>
              <a:rPr lang="en-US" baseline="0" dirty="0" smtClean="0"/>
              <a:t>			This can help guide you as you work with people if you stay attuned to God during the process</a:t>
            </a:r>
          </a:p>
          <a:p>
            <a:r>
              <a:rPr lang="en-US" baseline="0" dirty="0" smtClean="0"/>
              <a:t>		6.) The Spirit of the Fear of God</a:t>
            </a:r>
          </a:p>
          <a:p>
            <a:r>
              <a:rPr lang="en-US" baseline="0" dirty="0" smtClean="0"/>
              <a:t>			Sense of holy reverence of and respect or honor toward God; loyalty and duty to God shown by putting Him above all else</a:t>
            </a:r>
          </a:p>
          <a:p>
            <a:r>
              <a:rPr lang="en-US" baseline="0" dirty="0" smtClean="0"/>
              <a:t>			Help people distinguish between true and godly fear and the false fears that mislead and debilitate</a:t>
            </a:r>
          </a:p>
          <a:p>
            <a:endParaRPr lang="en-US" baseline="0" dirty="0" smtClean="0"/>
          </a:p>
        </p:txBody>
      </p:sp>
      <p:sp>
        <p:nvSpPr>
          <p:cNvPr id="4" name="Slide Number Placeholder 3"/>
          <p:cNvSpPr>
            <a:spLocks noGrp="1"/>
          </p:cNvSpPr>
          <p:nvPr>
            <p:ph type="sldNum" sz="quarter" idx="10"/>
          </p:nvPr>
        </p:nvSpPr>
        <p:spPr/>
        <p:txBody>
          <a:bodyPr/>
          <a:lstStyle/>
          <a:p>
            <a:fld id="{CE932769-D734-9241-A31A-66146AE5AAE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Although you may just now be defining</a:t>
            </a:r>
            <a:r>
              <a:rPr lang="en-US" baseline="0" dirty="0" smtClean="0"/>
              <a:t> your worldview intellectually, it seeps out of your interactions with others and the decisions that you make. If I remember correctly, many of my early Bible school classes stressed understanding worldview as it pertains to Christianity. Investigate what you truly believe and own it because it will flavor the way that you interact and provide counsel to others. For instance, if you believe that there are people that are more privileged or deserving than others, than the counsel you provide may display this bias as you refuse to serve certain populations. It is my worldview that every person on earth is a creation of God and deserves to be treated as such, so with every child, parent, or client I meet I tend to give people the benefit of the doubt. It is very difficult to remove all bias and stereotypes, but I do try to set them aside to gather a complete and full understanding of the person before I make any conclusions. When you provide respect and consideration to people from the beginning, people will recognize this and it will be a tremendous stepping stone in building trust and establishing a working relationship. You should not only think about how you view humanity, but also consider how you view sin to affect people and the concerns they bring forward. It is my belief that sin does bring with it pain and suffering as it did when the first sin separated us from God’s presence. But does this mean that every pain and suffering one experiences is a result of personal sin? How does that apply to those who struggle despite avidly seeking God’s will? Even further, though, consider how you will work with those who do not hold the same worldview as you do. In many cases, you may have to do some work to help the client discover their own worldview so that they can live congruently within it. A lot of times when we struggle it is because our actions are out of line with our beliefs. This is the case for those who do not necessarily have faith as well. So take some time to know your worldview and how it will impact your counsel.</a:t>
            </a:r>
          </a:p>
          <a:p>
            <a:endParaRPr lang="en-US" baseline="0" dirty="0" smtClean="0"/>
          </a:p>
          <a:p>
            <a:r>
              <a:rPr lang="en-US" baseline="0" dirty="0" smtClean="0"/>
              <a:t>Jones (2006) emphasizes what a Christian worldview looks like in his first chapter (see pages 8-10). </a:t>
            </a:r>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breaks it down more clearly to</a:t>
            </a:r>
            <a:r>
              <a:rPr lang="en-US" baseline="0" dirty="0" smtClean="0"/>
              <a:t> understand what to investigate as you work to discover your worldview and help others as they discover theirs. These are the fundamental existential questions that nearly everyone evaluates at one point or another in life, sometimes more than once. </a:t>
            </a:r>
          </a:p>
          <a:p>
            <a:endParaRPr lang="en-US" baseline="0" dirty="0" smtClean="0"/>
          </a:p>
          <a:p>
            <a:r>
              <a:rPr lang="en-US" baseline="0" dirty="0" smtClean="0"/>
              <a:t>Do you believe in a God? If so, who is He? What are His characteristics? Is He present and active in life or distant and aloof? Is there more than one god? How does this God or gods interact with the human race?</a:t>
            </a:r>
          </a:p>
          <a:p>
            <a:endParaRPr lang="en-US" baseline="0" dirty="0" smtClean="0"/>
          </a:p>
          <a:p>
            <a:r>
              <a:rPr lang="en-US" baseline="0" dirty="0" smtClean="0"/>
              <a:t>How was the world created? Was it a random chance explosion or the breath of God that caused everything to come into being? Are we a result of evolution or the product of God’s design?</a:t>
            </a:r>
          </a:p>
          <a:p>
            <a:endParaRPr lang="en-US" baseline="0" dirty="0" smtClean="0"/>
          </a:p>
          <a:p>
            <a:r>
              <a:rPr lang="en-US" baseline="0" dirty="0" smtClean="0"/>
              <a:t>How do we come to know things? Are there certain things that are innately understood? How do we know something is true? Can two contradicting things both have truth?</a:t>
            </a:r>
          </a:p>
          <a:p>
            <a:endParaRPr lang="en-US" baseline="0" dirty="0" smtClean="0"/>
          </a:p>
          <a:p>
            <a:r>
              <a:rPr lang="en-US" baseline="0" dirty="0" smtClean="0"/>
              <a:t>Is there a moral order? How was it established? What defines right and wrong? Is the moral order universal or does it differ from culture to culture?</a:t>
            </a:r>
          </a:p>
          <a:p>
            <a:endParaRPr lang="en-US" baseline="0" dirty="0" smtClean="0"/>
          </a:p>
          <a:p>
            <a:r>
              <a:rPr lang="en-US" baseline="0" dirty="0" smtClean="0"/>
              <a:t>What were humans created for? Do we have free will? Are we bound by destiny or fate?</a:t>
            </a:r>
          </a:p>
          <a:p>
            <a:endParaRPr lang="en-US" baseline="0" dirty="0" smtClean="0"/>
          </a:p>
          <a:p>
            <a:r>
              <a:rPr lang="en-US" baseline="0" dirty="0" smtClean="0"/>
              <a:t>Some of you may have already investigated much of this and taken the time to understand what you truly believe, but I encourage you to know these types of things. To know why you do what you do and believe what you believe. Part of the process of helping people comes from the insight and experience we have had on our own journey (2nd Corinthians 1:1-11). It is crucial to develop the ability to be insightful as you seek to help people… the ability to examine your own thoughts and feelings and to identify the cause to come to a better understanding of yourself, your relationship with God, and others as well. Understanding your worldview is just a small part of that.</a:t>
            </a:r>
          </a:p>
        </p:txBody>
      </p:sp>
      <p:sp>
        <p:nvSpPr>
          <p:cNvPr id="4" name="Slide Number Placeholder 3"/>
          <p:cNvSpPr>
            <a:spLocks noGrp="1"/>
          </p:cNvSpPr>
          <p:nvPr>
            <p:ph type="sldNum" sz="quarter" idx="10"/>
          </p:nvPr>
        </p:nvSpPr>
        <p:spPr/>
        <p:txBody>
          <a:bodyPr/>
          <a:lstStyle/>
          <a:p>
            <a:fld id="{CE932769-D734-9241-A31A-66146AE5AAE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purpose</a:t>
            </a:r>
            <a:r>
              <a:rPr lang="en-US" baseline="0" dirty="0" smtClean="0"/>
              <a:t> of exploring the Stages of Change is to understand that change is HARD. Everyone, even you, will go through at least some of these stages when you decide to make a change in life. Some you may even be able to articulate and explain experiences you have had regarding these stages as you have already made significant changes in your life. Since I have required you to watch a PowerPoint video on the stages of change, I will not give full details here. I will provide a basic rundown of the model so that you have a basic understanding of how people start making the effort toward change. Please read the article and view the video as well to supplement your learning. There will likely be questions in your quiz from the supplemental material. </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The whole point of knowing this model, though, is to better understand how to help the people you come in contact with. More often than not, people will seek help before they are even ready to make any change. In fact, you may work with many people who are seeking counsel because someone else forced their hand. As such, the interventions you use should be tailored to the stage that the individual is in. </a:t>
            </a:r>
          </a:p>
          <a:p>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Precontemplation:</a:t>
            </a:r>
          </a:p>
          <a:p>
            <a:r>
              <a:rPr lang="en-US" dirty="0" smtClean="0"/>
              <a:t>	The</a:t>
            </a:r>
            <a:r>
              <a:rPr lang="en-US" baseline="0" dirty="0" smtClean="0"/>
              <a:t> stage where you do not necessarily recognize the behavior as a problem in need of change. You attempt to justify the behavior… “it just helps me relax,” and “it’s really not hurting anyone.” You might be a little sensitive if people try to talk to you about this or joke around about it. You become defensive and have no desire to make any change. Interventions that are beneficial in this stage work to educate people and help them recognize the behavior as a problem. They also focus on helping the individual see the costs and benefits of such change.</a:t>
            </a:r>
          </a:p>
          <a:p>
            <a:endParaRPr lang="en-US" baseline="0" dirty="0" smtClean="0"/>
          </a:p>
          <a:p>
            <a:r>
              <a:rPr lang="en-US" baseline="0" dirty="0" smtClean="0"/>
              <a:t>Contemplation:</a:t>
            </a:r>
          </a:p>
          <a:p>
            <a:r>
              <a:rPr lang="en-US" baseline="0" dirty="0" smtClean="0"/>
              <a:t>	Here you have started to recognize that there would be benefits to making a change, but also note the costs as well. You are considering making changes, but not sure how to do so. Interventions at this stage build upon those in </a:t>
            </a:r>
            <a:r>
              <a:rPr lang="en-US" baseline="0" dirty="0" err="1" smtClean="0"/>
              <a:t>precontemplation</a:t>
            </a:r>
            <a:r>
              <a:rPr lang="en-US" baseline="0" dirty="0" smtClean="0"/>
              <a:t>. Education is critical as well as positive recognition of the benefits. Share success stories with the client of others who have overcome similar obstacles and changes. Help them see how continuing the behavior impacts those they care about. </a:t>
            </a:r>
          </a:p>
          <a:p>
            <a:endParaRPr lang="en-US" baseline="0" dirty="0" smtClean="0"/>
          </a:p>
          <a:p>
            <a:r>
              <a:rPr lang="en-US" baseline="0" dirty="0" smtClean="0"/>
              <a:t>During these two stages, the processes of change that are occurring make an impact on one’s actual ability and desire to change. These include:</a:t>
            </a:r>
          </a:p>
          <a:p>
            <a:r>
              <a:rPr lang="en-US" baseline="0" dirty="0" smtClean="0"/>
              <a:t>	Consciousness Raising– Becoming more informed about the behavior, it’s consequences and causes. Beneficial interventions at this stage include receiving feedback from peers and professionals and reading educational material</a:t>
            </a:r>
          </a:p>
          <a:p>
            <a:r>
              <a:rPr lang="en-US" baseline="0" dirty="0" smtClean="0"/>
              <a:t>	Dramatic Relief– Focuses on feeling; could be negative (such as through fear of high-risk consequences) or positive (such as hearing success stories)</a:t>
            </a:r>
          </a:p>
          <a:p>
            <a:r>
              <a:rPr lang="en-US" baseline="0" dirty="0" smtClean="0"/>
              <a:t>	Environmental Reevaluation– Considers how the behavior affects others</a:t>
            </a:r>
          </a:p>
          <a:p>
            <a:r>
              <a:rPr lang="en-US" baseline="0" dirty="0" smtClean="0"/>
              <a:t>	Social Liberation– Changes in the social environment that provoke change</a:t>
            </a:r>
          </a:p>
          <a:p>
            <a:r>
              <a:rPr lang="en-US" baseline="0" dirty="0" smtClean="0"/>
              <a:t>	Self-Reevaluation– Evaluates oneself with and without the change; seeks to create a new self-image that includes the behavior change</a:t>
            </a:r>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Preparation:</a:t>
            </a:r>
          </a:p>
          <a:p>
            <a:r>
              <a:rPr lang="en-US" dirty="0" smtClean="0"/>
              <a:t>	You have officially made a</a:t>
            </a:r>
            <a:r>
              <a:rPr lang="en-US" baseline="0" dirty="0" smtClean="0"/>
              <a:t> commitment to change. You joined a class to learn more and started to change schedule or habits. Positive interventions help the client explore options for growth and change to make positive and healthier choices. It also includes helping them think through setbacks and acknowledging that although setbacks may happen, they can have a clear plan to handle them. It also benefits the client to be surrounded by positive support group, and to develop healthy alternatives to the behavior.</a:t>
            </a:r>
          </a:p>
          <a:p>
            <a:endParaRPr lang="en-US" baseline="0" dirty="0" smtClean="0"/>
          </a:p>
          <a:p>
            <a:r>
              <a:rPr lang="en-US" baseline="0" dirty="0" smtClean="0"/>
              <a:t>During this stage, the process of change involved is Self-Liberation. It is characterized by commitment to change. </a:t>
            </a:r>
          </a:p>
          <a:p>
            <a:endParaRPr lang="en-US" baseline="0" dirty="0" smtClean="0"/>
          </a:p>
          <a:p>
            <a:r>
              <a:rPr lang="en-US" baseline="0" dirty="0" smtClean="0"/>
              <a:t>Action:</a:t>
            </a:r>
          </a:p>
          <a:p>
            <a:r>
              <a:rPr lang="en-US" baseline="0" dirty="0" smtClean="0"/>
              <a:t>	You have acted on your commitment and followed through for a significant period of time. Interventions at this stage include rewarding the behavior physically as able and emotionally through positive self-talk. Help the client eliminate reminders that may cause temptations and add in positive cues to remind them to use alternate choices.</a:t>
            </a:r>
          </a:p>
          <a:p>
            <a:endParaRPr lang="en-US" baseline="0" dirty="0" smtClean="0"/>
          </a:p>
          <a:p>
            <a:r>
              <a:rPr lang="en-US" baseline="0" dirty="0" smtClean="0"/>
              <a:t>Processes of change involved in these stages:</a:t>
            </a:r>
          </a:p>
          <a:p>
            <a:r>
              <a:rPr lang="en-US" baseline="0" dirty="0" smtClean="0"/>
              <a:t>	Helping Relationships— Having positive supportive people to back you up. Could be peers or professionals.</a:t>
            </a:r>
          </a:p>
          <a:p>
            <a:r>
              <a:rPr lang="en-US" baseline="0" dirty="0" smtClean="0"/>
              <a:t>	Counter Conditioning— Replacing negative behaviors with positive healthy substitutes </a:t>
            </a:r>
          </a:p>
          <a:p>
            <a:r>
              <a:rPr lang="en-US" baseline="0" dirty="0" smtClean="0"/>
              <a:t>	Reinforcement Management– Rewarding positive choices; positive self-talk</a:t>
            </a:r>
          </a:p>
          <a:p>
            <a:r>
              <a:rPr lang="en-US" baseline="0" dirty="0" smtClean="0"/>
              <a:t>	Stimulus Control– Removing reminders that may cause temptation; adding prompts to help make positive choices </a:t>
            </a:r>
          </a:p>
          <a:p>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Maintenance</a:t>
            </a:r>
          </a:p>
          <a:p>
            <a:r>
              <a:rPr lang="en-US" dirty="0" smtClean="0"/>
              <a:t>	You</a:t>
            </a:r>
            <a:r>
              <a:rPr lang="en-US" baseline="0" dirty="0" smtClean="0"/>
              <a:t> have successfully maintained the change in behavior. Interventions still include the positive rewards and the elimination of negative temptations. </a:t>
            </a:r>
          </a:p>
          <a:p>
            <a:endParaRPr lang="en-US" baseline="0" dirty="0" smtClean="0"/>
          </a:p>
          <a:p>
            <a:r>
              <a:rPr lang="en-US" baseline="0" dirty="0" smtClean="0"/>
              <a:t>Reinforcement Management and Stimulus Control continue throughout the Maintenance stage.</a:t>
            </a:r>
          </a:p>
          <a:p>
            <a:endParaRPr lang="en-US" baseline="0" dirty="0" smtClean="0"/>
          </a:p>
          <a:p>
            <a:r>
              <a:rPr lang="en-US" baseline="0" dirty="0" smtClean="0"/>
              <a:t>Termination	</a:t>
            </a:r>
          </a:p>
          <a:p>
            <a:r>
              <a:rPr lang="en-US" baseline="0" dirty="0" smtClean="0"/>
              <a:t>	At this point, you would no longer be tempted to seek other distractions when stressed to avoid doing homework or keeping up with your classes. You have complete self-efficacy, which is explained by the confidence one feels in maintaining a desired change. It can be measured by how tempted you may be to return to the changed behavior when under distress. Early on in the process of change, then, self-efficacy is very low as the temptation typically wins out. As confidence is built and effort toward change is made, self-efficacy rises. At the termination stage, self-efficacy should be very high.</a:t>
            </a:r>
          </a:p>
          <a:p>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As we progress throughout the course, I will add Scripture references that I have found useful to know for counseling purposes. These may also be useful for your research papers toward the end of the class.</a:t>
            </a:r>
          </a:p>
          <a:p>
            <a:endParaRPr lang="en-US" dirty="0" smtClean="0"/>
          </a:p>
          <a:p>
            <a:r>
              <a:rPr lang="en-US" dirty="0" smtClean="0"/>
              <a:t>As you are taught</a:t>
            </a:r>
            <a:r>
              <a:rPr lang="en-US" baseline="0" dirty="0" smtClean="0"/>
              <a:t> in your classes, Bible references should be examined in context and understood according to what is going on within the passage rather than extrapolating them and providing them as counsel to people without knowing the meaning. This is not an exhaustive list, but it is a start as a resource for you. You may want to collect these in a word document for future reference.</a:t>
            </a:r>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When it comes to the helping profession, there are a lot of ways</a:t>
            </a:r>
            <a:r>
              <a:rPr lang="en-US" baseline="0" dirty="0" smtClean="0"/>
              <a:t> and options any given person can provide help. Every single one of you will be a helper in some regard because of the nature of ministry. People will come to you and talk to you about things, whether it be personally or professionally, and it is important that you have the skills to respond appropriately, provide comfort, and help guide as needed. For our purposes, it is important to understand that YOU are a helper particularly at this point. In many ways, you may already qualify to provide lay counseling in a church setting or peer counseling through a warm-line (which is a telephone based resource that provides peer counseling to those in crisis), although I recommend gaining experience in your skills before tackling some of these options. A helper listens. A helper empathizes and provides support. A helper assists and individual as he/she transitions through different stages and experiences in life. YOU already are a helper, and this class is designed to help you develop your skills to become more skilled and prepared for the experiences that you might have in ministry.</a:t>
            </a:r>
          </a:p>
        </p:txBody>
      </p:sp>
      <p:sp>
        <p:nvSpPr>
          <p:cNvPr id="4" name="Slide Number Placeholder 3"/>
          <p:cNvSpPr>
            <a:spLocks noGrp="1"/>
          </p:cNvSpPr>
          <p:nvPr>
            <p:ph type="sldNum" sz="quarter" idx="10"/>
          </p:nvPr>
        </p:nvSpPr>
        <p:spPr/>
        <p:txBody>
          <a:bodyPr/>
          <a:lstStyle/>
          <a:p>
            <a:fld id="{CE932769-D734-9241-A31A-66146AE5AAE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With further education, particularly a Master’s degree,</a:t>
            </a:r>
            <a:r>
              <a:rPr lang="en-US" baseline="0" dirty="0" smtClean="0"/>
              <a:t> you can become a professional counselor. This is the next step up from a helper. A counselor/therapist is required to meet certain standards set by the state regarding education and experience to ensure that quality care is provided to clients. For instance, in order to become licensed in the state of Missouri, you must possess a Master’s degree in a counseling field and obtain 3000 supervised hours of experience over the course of at least 2 years. Each state has different requirements regarding the amount of hours that must be part of your supervised experience and how long you have to complete it. A professionally licensed counselor/therapist is required to abide by the ethics defined by the ACA.</a:t>
            </a:r>
          </a:p>
          <a:p>
            <a:endParaRPr lang="en-US" baseline="0" dirty="0" smtClean="0"/>
          </a:p>
          <a:p>
            <a:r>
              <a:rPr lang="en-US" baseline="0" dirty="0" smtClean="0"/>
              <a:t>It is possible to provide Biblical counseling or pastoral counseling without obtaining a license through the state. Many of you will do this as a part of your ministry even if your official title in the church is not “Christian counselor.” There are certifying boards in the Christian realm that will provide certain credentials for you if you qualify.</a:t>
            </a:r>
          </a:p>
          <a:p>
            <a:endParaRPr lang="en-US" baseline="0" dirty="0" smtClean="0"/>
          </a:p>
          <a:p>
            <a:r>
              <a:rPr lang="en-US" baseline="0" dirty="0" smtClean="0"/>
              <a:t>Counseling/therapy differs from simple helping in that it goes a step further. It provides specific interventions that have been tailored to help individuals with a variety of issues. Providing the education and appropriate interventions are part of their scope of practice as they have studied and practiced these skills throughout their education and are, therefore, considered qualified to do them. There may be instances where it would be outside of the scope of a counselor’s practice to work with children as their specialized education and experience did not properly teach them or prepare them for work with children. Every counselor/therapist will know their limitations and their specialties and will hopefully refer to more qualified personnel if the issues that the client is presenting are outside of his/her area of expertise. </a:t>
            </a:r>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my profession</a:t>
            </a:r>
            <a:r>
              <a:rPr lang="en-US" baseline="0" dirty="0" smtClean="0"/>
              <a:t> in particular, psychologists are very similar to counselors/therapists. They provide similar supports and interventions, but may be more skilled in working with particular disorders. For instance, the psychologist at the Arthur Center primarily works with adults who typically have been diagnosed with a pervasive personality disorder. </a:t>
            </a:r>
          </a:p>
          <a:p>
            <a:endParaRPr lang="en-US" baseline="0" dirty="0" smtClean="0"/>
          </a:p>
          <a:p>
            <a:r>
              <a:rPr lang="en-US" baseline="0" dirty="0" smtClean="0"/>
              <a:t>Regarding psychiatry, many psychiatrists do not actually provide therapy as a part of their service. Because of the overwhelming demand for psychiatrists, their appointments are very short and focused on identifying symptoms, needs, and solutions. Psychiatrists prescribe medications to clients and work to manage their medications overall in regard to their symptoms, emotions, and behaviors. In the past, many primary care physicians would be willing to prescribe anti-depressants and sleep aides, however, it is becoming more common that primary care physicians will refer to psychiatrists for medications related to psychological symptoms.</a:t>
            </a:r>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knowing</a:t>
            </a:r>
            <a:r>
              <a:rPr lang="en-US" baseline="0" dirty="0" smtClean="0"/>
              <a:t> that you already are a helper in many ways. Lets work to understand what that looks like and how we can be more successful in helping others. First and foremost, these three characteristics are key. If you are interested in counseling or have ever been told you would make wonderful counselor, it probably means you possess varying levels of these traits. I cannot appropriately emphasize how important these are to coming alongside someone who is hurting and helping them through the process of change. Change is hard for anyone regardless of the circumstances, so having a supportive, genuine person will help a client stay motivated and grounded throughout the process. </a:t>
            </a:r>
          </a:p>
          <a:p>
            <a:endParaRPr lang="en-US" baseline="0" dirty="0" smtClean="0"/>
          </a:p>
          <a:p>
            <a:r>
              <a:rPr lang="en-US" baseline="0" dirty="0" smtClean="0"/>
              <a:t>Other key aspects that people will look for in you as a helper:</a:t>
            </a:r>
          </a:p>
          <a:p>
            <a:r>
              <a:rPr lang="en-US" dirty="0" smtClean="0"/>
              <a:t>Keeping</a:t>
            </a:r>
            <a:r>
              <a:rPr lang="en-US" baseline="0" dirty="0" smtClean="0"/>
              <a:t> confidentiality</a:t>
            </a:r>
          </a:p>
          <a:p>
            <a:r>
              <a:rPr lang="en-US" baseline="0" dirty="0" smtClean="0"/>
              <a:t>	This is key in building a trusting relationship. There are some limitations to your confidentiality, which we will cover later on that particularly pertain to the safety of the person and other individuals. This is something that you will inform your clients 	of though from the beginning so it will not be a surprise.</a:t>
            </a:r>
          </a:p>
          <a:p>
            <a:r>
              <a:rPr lang="en-US" baseline="0" dirty="0" smtClean="0"/>
              <a:t>Positive regard &amp; Being non-judgmental</a:t>
            </a:r>
          </a:p>
          <a:p>
            <a:r>
              <a:rPr lang="en-US" baseline="0" dirty="0" smtClean="0"/>
              <a:t>	This refers to viewing people without passing judgment based upon appearances. It means seeing the innate value they have been created with by God, rather than allowing our worldly flesh to define their worth.</a:t>
            </a:r>
          </a:p>
          <a:p>
            <a:r>
              <a:rPr lang="en-US" baseline="0" dirty="0" smtClean="0"/>
              <a:t>Respect for others</a:t>
            </a:r>
          </a:p>
          <a:p>
            <a:r>
              <a:rPr lang="en-US" baseline="0" dirty="0" smtClean="0"/>
              <a:t>	People will not trust you if they do not feel respected.</a:t>
            </a:r>
          </a:p>
        </p:txBody>
      </p:sp>
      <p:sp>
        <p:nvSpPr>
          <p:cNvPr id="4" name="Slide Number Placeholder 3"/>
          <p:cNvSpPr>
            <a:spLocks noGrp="1"/>
          </p:cNvSpPr>
          <p:nvPr>
            <p:ph type="sldNum" sz="quarter" idx="10"/>
          </p:nvPr>
        </p:nvSpPr>
        <p:spPr/>
        <p:txBody>
          <a:bodyPr/>
          <a:lstStyle/>
          <a:p>
            <a:fld id="{CE932769-D734-9241-A31A-66146AE5AAE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a:t>
            </a:r>
            <a:r>
              <a:rPr lang="en-US" baseline="0" dirty="0" smtClean="0"/>
              <a:t> is the Scripture that verifies the information in the previous slide, noting the characteristics and traits of a person who helps or “bears the burdens” of others.</a:t>
            </a:r>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aspects</a:t>
            </a:r>
            <a:r>
              <a:rPr lang="en-US" baseline="0" dirty="0" smtClean="0"/>
              <a:t> of Jesus as a people helper are taken from Wright’s textbook. Please review Chapter One for more details. </a:t>
            </a:r>
            <a:endParaRPr lang="en-US" dirty="0"/>
          </a:p>
        </p:txBody>
      </p:sp>
      <p:sp>
        <p:nvSpPr>
          <p:cNvPr id="4" name="Slide Number Placeholder 3"/>
          <p:cNvSpPr>
            <a:spLocks noGrp="1"/>
          </p:cNvSpPr>
          <p:nvPr>
            <p:ph type="sldNum" sz="quarter" idx="10"/>
          </p:nvPr>
        </p:nvSpPr>
        <p:spPr/>
        <p:txBody>
          <a:bodyPr/>
          <a:lstStyle/>
          <a:p>
            <a:fld id="{CE932769-D734-9241-A31A-66146AE5AAE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aspects</a:t>
            </a:r>
            <a:r>
              <a:rPr lang="en-US" baseline="0" dirty="0" smtClean="0"/>
              <a:t> of Jesus as a people helper are taken from Wright’s textbook. Please review Chapter One for </a:t>
            </a:r>
            <a:r>
              <a:rPr lang="en-US" baseline="0" smtClean="0"/>
              <a:t>more details. </a:t>
            </a:r>
            <a:endParaRPr lang="en-US"/>
          </a:p>
        </p:txBody>
      </p:sp>
      <p:sp>
        <p:nvSpPr>
          <p:cNvPr id="4" name="Slide Number Placeholder 3"/>
          <p:cNvSpPr>
            <a:spLocks noGrp="1"/>
          </p:cNvSpPr>
          <p:nvPr>
            <p:ph type="sldNum" sz="quarter" idx="10"/>
          </p:nvPr>
        </p:nvSpPr>
        <p:spPr/>
        <p:txBody>
          <a:bodyPr/>
          <a:lstStyle/>
          <a:p>
            <a:fld id="{CE932769-D734-9241-A31A-66146AE5AAE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aspects</a:t>
            </a:r>
            <a:r>
              <a:rPr lang="en-US" baseline="0" dirty="0" smtClean="0"/>
              <a:t> of Jesus as a people helper are taken from Wright’s textbook. Please review Chapter One for </a:t>
            </a:r>
            <a:r>
              <a:rPr lang="en-US" baseline="0" smtClean="0"/>
              <a:t>more details. </a:t>
            </a:r>
            <a:endParaRPr lang="en-US"/>
          </a:p>
        </p:txBody>
      </p:sp>
      <p:sp>
        <p:nvSpPr>
          <p:cNvPr id="4" name="Slide Number Placeholder 3"/>
          <p:cNvSpPr>
            <a:spLocks noGrp="1"/>
          </p:cNvSpPr>
          <p:nvPr>
            <p:ph type="sldNum" sz="quarter" idx="10"/>
          </p:nvPr>
        </p:nvSpPr>
        <p:spPr/>
        <p:txBody>
          <a:bodyPr/>
          <a:lstStyle/>
          <a:p>
            <a:fld id="{CE932769-D734-9241-A31A-66146AE5AAE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3124200"/>
            <a:ext cx="6477000" cy="1914144"/>
          </a:xfrm>
        </p:spPr>
        <p:txBody>
          <a:bodyPr vert="horz" lIns="45720" tIns="0" rIns="45720" bIns="0" rtlCol="0" anchor="b" anchorCtr="0">
            <a:noAutofit/>
          </a:bodyPr>
          <a:lstStyle>
            <a:lvl1pPr algn="l" defTabSz="914400" rtl="0" eaLnBrk="1" latinLnBrk="0" hangingPunct="1">
              <a:lnSpc>
                <a:spcPts val="5000"/>
              </a:lnSpc>
              <a:spcBef>
                <a:spcPct val="0"/>
              </a:spcBef>
              <a:buNone/>
              <a:defRPr sz="4600" kern="1200">
                <a:solidFill>
                  <a:schemeClr val="tx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2209800" y="5056632"/>
            <a:ext cx="6477000" cy="1174088"/>
          </a:xfrm>
        </p:spPr>
        <p:txBody>
          <a:bodyPr vert="horz" lIns="91440" tIns="0" rIns="45720" bIns="0" rtlCol="0">
            <a:normAutofit/>
          </a:bodyPr>
          <a:lstStyle>
            <a:lvl1pPr marL="0" indent="0" algn="l" defTabSz="914400" rtl="0" eaLnBrk="1" latinLnBrk="0" hangingPunct="1">
              <a:lnSpc>
                <a:spcPts val="2600"/>
              </a:lnSpc>
              <a:spcBef>
                <a:spcPts val="0"/>
              </a:spcBef>
              <a:buSzPct val="90000"/>
              <a:buFontTx/>
              <a:buNone/>
              <a:defRPr sz="2200" kern="1200">
                <a:solidFill>
                  <a:schemeClr val="tx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300216"/>
            <a:ext cx="19842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fld id="{7EF71A61-D264-6F46-AFBF-442B57085E9F}" type="datetimeFigureOut">
              <a:rPr lang="en-US" smtClean="0"/>
              <a:pPr/>
              <a:t>12/21/14</a:t>
            </a:fld>
            <a:endParaRPr lang="en-US"/>
          </a:p>
        </p:txBody>
      </p:sp>
      <p:sp>
        <p:nvSpPr>
          <p:cNvPr id="5" name="Footer Placeholder 4"/>
          <p:cNvSpPr>
            <a:spLocks noGrp="1"/>
          </p:cNvSpPr>
          <p:nvPr>
            <p:ph type="ftr" sz="quarter" idx="11"/>
          </p:nvPr>
        </p:nvSpPr>
        <p:spPr>
          <a:xfrm>
            <a:off x="3959352" y="6300216"/>
            <a:ext cx="3813048" cy="274320"/>
          </a:xfrm>
        </p:spPr>
        <p:txBody>
          <a:bodyPr vert="horz" lIns="91440" tIns="45720" rIns="91440" bIns="45720" rtlCol="0" anchor="ctr"/>
          <a:lstStyle>
            <a:lvl1pPr marL="0" algn="l" defTabSz="914400" rtl="0" eaLnBrk="1" latinLnBrk="0" hangingPunct="1">
              <a:defRPr sz="1100" kern="1200">
                <a:solidFill>
                  <a:schemeClr val="tx1"/>
                </a:solidFill>
                <a:latin typeface="Rockwell" pitchFamily="18" charset="0"/>
                <a:ea typeface="+mn-ea"/>
                <a:cs typeface="+mn-cs"/>
              </a:defRPr>
            </a:lvl1pPr>
          </a:lstStyle>
          <a:p>
            <a:endParaRPr lang="en-US"/>
          </a:p>
        </p:txBody>
      </p:sp>
      <p:sp>
        <p:nvSpPr>
          <p:cNvPr id="6" name="Slide Number Placeholder 5"/>
          <p:cNvSpPr>
            <a:spLocks noGrp="1"/>
          </p:cNvSpPr>
          <p:nvPr>
            <p:ph type="sldNum" sz="quarter" idx="12"/>
          </p:nvPr>
        </p:nvSpPr>
        <p:spPr>
          <a:xfrm>
            <a:off x="8275320" y="6300216"/>
            <a:ext cx="685800" cy="274320"/>
          </a:xfrm>
        </p:spPr>
        <p:txBody>
          <a:bodyPr vert="horz" lIns="91440" tIns="45720" rIns="91440" bIns="45720" rtlCol="0" anchor="ctr"/>
          <a:lstStyle>
            <a:lvl1pPr marL="0" algn="r" defTabSz="914400" rtl="0" eaLnBrk="1" latinLnBrk="0" hangingPunct="1">
              <a:defRPr sz="1100" kern="1200">
                <a:solidFill>
                  <a:schemeClr val="tx1"/>
                </a:solidFill>
                <a:latin typeface="Rockwell" pitchFamily="18" charset="0"/>
                <a:ea typeface="+mn-ea"/>
                <a:cs typeface="+mn-cs"/>
              </a:defRPr>
            </a:lvl1pPr>
          </a:lstStyle>
          <a:p>
            <a:fld id="{1C021EC2-A4FC-7D44-B424-F84078DEA2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sp>
        <p:nvSpPr>
          <p:cNvPr id="8" name="Content Placeholder 2"/>
          <p:cNvSpPr>
            <a:spLocks noGrp="1"/>
          </p:cNvSpPr>
          <p:nvPr>
            <p:ph sz="half" idx="13"/>
          </p:nvPr>
        </p:nvSpPr>
        <p:spPr>
          <a:xfrm>
            <a:off x="914400"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4"/>
          </p:nvPr>
        </p:nvSpPr>
        <p:spPr>
          <a:xfrm>
            <a:off x="4645152" y="1735138"/>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Content Placeholder 2"/>
          <p:cNvSpPr>
            <a:spLocks noGrp="1"/>
          </p:cNvSpPr>
          <p:nvPr>
            <p:ph sz="half" idx="15"/>
          </p:nvPr>
        </p:nvSpPr>
        <p:spPr>
          <a:xfrm>
            <a:off x="4645152" y="3870960"/>
            <a:ext cx="356616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EF71A61-D264-6F46-AFBF-442B57085E9F}" type="datetimeFigureOut">
              <a:rPr lang="en-US" smtClean="0"/>
              <a:pPr/>
              <a:t>12/21/14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F71A61-D264-6F46-AFBF-442B57085E9F}" type="datetimeFigureOut">
              <a:rPr lang="en-US" smtClean="0"/>
              <a:pPr/>
              <a:t>12/21/14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690048"/>
            <a:ext cx="3563938" cy="1162050"/>
          </a:xfrm>
        </p:spPr>
        <p:txBody>
          <a:bodyPr tIns="0" bIns="0" anchor="b"/>
          <a:lstStyle>
            <a:lvl1pPr algn="l">
              <a:lnSpc>
                <a:spcPts val="4600"/>
              </a:lnSpc>
              <a:defRPr sz="4200" b="1"/>
            </a:lvl1pPr>
          </a:lstStyle>
          <a:p>
            <a:r>
              <a:rPr lang="en-US" smtClean="0"/>
              <a:t>Click to edit Master title style</a:t>
            </a:r>
            <a:endParaRPr/>
          </a:p>
        </p:txBody>
      </p:sp>
      <p:sp>
        <p:nvSpPr>
          <p:cNvPr id="3" name="Content Placeholder 2"/>
          <p:cNvSpPr>
            <a:spLocks noGrp="1"/>
          </p:cNvSpPr>
          <p:nvPr>
            <p:ph idx="1"/>
          </p:nvPr>
        </p:nvSpPr>
        <p:spPr>
          <a:xfrm>
            <a:off x="4667250" y="368490"/>
            <a:ext cx="3566160" cy="5627498"/>
          </a:xfrm>
        </p:spPr>
        <p:txBody>
          <a:bodyPr/>
          <a:lstStyle>
            <a:lvl1pPr>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914398" y="2866030"/>
            <a:ext cx="3563938"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7546"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7544" y="2699982"/>
            <a:ext cx="3566160"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grpSp>
        <p:nvGrpSpPr>
          <p:cNvPr id="3" name="Group 7"/>
          <p:cNvGrpSpPr/>
          <p:nvPr/>
        </p:nvGrpSpPr>
        <p:grpSpPr>
          <a:xfrm rot="21421631">
            <a:off x="629028" y="505650"/>
            <a:ext cx="3850925" cy="5516274"/>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4"/>
          </p:nvPr>
        </p:nvSpPr>
        <p:spPr>
          <a:xfrm rot="21421631">
            <a:off x="808793" y="667560"/>
            <a:ext cx="3468664" cy="5124723"/>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with Caption">
    <p:spTree>
      <p:nvGrpSpPr>
        <p:cNvPr id="1" name=""/>
        <p:cNvGrpSpPr/>
        <p:nvPr/>
      </p:nvGrpSpPr>
      <p:grpSpPr>
        <a:xfrm>
          <a:off x="0" y="0"/>
          <a:ext cx="0" cy="0"/>
          <a:chOff x="0" y="0"/>
          <a:chExt cx="0" cy="0"/>
        </a:xfrm>
      </p:grpSpPr>
      <p:grpSp>
        <p:nvGrpSpPr>
          <p:cNvPr id="3" name="Group 13"/>
          <p:cNvGrpSpPr/>
          <p:nvPr/>
        </p:nvGrpSpPr>
        <p:grpSpPr>
          <a:xfrm rot="21214351">
            <a:off x="313409" y="3520798"/>
            <a:ext cx="4088024" cy="302602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6"/>
          </p:nvPr>
        </p:nvSpPr>
        <p:spPr>
          <a:xfrm rot="21214351">
            <a:off x="491057" y="3682579"/>
            <a:ext cx="3704109" cy="2697083"/>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232774">
            <a:off x="169481" y="241256"/>
            <a:ext cx="4088024" cy="3026020"/>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5"/>
          </p:nvPr>
        </p:nvSpPr>
        <p:spPr>
          <a:xfrm rot="232774">
            <a:off x="347129" y="403037"/>
            <a:ext cx="3704109" cy="2697083"/>
          </a:xfrm>
          <a:solidFill>
            <a:schemeClr val="bg1">
              <a:lumMod val="85000"/>
            </a:schemeClr>
          </a:solidFill>
        </p:spPr>
        <p:txBody>
          <a:bodyPr/>
          <a:lstStyle>
            <a:lvl1pPr>
              <a:buNone/>
              <a:defRPr/>
            </a:lvl1pPr>
          </a:lstStyle>
          <a:p>
            <a:r>
              <a:rPr lang="en-US" smtClean="0"/>
              <a:t>Click icon to add picture</a:t>
            </a:r>
            <a:endParaRPr/>
          </a:p>
        </p:txBody>
      </p:sp>
      <p:sp>
        <p:nvSpPr>
          <p:cNvPr id="2" name="Title 1"/>
          <p:cNvSpPr>
            <a:spLocks noGrp="1"/>
          </p:cNvSpPr>
          <p:nvPr>
            <p:ph type="title"/>
          </p:nvPr>
        </p:nvSpPr>
        <p:spPr>
          <a:xfrm>
            <a:off x="5013434" y="1524000"/>
            <a:ext cx="3566160" cy="1162050"/>
          </a:xfrm>
        </p:spPr>
        <p:txBody>
          <a:bodyPr tIns="0" bIns="0" anchor="b"/>
          <a:lstStyle>
            <a:lvl1pPr algn="l">
              <a:lnSpc>
                <a:spcPts val="4600"/>
              </a:lnSpc>
              <a:defRPr sz="4200" b="1"/>
            </a:lvl1pPr>
          </a:lstStyle>
          <a:p>
            <a:r>
              <a:rPr lang="en-US" smtClean="0"/>
              <a:t>Click to edit Master title style</a:t>
            </a:r>
            <a:endParaRPr/>
          </a:p>
        </p:txBody>
      </p:sp>
      <p:sp>
        <p:nvSpPr>
          <p:cNvPr id="4" name="Text Placeholder 3"/>
          <p:cNvSpPr>
            <a:spLocks noGrp="1"/>
          </p:cNvSpPr>
          <p:nvPr>
            <p:ph type="body" sz="half" idx="2"/>
          </p:nvPr>
        </p:nvSpPr>
        <p:spPr>
          <a:xfrm>
            <a:off x="5013432" y="2699982"/>
            <a:ext cx="3566160" cy="2163171"/>
          </a:xfrm>
        </p:spPr>
        <p:txBody>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8"/>
          <p:cNvGrpSpPr/>
          <p:nvPr/>
        </p:nvGrpSpPr>
        <p:grpSpPr>
          <a:xfrm rot="232774">
            <a:off x="2059282" y="379100"/>
            <a:ext cx="5031327" cy="3443312"/>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Text Placeholder 3"/>
          <p:cNvSpPr>
            <a:spLocks noGrp="1"/>
          </p:cNvSpPr>
          <p:nvPr>
            <p:ph type="body" sz="half" idx="2"/>
          </p:nvPr>
        </p:nvSpPr>
        <p:spPr>
          <a:xfrm>
            <a:off x="914400" y="4928736"/>
            <a:ext cx="7315200" cy="98797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sp>
        <p:nvSpPr>
          <p:cNvPr id="12" name="Picture Placeholder 9"/>
          <p:cNvSpPr>
            <a:spLocks noGrp="1"/>
          </p:cNvSpPr>
          <p:nvPr>
            <p:ph type="pic" sz="quarter" idx="15"/>
          </p:nvPr>
        </p:nvSpPr>
        <p:spPr>
          <a:xfrm rot="232774">
            <a:off x="2248157" y="564564"/>
            <a:ext cx="4653577" cy="3072384"/>
          </a:xfrm>
          <a:solidFill>
            <a:schemeClr val="bg1">
              <a:lumMod val="85000"/>
            </a:schemeClr>
          </a:solidFill>
        </p:spPr>
        <p:txBody>
          <a:bodyPr/>
          <a:lstStyle>
            <a:lvl1pPr>
              <a:buNone/>
              <a:defRPr/>
            </a:lvl1pPr>
          </a:lstStyle>
          <a:p>
            <a:r>
              <a:rPr lang="en-US"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Pictures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762374"/>
            <a:ext cx="7315200" cy="1162050"/>
          </a:xfrm>
        </p:spPr>
        <p:txBody>
          <a:bodyPr tIns="0" bIns="0" anchor="b"/>
          <a:lstStyle>
            <a:lvl1pPr algn="l">
              <a:lnSpc>
                <a:spcPts val="4600"/>
              </a:lnSpc>
              <a:defRPr sz="3600" b="1"/>
            </a:lvl1pPr>
          </a:lstStyle>
          <a:p>
            <a:r>
              <a:rPr lang="en-US" smtClean="0"/>
              <a:t>Click to edit Master title style</a:t>
            </a:r>
            <a:endParaRPr/>
          </a:p>
        </p:txBody>
      </p:sp>
      <p:grpSp>
        <p:nvGrpSpPr>
          <p:cNvPr id="3" name="Group 13"/>
          <p:cNvGrpSpPr/>
          <p:nvPr/>
        </p:nvGrpSpPr>
        <p:grpSpPr>
          <a:xfrm rot="21420000">
            <a:off x="113687" y="116368"/>
            <a:ext cx="3969060" cy="3705360"/>
            <a:chOff x="1524000" y="381000"/>
            <a:chExt cx="3657600" cy="4737978"/>
          </a:xfrm>
        </p:grpSpPr>
        <p:sp>
          <p:nvSpPr>
            <p:cNvPr id="15" name="Rectangle 14"/>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7" name="Picture Placeholder 9"/>
          <p:cNvSpPr>
            <a:spLocks noGrp="1"/>
          </p:cNvSpPr>
          <p:nvPr>
            <p:ph type="pic" sz="quarter" idx="17"/>
          </p:nvPr>
        </p:nvSpPr>
        <p:spPr>
          <a:xfrm rot="21420000">
            <a:off x="299151" y="304998"/>
            <a:ext cx="3598455" cy="3334235"/>
          </a:xfrm>
          <a:solidFill>
            <a:schemeClr val="bg1">
              <a:lumMod val="85000"/>
            </a:schemeClr>
          </a:solidFill>
        </p:spPr>
        <p:txBody>
          <a:bodyPr/>
          <a:lstStyle>
            <a:lvl1pPr>
              <a:buNone/>
              <a:defRPr/>
            </a:lvl1pPr>
          </a:lstStyle>
          <a:p>
            <a:r>
              <a:rPr lang="en-US" smtClean="0"/>
              <a:t>Click icon to add picture</a:t>
            </a:r>
            <a:endParaRPr/>
          </a:p>
        </p:txBody>
      </p:sp>
      <p:grpSp>
        <p:nvGrpSpPr>
          <p:cNvPr id="8" name="Group 9"/>
          <p:cNvGrpSpPr/>
          <p:nvPr/>
        </p:nvGrpSpPr>
        <p:grpSpPr>
          <a:xfrm rot="360000">
            <a:off x="4165479" y="323141"/>
            <a:ext cx="4792693" cy="3443312"/>
            <a:chOff x="1524000" y="381000"/>
            <a:chExt cx="3657600" cy="4737978"/>
          </a:xfrm>
        </p:grpSpPr>
        <p:sp>
          <p:nvSpPr>
            <p:cNvPr id="11" name="Rectangle 10"/>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Picture Placeholder 9"/>
          <p:cNvSpPr>
            <a:spLocks noGrp="1"/>
          </p:cNvSpPr>
          <p:nvPr>
            <p:ph type="pic" sz="quarter" idx="16"/>
          </p:nvPr>
        </p:nvSpPr>
        <p:spPr>
          <a:xfrm rot="360000">
            <a:off x="4336486" y="507668"/>
            <a:ext cx="4432860" cy="307238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914400" y="4926106"/>
            <a:ext cx="7315200" cy="990600"/>
          </a:xfrm>
        </p:spPr>
        <p:txBody>
          <a:bodyPr/>
          <a:lstStyle>
            <a:lvl1pPr marL="0" indent="0">
              <a:spcBef>
                <a:spcPct val="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EF71A61-D264-6F46-AFBF-442B57085E9F}" type="datetimeFigureOut">
              <a:rPr lang="en-US" smtClean="0"/>
              <a:pPr/>
              <a:t>12/21/14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EF71A61-D264-6F46-AFBF-442B57085E9F}" type="datetimeFigureOut">
              <a:rPr lang="en-US" smtClean="0"/>
              <a:pPr/>
              <a:t>12/21/14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551682" y="450851"/>
            <a:ext cx="846083" cy="535781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914400" y="450851"/>
            <a:ext cx="5943600" cy="53578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7EF71A61-D264-6F46-AFBF-442B57085E9F}" type="datetimeFigureOut">
              <a:rPr lang="en-US" smtClean="0"/>
              <a:pPr/>
              <a:t>12/21/14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Title Slide with Watermark">
    <p:bg>
      <p:bgRef idx="1003">
        <a:schemeClr val="bg2"/>
      </p:bgRef>
    </p:bg>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1122215" y="3200400"/>
            <a:ext cx="8021782" cy="2209800"/>
          </a:xfrm>
        </p:spPr>
        <p:txBody>
          <a:bodyPr wrap="none" lIns="0" tIns="0" rIns="0" bIns="0" anchor="ctr" anchorCtr="0">
            <a:noAutofit/>
          </a:bodyPr>
          <a:lstStyle>
            <a:lvl1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r">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ctrTitle"/>
          </p:nvPr>
        </p:nvSpPr>
        <p:spPr>
          <a:xfrm>
            <a:off x="3960813" y="3833095"/>
            <a:ext cx="4724400" cy="1209964"/>
          </a:xfrm>
        </p:spPr>
        <p:txBody>
          <a:bodyPr lIns="45720" tIns="0" rIns="45720" bIns="0" anchor="b" anchorCtr="0">
            <a:noAutofit/>
          </a:bodyPr>
          <a:lstStyle>
            <a:lvl1pPr algn="l">
              <a:lnSpc>
                <a:spcPts val="5000"/>
              </a:lnSpc>
              <a:defRPr sz="4600"/>
            </a:lvl1pPr>
          </a:lstStyle>
          <a:p>
            <a:r>
              <a:rPr lang="en-US" smtClean="0"/>
              <a:t>Click to edit Master title style</a:t>
            </a:r>
            <a:endParaRPr/>
          </a:p>
        </p:txBody>
      </p:sp>
      <p:sp>
        <p:nvSpPr>
          <p:cNvPr id="3" name="Subtitle 2"/>
          <p:cNvSpPr>
            <a:spLocks noGrp="1"/>
          </p:cNvSpPr>
          <p:nvPr>
            <p:ph type="subTitle" idx="1"/>
          </p:nvPr>
        </p:nvSpPr>
        <p:spPr>
          <a:xfrm>
            <a:off x="3960813" y="5056909"/>
            <a:ext cx="4724400" cy="1156586"/>
          </a:xfrm>
        </p:spPr>
        <p:txBody>
          <a:bodyPr lIns="91440" tIns="0" rIns="45720" bIns="0">
            <a:normAutofit/>
          </a:bodyPr>
          <a:lstStyle>
            <a:lvl1pPr marL="0" indent="0" algn="l">
              <a:lnSpc>
                <a:spcPts val="2600"/>
              </a:lnSpc>
              <a:spcBef>
                <a:spcPct val="0"/>
              </a:spcBef>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57200" y="6298744"/>
            <a:ext cx="1981200" cy="273050"/>
          </a:xfrm>
        </p:spPr>
        <p:txBody>
          <a:bodyPr/>
          <a:lstStyle>
            <a:lvl1pPr algn="l">
              <a:defRPr sz="1100">
                <a:latin typeface="Rockwell" pitchFamily="18" charset="0"/>
              </a:defRPr>
            </a:lvl1pPr>
          </a:lstStyle>
          <a:p>
            <a:fld id="{7EF71A61-D264-6F46-AFBF-442B57085E9F}" type="datetimeFigureOut">
              <a:rPr lang="en-US" smtClean="0"/>
              <a:pPr/>
              <a:t>12/21/14</a:t>
            </a:fld>
            <a:endParaRPr lang="en-US"/>
          </a:p>
        </p:txBody>
      </p:sp>
      <p:sp>
        <p:nvSpPr>
          <p:cNvPr id="5" name="Footer Placeholder 4"/>
          <p:cNvSpPr>
            <a:spLocks noGrp="1"/>
          </p:cNvSpPr>
          <p:nvPr>
            <p:ph type="ftr" sz="quarter" idx="11"/>
          </p:nvPr>
        </p:nvSpPr>
        <p:spPr>
          <a:xfrm>
            <a:off x="3962400" y="6298744"/>
            <a:ext cx="3810000" cy="273050"/>
          </a:xfrm>
        </p:spPr>
        <p:txBody>
          <a:bodyPr/>
          <a:lstStyle>
            <a:lvl1pPr algn="l">
              <a:defRPr/>
            </a:lvl1pPr>
          </a:lstStyle>
          <a:p>
            <a:endParaRPr lang="en-US"/>
          </a:p>
        </p:txBody>
      </p:sp>
      <p:sp>
        <p:nvSpPr>
          <p:cNvPr id="6" name="Slide Number Placeholder 5"/>
          <p:cNvSpPr>
            <a:spLocks noGrp="1"/>
          </p:cNvSpPr>
          <p:nvPr>
            <p:ph type="sldNum" sz="quarter" idx="12"/>
          </p:nvPr>
        </p:nvSpPr>
        <p:spPr>
          <a:xfrm>
            <a:off x="8264856" y="6312392"/>
            <a:ext cx="685800" cy="265089"/>
          </a:xfrm>
        </p:spPr>
        <p:txBody>
          <a:bodyPr/>
          <a:lstStyle>
            <a:lvl1pPr>
              <a:defRPr sz="1100">
                <a:solidFill>
                  <a:schemeClr val="tx1"/>
                </a:solidFill>
                <a:latin typeface="Rockwell" pitchFamily="18" charset="0"/>
              </a:defRPr>
            </a:lvl1pPr>
          </a:lstStyle>
          <a:p>
            <a:fld id="{1C021EC2-A4FC-7D44-B424-F84078DEA2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0"/>
            <a:ext cx="7772400" cy="1362075"/>
          </a:xfrm>
        </p:spPr>
        <p:txBody>
          <a:bodyPr vert="horz" lIns="45720" tIns="0" rIns="45720" bIns="0" rtlCol="0" anchor="b" anchorCtr="0">
            <a:noAutofit/>
          </a:bodyPr>
          <a:lstStyle>
            <a:lvl1pPr algn="l" defTabSz="914400" rtl="0" eaLnBrk="1" latinLnBrk="0" hangingPunct="1">
              <a:lnSpc>
                <a:spcPts val="5000"/>
              </a:lnSpc>
              <a:spcBef>
                <a:spcPct val="0"/>
              </a:spcBef>
              <a:buNone/>
              <a:defRPr sz="4600" b="1" kern="1200" cap="none" baseline="0">
                <a:solidFill>
                  <a:schemeClr val="tx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57200" y="3557016"/>
            <a:ext cx="7772400" cy="987552"/>
          </a:xfrm>
        </p:spPr>
        <p:txBody>
          <a:bodyPr vert="horz" lIns="91440" tIns="0" rIns="45720" bIns="0" rtlCol="0" anchor="t" anchorCtr="0">
            <a:normAutofit/>
          </a:bodyPr>
          <a:lstStyle>
            <a:lvl1pPr marL="0" indent="0">
              <a:spcBef>
                <a:spcPct val="0"/>
              </a:spcBef>
              <a:buNone/>
              <a:defRPr sz="2200" kern="1200">
                <a:solidFill>
                  <a:schemeClr val="tx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SzPct val="90000"/>
              <a:buFontTx/>
              <a:buNone/>
            </a:pPr>
            <a:r>
              <a:rPr lang="en-US" smtClean="0"/>
              <a:t>Click to edit Master text styles</a:t>
            </a:r>
          </a:p>
        </p:txBody>
      </p:sp>
      <p:sp>
        <p:nvSpPr>
          <p:cNvPr id="4" name="Date Placeholder 3"/>
          <p:cNvSpPr>
            <a:spLocks noGrp="1"/>
          </p:cNvSpPr>
          <p:nvPr>
            <p:ph type="dt" sz="half" idx="10"/>
          </p:nvPr>
        </p:nvSpPr>
        <p:spPr/>
        <p:txBody>
          <a:bodyPr/>
          <a:lstStyle/>
          <a:p>
            <a:fld id="{7EF71A61-D264-6F46-AFBF-442B57085E9F}" type="datetimeFigureOut">
              <a:rPr lang="en-US" smtClean="0"/>
              <a:pPr/>
              <a:t>12/21/14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21EC2-A4FC-7D44-B424-F84078DEA2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with Watermark">
    <p:bg>
      <p:bgRef idx="1002">
        <a:schemeClr val="bg2"/>
      </p:bgRef>
    </p:bg>
    <p:spTree>
      <p:nvGrpSpPr>
        <p:cNvPr id="1" name=""/>
        <p:cNvGrpSpPr/>
        <p:nvPr/>
      </p:nvGrpSpPr>
      <p:grpSpPr>
        <a:xfrm>
          <a:off x="0" y="0"/>
          <a:ext cx="0" cy="0"/>
          <a:chOff x="0" y="0"/>
          <a:chExt cx="0" cy="0"/>
        </a:xfrm>
      </p:grpSpPr>
      <p:sp>
        <p:nvSpPr>
          <p:cNvPr id="7" name="Text Placeholder 7"/>
          <p:cNvSpPr>
            <a:spLocks noGrp="1"/>
          </p:cNvSpPr>
          <p:nvPr>
            <p:ph type="body" sz="quarter" idx="13"/>
          </p:nvPr>
        </p:nvSpPr>
        <p:spPr>
          <a:xfrm>
            <a:off x="712693" y="1689847"/>
            <a:ext cx="8431303" cy="2209800"/>
          </a:xfrm>
        </p:spPr>
        <p:txBody>
          <a:bodyPr wrap="none" lIns="0" tIns="0" rIns="0" bIns="0" anchor="ctr" anchorCtr="0">
            <a:noAutofit/>
          </a:bodyPr>
          <a:lstStyle>
            <a:lvl1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1pPr>
            <a:lvl2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2pPr>
            <a:lvl3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3pPr>
            <a:lvl4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4pPr>
            <a:lvl5pPr marL="0" indent="0" algn="l">
              <a:spcBef>
                <a:spcPts val="0"/>
              </a:spcBef>
              <a:buNone/>
              <a:defRPr sz="12200">
                <a:gradFill>
                  <a:gsLst>
                    <a:gs pos="0">
                      <a:schemeClr val="tx1">
                        <a:alpha val="10000"/>
                      </a:schemeClr>
                    </a:gs>
                    <a:gs pos="100000">
                      <a:schemeClr val="tx1">
                        <a:alpha val="10000"/>
                      </a:schemeClr>
                    </a:gs>
                  </a:gsLst>
                  <a:lin ang="5400000" scaled="0"/>
                </a:gradFill>
                <a:latin typeface="Impact" pitchFamily="34" charset="0"/>
              </a:defRPr>
            </a:lvl5pPr>
          </a:lstStyle>
          <a:p>
            <a:pPr lvl="0"/>
            <a:r>
              <a:rPr lang="en-US" smtClean="0"/>
              <a:t>Click to edit Master text styles</a:t>
            </a:r>
          </a:p>
        </p:txBody>
      </p:sp>
      <p:sp>
        <p:nvSpPr>
          <p:cNvPr id="2" name="Title 1"/>
          <p:cNvSpPr>
            <a:spLocks noGrp="1"/>
          </p:cNvSpPr>
          <p:nvPr>
            <p:ph type="title"/>
          </p:nvPr>
        </p:nvSpPr>
        <p:spPr>
          <a:xfrm>
            <a:off x="457201" y="2196353"/>
            <a:ext cx="5334000" cy="1362075"/>
          </a:xfrm>
        </p:spPr>
        <p:txBody>
          <a:bodyPr lIns="45720" tIns="0" rIns="45720" bIns="0" anchor="b" anchorCtr="0"/>
          <a:lstStyle>
            <a:lvl1pPr algn="l">
              <a:lnSpc>
                <a:spcPts val="5000"/>
              </a:lnSpc>
              <a:defRPr sz="4600" b="1" cap="none" baseline="0"/>
            </a:lvl1pPr>
          </a:lstStyle>
          <a:p>
            <a:r>
              <a:rPr lang="en-US" smtClean="0"/>
              <a:t>Click to edit Master title style</a:t>
            </a:r>
            <a:endParaRPr/>
          </a:p>
        </p:txBody>
      </p:sp>
      <p:sp>
        <p:nvSpPr>
          <p:cNvPr id="3" name="Text Placeholder 2"/>
          <p:cNvSpPr>
            <a:spLocks noGrp="1"/>
          </p:cNvSpPr>
          <p:nvPr>
            <p:ph type="body" idx="1"/>
          </p:nvPr>
        </p:nvSpPr>
        <p:spPr>
          <a:xfrm>
            <a:off x="457200" y="3560618"/>
            <a:ext cx="5334000" cy="983087"/>
          </a:xfrm>
        </p:spPr>
        <p:txBody>
          <a:bodyPr tIns="0" rIns="45720" bIns="0" anchor="t" anchorCtr="0"/>
          <a:lstStyle>
            <a:lvl1pPr marL="0" indent="0">
              <a:spcBef>
                <a:spcPct val="0"/>
              </a:spcBef>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F71A61-D264-6F46-AFBF-442B57085E9F}" type="datetimeFigureOut">
              <a:rPr lang="en-US" smtClean="0"/>
              <a:pPr/>
              <a:t>12/21/14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21EC2-A4FC-7D44-B424-F84078DEA2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Section with Picture">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52775" y="4069804"/>
            <a:ext cx="5538788" cy="1162050"/>
          </a:xfrm>
        </p:spPr>
        <p:txBody>
          <a:bodyPr tIns="0" bIns="0" anchor="b"/>
          <a:lstStyle>
            <a:lvl1pPr algn="l">
              <a:lnSpc>
                <a:spcPts val="4600"/>
              </a:lnSpc>
              <a:defRPr sz="4600" b="1"/>
            </a:lvl1pPr>
          </a:lstStyle>
          <a:p>
            <a:r>
              <a:rPr lang="en-US" smtClean="0"/>
              <a:t>Click to edit Master title style</a:t>
            </a:r>
            <a:endParaRPr/>
          </a:p>
        </p:txBody>
      </p:sp>
      <p:grpSp>
        <p:nvGrpSpPr>
          <p:cNvPr id="3" name="Group 8"/>
          <p:cNvGrpSpPr/>
          <p:nvPr/>
        </p:nvGrpSpPr>
        <p:grpSpPr>
          <a:xfrm rot="21240000">
            <a:off x="654352" y="445180"/>
            <a:ext cx="5416247" cy="3630168"/>
            <a:chOff x="1524000" y="381000"/>
            <a:chExt cx="3657600" cy="4737978"/>
          </a:xfrm>
        </p:grpSpPr>
        <p:sp>
          <p:nvSpPr>
            <p:cNvPr id="10" name="Rectangle 9"/>
            <p:cNvSpPr/>
            <p:nvPr userDrawn="1"/>
          </p:nvSpPr>
          <p:spPr>
            <a:xfrm>
              <a:off x="1524000" y="381000"/>
              <a:ext cx="3657600" cy="4724400"/>
            </a:xfrm>
            <a:prstGeom prst="rect">
              <a:avLst/>
            </a:prstGeom>
            <a:solidFill>
              <a:schemeClr val="bg1"/>
            </a:solidFill>
            <a:ln>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userDrawn="1"/>
          </p:nvSpPr>
          <p:spPr>
            <a:xfrm>
              <a:off x="1524000" y="381000"/>
              <a:ext cx="3657600" cy="4737978"/>
            </a:xfrm>
            <a:prstGeom prst="rect">
              <a:avLst/>
            </a:prstGeom>
            <a:gradFill flip="none" rotWithShape="1">
              <a:gsLst>
                <a:gs pos="0">
                  <a:schemeClr val="bg1">
                    <a:lumMod val="85000"/>
                  </a:schemeClr>
                </a:gs>
                <a:gs pos="15000">
                  <a:schemeClr val="bg1">
                    <a:alpha val="75000"/>
                  </a:schemeClr>
                </a:gs>
                <a:gs pos="100000">
                  <a:schemeClr val="bg1"/>
                </a:gs>
                <a:gs pos="100000">
                  <a:schemeClr val="bg1"/>
                </a:gs>
              </a:gsLst>
              <a:path path="rect">
                <a:fillToRect r="100000" b="100000"/>
              </a:path>
              <a:tileRect l="-100000" t="-100000"/>
            </a:gradFill>
            <a:ln>
              <a:noFill/>
            </a:ln>
            <a:effectLst>
              <a:innerShdw blurRad="190500" dist="88900" dir="13500000">
                <a:schemeClr val="bg1">
                  <a:lumMod val="65000"/>
                  <a:alpha val="2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Picture Placeholder 9"/>
          <p:cNvSpPr>
            <a:spLocks noGrp="1"/>
          </p:cNvSpPr>
          <p:nvPr>
            <p:ph type="pic" sz="quarter" idx="15"/>
          </p:nvPr>
        </p:nvSpPr>
        <p:spPr>
          <a:xfrm rot="21240000">
            <a:off x="857677" y="632632"/>
            <a:ext cx="5009597" cy="3255264"/>
          </a:xfrm>
          <a:solidFill>
            <a:schemeClr val="bg1">
              <a:lumMod val="85000"/>
            </a:schemeClr>
          </a:solidFill>
        </p:spPr>
        <p:txBody>
          <a:bodyPr/>
          <a:lstStyle>
            <a:lvl1pPr>
              <a:buNone/>
              <a:defRPr/>
            </a:lvl1pPr>
          </a:lstStyle>
          <a:p>
            <a:r>
              <a:rPr lang="en-US" smtClean="0"/>
              <a:t>Click icon to add picture</a:t>
            </a:r>
            <a:endParaRPr/>
          </a:p>
        </p:txBody>
      </p:sp>
      <p:sp>
        <p:nvSpPr>
          <p:cNvPr id="4" name="Text Placeholder 3"/>
          <p:cNvSpPr>
            <a:spLocks noGrp="1"/>
          </p:cNvSpPr>
          <p:nvPr>
            <p:ph type="body" sz="half" idx="2"/>
          </p:nvPr>
        </p:nvSpPr>
        <p:spPr>
          <a:xfrm>
            <a:off x="3158117" y="5230906"/>
            <a:ext cx="5532958" cy="865093"/>
          </a:xfrm>
        </p:spPr>
        <p:txBody>
          <a:bodyPr/>
          <a:lstStyle>
            <a:lvl1pPr marL="0" indent="0">
              <a:spcBef>
                <a:spcPct val="0"/>
              </a:spcBef>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200" y="1735139"/>
            <a:ext cx="3566160" cy="4056062"/>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971326"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97367" y="2174875"/>
            <a:ext cx="3566160" cy="36163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930247" y="1419366"/>
            <a:ext cx="3200400" cy="584035"/>
          </a:xfrm>
        </p:spPr>
        <p:txBody>
          <a:bodyPr anchor="b"/>
          <a:lstStyle>
            <a:lvl1pPr marL="0" indent="0" algn="ctr">
              <a:spcBef>
                <a:spcPct val="0"/>
              </a:spcBef>
              <a:buNone/>
              <a:defRPr sz="2200" b="0">
                <a:solidFill>
                  <a:schemeClr val="tx2">
                    <a:lumMod val="60000"/>
                    <a:lumOff val="40000"/>
                  </a:schemeClr>
                </a:solidFill>
                <a:latin typeface="Impac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6514" y="2174875"/>
            <a:ext cx="3566160" cy="3616325"/>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7EF71A61-D264-6F46-AFBF-442B57085E9F}" type="datetimeFigureOut">
              <a:rPr lang="en-US" smtClean="0"/>
              <a:pPr/>
              <a:t>12/21/14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21EC2-A4FC-7D44-B424-F84078DEA285}" type="slidenum">
              <a:rPr lang="en-US" smtClean="0"/>
              <a:pPr/>
              <a:t>‹#›</a:t>
            </a:fld>
            <a:endParaRPr lang="en-US"/>
          </a:p>
        </p:txBody>
      </p:sp>
      <p:pic>
        <p:nvPicPr>
          <p:cNvPr id="11" name="Picture 10"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3" name="Picture 12" descr="Comparison-Underline.png"/>
          <p:cNvPicPr>
            <a:picLocks noChangeAspect="1"/>
          </p:cNvPicPr>
          <p:nvPr/>
        </p:nvPicPr>
        <p:blipFill>
          <a:blip r:embed="rId2"/>
          <a:stretch>
            <a:fillRect/>
          </a:stretch>
        </p:blipFill>
        <p:spPr>
          <a:xfrm>
            <a:off x="4915960" y="1897040"/>
            <a:ext cx="3228975" cy="142875"/>
          </a:xfrm>
          <a:prstGeom prst="rect">
            <a:avLst/>
          </a:prstGeom>
        </p:spPr>
      </p:pic>
      <p:pic>
        <p:nvPicPr>
          <p:cNvPr id="12" name="Picture 11" descr="Comparison-Underline.png"/>
          <p:cNvPicPr>
            <a:picLocks noChangeAspect="1"/>
          </p:cNvPicPr>
          <p:nvPr/>
        </p:nvPicPr>
        <p:blipFill>
          <a:blip r:embed="rId2"/>
          <a:stretch>
            <a:fillRect/>
          </a:stretch>
        </p:blipFill>
        <p:spPr>
          <a:xfrm>
            <a:off x="957039" y="1897040"/>
            <a:ext cx="3228975" cy="142875"/>
          </a:xfrm>
          <a:prstGeom prst="rect">
            <a:avLst/>
          </a:prstGeom>
        </p:spPr>
      </p:pic>
      <p:pic>
        <p:nvPicPr>
          <p:cNvPr id="14" name="Picture 13" descr="Comparison-Underline.png"/>
          <p:cNvPicPr>
            <a:picLocks noChangeAspect="1"/>
          </p:cNvPicPr>
          <p:nvPr/>
        </p:nvPicPr>
        <p:blipFill>
          <a:blip r:embed="rId2"/>
          <a:stretch>
            <a:fillRect/>
          </a:stretch>
        </p:blipFill>
        <p:spPr>
          <a:xfrm>
            <a:off x="4915960" y="1897040"/>
            <a:ext cx="3228975" cy="142875"/>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14400" y="1735138"/>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EF71A61-D264-6F46-AFBF-442B57085E9F}" type="datetimeFigureOut">
              <a:rPr lang="en-US" smtClean="0"/>
              <a:pPr/>
              <a:t>12/21/14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21EC2-A4FC-7D44-B424-F84078DEA285}" type="slidenum">
              <a:rPr lang="en-US" smtClean="0"/>
              <a:pPr/>
              <a:t>‹#›</a:t>
            </a:fld>
            <a:endParaRPr lang="en-US"/>
          </a:p>
        </p:txBody>
      </p:sp>
      <p:sp>
        <p:nvSpPr>
          <p:cNvPr id="8" name="Content Placeholder 2"/>
          <p:cNvSpPr>
            <a:spLocks noGrp="1"/>
          </p:cNvSpPr>
          <p:nvPr>
            <p:ph sz="half" idx="13"/>
          </p:nvPr>
        </p:nvSpPr>
        <p:spPr>
          <a:xfrm>
            <a:off x="914400" y="3870960"/>
            <a:ext cx="7315200" cy="1920240"/>
          </a:xfrm>
        </p:spPr>
        <p:txBody>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22" Type="http://schemas.openxmlformats.org/officeDocument/2006/relationships/image" Target="../media/image6.png"/><Relationship Id="rId23" Type="http://schemas.openxmlformats.org/officeDocument/2006/relationships/image" Target="../media/image7.png"/><Relationship Id="rId24" Type="http://schemas.openxmlformats.org/officeDocument/2006/relationships/image" Target="../media/image8.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503238"/>
            <a:ext cx="7313613" cy="868362"/>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914400" y="1735138"/>
            <a:ext cx="7313613" cy="40560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7663438" y="6314461"/>
            <a:ext cx="1295400" cy="265089"/>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fld id="{7EF71A61-D264-6F46-AFBF-442B57085E9F}" type="datetimeFigureOut">
              <a:rPr lang="en-US" smtClean="0"/>
              <a:pPr/>
              <a:t>12/21/14</a:t>
            </a:fld>
            <a:endParaRPr lang="en-US"/>
          </a:p>
        </p:txBody>
      </p:sp>
      <p:sp>
        <p:nvSpPr>
          <p:cNvPr id="5" name="Footer Placeholder 4"/>
          <p:cNvSpPr>
            <a:spLocks noGrp="1"/>
          </p:cNvSpPr>
          <p:nvPr>
            <p:ph type="ftr" sz="quarter" idx="3"/>
          </p:nvPr>
        </p:nvSpPr>
        <p:spPr>
          <a:xfrm>
            <a:off x="3942607" y="6305797"/>
            <a:ext cx="3717967" cy="259278"/>
          </a:xfrm>
          <a:prstGeom prst="rect">
            <a:avLst/>
          </a:prstGeom>
        </p:spPr>
        <p:txBody>
          <a:bodyPr vert="horz" lIns="91440" tIns="45720" rIns="91440" bIns="45720" rtlCol="0" anchor="ctr"/>
          <a:lstStyle>
            <a:lvl1pPr algn="r">
              <a:defRPr sz="1100">
                <a:solidFill>
                  <a:schemeClr val="tx1"/>
                </a:solidFill>
                <a:latin typeface="Rockwell" pitchFamily="18" charset="0"/>
              </a:defRPr>
            </a:lvl1pPr>
          </a:lstStyle>
          <a:p>
            <a:endParaRPr lang="en-US"/>
          </a:p>
        </p:txBody>
      </p:sp>
      <p:sp>
        <p:nvSpPr>
          <p:cNvPr id="6" name="Slide Number Placeholder 5"/>
          <p:cNvSpPr>
            <a:spLocks noGrp="1"/>
          </p:cNvSpPr>
          <p:nvPr>
            <p:ph type="sldNum" sz="quarter" idx="4"/>
          </p:nvPr>
        </p:nvSpPr>
        <p:spPr>
          <a:xfrm>
            <a:off x="7521388" y="5476097"/>
            <a:ext cx="1483056" cy="851848"/>
          </a:xfrm>
          <a:prstGeom prst="rect">
            <a:avLst/>
          </a:prstGeom>
        </p:spPr>
        <p:txBody>
          <a:bodyPr vert="horz" lIns="91440" tIns="45720" rIns="91440" bIns="45720" rtlCol="0" anchor="ctr"/>
          <a:lstStyle>
            <a:lvl1pPr algn="r">
              <a:defRPr sz="8200">
                <a:gradFill>
                  <a:gsLst>
                    <a:gs pos="0">
                      <a:schemeClr val="tx1">
                        <a:alpha val="10000"/>
                      </a:schemeClr>
                    </a:gs>
                    <a:gs pos="100000">
                      <a:schemeClr val="tx1">
                        <a:alpha val="10000"/>
                      </a:schemeClr>
                    </a:gs>
                  </a:gsLst>
                  <a:lin ang="5400000" scaled="0"/>
                </a:gradFill>
                <a:latin typeface="Impact" pitchFamily="34" charset="0"/>
              </a:defRPr>
            </a:lvl1pPr>
          </a:lstStyle>
          <a:p>
            <a:fld id="{1C021EC2-A4FC-7D44-B424-F84078DEA2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ctr" defTabSz="914400" rtl="0" eaLnBrk="1" latinLnBrk="0" hangingPunct="1">
        <a:spcBef>
          <a:spcPct val="0"/>
        </a:spcBef>
        <a:buNone/>
        <a:defRPr sz="4600" kern="1200">
          <a:solidFill>
            <a:schemeClr val="tx1"/>
          </a:solidFill>
          <a:latin typeface="+mj-lt"/>
          <a:ea typeface="+mj-ea"/>
          <a:cs typeface="+mj-cs"/>
        </a:defRPr>
      </a:lvl1pPr>
    </p:titleStyle>
    <p:bodyStyle>
      <a:lvl1pPr marL="463550" indent="-463550" algn="l" defTabSz="914400" rtl="0" eaLnBrk="1" latinLnBrk="0" hangingPunct="1">
        <a:spcBef>
          <a:spcPts val="2000"/>
        </a:spcBef>
        <a:buSzPct val="90000"/>
        <a:buFontTx/>
        <a:buBlip>
          <a:blip r:embed="rId22"/>
        </a:buBlip>
        <a:defRPr sz="2400" kern="1200">
          <a:solidFill>
            <a:schemeClr val="tx1"/>
          </a:solidFill>
          <a:latin typeface="+mn-lt"/>
          <a:ea typeface="+mn-ea"/>
          <a:cs typeface="+mn-cs"/>
        </a:defRPr>
      </a:lvl1pPr>
      <a:lvl2pPr marL="914400" indent="-457200" algn="l" defTabSz="914400" rtl="0" eaLnBrk="1" latinLnBrk="0" hangingPunct="1">
        <a:spcBef>
          <a:spcPts val="600"/>
        </a:spcBef>
        <a:buSzPct val="90000"/>
        <a:buFontTx/>
        <a:buBlip>
          <a:blip r:embed="rId23"/>
        </a:buBlip>
        <a:defRPr sz="2200" kern="1200">
          <a:solidFill>
            <a:schemeClr val="tx1"/>
          </a:solidFill>
          <a:latin typeface="+mn-lt"/>
          <a:ea typeface="+mn-ea"/>
          <a:cs typeface="+mn-cs"/>
        </a:defRPr>
      </a:lvl2pPr>
      <a:lvl3pPr marL="1255713" indent="-341313" algn="l" defTabSz="914400" rtl="0" eaLnBrk="1" latinLnBrk="0" hangingPunct="1">
        <a:spcBef>
          <a:spcPts val="600"/>
        </a:spcBef>
        <a:buSzPct val="90000"/>
        <a:buFontTx/>
        <a:buBlip>
          <a:blip r:embed="rId24"/>
        </a:buBlip>
        <a:defRPr sz="2000" kern="1200">
          <a:solidFill>
            <a:schemeClr val="tx1"/>
          </a:solidFill>
          <a:latin typeface="+mn-lt"/>
          <a:ea typeface="+mn-ea"/>
          <a:cs typeface="+mn-cs"/>
        </a:defRPr>
      </a:lvl3pPr>
      <a:lvl4pPr marL="1597025"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4pPr>
      <a:lvl5pPr marL="1938338" indent="-341313" algn="l" defTabSz="914400" rtl="0" eaLnBrk="1" latinLnBrk="0" hangingPunct="1">
        <a:spcBef>
          <a:spcPts val="600"/>
        </a:spcBef>
        <a:buSzPct val="90000"/>
        <a:buFontTx/>
        <a:buBlip>
          <a:blip r:embed="rId24"/>
        </a:buBlip>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One: Overview</a:t>
            </a:r>
            <a:endParaRPr lang="en-US" dirty="0"/>
          </a:p>
        </p:txBody>
      </p:sp>
      <p:sp>
        <p:nvSpPr>
          <p:cNvPr id="3" name="Subtitle 2"/>
          <p:cNvSpPr>
            <a:spLocks noGrp="1"/>
          </p:cNvSpPr>
          <p:nvPr>
            <p:ph type="subTitle" idx="1"/>
          </p:nvPr>
        </p:nvSpPr>
        <p:spPr>
          <a:xfrm>
            <a:off x="2209800" y="5056631"/>
            <a:ext cx="6477000" cy="1570701"/>
          </a:xfrm>
        </p:spPr>
        <p:txBody>
          <a:bodyPr>
            <a:normAutofit/>
          </a:bodyPr>
          <a:lstStyle/>
          <a:p>
            <a:r>
              <a:rPr lang="en-US" dirty="0" smtClean="0"/>
              <a:t>Counseling Professions</a:t>
            </a:r>
            <a:br>
              <a:rPr lang="en-US" dirty="0" smtClean="0"/>
            </a:br>
            <a:r>
              <a:rPr lang="en-US" dirty="0" smtClean="0"/>
              <a:t>Worldview in Counseling</a:t>
            </a:r>
          </a:p>
          <a:p>
            <a:r>
              <a:rPr lang="en-US" dirty="0" smtClean="0"/>
              <a:t>Jesus as a People Helper</a:t>
            </a:r>
          </a:p>
          <a:p>
            <a:r>
              <a:rPr lang="en-US" dirty="0" smtClean="0"/>
              <a:t>Stages of Change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as a People Helper</a:t>
            </a:r>
            <a:endParaRPr lang="en-US" dirty="0"/>
          </a:p>
        </p:txBody>
      </p:sp>
      <p:sp>
        <p:nvSpPr>
          <p:cNvPr id="3" name="Content Placeholder 2"/>
          <p:cNvSpPr>
            <a:spLocks noGrp="1"/>
          </p:cNvSpPr>
          <p:nvPr>
            <p:ph idx="1"/>
          </p:nvPr>
        </p:nvSpPr>
        <p:spPr>
          <a:xfrm>
            <a:off x="914400" y="1735137"/>
            <a:ext cx="7313613" cy="4509759"/>
          </a:xfrm>
        </p:spPr>
        <p:txBody>
          <a:bodyPr anchor="t">
            <a:normAutofit fontScale="55000" lnSpcReduction="20000"/>
          </a:bodyPr>
          <a:lstStyle/>
          <a:p>
            <a:pPr lvl="0"/>
            <a:r>
              <a:rPr lang="en-US" dirty="0" smtClean="0"/>
              <a:t>Taught—</a:t>
            </a:r>
            <a:endParaRPr lang="en-US" sz="3600" dirty="0" smtClean="0"/>
          </a:p>
          <a:p>
            <a:pPr lvl="1"/>
            <a:r>
              <a:rPr lang="en-US" sz="2400" dirty="0" smtClean="0"/>
              <a:t>Luke 14:1-6—It happened that when He went to the house of one of the leaders of the Pharisees on the Sabbath to eat bread, they were watching Him closely. And there in front of Him was a man suffering from dropsy. And Jesus answered and spoke to the lawyers and Pharisees, saying, “Is it lawful to heal on the Sabbath, or not?” But they kept silent. And He took hold of him and healed him, and sent him away. And He said to them, “Which one of you will have a son or an ox fall into a well, and will not immediately pull him out on a Sabbath day?” And they could make no reply to Him.</a:t>
            </a:r>
          </a:p>
          <a:p>
            <a:pPr lvl="1"/>
            <a:r>
              <a:rPr lang="en-US" sz="2400" dirty="0" smtClean="0"/>
              <a:t>He provided direct statements and asked questions to stimulate learning and insight</a:t>
            </a:r>
          </a:p>
          <a:p>
            <a:pPr lvl="0"/>
            <a:r>
              <a:rPr lang="en-US" dirty="0" smtClean="0"/>
              <a:t>Spoke with Authority—</a:t>
            </a:r>
            <a:endParaRPr lang="en-US" sz="3600" dirty="0" smtClean="0"/>
          </a:p>
          <a:p>
            <a:pPr lvl="1"/>
            <a:r>
              <a:rPr lang="en-US" sz="2400" dirty="0" smtClean="0"/>
              <a:t>Matthew 7:29—for He was teaching them as one having authority, and not as their scribes.</a:t>
            </a:r>
          </a:p>
          <a:p>
            <a:pPr lvl="1"/>
            <a:r>
              <a:rPr lang="en-US" sz="2400" dirty="0" smtClean="0"/>
              <a:t>He spoke with the authority of God’s Word behind Him</a:t>
            </a:r>
            <a:endParaRPr lang="en-US" sz="3600" dirty="0" smtClean="0"/>
          </a:p>
          <a:p>
            <a:pPr lvl="0"/>
            <a:r>
              <a:rPr lang="en-US" dirty="0" smtClean="0"/>
              <a:t>Admonished and Comforted—</a:t>
            </a:r>
            <a:endParaRPr lang="en-US" sz="3600" dirty="0" smtClean="0"/>
          </a:p>
          <a:p>
            <a:pPr lvl="1"/>
            <a:r>
              <a:rPr lang="en-US" sz="2400" dirty="0" smtClean="0"/>
              <a:t>Matthew 8:26—He said to them, “Why are you afraid, you men of little faith?” Then He got up and rebuked the winds and the sea, and it became perfectly calm.</a:t>
            </a:r>
          </a:p>
          <a:p>
            <a:pPr lvl="1"/>
            <a:r>
              <a:rPr lang="en-US" sz="2400" dirty="0" smtClean="0"/>
              <a:t>He called people out in the right timing and challenged them directly about the problem they were facing</a:t>
            </a:r>
            <a:endParaRPr lang="en-US" sz="36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as a People Helper</a:t>
            </a:r>
            <a:endParaRPr lang="en-US" dirty="0"/>
          </a:p>
        </p:txBody>
      </p:sp>
      <p:sp>
        <p:nvSpPr>
          <p:cNvPr id="3" name="Content Placeholder 2"/>
          <p:cNvSpPr>
            <a:spLocks noGrp="1"/>
          </p:cNvSpPr>
          <p:nvPr>
            <p:ph idx="1"/>
          </p:nvPr>
        </p:nvSpPr>
        <p:spPr>
          <a:xfrm>
            <a:off x="914400" y="1735137"/>
            <a:ext cx="7313613" cy="4509759"/>
          </a:xfrm>
        </p:spPr>
        <p:txBody>
          <a:bodyPr anchor="t">
            <a:normAutofit fontScale="55000" lnSpcReduction="20000"/>
          </a:bodyPr>
          <a:lstStyle/>
          <a:p>
            <a:pPr lvl="0"/>
            <a:r>
              <a:rPr lang="en-US" sz="3600" dirty="0" smtClean="0"/>
              <a:t>Christ is the model for the Christian counselor (Jones, 2006)</a:t>
            </a:r>
          </a:p>
          <a:p>
            <a:pPr lvl="1"/>
            <a:r>
              <a:rPr lang="en-US" sz="3400" dirty="0" smtClean="0"/>
              <a:t>He is the Wonderful Counselor, Mighty God, Eternal Father and the Prince of Peace (Isaiah 9:6)</a:t>
            </a:r>
          </a:p>
          <a:p>
            <a:pPr lvl="2"/>
            <a:r>
              <a:rPr lang="en-US" sz="3200" dirty="0" smtClean="0"/>
              <a:t>He demonstrates the spirit of wisdom and understanding, the spirit of counsel and strength, and the spirit of knowledge and the fear of the Lord (Isaiah 11:1-2)</a:t>
            </a:r>
          </a:p>
          <a:p>
            <a:r>
              <a:rPr lang="en-US" sz="3600" dirty="0" smtClean="0"/>
              <a:t>These characteristics should also guide our counsel as people helpers</a:t>
            </a:r>
          </a:p>
          <a:p>
            <a:pPr lvl="1"/>
            <a:r>
              <a:rPr lang="en-US" sz="3400" dirty="0" smtClean="0"/>
              <a:t>The Spirit of Wisdom</a:t>
            </a:r>
          </a:p>
          <a:p>
            <a:pPr lvl="1"/>
            <a:r>
              <a:rPr lang="en-US" sz="3400" dirty="0" smtClean="0"/>
              <a:t>The Spirit of Understanding</a:t>
            </a:r>
          </a:p>
          <a:p>
            <a:pPr lvl="1"/>
            <a:r>
              <a:rPr lang="en-US" sz="3400" dirty="0" smtClean="0"/>
              <a:t>The Spirit of Counsel (Knowledge)</a:t>
            </a:r>
          </a:p>
          <a:p>
            <a:pPr lvl="1"/>
            <a:r>
              <a:rPr lang="en-US" sz="3400" dirty="0" smtClean="0"/>
              <a:t>The Spirit of Strength (Power)</a:t>
            </a:r>
          </a:p>
          <a:p>
            <a:pPr lvl="1"/>
            <a:r>
              <a:rPr lang="en-US" sz="3400" dirty="0" smtClean="0"/>
              <a:t>The Spirit of the Knowledge of God</a:t>
            </a:r>
          </a:p>
          <a:p>
            <a:pPr lvl="1"/>
            <a:r>
              <a:rPr lang="en-US" sz="3400" dirty="0" smtClean="0"/>
              <a:t>The Spirit of the Fear of God</a:t>
            </a:r>
          </a:p>
          <a:p>
            <a:pPr lvl="1"/>
            <a:endParaRPr lang="en-US" sz="3400"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Worldview</a:t>
            </a:r>
            <a:endParaRPr lang="en-US" dirty="0"/>
          </a:p>
        </p:txBody>
      </p:sp>
      <p:sp>
        <p:nvSpPr>
          <p:cNvPr id="3" name="Content Placeholder 2"/>
          <p:cNvSpPr>
            <a:spLocks noGrp="1"/>
          </p:cNvSpPr>
          <p:nvPr>
            <p:ph idx="1"/>
          </p:nvPr>
        </p:nvSpPr>
        <p:spPr/>
        <p:txBody>
          <a:bodyPr>
            <a:normAutofit/>
          </a:bodyPr>
          <a:lstStyle/>
          <a:p>
            <a:r>
              <a:rPr lang="en-US" dirty="0" smtClean="0"/>
              <a:t>Worldview is how we view the world. </a:t>
            </a:r>
          </a:p>
          <a:p>
            <a:pPr lvl="1"/>
            <a:r>
              <a:rPr lang="en-US" dirty="0" smtClean="0"/>
              <a:t>“a set of presuppositions/assumptions which we hold consciously or subconsciously about the basic makeup of the world.”</a:t>
            </a:r>
          </a:p>
          <a:p>
            <a:r>
              <a:rPr lang="en-US" dirty="0" smtClean="0"/>
              <a:t>Counseling worldview</a:t>
            </a:r>
          </a:p>
          <a:p>
            <a:pPr lvl="1"/>
            <a:r>
              <a:rPr lang="en-US" dirty="0" smtClean="0"/>
              <a:t>determines how we think about human nature</a:t>
            </a:r>
          </a:p>
          <a:p>
            <a:pPr lvl="1"/>
            <a:r>
              <a:rPr lang="en-US" dirty="0" smtClean="0"/>
              <a:t>decides causes of emotional problems</a:t>
            </a:r>
          </a:p>
          <a:p>
            <a:pPr lvl="1"/>
            <a:r>
              <a:rPr lang="en-US" dirty="0" smtClean="0"/>
              <a:t>evaluates counseling progress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Worldview</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Five Criteria of a Worldview</a:t>
            </a:r>
            <a:endParaRPr lang="en-US" dirty="0" smtClean="0"/>
          </a:p>
          <a:p>
            <a:pPr lvl="1"/>
            <a:r>
              <a:rPr lang="en-US" dirty="0" smtClean="0"/>
              <a:t>What we believe about God</a:t>
            </a:r>
          </a:p>
          <a:p>
            <a:pPr lvl="2"/>
            <a:r>
              <a:rPr lang="en-US" dirty="0" smtClean="0"/>
              <a:t>theology; whether we believe in God or not</a:t>
            </a:r>
          </a:p>
          <a:p>
            <a:pPr lvl="1"/>
            <a:r>
              <a:rPr lang="en-US" dirty="0" smtClean="0"/>
              <a:t>What we believe about the universe</a:t>
            </a:r>
          </a:p>
          <a:p>
            <a:pPr lvl="2"/>
            <a:r>
              <a:rPr lang="en-US" dirty="0" smtClean="0"/>
              <a:t>metaphysics; how the universe came into existence</a:t>
            </a:r>
          </a:p>
          <a:p>
            <a:pPr lvl="1"/>
            <a:r>
              <a:rPr lang="en-US" dirty="0" smtClean="0"/>
              <a:t>What we know about our epistemology</a:t>
            </a:r>
          </a:p>
          <a:p>
            <a:pPr lvl="2"/>
            <a:r>
              <a:rPr lang="en-US" dirty="0" smtClean="0"/>
              <a:t>knowledge; will logic take us to the truth</a:t>
            </a:r>
          </a:p>
          <a:p>
            <a:pPr lvl="1"/>
            <a:r>
              <a:rPr lang="en-US" dirty="0" smtClean="0"/>
              <a:t>What do we believe is right and wrong</a:t>
            </a:r>
          </a:p>
          <a:p>
            <a:pPr lvl="2"/>
            <a:r>
              <a:rPr lang="en-US" dirty="0" smtClean="0"/>
              <a:t>morals/ethics</a:t>
            </a:r>
          </a:p>
          <a:p>
            <a:pPr lvl="1"/>
            <a:r>
              <a:rPr lang="en-US" dirty="0" smtClean="0"/>
              <a:t>What we believe about the nature of human beings</a:t>
            </a:r>
          </a:p>
          <a:p>
            <a:pPr lvl="2"/>
            <a:r>
              <a:rPr lang="en-US" dirty="0" smtClean="0"/>
              <a:t>Are we free to make our own choices?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Change</a:t>
            </a:r>
            <a:endParaRPr lang="en-US" dirty="0"/>
          </a:p>
        </p:txBody>
      </p:sp>
      <p:sp>
        <p:nvSpPr>
          <p:cNvPr id="3" name="Content Placeholder 2"/>
          <p:cNvSpPr>
            <a:spLocks noGrp="1"/>
          </p:cNvSpPr>
          <p:nvPr>
            <p:ph idx="1"/>
          </p:nvPr>
        </p:nvSpPr>
        <p:spPr/>
        <p:txBody>
          <a:bodyPr>
            <a:normAutofit lnSpcReduction="10000"/>
          </a:bodyPr>
          <a:lstStyle/>
          <a:p>
            <a:r>
              <a:rPr lang="en-US" dirty="0" smtClean="0"/>
              <a:t>The Transtheoretical Model </a:t>
            </a:r>
          </a:p>
          <a:p>
            <a:pPr lvl="1"/>
            <a:r>
              <a:rPr lang="en-US" dirty="0" smtClean="0"/>
              <a:t>Model created by </a:t>
            </a:r>
            <a:r>
              <a:rPr lang="en-US" dirty="0" err="1" smtClean="0"/>
              <a:t>Prochaska</a:t>
            </a:r>
            <a:r>
              <a:rPr lang="en-US" dirty="0" smtClean="0"/>
              <a:t> &amp; </a:t>
            </a:r>
            <a:r>
              <a:rPr lang="en-US" dirty="0" err="1" smtClean="0"/>
              <a:t>DiClemente</a:t>
            </a:r>
            <a:r>
              <a:rPr lang="en-US" dirty="0" smtClean="0"/>
              <a:t> in 1983</a:t>
            </a:r>
          </a:p>
          <a:p>
            <a:pPr lvl="1"/>
            <a:r>
              <a:rPr lang="en-US" dirty="0" smtClean="0"/>
              <a:t>Designed to conceptualize the process of intentional behavior change</a:t>
            </a:r>
          </a:p>
          <a:p>
            <a:pPr lvl="1"/>
            <a:r>
              <a:rPr lang="en-US" dirty="0" smtClean="0"/>
              <a:t>Classified by various stages that a person passes through on their way toward a specific behavior change</a:t>
            </a:r>
          </a:p>
          <a:p>
            <a:pPr lvl="1"/>
            <a:r>
              <a:rPr lang="en-US" dirty="0" smtClean="0"/>
              <a:t>Time spent in each stage varies from individual to individual although certain tasks are typically accomplished as one passes through each stage</a:t>
            </a:r>
          </a:p>
          <a:p>
            <a:pPr lvl="1"/>
            <a:r>
              <a:rPr lang="en-US" dirty="0" smtClean="0"/>
              <a:t>People may fluctuate between stages frequently as they work to make change</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Change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Stages of Change</a:t>
            </a:r>
          </a:p>
          <a:p>
            <a:pPr lvl="1"/>
            <a:r>
              <a:rPr lang="en-US" dirty="0" smtClean="0"/>
              <a:t>Precontemplation</a:t>
            </a:r>
          </a:p>
          <a:p>
            <a:pPr lvl="2"/>
            <a:r>
              <a:rPr lang="en-US" dirty="0" smtClean="0"/>
              <a:t>People in this stage typically do not plan to make change and may not even see the behavior as a problem or a cause of the certain consequences they experience</a:t>
            </a:r>
          </a:p>
          <a:p>
            <a:pPr lvl="2"/>
            <a:r>
              <a:rPr lang="en-US" dirty="0" smtClean="0"/>
              <a:t>Typically avoid talking about the issue under consideration for change</a:t>
            </a:r>
          </a:p>
          <a:p>
            <a:pPr lvl="2"/>
            <a:r>
              <a:rPr lang="en-US" dirty="0" smtClean="0"/>
              <a:t>At this stage, people would be considered resistant and unmotivated</a:t>
            </a:r>
          </a:p>
          <a:p>
            <a:pPr lvl="1"/>
            <a:r>
              <a:rPr lang="en-US" dirty="0" smtClean="0"/>
              <a:t>Contemplation</a:t>
            </a:r>
          </a:p>
          <a:p>
            <a:pPr lvl="2"/>
            <a:r>
              <a:rPr lang="en-US" dirty="0" smtClean="0"/>
              <a:t>At this point, people begin to consider change and even intend to change within the foreseeable future</a:t>
            </a:r>
          </a:p>
          <a:p>
            <a:pPr lvl="2"/>
            <a:r>
              <a:rPr lang="en-US" dirty="0" smtClean="0"/>
              <a:t>They are aware of the benefits of changing as well as the cost, which may lead them to linger in this stage for a long period of time</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Change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Stages of Change</a:t>
            </a:r>
          </a:p>
          <a:p>
            <a:pPr lvl="1"/>
            <a:r>
              <a:rPr lang="en-US" dirty="0" smtClean="0"/>
              <a:t>Preparation</a:t>
            </a:r>
          </a:p>
          <a:p>
            <a:pPr lvl="2"/>
            <a:r>
              <a:rPr lang="en-US" dirty="0" smtClean="0"/>
              <a:t>Characterized by the stage in which people have specific intentions to change; likely within the next month</a:t>
            </a:r>
          </a:p>
          <a:p>
            <a:pPr lvl="2"/>
            <a:r>
              <a:rPr lang="en-US" dirty="0" smtClean="0"/>
              <a:t>People in this stage are ready to take on new tasks and begin to take action</a:t>
            </a:r>
          </a:p>
          <a:p>
            <a:pPr lvl="2"/>
            <a:r>
              <a:rPr lang="en-US" dirty="0" smtClean="0"/>
              <a:t>They have already taken small steps (i.e. getting a membership with the YMCA, talking to a professional, sought an accountability partner)</a:t>
            </a:r>
          </a:p>
          <a:p>
            <a:pPr lvl="1"/>
            <a:r>
              <a:rPr lang="en-US" dirty="0" smtClean="0"/>
              <a:t>Action</a:t>
            </a:r>
          </a:p>
          <a:p>
            <a:pPr lvl="2"/>
            <a:r>
              <a:rPr lang="en-US" dirty="0" smtClean="0"/>
              <a:t>This stage is characterized by the overt changes made over the course of the last six months</a:t>
            </a:r>
          </a:p>
          <a:p>
            <a:pPr lvl="2"/>
            <a:r>
              <a:rPr lang="en-US" dirty="0" smtClean="0"/>
              <a:t>Examples: Abstinence from substances/cigarettes; actively attending gym several times a week</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of Change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Stages of Change</a:t>
            </a:r>
          </a:p>
          <a:p>
            <a:pPr lvl="1"/>
            <a:r>
              <a:rPr lang="en-US" dirty="0" smtClean="0"/>
              <a:t>Maintenance</a:t>
            </a:r>
          </a:p>
          <a:p>
            <a:pPr lvl="2"/>
            <a:r>
              <a:rPr lang="en-US" dirty="0" smtClean="0"/>
              <a:t>Change has been made and now work is done to prevent oneself from relapsing</a:t>
            </a:r>
          </a:p>
          <a:p>
            <a:pPr lvl="2"/>
            <a:r>
              <a:rPr lang="en-US" dirty="0" smtClean="0"/>
              <a:t>Confidence in one’s change is growing</a:t>
            </a:r>
          </a:p>
          <a:p>
            <a:pPr lvl="2"/>
            <a:r>
              <a:rPr lang="en-US" dirty="0" smtClean="0"/>
              <a:t>This stage can last from 6 months up to 5 years depending upon the type of change made</a:t>
            </a:r>
          </a:p>
          <a:p>
            <a:pPr lvl="1"/>
            <a:r>
              <a:rPr lang="en-US" dirty="0" smtClean="0"/>
              <a:t>Termination</a:t>
            </a:r>
          </a:p>
          <a:p>
            <a:pPr lvl="2"/>
            <a:r>
              <a:rPr lang="en-US" dirty="0" smtClean="0"/>
              <a:t>The point in which a person is no longer tempted and can maintain the change independently despite physical or emotional stressors</a:t>
            </a:r>
          </a:p>
          <a:p>
            <a:pPr lvl="2"/>
            <a:r>
              <a:rPr lang="en-US" dirty="0" smtClean="0"/>
              <a:t>Some behavior changes may be in a lifetime of maintenance, such as exercise and weight control</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Scripture References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Identity/Self-Worth</a:t>
            </a:r>
          </a:p>
          <a:p>
            <a:pPr lvl="1"/>
            <a:r>
              <a:rPr lang="en-US" u="sng" dirty="0" smtClean="0"/>
              <a:t>1 Peter 2:9 </a:t>
            </a:r>
            <a:r>
              <a:rPr lang="en-US" dirty="0" smtClean="0"/>
              <a:t>-- But you are a chosen race, a royal priesthood, a holy nation, a people for his own possession, that you may proclaim the excellencies of him who called you out of darkness into his marvelous light.</a:t>
            </a:r>
          </a:p>
          <a:p>
            <a:pPr lvl="1"/>
            <a:r>
              <a:rPr lang="en-US" u="sng" dirty="0" smtClean="0"/>
              <a:t>Jeremiah 29:11-14 </a:t>
            </a:r>
            <a:r>
              <a:rPr lang="en-US" dirty="0" smtClean="0"/>
              <a:t>--  For I know the plans I have for you, declares the Lord, plans for welfare and not for evil, to give you a future and a hope. 12 Then you will call upon me and come and pray to me, and I will hear you. 13 You will seek me and find me, when you seek me with all your heart. 14 I will be found by you, declares the Lord, and I will restore your fortunes and gather you from all the nations and all the places where I have driven you, declares the Lord, and I will bring you back to the place from which I sent you into exile.</a:t>
            </a:r>
          </a:p>
          <a:p>
            <a:pPr lvl="1"/>
            <a:r>
              <a:rPr lang="en-US" u="sng" dirty="0" smtClean="0"/>
              <a:t>Ephesians 2:10</a:t>
            </a:r>
            <a:r>
              <a:rPr lang="en-US" dirty="0" smtClean="0"/>
              <a:t> -- For we are his workmanship, created in Christ Jesus for good works, which God prepared beforehand, that we should walk in them.</a:t>
            </a:r>
            <a:endParaRPr lang="en-US" u="sng" dirty="0" smtClean="0"/>
          </a:p>
          <a:p>
            <a:pPr lvl="1"/>
            <a:r>
              <a:rPr lang="en-US" u="sng" dirty="0" smtClean="0"/>
              <a:t>Isaiah 64:8</a:t>
            </a:r>
            <a:r>
              <a:rPr lang="en-US" dirty="0" smtClean="0"/>
              <a:t> -- But now, O Lord, you are our Father; we are the clay, and you are our potter; we are all the work of your hand.</a:t>
            </a:r>
          </a:p>
          <a:p>
            <a:pPr lvl="1"/>
            <a:r>
              <a:rPr lang="en-US" u="sng" dirty="0" smtClean="0"/>
              <a:t>Psalm 139:13-14</a:t>
            </a:r>
            <a:r>
              <a:rPr lang="en-US" dirty="0" smtClean="0"/>
              <a:t> -- For you formed my inward parts; you knitted me together in my mother's womb. 14 I praise you, for I am fearfully and wonderfully made. Wonderful are your works; my soul knows it very well.</a:t>
            </a:r>
            <a:endParaRPr lang="en-US" u="sng" dirty="0" smtClean="0"/>
          </a:p>
          <a:p>
            <a:pPr lvl="1"/>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Counseling Professions</a:t>
            </a:r>
            <a:endParaRPr lang="en-US" dirty="0"/>
          </a:p>
        </p:txBody>
      </p:sp>
      <p:sp>
        <p:nvSpPr>
          <p:cNvPr id="3" name="Content Placeholder 2"/>
          <p:cNvSpPr>
            <a:spLocks noGrp="1"/>
          </p:cNvSpPr>
          <p:nvPr>
            <p:ph idx="1"/>
          </p:nvPr>
        </p:nvSpPr>
        <p:spPr>
          <a:xfrm>
            <a:off x="914400" y="1735137"/>
            <a:ext cx="7313613" cy="4623621"/>
          </a:xfrm>
        </p:spPr>
        <p:txBody>
          <a:bodyPr>
            <a:normAutofit/>
          </a:bodyPr>
          <a:lstStyle/>
          <a:p>
            <a:r>
              <a:rPr lang="en-US" dirty="0" smtClean="0"/>
              <a:t>Helping vs. Counseling vs. Psychotherapy</a:t>
            </a:r>
          </a:p>
          <a:p>
            <a:pPr lvl="1"/>
            <a:r>
              <a:rPr lang="en-US" b="1" dirty="0" smtClean="0"/>
              <a:t>Helping:</a:t>
            </a:r>
            <a:endParaRPr lang="en-US" sz="3400" dirty="0" smtClean="0"/>
          </a:p>
          <a:p>
            <a:pPr lvl="2"/>
            <a:r>
              <a:rPr lang="en-US" dirty="0" smtClean="0"/>
              <a:t>Assisting clients and exploring feelings, gaining insight, and making positive changes in their lives</a:t>
            </a:r>
            <a:endParaRPr lang="en-US" sz="3200" dirty="0" smtClean="0"/>
          </a:p>
          <a:p>
            <a:pPr lvl="2"/>
            <a:r>
              <a:rPr lang="en-US" dirty="0" smtClean="0"/>
              <a:t>A helper is a person who is providing assistance</a:t>
            </a:r>
            <a:endParaRPr lang="en-US" sz="3600" dirty="0" smtClean="0"/>
          </a:p>
          <a:p>
            <a:pPr lvl="2"/>
            <a:r>
              <a:rPr lang="en-US" b="1" u="sng" dirty="0" smtClean="0"/>
              <a:t>Goals of helping:</a:t>
            </a:r>
            <a:endParaRPr lang="en-US" dirty="0" smtClean="0"/>
          </a:p>
          <a:p>
            <a:pPr lvl="3"/>
            <a:r>
              <a:rPr lang="en-US" dirty="0" smtClean="0"/>
              <a:t>listen well</a:t>
            </a:r>
            <a:endParaRPr lang="en-US" sz="2800" dirty="0" smtClean="0"/>
          </a:p>
          <a:p>
            <a:pPr lvl="3"/>
            <a:r>
              <a:rPr lang="en-US" dirty="0" smtClean="0"/>
              <a:t>promote growth			</a:t>
            </a:r>
            <a:endParaRPr lang="en-US" sz="3000" dirty="0" smtClean="0"/>
          </a:p>
          <a:p>
            <a:pPr lvl="3"/>
            <a:r>
              <a:rPr lang="en-US" dirty="0" smtClean="0"/>
              <a:t>assist in transition </a:t>
            </a:r>
          </a:p>
          <a:p>
            <a:pPr lvl="4"/>
            <a:r>
              <a:rPr lang="en-US" b="1" dirty="0" smtClean="0"/>
              <a:t>James 1:19 – This you know, my brethren. But everyone must be quick to hear, slow to speak, and slow to anger; for the anger of man does not achieve the righteousness of God.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Counseling Professions</a:t>
            </a:r>
            <a:endParaRPr lang="en-US" dirty="0"/>
          </a:p>
        </p:txBody>
      </p:sp>
      <p:sp>
        <p:nvSpPr>
          <p:cNvPr id="3" name="Content Placeholder 2"/>
          <p:cNvSpPr>
            <a:spLocks noGrp="1"/>
          </p:cNvSpPr>
          <p:nvPr>
            <p:ph idx="1"/>
          </p:nvPr>
        </p:nvSpPr>
        <p:spPr>
          <a:xfrm>
            <a:off x="914400" y="1735138"/>
            <a:ext cx="7313613" cy="4474724"/>
          </a:xfrm>
        </p:spPr>
        <p:txBody>
          <a:bodyPr>
            <a:normAutofit fontScale="77500" lnSpcReduction="20000"/>
          </a:bodyPr>
          <a:lstStyle/>
          <a:p>
            <a:r>
              <a:rPr lang="en-US" b="1" dirty="0" smtClean="0"/>
              <a:t>Counseling:</a:t>
            </a:r>
            <a:endParaRPr lang="en-US" dirty="0" smtClean="0"/>
          </a:p>
          <a:p>
            <a:pPr lvl="1"/>
            <a:r>
              <a:rPr lang="en-US" dirty="0" smtClean="0"/>
              <a:t>fewer sessions than therapy</a:t>
            </a:r>
          </a:p>
          <a:p>
            <a:pPr lvl="1"/>
            <a:r>
              <a:rPr lang="en-US" dirty="0" smtClean="0"/>
              <a:t>Counseling is used more often with healthy individuals</a:t>
            </a:r>
          </a:p>
          <a:p>
            <a:pPr lvl="1"/>
            <a:r>
              <a:rPr lang="en-US" dirty="0" smtClean="0"/>
              <a:t>Counselors may deal with developmental and life transitional issues</a:t>
            </a:r>
          </a:p>
          <a:p>
            <a:pPr lvl="1"/>
            <a:r>
              <a:rPr lang="en-US" dirty="0" smtClean="0"/>
              <a:t>Counselors usually have a master’s or doctoral degree</a:t>
            </a:r>
          </a:p>
          <a:p>
            <a:pPr lvl="2"/>
            <a:r>
              <a:rPr lang="en-US" dirty="0" smtClean="0"/>
              <a:t>*MA, MS, MSW (but not considered Social Worker), Min.</a:t>
            </a:r>
          </a:p>
          <a:p>
            <a:pPr lvl="3"/>
            <a:r>
              <a:rPr lang="en-US" dirty="0" smtClean="0"/>
              <a:t>Licensing regulations vary state to state. Each state may have their own title for a licensed professional. For instance, Missouri licenses counseling professionals as Licensed Professional Counselor (LPC)</a:t>
            </a:r>
          </a:p>
          <a:p>
            <a:pPr lvl="2"/>
            <a:r>
              <a:rPr lang="en-US" b="1" u="sng" dirty="0" smtClean="0"/>
              <a:t>Goals of counseling:</a:t>
            </a:r>
            <a:endParaRPr lang="en-US" dirty="0" smtClean="0"/>
          </a:p>
          <a:p>
            <a:pPr lvl="3"/>
            <a:r>
              <a:rPr lang="en-US" dirty="0" smtClean="0"/>
              <a:t>listen well		</a:t>
            </a:r>
          </a:p>
          <a:p>
            <a:pPr lvl="3"/>
            <a:r>
              <a:rPr lang="en-US" dirty="0" smtClean="0"/>
              <a:t>promote growth		</a:t>
            </a:r>
          </a:p>
          <a:p>
            <a:pPr lvl="3"/>
            <a:r>
              <a:rPr lang="en-US" dirty="0" smtClean="0"/>
              <a:t>assist in transition</a:t>
            </a:r>
          </a:p>
          <a:p>
            <a:pPr lvl="3"/>
            <a:r>
              <a:rPr lang="en-US" dirty="0" smtClean="0"/>
              <a:t>remedy personal problems</a:t>
            </a:r>
          </a:p>
          <a:p>
            <a:pPr lvl="3"/>
            <a:r>
              <a:rPr lang="en-US" dirty="0" smtClean="0"/>
              <a:t>facilitate personality change</a:t>
            </a:r>
          </a:p>
          <a:p>
            <a:pPr lvl="3"/>
            <a:r>
              <a:rPr lang="en-US" dirty="0" smtClean="0"/>
              <a:t>intervene with severe psychological malfunctioning</a:t>
            </a:r>
          </a:p>
          <a:p>
            <a:pPr lvl="4"/>
            <a:r>
              <a:rPr lang="en-US" dirty="0" smtClean="0"/>
              <a:t>Examples: OCD, schizophrenia, major depression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Counseling Professions</a:t>
            </a:r>
            <a:endParaRPr lang="en-US" dirty="0"/>
          </a:p>
        </p:txBody>
      </p:sp>
      <p:sp>
        <p:nvSpPr>
          <p:cNvPr id="3" name="Content Placeholder 2"/>
          <p:cNvSpPr>
            <a:spLocks noGrp="1"/>
          </p:cNvSpPr>
          <p:nvPr>
            <p:ph idx="1"/>
          </p:nvPr>
        </p:nvSpPr>
        <p:spPr>
          <a:xfrm>
            <a:off x="914400" y="1735137"/>
            <a:ext cx="7313613" cy="4544793"/>
          </a:xfrm>
        </p:spPr>
        <p:txBody>
          <a:bodyPr>
            <a:normAutofit fontScale="62500" lnSpcReduction="20000"/>
          </a:bodyPr>
          <a:lstStyle/>
          <a:p>
            <a:r>
              <a:rPr lang="en-US" b="1" dirty="0" smtClean="0"/>
              <a:t>Psychotherapy:</a:t>
            </a:r>
            <a:endParaRPr lang="en-US" dirty="0" smtClean="0"/>
          </a:p>
          <a:p>
            <a:pPr lvl="1"/>
            <a:r>
              <a:rPr lang="en-US" dirty="0" smtClean="0"/>
              <a:t>Deals with more disorders –OCD, schizophrenia, etc.</a:t>
            </a:r>
          </a:p>
          <a:p>
            <a:pPr lvl="1"/>
            <a:r>
              <a:rPr lang="en-US" dirty="0" smtClean="0"/>
              <a:t>Has to have master’s or doctoral degree and a license</a:t>
            </a:r>
          </a:p>
          <a:p>
            <a:pPr lvl="2"/>
            <a:r>
              <a:rPr lang="en-US" dirty="0" smtClean="0"/>
              <a:t>Psychologist—Ph. D, </a:t>
            </a:r>
            <a:r>
              <a:rPr lang="en-US" dirty="0" err="1" smtClean="0"/>
              <a:t>Psy</a:t>
            </a:r>
            <a:r>
              <a:rPr lang="en-US" dirty="0" smtClean="0"/>
              <a:t>. D</a:t>
            </a:r>
          </a:p>
          <a:p>
            <a:pPr lvl="3"/>
            <a:r>
              <a:rPr lang="en-US" dirty="0" smtClean="0"/>
              <a:t>License is LPC = Licensed Professional Counselor</a:t>
            </a:r>
          </a:p>
          <a:p>
            <a:pPr lvl="2"/>
            <a:r>
              <a:rPr lang="en-US" dirty="0" smtClean="0"/>
              <a:t>Psychiatrist—MD</a:t>
            </a:r>
          </a:p>
          <a:p>
            <a:pPr lvl="3"/>
            <a:r>
              <a:rPr lang="en-US" dirty="0" smtClean="0"/>
              <a:t>Primarily prescribes manages medications</a:t>
            </a:r>
          </a:p>
          <a:p>
            <a:pPr lvl="1"/>
            <a:r>
              <a:rPr lang="en-US" b="1" u="sng" dirty="0" smtClean="0"/>
              <a:t>Goals of psychotherapy</a:t>
            </a:r>
            <a:r>
              <a:rPr lang="en-US" dirty="0" smtClean="0"/>
              <a:t>:</a:t>
            </a:r>
          </a:p>
          <a:p>
            <a:pPr lvl="2"/>
            <a:r>
              <a:rPr lang="en-US" dirty="0" smtClean="0"/>
              <a:t>listen well	</a:t>
            </a:r>
          </a:p>
          <a:p>
            <a:pPr lvl="2"/>
            <a:r>
              <a:rPr lang="en-US" dirty="0" smtClean="0"/>
              <a:t>promote growth	</a:t>
            </a:r>
          </a:p>
          <a:p>
            <a:pPr lvl="2"/>
            <a:r>
              <a:rPr lang="en-US" dirty="0" smtClean="0"/>
              <a:t>assist in transition</a:t>
            </a:r>
          </a:p>
          <a:p>
            <a:pPr lvl="2"/>
            <a:r>
              <a:rPr lang="en-US" dirty="0" smtClean="0"/>
              <a:t>remedy personal problems</a:t>
            </a:r>
          </a:p>
          <a:p>
            <a:pPr lvl="2"/>
            <a:r>
              <a:rPr lang="en-US" dirty="0" smtClean="0"/>
              <a:t>facilitate personality change</a:t>
            </a:r>
          </a:p>
          <a:p>
            <a:pPr lvl="2"/>
            <a:r>
              <a:rPr lang="en-US" dirty="0" smtClean="0"/>
              <a:t>intervene with severe psychological malfunctioning</a:t>
            </a:r>
          </a:p>
          <a:p>
            <a:pPr lvl="1"/>
            <a:r>
              <a:rPr lang="en-US" dirty="0" smtClean="0"/>
              <a:t>There is a lot of crossover in what each professional does because the skills build upon each other, but it is important to note that each professional practices within the scope of their own training. For instance, it is not appropriate for a helper to provide interventions tailored for trauma without having significant training in this area. It may even be appropriate for a counselor to refer to a psychotherapist who specializes in overcoming trauma.</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Successful Helper</a:t>
            </a: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smtClean="0"/>
              <a:t>Empathy: breaks down barriers and allows more trust</a:t>
            </a:r>
          </a:p>
          <a:p>
            <a:pPr lvl="1"/>
            <a:r>
              <a:rPr lang="en-US" dirty="0" smtClean="0"/>
              <a:t>an effort to understand their problem/perspective</a:t>
            </a:r>
          </a:p>
          <a:p>
            <a:pPr lvl="1"/>
            <a:r>
              <a:rPr lang="en-US" dirty="0" smtClean="0"/>
              <a:t>put self in their shoes to feel what they feel</a:t>
            </a:r>
          </a:p>
          <a:p>
            <a:pPr lvl="2"/>
            <a:r>
              <a:rPr lang="en-US" dirty="0" smtClean="0"/>
              <a:t>It is possible to show too much empathy that you lose objectivity</a:t>
            </a:r>
          </a:p>
          <a:p>
            <a:pPr lvl="0"/>
            <a:r>
              <a:rPr lang="en-US" dirty="0" smtClean="0"/>
              <a:t>Warmth: conveys that you sincerely care about well being</a:t>
            </a:r>
          </a:p>
          <a:p>
            <a:pPr lvl="1"/>
            <a:r>
              <a:rPr lang="en-US" dirty="0" smtClean="0"/>
              <a:t>shown in gestures, tone, body language, etc.</a:t>
            </a:r>
          </a:p>
          <a:p>
            <a:pPr lvl="2"/>
            <a:r>
              <a:rPr lang="en-US" dirty="0" smtClean="0"/>
              <a:t>It is possible to show so much warmth that the helped feels smothered</a:t>
            </a:r>
          </a:p>
          <a:p>
            <a:pPr lvl="0"/>
            <a:r>
              <a:rPr lang="en-US" dirty="0" smtClean="0"/>
              <a:t>Genuine: words consistent with actions</a:t>
            </a:r>
          </a:p>
          <a:p>
            <a:pPr lvl="2"/>
            <a:r>
              <a:rPr lang="en-US" dirty="0" smtClean="0"/>
              <a:t>It is possible to show so much genuineness that you loss sight of needs and problems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Galatians 6:1-10</a:t>
            </a:r>
            <a:endParaRPr lang="en-US" dirty="0"/>
          </a:p>
        </p:txBody>
      </p:sp>
      <p:sp>
        <p:nvSpPr>
          <p:cNvPr id="3" name="Content Placeholder 2"/>
          <p:cNvSpPr>
            <a:spLocks noGrp="1"/>
          </p:cNvSpPr>
          <p:nvPr>
            <p:ph idx="1"/>
          </p:nvPr>
        </p:nvSpPr>
        <p:spPr>
          <a:xfrm>
            <a:off x="914400" y="1735137"/>
            <a:ext cx="7313613" cy="4457207"/>
          </a:xfrm>
        </p:spPr>
        <p:txBody>
          <a:bodyPr>
            <a:normAutofit fontScale="70000" lnSpcReduction="20000"/>
          </a:bodyPr>
          <a:lstStyle/>
          <a:p>
            <a:r>
              <a:rPr lang="en-US" dirty="0" smtClean="0"/>
              <a:t>These verses guide us in the practice of helping bear the burdens of others, which is essentially the work of helping and counseling.</a:t>
            </a:r>
          </a:p>
          <a:p>
            <a:pPr lvl="1"/>
            <a:r>
              <a:rPr lang="en-US" dirty="0" smtClean="0"/>
              <a:t>Vs. 1: Gentle, especially with those caught in sin.</a:t>
            </a:r>
          </a:p>
          <a:p>
            <a:pPr lvl="2"/>
            <a:r>
              <a:rPr lang="en-US" dirty="0" smtClean="0"/>
              <a:t>Watches self not to be tempted and doesn’t take advantage of client’s vulnerabilities</a:t>
            </a:r>
          </a:p>
          <a:p>
            <a:pPr lvl="1"/>
            <a:r>
              <a:rPr lang="en-US" dirty="0" smtClean="0"/>
              <a:t>Vs. 2: Willing to bear the burdens of others</a:t>
            </a:r>
          </a:p>
          <a:p>
            <a:pPr lvl="2"/>
            <a:r>
              <a:rPr lang="en-US" dirty="0" smtClean="0"/>
              <a:t>Loving, compassionate manner no matter what the circumstance</a:t>
            </a:r>
          </a:p>
          <a:p>
            <a:pPr lvl="1"/>
            <a:r>
              <a:rPr lang="en-US" dirty="0" smtClean="0"/>
              <a:t>Vs. 3: Humble </a:t>
            </a:r>
          </a:p>
          <a:p>
            <a:pPr lvl="1"/>
            <a:r>
              <a:rPr lang="en-US" dirty="0" smtClean="0"/>
              <a:t>Vs. 4: Evaluates himself realistically and avoids comparisons with others</a:t>
            </a:r>
          </a:p>
          <a:p>
            <a:pPr lvl="1"/>
            <a:r>
              <a:rPr lang="en-US" dirty="0" smtClean="0"/>
              <a:t>Vs. 5: Bear responsibility for own actions</a:t>
            </a:r>
          </a:p>
          <a:p>
            <a:pPr lvl="1"/>
            <a:r>
              <a:rPr lang="en-US" dirty="0" smtClean="0"/>
              <a:t>Vs. 6-8: Willing to give and receive from others</a:t>
            </a:r>
          </a:p>
          <a:p>
            <a:pPr lvl="2"/>
            <a:r>
              <a:rPr lang="en-US" dirty="0" smtClean="0"/>
              <a:t>Aware of God and spiritual influences in human behavior</a:t>
            </a:r>
          </a:p>
          <a:p>
            <a:pPr lvl="1"/>
            <a:r>
              <a:rPr lang="en-US" dirty="0" smtClean="0"/>
              <a:t>Vs. 9: Tries to be patient</a:t>
            </a:r>
          </a:p>
          <a:p>
            <a:pPr lvl="2"/>
            <a:r>
              <a:rPr lang="en-US" dirty="0" smtClean="0"/>
              <a:t>Acknowledge that the work of helping others is worth the difficulties experienced at times</a:t>
            </a:r>
          </a:p>
          <a:p>
            <a:pPr lvl="1"/>
            <a:r>
              <a:rPr lang="en-US" dirty="0" smtClean="0"/>
              <a:t>Vs. 10: Recognizes responsibility to do good to everyone, especially to fellow believers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as a People Helper</a:t>
            </a:r>
            <a:endParaRPr lang="en-US" dirty="0"/>
          </a:p>
        </p:txBody>
      </p:sp>
      <p:sp>
        <p:nvSpPr>
          <p:cNvPr id="3" name="Content Placeholder 2"/>
          <p:cNvSpPr>
            <a:spLocks noGrp="1"/>
          </p:cNvSpPr>
          <p:nvPr>
            <p:ph idx="1"/>
          </p:nvPr>
        </p:nvSpPr>
        <p:spPr>
          <a:xfrm>
            <a:off x="914400" y="1735137"/>
            <a:ext cx="7313613" cy="4509759"/>
          </a:xfrm>
        </p:spPr>
        <p:txBody>
          <a:bodyPr anchor="t">
            <a:normAutofit fontScale="55000" lnSpcReduction="20000"/>
          </a:bodyPr>
          <a:lstStyle/>
          <a:p>
            <a:pPr lvl="0"/>
            <a:r>
              <a:rPr lang="en-US" dirty="0" smtClean="0"/>
              <a:t>Compassion—</a:t>
            </a:r>
            <a:endParaRPr lang="en-US" sz="3600" dirty="0" smtClean="0"/>
          </a:p>
          <a:p>
            <a:pPr lvl="1"/>
            <a:r>
              <a:rPr lang="en-US" sz="2400" dirty="0" smtClean="0"/>
              <a:t>Mark 8:2—I feel compassion for the people because they have remained with Me now three days and have nothing to eat.</a:t>
            </a:r>
            <a:endParaRPr lang="en-US" sz="3600" dirty="0" smtClean="0"/>
          </a:p>
          <a:p>
            <a:pPr lvl="1"/>
            <a:r>
              <a:rPr lang="en-US" sz="2400" dirty="0" smtClean="0"/>
              <a:t>Alleviate suffering and meet needs of people</a:t>
            </a:r>
            <a:endParaRPr lang="en-US" sz="3600" dirty="0" smtClean="0"/>
          </a:p>
          <a:p>
            <a:r>
              <a:rPr lang="en-US" dirty="0" smtClean="0"/>
              <a:t>Acceptance—</a:t>
            </a:r>
            <a:endParaRPr lang="en-US" sz="3800" dirty="0" smtClean="0"/>
          </a:p>
          <a:p>
            <a:pPr lvl="1"/>
            <a:r>
              <a:rPr lang="en-US" sz="2400" dirty="0" smtClean="0"/>
              <a:t>John 4— The woman at the well</a:t>
            </a:r>
            <a:endParaRPr lang="en-US" sz="3600" dirty="0" smtClean="0"/>
          </a:p>
          <a:p>
            <a:pPr lvl="1"/>
            <a:r>
              <a:rPr lang="en-US" sz="2400" dirty="0" smtClean="0"/>
              <a:t>Believed in people and what they could become </a:t>
            </a:r>
            <a:endParaRPr lang="en-US" sz="3600" dirty="0" smtClean="0"/>
          </a:p>
          <a:p>
            <a:pPr lvl="0"/>
            <a:r>
              <a:rPr lang="en-US" dirty="0" smtClean="0"/>
              <a:t>Gave people worth—</a:t>
            </a:r>
            <a:endParaRPr lang="en-US" sz="3600" dirty="0" smtClean="0"/>
          </a:p>
          <a:p>
            <a:pPr lvl="1"/>
            <a:r>
              <a:rPr lang="en-US" sz="2400" dirty="0" smtClean="0"/>
              <a:t>Matthew 10:29-31—And yet are not two sparrows sold for a cent? And yet not one of them will fall to the ground apart from your Father. But the very hairs of your head are all numbered. So do not fear; you are more valuable than many sparrows.</a:t>
            </a:r>
            <a:endParaRPr lang="en-US" sz="3600" dirty="0" smtClean="0"/>
          </a:p>
          <a:p>
            <a:pPr lvl="1"/>
            <a:r>
              <a:rPr lang="en-US" sz="2400" dirty="0" smtClean="0"/>
              <a:t>Put needs before rules and regulations</a:t>
            </a:r>
          </a:p>
          <a:p>
            <a:pPr lvl="1"/>
            <a:r>
              <a:rPr lang="en-US" sz="2400" dirty="0" smtClean="0"/>
              <a:t>Involved with sinners’ lives and helped elevate their sense of self worth</a:t>
            </a:r>
            <a:endParaRPr lang="en-US" sz="3600" dirty="0" smtClean="0"/>
          </a:p>
          <a:p>
            <a:pPr lvl="0"/>
            <a:r>
              <a:rPr lang="en-US" dirty="0" smtClean="0"/>
              <a:t>Met People’s Needs—</a:t>
            </a:r>
            <a:endParaRPr lang="en-US" sz="3600" dirty="0" smtClean="0"/>
          </a:p>
          <a:p>
            <a:pPr lvl="1"/>
            <a:r>
              <a:rPr lang="en-US" sz="2400" dirty="0" smtClean="0"/>
              <a:t>John 3—Nicodemus questions</a:t>
            </a:r>
            <a:endParaRPr lang="en-US" sz="3600" dirty="0" smtClean="0"/>
          </a:p>
          <a:p>
            <a:pPr lvl="1"/>
            <a:r>
              <a:rPr lang="en-US" sz="2400" dirty="0" smtClean="0"/>
              <a:t>Sees needs of people and spoke directly to them regardless of what they brought to Him</a:t>
            </a:r>
          </a:p>
          <a:p>
            <a:pPr lvl="1"/>
            <a:r>
              <a:rPr lang="en-US" sz="2400" dirty="0" smtClean="0"/>
              <a:t>He did not use the same approach with everyone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as a People Helper</a:t>
            </a:r>
            <a:endParaRPr lang="en-US" dirty="0"/>
          </a:p>
        </p:txBody>
      </p:sp>
      <p:sp>
        <p:nvSpPr>
          <p:cNvPr id="3" name="Content Placeholder 2"/>
          <p:cNvSpPr>
            <a:spLocks noGrp="1"/>
          </p:cNvSpPr>
          <p:nvPr>
            <p:ph idx="1"/>
          </p:nvPr>
        </p:nvSpPr>
        <p:spPr>
          <a:xfrm>
            <a:off x="914400" y="1735137"/>
            <a:ext cx="7313613" cy="4509759"/>
          </a:xfrm>
        </p:spPr>
        <p:txBody>
          <a:bodyPr anchor="t">
            <a:normAutofit fontScale="55000" lnSpcReduction="20000"/>
          </a:bodyPr>
          <a:lstStyle/>
          <a:p>
            <a:pPr lvl="0"/>
            <a:r>
              <a:rPr lang="en-US" dirty="0" smtClean="0"/>
              <a:t>Used Right Words at Right Time—</a:t>
            </a:r>
            <a:endParaRPr lang="en-US" sz="3600" dirty="0" smtClean="0"/>
          </a:p>
          <a:p>
            <a:pPr lvl="1"/>
            <a:r>
              <a:rPr lang="en-US" sz="2400" dirty="0" smtClean="0"/>
              <a:t>Matthew 16:23—But He turned and said to Peter, “Get behind Me, Satan! You are a stumbling block to Me; for you are not setting your mind on God’s interests but on man’s.”</a:t>
            </a:r>
            <a:endParaRPr lang="en-US" sz="3600" dirty="0" smtClean="0"/>
          </a:p>
          <a:p>
            <a:pPr lvl="1"/>
            <a:r>
              <a:rPr lang="en-US" sz="2400" dirty="0" smtClean="0"/>
              <a:t>Spoke directly, harshly, and at times soft spoken</a:t>
            </a:r>
            <a:endParaRPr lang="en-US" sz="3600" dirty="0" smtClean="0"/>
          </a:p>
          <a:p>
            <a:pPr lvl="1"/>
            <a:r>
              <a:rPr lang="en-US" sz="2400" dirty="0" smtClean="0"/>
              <a:t>Conveyed feelings nonverbally</a:t>
            </a:r>
            <a:endParaRPr lang="en-US" sz="3600" dirty="0" smtClean="0"/>
          </a:p>
          <a:p>
            <a:pPr lvl="0"/>
            <a:r>
              <a:rPr lang="en-US" dirty="0" smtClean="0"/>
              <a:t>Emphasized Right Behavior—</a:t>
            </a:r>
            <a:endParaRPr lang="en-US" sz="3600" dirty="0" smtClean="0"/>
          </a:p>
          <a:p>
            <a:pPr lvl="1"/>
            <a:r>
              <a:rPr lang="en-US" sz="2400" dirty="0" smtClean="0"/>
              <a:t>John 8:11—She said, “No one, Lord.” And Jesus said, “I do not condemn you, either. Go. From now on sin no more.”</a:t>
            </a:r>
            <a:endParaRPr lang="en-US" sz="3600" dirty="0" smtClean="0"/>
          </a:p>
          <a:p>
            <a:pPr lvl="1"/>
            <a:r>
              <a:rPr lang="en-US" sz="2400" dirty="0" smtClean="0"/>
              <a:t>Luke 6:47—house built on rock/sand</a:t>
            </a:r>
            <a:endParaRPr lang="en-US" sz="3600" dirty="0" smtClean="0"/>
          </a:p>
          <a:p>
            <a:pPr lvl="1"/>
            <a:r>
              <a:rPr lang="en-US" sz="2400" dirty="0" smtClean="0"/>
              <a:t>Hebrews 12:27—removing the things that can be shaken</a:t>
            </a:r>
            <a:endParaRPr lang="en-US" sz="3600" dirty="0" smtClean="0"/>
          </a:p>
          <a:p>
            <a:pPr lvl="0"/>
            <a:r>
              <a:rPr lang="en-US" dirty="0" smtClean="0"/>
              <a:t>Sought to Have People Accept Responsibility—</a:t>
            </a:r>
            <a:endParaRPr lang="en-US" sz="3600" dirty="0" smtClean="0"/>
          </a:p>
          <a:p>
            <a:pPr lvl="1"/>
            <a:r>
              <a:rPr lang="en-US" sz="2400" dirty="0" smtClean="0"/>
              <a:t>John 5—man at the pool </a:t>
            </a:r>
            <a:endParaRPr lang="en-US" sz="3600" dirty="0" smtClean="0"/>
          </a:p>
          <a:p>
            <a:pPr lvl="1"/>
            <a:r>
              <a:rPr lang="en-US" sz="2400" dirty="0" smtClean="0"/>
              <a:t>People need to take responsibility for healing process</a:t>
            </a:r>
            <a:endParaRPr lang="en-US" sz="3600" dirty="0" smtClean="0"/>
          </a:p>
          <a:p>
            <a:r>
              <a:rPr lang="en-US" dirty="0" smtClean="0"/>
              <a:t>Provided Hope—</a:t>
            </a:r>
          </a:p>
          <a:p>
            <a:pPr lvl="1"/>
            <a:r>
              <a:rPr lang="en-US" dirty="0" smtClean="0"/>
              <a:t>Mark 10:26-27– And they were even more astonished and said to Him, “Then who can be saved?” Looking upon them, Jesus said, “With men it is impossible, but not with God; for all things are possible with God.”</a:t>
            </a:r>
          </a:p>
          <a:p>
            <a:pPr lvl="1"/>
            <a:r>
              <a:rPr lang="en-US" dirty="0" smtClean="0"/>
              <a:t>He boldly declared that it is through God that people reach their potential and heal</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Jesus as a People Helper</a:t>
            </a:r>
            <a:endParaRPr lang="en-US" dirty="0"/>
          </a:p>
        </p:txBody>
      </p:sp>
      <p:sp>
        <p:nvSpPr>
          <p:cNvPr id="3" name="Content Placeholder 2"/>
          <p:cNvSpPr>
            <a:spLocks noGrp="1"/>
          </p:cNvSpPr>
          <p:nvPr>
            <p:ph idx="1"/>
          </p:nvPr>
        </p:nvSpPr>
        <p:spPr>
          <a:xfrm>
            <a:off x="914400" y="1735137"/>
            <a:ext cx="7313613" cy="4509759"/>
          </a:xfrm>
        </p:spPr>
        <p:txBody>
          <a:bodyPr anchor="t">
            <a:normAutofit fontScale="62500" lnSpcReduction="20000"/>
          </a:bodyPr>
          <a:lstStyle/>
          <a:p>
            <a:pPr lvl="0"/>
            <a:r>
              <a:rPr lang="en-US" dirty="0" smtClean="0"/>
              <a:t>Encouraged People</a:t>
            </a:r>
            <a:endParaRPr lang="en-US" sz="3600" dirty="0" smtClean="0"/>
          </a:p>
          <a:p>
            <a:pPr lvl="1"/>
            <a:r>
              <a:rPr lang="en-US" sz="2400" dirty="0" smtClean="0"/>
              <a:t>Matthew 11:28-30—Come to Me, all who are weary and heavy-laden, and I will give you rest. Take My yoke upon you and learn from Me, for I am gentle and humble in heart, and you will find rest for your souls. For My yoke is easy and My burden is light. </a:t>
            </a:r>
            <a:endParaRPr lang="en-US" sz="3600" dirty="0" smtClean="0"/>
          </a:p>
          <a:p>
            <a:pPr lvl="0"/>
            <a:r>
              <a:rPr lang="en-US" dirty="0" smtClean="0"/>
              <a:t>Emphasized Peace of Mind—</a:t>
            </a:r>
            <a:endParaRPr lang="en-US" sz="3600" dirty="0" smtClean="0"/>
          </a:p>
          <a:p>
            <a:pPr lvl="1"/>
            <a:r>
              <a:rPr lang="en-US" sz="2400" dirty="0" smtClean="0"/>
              <a:t>John 14:27—Peace I leave with you; My peace I give to you; not as the world gives do I give to you. Do not let your heart be troubled, not let it be fearful.</a:t>
            </a:r>
            <a:endParaRPr lang="en-US" sz="3600" dirty="0" smtClean="0"/>
          </a:p>
          <a:p>
            <a:pPr lvl="1"/>
            <a:r>
              <a:rPr lang="en-US" sz="2400" dirty="0" smtClean="0"/>
              <a:t>Jesus offered peace to those who did not know it</a:t>
            </a:r>
            <a:endParaRPr lang="en-US" sz="3600" dirty="0" smtClean="0"/>
          </a:p>
          <a:p>
            <a:pPr lvl="0"/>
            <a:r>
              <a:rPr lang="en-US" dirty="0" smtClean="0"/>
              <a:t>Reshape/Refashion People’s Thinking—</a:t>
            </a:r>
            <a:endParaRPr lang="en-US" sz="3600" dirty="0" smtClean="0"/>
          </a:p>
          <a:p>
            <a:pPr lvl="1"/>
            <a:r>
              <a:rPr lang="en-US" sz="2400" dirty="0" smtClean="0"/>
              <a:t>Luke 5: 22-25—But Jesus, aware of their reasoning, answered and said to them, “Why are you reasoning in your hearts? Which is easier to say, ‘Your sins have been forgiven you,’ or to say, ‘Get up and walk’? But, so that you may know that the Son of Man has authority on earth to forgive sins,”—He said to the paralytic—“I say to you, get up, and pick up your stretcher and go home.” Immediately he got up before them, and picked up what he had been lying on, and went home glorifying God.</a:t>
            </a:r>
          </a:p>
          <a:p>
            <a:pPr lvl="1"/>
            <a:r>
              <a:rPr lang="en-US" sz="2400" dirty="0" smtClean="0"/>
              <a:t>He helped people redirect their attention from the unimportant to the important; focusing on treasures of heaven rather than those of earth</a:t>
            </a:r>
            <a:endParaRPr lang="en-US" sz="3600" dirty="0" smtClean="0"/>
          </a:p>
        </p:txBody>
      </p:sp>
    </p:spTree>
  </p:cSld>
  <p:clrMapOvr>
    <a:masterClrMapping/>
  </p:clrMapOvr>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Inkwell">
  <a:themeElements>
    <a:clrScheme name="Inkwell">
      <a:dk1>
        <a:sysClr val="windowText" lastClr="000000"/>
      </a:dk1>
      <a:lt1>
        <a:sysClr val="window" lastClr="FFFFFF"/>
      </a:lt1>
      <a:dk2>
        <a:srgbClr val="584D2E"/>
      </a:dk2>
      <a:lt2>
        <a:srgbClr val="EFE7C3"/>
      </a:lt2>
      <a:accent1>
        <a:srgbClr val="860908"/>
      </a:accent1>
      <a:accent2>
        <a:srgbClr val="4A0505"/>
      </a:accent2>
      <a:accent3>
        <a:srgbClr val="7A500A"/>
      </a:accent3>
      <a:accent4>
        <a:srgbClr val="C47810"/>
      </a:accent4>
      <a:accent5>
        <a:srgbClr val="827752"/>
      </a:accent5>
      <a:accent6>
        <a:srgbClr val="B5BB83"/>
      </a:accent6>
      <a:hlink>
        <a:srgbClr val="C47810"/>
      </a:hlink>
      <a:folHlink>
        <a:srgbClr val="F0A43A"/>
      </a:folHlink>
    </a:clrScheme>
    <a:fontScheme name="Inkwell">
      <a:majorFont>
        <a:latin typeface="Goudy Old Style"/>
        <a:ea typeface=""/>
        <a:cs typeface=""/>
        <a:font script="Jpan" typeface="ＭＳ Ｐ明朝"/>
      </a:majorFont>
      <a:minorFont>
        <a:latin typeface="Goudy Old Style"/>
        <a:ea typeface=""/>
        <a:cs typeface=""/>
        <a:font script="Jpan" typeface="ＭＳ Ｐ明朝"/>
      </a:minorFont>
    </a:fontScheme>
    <a:fmtScheme name="Inkwell">
      <a:fillStyleLst>
        <a:solidFill>
          <a:schemeClr val="phClr"/>
        </a:solidFill>
        <a:blipFill rotWithShape="1">
          <a:blip xmlns:r="http://schemas.openxmlformats.org/officeDocument/2006/relationships" r:embed="rId1">
            <a:duotone>
              <a:schemeClr val="phClr">
                <a:shade val="30000"/>
              </a:schemeClr>
              <a:schemeClr val="phClr">
                <a:alpha val="10000"/>
                <a:satMod val="120000"/>
              </a:schemeClr>
            </a:duotone>
          </a:blip>
          <a:stretch/>
        </a:blipFill>
        <a:blipFill rotWithShape="1">
          <a:blip xmlns:r="http://schemas.openxmlformats.org/officeDocument/2006/relationships" r:embed="rId2">
            <a:duotone>
              <a:schemeClr val="phClr">
                <a:shade val="30000"/>
                <a:satMod val="150000"/>
              </a:schemeClr>
              <a:schemeClr val="phClr">
                <a:alpha val="10000"/>
                <a:satMod val="120000"/>
              </a:schemeClr>
            </a:duotone>
          </a:blip>
          <a:stretch/>
        </a:blipFill>
      </a:fillStyleLst>
      <a:lnStyleLst>
        <a:ln w="12700" cap="flat" cmpd="sng" algn="ctr">
          <a:solidFill>
            <a:schemeClr val="phClr">
              <a:shade val="95000"/>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38100" dir="5400000" rotWithShape="0">
              <a:srgbClr val="000000">
                <a:alpha val="75000"/>
              </a:srgbClr>
            </a:outerShdw>
          </a:effectLst>
        </a:effectStyle>
        <a:effectStyle>
          <a:effectLst>
            <a:outerShdw blurRad="38100" dist="25400" dir="5400000" rotWithShape="0">
              <a:srgbClr val="000000">
                <a:alpha val="75000"/>
              </a:srgbClr>
            </a:outerShdw>
            <a:softEdge rad="63500"/>
          </a:effectLst>
        </a:effectStyle>
      </a:effectStyleLst>
      <a:bgFillStyleLst>
        <a:blipFill rotWithShape="1">
          <a:blip xmlns:r="http://schemas.openxmlformats.org/officeDocument/2006/relationships" r:embed="rId3"/>
          <a:stretch/>
        </a:blipFill>
        <a:blipFill rotWithShape="1">
          <a:blip xmlns:r="http://schemas.openxmlformats.org/officeDocument/2006/relationships" r:embed="rId4"/>
          <a:stretch/>
        </a:blipFill>
        <a:blipFill rotWithShape="1">
          <a:blip xmlns:r="http://schemas.openxmlformats.org/officeDocument/2006/relationships" r:embed="rId5"/>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Inkwell.thmx</Template>
  <TotalTime>532</TotalTime>
  <Words>6325</Words>
  <Application>Microsoft Macintosh PowerPoint</Application>
  <PresentationFormat>On-screen Show (4:3)</PresentationFormat>
  <Paragraphs>316</Paragraphs>
  <Slides>18</Slides>
  <Notes>18</Notes>
  <HiddenSlides>0</HiddenSlides>
  <MMClips>0</MMClips>
  <ScaleCrop>false</ScaleCrop>
  <HeadingPairs>
    <vt:vector size="4" baseType="variant">
      <vt:variant>
        <vt:lpstr>Design Template</vt:lpstr>
      </vt:variant>
      <vt:variant>
        <vt:i4>1</vt:i4>
      </vt:variant>
      <vt:variant>
        <vt:lpstr>Slide Titles</vt:lpstr>
      </vt:variant>
      <vt:variant>
        <vt:i4>18</vt:i4>
      </vt:variant>
    </vt:vector>
  </HeadingPairs>
  <TitlesOfParts>
    <vt:vector size="19" baseType="lpstr">
      <vt:lpstr>Inkwell</vt:lpstr>
      <vt:lpstr>Unit One: Overview</vt:lpstr>
      <vt:lpstr>Counseling Professions</vt:lpstr>
      <vt:lpstr>Counseling Professions</vt:lpstr>
      <vt:lpstr>Counseling Professions</vt:lpstr>
      <vt:lpstr>Successful Helper</vt:lpstr>
      <vt:lpstr>Galatians 6:1-10</vt:lpstr>
      <vt:lpstr>Jesus as a People Helper</vt:lpstr>
      <vt:lpstr>Jesus as a People Helper</vt:lpstr>
      <vt:lpstr>Jesus as a People Helper</vt:lpstr>
      <vt:lpstr>Jesus as a People Helper</vt:lpstr>
      <vt:lpstr>Jesus as a People Helper</vt:lpstr>
      <vt:lpstr>Worldview</vt:lpstr>
      <vt:lpstr>Worldview</vt:lpstr>
      <vt:lpstr>Stages of Change</vt:lpstr>
      <vt:lpstr>Stages of Change</vt:lpstr>
      <vt:lpstr>Stages of Change</vt:lpstr>
      <vt:lpstr>Stages of Change</vt:lpstr>
      <vt:lpstr>Scripture References</vt:lpstr>
    </vt:vector>
  </TitlesOfParts>
  <Company>Central Christian College of the Bible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One: Overview</dc:title>
  <dc:creator>Nikita Ehlts</dc:creator>
  <cp:lastModifiedBy>Nikita Ehlts</cp:lastModifiedBy>
  <cp:revision>24</cp:revision>
  <dcterms:created xsi:type="dcterms:W3CDTF">2014-12-21T19:32:44Z</dcterms:created>
  <dcterms:modified xsi:type="dcterms:W3CDTF">2014-12-21T19:33:13Z</dcterms:modified>
</cp:coreProperties>
</file>