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3" r:id="rId1"/>
  </p:sldMasterIdLst>
  <p:notesMasterIdLst>
    <p:notesMasterId r:id="rId12"/>
  </p:notesMasterIdLst>
  <p:sldIdLst>
    <p:sldId id="256" r:id="rId2"/>
    <p:sldId id="257" r:id="rId3"/>
    <p:sldId id="264" r:id="rId4"/>
    <p:sldId id="265" r:id="rId5"/>
    <p:sldId id="266" r:id="rId6"/>
    <p:sldId id="258" r:id="rId7"/>
    <p:sldId id="259" r:id="rId8"/>
    <p:sldId id="260" r:id="rId9"/>
    <p:sldId id="263" r:id="rId10"/>
    <p:sldId id="267"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621" autoAdjust="0"/>
  </p:normalViewPr>
  <p:slideViewPr>
    <p:cSldViewPr snapToGrid="0" snapToObjects="1">
      <p:cViewPr varScale="1">
        <p:scale>
          <a:sx n="52" d="100"/>
          <a:sy n="52" d="100"/>
        </p:scale>
        <p:origin x="192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EAEAD-57CE-4A40-BA94-28903757506D}" type="datetimeFigureOut">
              <a:rPr lang="en-US" smtClean="0"/>
              <a:t>1/4/2015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D02E54-0827-4E8C-850F-2849DE629A58}" type="slidenum">
              <a:rPr lang="en-US" smtClean="0"/>
              <a:t>‹#›</a:t>
            </a:fld>
            <a:endParaRPr lang="en-US"/>
          </a:p>
        </p:txBody>
      </p:sp>
    </p:spTree>
    <p:extLst>
      <p:ext uri="{BB962C8B-B14F-4D97-AF65-F5344CB8AC3E}">
        <p14:creationId xmlns:p14="http://schemas.microsoft.com/office/powerpoint/2010/main" val="3070592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Suicide</a:t>
            </a:r>
            <a:r>
              <a:rPr lang="en-US" baseline="0" dirty="0" smtClean="0"/>
              <a:t> may look very different from individual to individual. It can come up out of depression, a desire to relieve pain, a need for revenge, or hopelessness. </a:t>
            </a:r>
            <a:r>
              <a:rPr lang="en-US" dirty="0" smtClean="0"/>
              <a:t>Depressed</a:t>
            </a:r>
            <a:r>
              <a:rPr lang="en-US" baseline="0" dirty="0" smtClean="0"/>
              <a:t> people may eventually turn their feelings against themselves in suicide. It is more likely, though, that a person will be in a manic state when they follow through with suicidal intent. Depressed people have difficulty with motivation in general, so even if they are having suicidal thoughts, they may not act on them. A manic person, however, takes more risks and is much more impulsive. Also, men are more likely to succeed in committing suicide because they often choose more violent methods, such as a gun. Women tend to use more passive aggressive forms, like overdose or cutting. </a:t>
            </a:r>
          </a:p>
          <a:p>
            <a:endParaRPr lang="en-US" dirty="0"/>
          </a:p>
        </p:txBody>
      </p:sp>
      <p:sp>
        <p:nvSpPr>
          <p:cNvPr id="4" name="Slide Number Placeholder 3"/>
          <p:cNvSpPr>
            <a:spLocks noGrp="1"/>
          </p:cNvSpPr>
          <p:nvPr>
            <p:ph type="sldNum" sz="quarter" idx="10"/>
          </p:nvPr>
        </p:nvSpPr>
        <p:spPr/>
        <p:txBody>
          <a:bodyPr/>
          <a:lstStyle/>
          <a:p>
            <a:fld id="{81D02E54-0827-4E8C-850F-2849DE629A58}" type="slidenum">
              <a:rPr lang="en-US" smtClean="0"/>
              <a:t>3</a:t>
            </a:fld>
            <a:endParaRPr lang="en-US"/>
          </a:p>
        </p:txBody>
      </p:sp>
    </p:spTree>
    <p:extLst>
      <p:ext uri="{BB962C8B-B14F-4D97-AF65-F5344CB8AC3E}">
        <p14:creationId xmlns:p14="http://schemas.microsoft.com/office/powerpoint/2010/main" val="854760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Typically those who are attempting suicide without succeeding are really crying out for help. They really want to live and do not fully commit to the act of suicide, but rather cling to the hope that someone will rescue them. It occurs across social classes, races, and ages. People typically do talk about their suicidal thoughts whether overtly or through simple hints. Take these comments or hints seriously. Don’t be afraid to ask and clarify. In fact, if you bring it up, those who are hesitant to talk about it initially may begin to feel more comfortable if you are willing to talk about it openly. I will also caution you that just because things begin to look or appear better for the suicidal person does not mean they actually are. In fact, a sense of confidence can be a sign that they have decided to follow through with their suicidal thoughts. The decision in and of itself can serve to provide relief to them and they may appear happy. </a:t>
            </a:r>
          </a:p>
          <a:p>
            <a:endParaRPr lang="en-US" baseline="0" dirty="0" smtClean="0"/>
          </a:p>
          <a:p>
            <a:r>
              <a:rPr lang="en-US" baseline="0" dirty="0" smtClean="0"/>
              <a:t>A note about those who cut or habitually self-harm as it has become an increasingly more popular and unhealthy means of coping. Self-harm does not necessarily indicate suicidal thoughts. Many teens I work with have at least experimented with cutting as a means of emotional release. Their pain, though it may be associated with external circumstances, is internalized and taken out on themselves. Strikingly enough, it can often function much like addiction. When the physical pain is experienced, the brain goes to work to bring healing and comfort. Hormones are released that reduce the sensation of pain. In a way, those who self-harm may become addicted to this relief of physical pain as it seems to mask the emotional pain as well. In no way am I saying that self-harm should be overlooked, but I also want you to be aware that self-harm in general has become a coping mechanism – unhealthy one at that, like drugs or alcohol – and that it is much more widely spread than you may think. It may not always mean that there is suicidal intent present, but it is still important to assess for it.</a:t>
            </a:r>
            <a:endParaRPr lang="en-US" dirty="0"/>
          </a:p>
        </p:txBody>
      </p:sp>
      <p:sp>
        <p:nvSpPr>
          <p:cNvPr id="4" name="Slide Number Placeholder 3"/>
          <p:cNvSpPr>
            <a:spLocks noGrp="1"/>
          </p:cNvSpPr>
          <p:nvPr>
            <p:ph type="sldNum" sz="quarter" idx="10"/>
          </p:nvPr>
        </p:nvSpPr>
        <p:spPr/>
        <p:txBody>
          <a:bodyPr/>
          <a:lstStyle/>
          <a:p>
            <a:fld id="{81D02E54-0827-4E8C-850F-2849DE629A58}" type="slidenum">
              <a:rPr lang="en-US" smtClean="0"/>
              <a:t>4</a:t>
            </a:fld>
            <a:endParaRPr lang="en-US"/>
          </a:p>
        </p:txBody>
      </p:sp>
    </p:spTree>
    <p:extLst>
      <p:ext uri="{BB962C8B-B14F-4D97-AF65-F5344CB8AC3E}">
        <p14:creationId xmlns:p14="http://schemas.microsoft.com/office/powerpoint/2010/main" val="2380472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any crisis assessment, you should evaluate the person for risk factors associated with suicidal thoughts and ideations. Some risk factors include: </a:t>
            </a:r>
          </a:p>
          <a:p>
            <a:r>
              <a:rPr lang="en-US" baseline="0" dirty="0" smtClean="0"/>
              <a:t>	Family history of suicide</a:t>
            </a:r>
          </a:p>
          <a:p>
            <a:r>
              <a:rPr lang="en-US" baseline="0" dirty="0" smtClean="0"/>
              <a:t>	History of previous attempts</a:t>
            </a:r>
          </a:p>
          <a:p>
            <a:r>
              <a:rPr lang="en-US" baseline="0" dirty="0" smtClean="0"/>
              <a:t>	Has formulated specific plan</a:t>
            </a:r>
          </a:p>
          <a:p>
            <a:r>
              <a:rPr lang="en-US" baseline="0" dirty="0" smtClean="0"/>
              <a:t>	Recent loss of loved one through death, divorce, or separation</a:t>
            </a:r>
          </a:p>
          <a:p>
            <a:r>
              <a:rPr lang="en-US" baseline="0" dirty="0" smtClean="0"/>
              <a:t>	Family destabilized as a result of loss, abuse, violence, and/or sexual abuse</a:t>
            </a:r>
          </a:p>
          <a:p>
            <a:r>
              <a:rPr lang="en-US" baseline="0" dirty="0" smtClean="0"/>
              <a:t>	Preoccupation with the anniversary of a traumatic loss</a:t>
            </a:r>
          </a:p>
          <a:p>
            <a:r>
              <a:rPr lang="en-US" baseline="0" dirty="0" smtClean="0"/>
              <a:t>	Psychotic tendencies</a:t>
            </a:r>
          </a:p>
          <a:p>
            <a:r>
              <a:rPr lang="en-US" baseline="0" dirty="0" smtClean="0"/>
              <a:t>	History of drug/alcohol abuse</a:t>
            </a:r>
          </a:p>
          <a:p>
            <a:r>
              <a:rPr lang="en-US" baseline="0" dirty="0" smtClean="0"/>
              <a:t>	Recently experienced trauma</a:t>
            </a:r>
          </a:p>
          <a:p>
            <a:r>
              <a:rPr lang="en-US" baseline="0" dirty="0" smtClean="0"/>
              <a:t>	History of chronic pain or terminal illness</a:t>
            </a:r>
          </a:p>
          <a:p>
            <a:r>
              <a:rPr lang="en-US" baseline="0" dirty="0" smtClean="0"/>
              <a:t>	Living alone and isolated</a:t>
            </a:r>
          </a:p>
          <a:p>
            <a:r>
              <a:rPr lang="en-US" baseline="0" dirty="0" smtClean="0"/>
              <a:t>	Depressed or history of depression</a:t>
            </a:r>
          </a:p>
          <a:p>
            <a:r>
              <a:rPr lang="en-US" baseline="0" dirty="0" smtClean="0"/>
              <a:t>	Giving away possessions</a:t>
            </a:r>
          </a:p>
          <a:p>
            <a:r>
              <a:rPr lang="en-US" baseline="0" dirty="0" smtClean="0"/>
              <a:t>	Drastic changes in behaviors or moods</a:t>
            </a:r>
          </a:p>
          <a:p>
            <a:r>
              <a:rPr lang="en-US" baseline="0" dirty="0" smtClean="0"/>
              <a:t>	Pervasive feelings of hopelessness</a:t>
            </a:r>
          </a:p>
          <a:p>
            <a:r>
              <a:rPr lang="en-US" baseline="0" dirty="0" smtClean="0"/>
              <a:t>	Difficulty in dealing with sexual orientation</a:t>
            </a:r>
          </a:p>
          <a:p>
            <a:r>
              <a:rPr lang="en-US" baseline="0" dirty="0" smtClean="0"/>
              <a:t>	Passive aggressive statements that hint at suicide</a:t>
            </a:r>
          </a:p>
        </p:txBody>
      </p:sp>
      <p:sp>
        <p:nvSpPr>
          <p:cNvPr id="4" name="Slide Number Placeholder 3"/>
          <p:cNvSpPr>
            <a:spLocks noGrp="1"/>
          </p:cNvSpPr>
          <p:nvPr>
            <p:ph type="sldNum" sz="quarter" idx="10"/>
          </p:nvPr>
        </p:nvSpPr>
        <p:spPr/>
        <p:txBody>
          <a:bodyPr/>
          <a:lstStyle/>
          <a:p>
            <a:fld id="{81D02E54-0827-4E8C-850F-2849DE629A58}" type="slidenum">
              <a:rPr lang="en-US" smtClean="0"/>
              <a:t>5</a:t>
            </a:fld>
            <a:endParaRPr lang="en-US"/>
          </a:p>
        </p:txBody>
      </p:sp>
    </p:spTree>
    <p:extLst>
      <p:ext uri="{BB962C8B-B14F-4D97-AF65-F5344CB8AC3E}">
        <p14:creationId xmlns:p14="http://schemas.microsoft.com/office/powerpoint/2010/main" val="2333028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suicidal person is a hurting person who is seeking someone to rescue them because</a:t>
            </a:r>
            <a:r>
              <a:rPr lang="en-US" baseline="0" dirty="0" smtClean="0"/>
              <a:t> they are on the brink of calling it quits with life. They need a helper who will demonstrate care and concern for their well-being. Find common ground with the person you are helping to help you establish trust and rapport. If you happen to be talking to someone on the phone, make sure to get their name, phone number, and address. If the person happens to terminate the call and you are weary that they may act on their thoughts, you would have the information to call the police to at least have them check on the person. </a:t>
            </a:r>
          </a:p>
          <a:p>
            <a:endParaRPr lang="en-US" baseline="0" dirty="0" smtClean="0"/>
          </a:p>
          <a:p>
            <a:r>
              <a:rPr lang="en-US" baseline="0" dirty="0" smtClean="0"/>
              <a:t>Evaluate the suicide plan</a:t>
            </a:r>
          </a:p>
          <a:p>
            <a:r>
              <a:rPr lang="en-US" baseline="0" dirty="0" smtClean="0"/>
              <a:t>	How lethal is it?</a:t>
            </a:r>
          </a:p>
          <a:p>
            <a:r>
              <a:rPr lang="en-US" baseline="0" dirty="0" smtClean="0"/>
              <a:t>	How available is it?</a:t>
            </a:r>
          </a:p>
          <a:p>
            <a:r>
              <a:rPr lang="en-US" baseline="0" dirty="0" smtClean="0"/>
              <a:t>	How specific is it?</a:t>
            </a:r>
          </a:p>
          <a:p>
            <a:endParaRPr lang="en-US" baseline="0" dirty="0" smtClean="0"/>
          </a:p>
          <a:p>
            <a:r>
              <a:rPr lang="en-US" baseline="0" dirty="0" smtClean="0"/>
              <a:t>In my current work, when evaluating whether hospitalization is necessary, I consider the severity based on the plan. It is actually fairly normal to contemplate suicide throughout life at one time or another. What increases the risk is when people begin to dwell on the act of suicide. They create a plan, not just on a whim, but something detailed, knowing when, how, and where. This is when the need for hospitalization becomes a reality. </a:t>
            </a:r>
            <a:endParaRPr lang="en-US" dirty="0"/>
          </a:p>
        </p:txBody>
      </p:sp>
      <p:sp>
        <p:nvSpPr>
          <p:cNvPr id="4" name="Slide Number Placeholder 3"/>
          <p:cNvSpPr>
            <a:spLocks noGrp="1"/>
          </p:cNvSpPr>
          <p:nvPr>
            <p:ph type="sldNum" sz="quarter" idx="10"/>
          </p:nvPr>
        </p:nvSpPr>
        <p:spPr/>
        <p:txBody>
          <a:bodyPr/>
          <a:lstStyle/>
          <a:p>
            <a:fld id="{81D02E54-0827-4E8C-850F-2849DE629A58}" type="slidenum">
              <a:rPr lang="en-US" smtClean="0"/>
              <a:t>6</a:t>
            </a:fld>
            <a:endParaRPr lang="en-US"/>
          </a:p>
        </p:txBody>
      </p:sp>
    </p:spTree>
    <p:extLst>
      <p:ext uri="{BB962C8B-B14F-4D97-AF65-F5344CB8AC3E}">
        <p14:creationId xmlns:p14="http://schemas.microsoft.com/office/powerpoint/2010/main" val="3974403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James (2008)</a:t>
            </a:r>
          </a:p>
          <a:p>
            <a:endParaRPr lang="en-US" dirty="0" smtClean="0"/>
          </a:p>
          <a:p>
            <a:r>
              <a:rPr lang="en-US" dirty="0" smtClean="0"/>
              <a:t>I will stress again that it is important</a:t>
            </a:r>
            <a:r>
              <a:rPr lang="en-US" baseline="0" dirty="0" smtClean="0"/>
              <a:t> to know your capabilities and limitations. If a person suffers from a diagnosed disorder, it may be pertinent to refer these clients for more additional supports from a professional. Of course, you should still help them when they approach you and provide counsel within your capabilities, but don’t be afraid to explain to them that they may benefit from more extensive supports. Provide numbers of reliable professionals and even take the initiative to call and set up an appointment for them with their permission. If you do not think they are safe and do not have the means to access more help, utilize the local emergency department. Should they go in, they will be given a psychological assessment and arrangements can be made from there to provide the necessary amount of support and safety.</a:t>
            </a:r>
          </a:p>
        </p:txBody>
      </p:sp>
      <p:sp>
        <p:nvSpPr>
          <p:cNvPr id="4" name="Slide Number Placeholder 3"/>
          <p:cNvSpPr>
            <a:spLocks noGrp="1"/>
          </p:cNvSpPr>
          <p:nvPr>
            <p:ph type="sldNum" sz="quarter" idx="10"/>
          </p:nvPr>
        </p:nvSpPr>
        <p:spPr/>
        <p:txBody>
          <a:bodyPr/>
          <a:lstStyle/>
          <a:p>
            <a:fld id="{81D02E54-0827-4E8C-850F-2849DE629A58}" type="slidenum">
              <a:rPr lang="en-US" smtClean="0"/>
              <a:t>8</a:t>
            </a:fld>
            <a:endParaRPr lang="en-US"/>
          </a:p>
        </p:txBody>
      </p:sp>
    </p:spTree>
    <p:extLst>
      <p:ext uri="{BB962C8B-B14F-4D97-AF65-F5344CB8AC3E}">
        <p14:creationId xmlns:p14="http://schemas.microsoft.com/office/powerpoint/2010/main" val="1187239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did not</a:t>
            </a:r>
            <a:r>
              <a:rPr lang="en-US" baseline="0" dirty="0" smtClean="0"/>
              <a:t> focus on the chapters in Jones (2006) this week, but I do recommend that you spend time reading and understanding what he writes about the work of the Holy Spirit in your counseling. The Holy Spirit’s presence and assistance may be the force that holds you together as you help people experiencing a crisis like suicide. Stay connected to the vine because Christ is the Wonderful Counselor and will work through you to minister to His people.</a:t>
            </a:r>
            <a:endParaRPr lang="en-US" dirty="0"/>
          </a:p>
        </p:txBody>
      </p:sp>
      <p:sp>
        <p:nvSpPr>
          <p:cNvPr id="4" name="Slide Number Placeholder 3"/>
          <p:cNvSpPr>
            <a:spLocks noGrp="1"/>
          </p:cNvSpPr>
          <p:nvPr>
            <p:ph type="sldNum" sz="quarter" idx="10"/>
          </p:nvPr>
        </p:nvSpPr>
        <p:spPr/>
        <p:txBody>
          <a:bodyPr/>
          <a:lstStyle/>
          <a:p>
            <a:fld id="{81D02E54-0827-4E8C-850F-2849DE629A58}" type="slidenum">
              <a:rPr lang="en-US" smtClean="0"/>
              <a:t>9</a:t>
            </a:fld>
            <a:endParaRPr lang="en-US"/>
          </a:p>
        </p:txBody>
      </p:sp>
    </p:spTree>
    <p:extLst>
      <p:ext uri="{BB962C8B-B14F-4D97-AF65-F5344CB8AC3E}">
        <p14:creationId xmlns:p14="http://schemas.microsoft.com/office/powerpoint/2010/main" val="3172219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D02E54-0827-4E8C-850F-2849DE629A58}" type="slidenum">
              <a:rPr lang="en-US" smtClean="0"/>
              <a:t>10</a:t>
            </a:fld>
            <a:endParaRPr lang="en-US"/>
          </a:p>
        </p:txBody>
      </p:sp>
    </p:spTree>
    <p:extLst>
      <p:ext uri="{BB962C8B-B14F-4D97-AF65-F5344CB8AC3E}">
        <p14:creationId xmlns:p14="http://schemas.microsoft.com/office/powerpoint/2010/main" val="181622908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85C4726-6FA9-2C4B-A2AD-9F5E9E216421}" type="datetimeFigureOut">
              <a:rPr lang="en-US" smtClean="0"/>
              <a:pPr/>
              <a:t>1/4/2015</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DD319C4F-4C3E-8B46-B1B4-0AAA3CDF8E08}" type="slidenum">
              <a:rPr lang="en-US" smtClean="0"/>
              <a:pPr/>
              <a:t>‹#›</a:t>
            </a:fld>
            <a:endParaRPr lang="en-US"/>
          </a:p>
        </p:txBody>
      </p:sp>
    </p:spTree>
    <p:extLst>
      <p:ext uri="{BB962C8B-B14F-4D97-AF65-F5344CB8AC3E}">
        <p14:creationId xmlns:p14="http://schemas.microsoft.com/office/powerpoint/2010/main" val="4076258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5C4726-6FA9-2C4B-A2AD-9F5E9E216421}" type="datetimeFigureOut">
              <a:rPr lang="en-US" smtClean="0"/>
              <a:pPr/>
              <a:t>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319C4F-4C3E-8B46-B1B4-0AAA3CDF8E08}" type="slidenum">
              <a:rPr lang="en-US" smtClean="0"/>
              <a:pPr/>
              <a:t>‹#›</a:t>
            </a:fld>
            <a:endParaRPr lang="en-US"/>
          </a:p>
        </p:txBody>
      </p:sp>
    </p:spTree>
    <p:extLst>
      <p:ext uri="{BB962C8B-B14F-4D97-AF65-F5344CB8AC3E}">
        <p14:creationId xmlns:p14="http://schemas.microsoft.com/office/powerpoint/2010/main" val="981066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5C4726-6FA9-2C4B-A2AD-9F5E9E216421}" type="datetimeFigureOut">
              <a:rPr lang="en-US" smtClean="0"/>
              <a:pPr/>
              <a:t>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319C4F-4C3E-8B46-B1B4-0AAA3CDF8E08}" type="slidenum">
              <a:rPr lang="en-US" smtClean="0"/>
              <a:pPr/>
              <a:t>‹#›</a:t>
            </a:fld>
            <a:endParaRPr lang="en-US"/>
          </a:p>
        </p:txBody>
      </p:sp>
    </p:spTree>
    <p:extLst>
      <p:ext uri="{BB962C8B-B14F-4D97-AF65-F5344CB8AC3E}">
        <p14:creationId xmlns:p14="http://schemas.microsoft.com/office/powerpoint/2010/main" val="2199681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5C4726-6FA9-2C4B-A2AD-9F5E9E216421}" type="datetimeFigureOut">
              <a:rPr lang="en-US" smtClean="0"/>
              <a:pPr/>
              <a:t>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319C4F-4C3E-8B46-B1B4-0AAA3CDF8E08}" type="slidenum">
              <a:rPr lang="en-US" smtClean="0"/>
              <a:pPr/>
              <a:t>‹#›</a:t>
            </a:fld>
            <a:endParaRPr lang="en-US"/>
          </a:p>
        </p:txBody>
      </p:sp>
    </p:spTree>
    <p:extLst>
      <p:ext uri="{BB962C8B-B14F-4D97-AF65-F5344CB8AC3E}">
        <p14:creationId xmlns:p14="http://schemas.microsoft.com/office/powerpoint/2010/main" val="2802013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smtClean="0"/>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885C4726-6FA9-2C4B-A2AD-9F5E9E216421}" type="datetimeFigureOut">
              <a:rPr lang="en-US" smtClean="0"/>
              <a:pPr/>
              <a:t>1/4/2015</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DD319C4F-4C3E-8B46-B1B4-0AAA3CDF8E08}" type="slidenum">
              <a:rPr lang="en-US" smtClean="0"/>
              <a:pPr/>
              <a:t>‹#›</a:t>
            </a:fld>
            <a:endParaRPr lang="en-US"/>
          </a:p>
        </p:txBody>
      </p:sp>
    </p:spTree>
    <p:extLst>
      <p:ext uri="{BB962C8B-B14F-4D97-AF65-F5344CB8AC3E}">
        <p14:creationId xmlns:p14="http://schemas.microsoft.com/office/powerpoint/2010/main" val="45420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5C4726-6FA9-2C4B-A2AD-9F5E9E216421}" type="datetimeFigureOut">
              <a:rPr lang="en-US" smtClean="0"/>
              <a:pPr/>
              <a:t>1/4/2015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319C4F-4C3E-8B46-B1B4-0AAA3CDF8E08}" type="slidenum">
              <a:rPr lang="en-US" smtClean="0"/>
              <a:pPr/>
              <a:t>‹#›</a:t>
            </a:fld>
            <a:endParaRPr lang="en-US"/>
          </a:p>
        </p:txBody>
      </p:sp>
    </p:spTree>
    <p:extLst>
      <p:ext uri="{BB962C8B-B14F-4D97-AF65-F5344CB8AC3E}">
        <p14:creationId xmlns:p14="http://schemas.microsoft.com/office/powerpoint/2010/main" val="893188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5C4726-6FA9-2C4B-A2AD-9F5E9E216421}" type="datetimeFigureOut">
              <a:rPr lang="en-US" smtClean="0"/>
              <a:pPr/>
              <a:t>1/4/2015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319C4F-4C3E-8B46-B1B4-0AAA3CDF8E08}" type="slidenum">
              <a:rPr lang="en-US" smtClean="0"/>
              <a:pPr/>
              <a:t>‹#›</a:t>
            </a:fld>
            <a:endParaRPr lang="en-US"/>
          </a:p>
        </p:txBody>
      </p:sp>
    </p:spTree>
    <p:extLst>
      <p:ext uri="{BB962C8B-B14F-4D97-AF65-F5344CB8AC3E}">
        <p14:creationId xmlns:p14="http://schemas.microsoft.com/office/powerpoint/2010/main" val="3674386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885C4726-6FA9-2C4B-A2AD-9F5E9E216421}" type="datetimeFigureOut">
              <a:rPr lang="en-US" smtClean="0"/>
              <a:pPr/>
              <a:t>1/4/2015</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DD319C4F-4C3E-8B46-B1B4-0AAA3CDF8E08}" type="slidenum">
              <a:rPr lang="en-US" smtClean="0"/>
              <a:pPr/>
              <a:t>‹#›</a:t>
            </a:fld>
            <a:endParaRPr lang="en-US"/>
          </a:p>
        </p:txBody>
      </p:sp>
    </p:spTree>
    <p:extLst>
      <p:ext uri="{BB962C8B-B14F-4D97-AF65-F5344CB8AC3E}">
        <p14:creationId xmlns:p14="http://schemas.microsoft.com/office/powerpoint/2010/main" val="3302600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5C4726-6FA9-2C4B-A2AD-9F5E9E216421}" type="datetimeFigureOut">
              <a:rPr lang="en-US" smtClean="0"/>
              <a:pPr/>
              <a:t>1/4/2015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319C4F-4C3E-8B46-B1B4-0AAA3CDF8E08}" type="slidenum">
              <a:rPr lang="en-US" smtClean="0"/>
              <a:pPr/>
              <a:t>‹#›</a:t>
            </a:fld>
            <a:endParaRPr lang="en-US"/>
          </a:p>
        </p:txBody>
      </p:sp>
    </p:spTree>
    <p:extLst>
      <p:ext uri="{BB962C8B-B14F-4D97-AF65-F5344CB8AC3E}">
        <p14:creationId xmlns:p14="http://schemas.microsoft.com/office/powerpoint/2010/main" val="639061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885C4726-6FA9-2C4B-A2AD-9F5E9E216421}" type="datetimeFigureOut">
              <a:rPr lang="en-US" smtClean="0"/>
              <a:pPr/>
              <a:t>1/4/2015</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DD319C4F-4C3E-8B46-B1B4-0AAA3CDF8E08}" type="slidenum">
              <a:rPr lang="en-US" smtClean="0"/>
              <a:pPr/>
              <a:t>‹#›</a:t>
            </a:fld>
            <a:endParaRPr lang="en-US"/>
          </a:p>
        </p:txBody>
      </p:sp>
    </p:spTree>
    <p:extLst>
      <p:ext uri="{BB962C8B-B14F-4D97-AF65-F5344CB8AC3E}">
        <p14:creationId xmlns:p14="http://schemas.microsoft.com/office/powerpoint/2010/main" val="2280424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885C4726-6FA9-2C4B-A2AD-9F5E9E216421}" type="datetimeFigureOut">
              <a:rPr lang="en-US" smtClean="0"/>
              <a:pPr/>
              <a:t>1/4/2015</a:t>
            </a:fld>
            <a:endParaRPr lang="en-US"/>
          </a:p>
        </p:txBody>
      </p:sp>
      <p:sp>
        <p:nvSpPr>
          <p:cNvPr id="10" name="Slide Number Placeholder 9"/>
          <p:cNvSpPr>
            <a:spLocks noGrp="1"/>
          </p:cNvSpPr>
          <p:nvPr>
            <p:ph type="sldNum" sz="quarter" idx="12"/>
          </p:nvPr>
        </p:nvSpPr>
        <p:spPr/>
        <p:txBody>
          <a:bodyPr/>
          <a:lstStyle/>
          <a:p>
            <a:fld id="{DD319C4F-4C3E-8B46-B1B4-0AAA3CDF8E08}" type="slidenum">
              <a:rPr lang="en-US" smtClean="0"/>
              <a:pPr/>
              <a:t>‹#›</a:t>
            </a:fld>
            <a:endParaRPr lang="en-US"/>
          </a:p>
        </p:txBody>
      </p:sp>
    </p:spTree>
    <p:extLst>
      <p:ext uri="{BB962C8B-B14F-4D97-AF65-F5344CB8AC3E}">
        <p14:creationId xmlns:p14="http://schemas.microsoft.com/office/powerpoint/2010/main" val="4190734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885C4726-6FA9-2C4B-A2AD-9F5E9E216421}" type="datetimeFigureOut">
              <a:rPr lang="en-US" smtClean="0"/>
              <a:pPr/>
              <a:t>1/4/2015</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DD319C4F-4C3E-8B46-B1B4-0AAA3CDF8E08}" type="slidenum">
              <a:rPr lang="en-US" smtClean="0"/>
              <a:pPr/>
              <a:t>‹#›</a:t>
            </a:fld>
            <a:endParaRPr lang="en-US"/>
          </a:p>
        </p:txBody>
      </p:sp>
    </p:spTree>
    <p:extLst>
      <p:ext uri="{BB962C8B-B14F-4D97-AF65-F5344CB8AC3E}">
        <p14:creationId xmlns:p14="http://schemas.microsoft.com/office/powerpoint/2010/main" val="666624890"/>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six: Suicide</a:t>
            </a:r>
            <a:endParaRPr lang="en-US" dirty="0"/>
          </a:p>
        </p:txBody>
      </p:sp>
      <p:sp>
        <p:nvSpPr>
          <p:cNvPr id="3" name="Subtitle 2"/>
          <p:cNvSpPr>
            <a:spLocks noGrp="1"/>
          </p:cNvSpPr>
          <p:nvPr>
            <p:ph type="subTitle" idx="1"/>
          </p:nvPr>
        </p:nvSpPr>
        <p:spPr/>
        <p:txBody>
          <a:bodyPr>
            <a:normAutofit lnSpcReduction="10000"/>
          </a:bodyPr>
          <a:lstStyle/>
          <a:p>
            <a:r>
              <a:rPr lang="en-US" dirty="0" smtClean="0"/>
              <a:t>Suicide Assessment</a:t>
            </a:r>
          </a:p>
          <a:p>
            <a:r>
              <a:rPr lang="en-US" dirty="0" smtClean="0"/>
              <a:t>Effective Strategies</a:t>
            </a:r>
          </a:p>
          <a:p>
            <a:r>
              <a:rPr lang="en-US" dirty="0" smtClean="0"/>
              <a:t>Making Referrals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Scripture References</a:t>
            </a:r>
            <a:endParaRPr lang="en-US" dirty="0"/>
          </a:p>
        </p:txBody>
      </p:sp>
      <p:sp>
        <p:nvSpPr>
          <p:cNvPr id="3" name="Content Placeholder 2"/>
          <p:cNvSpPr>
            <a:spLocks noGrp="1"/>
          </p:cNvSpPr>
          <p:nvPr>
            <p:ph idx="1"/>
          </p:nvPr>
        </p:nvSpPr>
        <p:spPr>
          <a:xfrm>
            <a:off x="685800" y="1735493"/>
            <a:ext cx="7772400" cy="4870579"/>
          </a:xfrm>
        </p:spPr>
        <p:txBody>
          <a:bodyPr>
            <a:normAutofit/>
          </a:bodyPr>
          <a:lstStyle/>
          <a:p>
            <a:r>
              <a:rPr lang="en-US" dirty="0" smtClean="0"/>
              <a:t>Depression</a:t>
            </a:r>
          </a:p>
          <a:p>
            <a:pPr lvl="1"/>
            <a:r>
              <a:rPr lang="en-US" dirty="0" smtClean="0"/>
              <a:t>Psalm 3:3</a:t>
            </a:r>
          </a:p>
          <a:p>
            <a:pPr lvl="2"/>
            <a:r>
              <a:rPr lang="en-US" dirty="0"/>
              <a:t>But you, O </a:t>
            </a:r>
            <a:r>
              <a:rPr lang="en-US" cap="small" dirty="0"/>
              <a:t>Lord</a:t>
            </a:r>
            <a:r>
              <a:rPr lang="en-US" dirty="0"/>
              <a:t>, are a shield about </a:t>
            </a:r>
            <a:r>
              <a:rPr lang="en-US" dirty="0" smtClean="0"/>
              <a:t>me, my </a:t>
            </a:r>
            <a:r>
              <a:rPr lang="en-US" dirty="0"/>
              <a:t>glory, and the lifter of my head.</a:t>
            </a:r>
            <a:endParaRPr lang="en-US" dirty="0" smtClean="0"/>
          </a:p>
          <a:p>
            <a:pPr lvl="1"/>
            <a:r>
              <a:rPr lang="en-US" dirty="0" smtClean="0"/>
              <a:t>1 </a:t>
            </a:r>
            <a:r>
              <a:rPr lang="en-US" dirty="0" smtClean="0"/>
              <a:t>Peter </a:t>
            </a:r>
            <a:r>
              <a:rPr lang="en-US" dirty="0" smtClean="0"/>
              <a:t>5:6-7</a:t>
            </a:r>
          </a:p>
          <a:p>
            <a:pPr lvl="2"/>
            <a:r>
              <a:rPr lang="en-US" dirty="0"/>
              <a:t>Humble yourselves, therefore, under the mighty hand of God so that at the proper time he may exalt you, </a:t>
            </a:r>
            <a:r>
              <a:rPr lang="en-US" baseline="30000" dirty="0"/>
              <a:t> </a:t>
            </a:r>
            <a:r>
              <a:rPr lang="en-US" dirty="0" smtClean="0"/>
              <a:t>casting </a:t>
            </a:r>
            <a:r>
              <a:rPr lang="en-US" dirty="0"/>
              <a:t>all your anxieties on him, because he cares for </a:t>
            </a:r>
            <a:r>
              <a:rPr lang="en-US" dirty="0" smtClean="0"/>
              <a:t>you.</a:t>
            </a:r>
            <a:endParaRPr lang="en-US" dirty="0" smtClean="0"/>
          </a:p>
          <a:p>
            <a:pPr lvl="1"/>
            <a:r>
              <a:rPr lang="en-US" dirty="0" smtClean="0"/>
              <a:t>2 Corinthians </a:t>
            </a:r>
            <a:r>
              <a:rPr lang="en-US" dirty="0" smtClean="0"/>
              <a:t>1:3-4</a:t>
            </a:r>
          </a:p>
          <a:p>
            <a:pPr lvl="2"/>
            <a:r>
              <a:rPr lang="en-US" dirty="0"/>
              <a:t>Blessed be the God and Father of our Lord Jesus Christ, the Father of mercies and God of all comfort, </a:t>
            </a:r>
            <a:r>
              <a:rPr lang="en-US" dirty="0" smtClean="0"/>
              <a:t>who </a:t>
            </a:r>
            <a:r>
              <a:rPr lang="en-US" dirty="0"/>
              <a:t>comforts us in all our affliction, so that we may be able to comfort those who are in any affliction, with the comfort with which we ourselves are comforted by God. </a:t>
            </a:r>
            <a:endParaRPr lang="en-US" dirty="0" smtClean="0"/>
          </a:p>
          <a:p>
            <a:pPr lvl="1"/>
            <a:r>
              <a:rPr lang="en-US" dirty="0" smtClean="0"/>
              <a:t>Philippians </a:t>
            </a:r>
            <a:r>
              <a:rPr lang="en-US" dirty="0" smtClean="0"/>
              <a:t>4:8</a:t>
            </a:r>
          </a:p>
          <a:p>
            <a:pPr lvl="2"/>
            <a:r>
              <a:rPr lang="en-US" dirty="0"/>
              <a:t>Finally, brothers, whatever is true, whatever is honorable, whatever is just, whatever is pure, whatever is lovely, whatever is commendable, if there is any excellence, if there is anything worthy of praise, think about these things.</a:t>
            </a:r>
            <a:endParaRPr lang="en-US" dirty="0" smtClean="0"/>
          </a:p>
        </p:txBody>
      </p:sp>
    </p:spTree>
    <p:extLst>
      <p:ext uri="{BB962C8B-B14F-4D97-AF65-F5344CB8AC3E}">
        <p14:creationId xmlns:p14="http://schemas.microsoft.com/office/powerpoint/2010/main" val="2533570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Suicide</a:t>
            </a:r>
            <a:endParaRPr lang="en-US" dirty="0"/>
          </a:p>
        </p:txBody>
      </p:sp>
      <p:sp>
        <p:nvSpPr>
          <p:cNvPr id="3" name="Content Placeholder 2"/>
          <p:cNvSpPr>
            <a:spLocks noGrp="1"/>
          </p:cNvSpPr>
          <p:nvPr>
            <p:ph idx="1"/>
          </p:nvPr>
        </p:nvSpPr>
        <p:spPr>
          <a:xfrm>
            <a:off x="685800" y="2121408"/>
            <a:ext cx="7772400" cy="4507992"/>
          </a:xfrm>
        </p:spPr>
        <p:txBody>
          <a:bodyPr/>
          <a:lstStyle/>
          <a:p>
            <a:r>
              <a:rPr lang="en-US" dirty="0" smtClean="0"/>
              <a:t>Suicide has occurred throughout history</a:t>
            </a:r>
          </a:p>
          <a:p>
            <a:pPr lvl="1"/>
            <a:r>
              <a:rPr lang="en-US" dirty="0" smtClean="0"/>
              <a:t>Bible mentions a few instances</a:t>
            </a:r>
          </a:p>
          <a:p>
            <a:pPr lvl="2"/>
            <a:r>
              <a:rPr lang="en-US" dirty="0" smtClean="0"/>
              <a:t>Abimelech (Judges 9:54)</a:t>
            </a:r>
          </a:p>
          <a:p>
            <a:pPr lvl="2"/>
            <a:r>
              <a:rPr lang="en-US" dirty="0" smtClean="0"/>
              <a:t>Samson (1 Samuel 31:1-6)</a:t>
            </a:r>
          </a:p>
          <a:p>
            <a:pPr lvl="2"/>
            <a:r>
              <a:rPr lang="en-US" dirty="0" err="1" smtClean="0"/>
              <a:t>Ahithophel</a:t>
            </a:r>
            <a:r>
              <a:rPr lang="en-US" dirty="0" smtClean="0"/>
              <a:t> (2 Samuel 17:23)</a:t>
            </a:r>
          </a:p>
          <a:p>
            <a:pPr lvl="2"/>
            <a:r>
              <a:rPr lang="en-US" dirty="0" err="1" smtClean="0"/>
              <a:t>Zimri</a:t>
            </a:r>
            <a:r>
              <a:rPr lang="en-US" dirty="0" smtClean="0"/>
              <a:t> (1 Kings 16:18)</a:t>
            </a:r>
          </a:p>
          <a:p>
            <a:pPr lvl="2"/>
            <a:r>
              <a:rPr lang="en-US" dirty="0" smtClean="0"/>
              <a:t>Saul’s armor-bearer (1 Chronicles 10:5)</a:t>
            </a:r>
          </a:p>
          <a:p>
            <a:pPr lvl="1"/>
            <a:r>
              <a:rPr lang="en-US" dirty="0" smtClean="0"/>
              <a:t>It is a “deliberate act of self-destruction in which the change of surviving is uncertain” (Wright, 2003)</a:t>
            </a:r>
          </a:p>
          <a:p>
            <a:pPr lvl="2"/>
            <a:r>
              <a:rPr lang="en-US" dirty="0" smtClean="0"/>
              <a:t>As such, many consider suicide a selfish act</a:t>
            </a:r>
          </a:p>
          <a:p>
            <a:pPr lvl="2"/>
            <a:r>
              <a:rPr lang="en-US" dirty="0" smtClean="0"/>
              <a:t>30,000+ people commit suicide in the US each year</a:t>
            </a:r>
          </a:p>
          <a:p>
            <a:pPr lvl="2"/>
            <a:r>
              <a:rPr lang="en-US" dirty="0" smtClean="0"/>
              <a:t>Approximately 2,000 people commit suicide each day worldwide </a:t>
            </a:r>
          </a:p>
          <a:p>
            <a:pPr lvl="3"/>
            <a:r>
              <a:rPr lang="en-US" dirty="0" smtClean="0"/>
              <a:t>More than 300,000+ survive attempts at suicide each year</a:t>
            </a:r>
          </a:p>
          <a:p>
            <a:pPr lvl="2"/>
            <a:r>
              <a:rPr lang="en-US" dirty="0" smtClean="0"/>
              <a:t>Eighth leading cause of death</a:t>
            </a:r>
          </a:p>
          <a:p>
            <a:pPr lvl="3"/>
            <a:r>
              <a:rPr lang="en-US" dirty="0" smtClean="0"/>
              <a:t>In 15-19 year olds it is the third leading cause of death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Suicide</a:t>
            </a:r>
            <a:endParaRPr lang="en-US" dirty="0"/>
          </a:p>
        </p:txBody>
      </p:sp>
      <p:sp>
        <p:nvSpPr>
          <p:cNvPr id="3" name="Content Placeholder 2"/>
          <p:cNvSpPr>
            <a:spLocks noGrp="1"/>
          </p:cNvSpPr>
          <p:nvPr>
            <p:ph idx="1"/>
          </p:nvPr>
        </p:nvSpPr>
        <p:spPr>
          <a:xfrm>
            <a:off x="685800" y="2121408"/>
            <a:ext cx="7772400" cy="4507992"/>
          </a:xfrm>
        </p:spPr>
        <p:txBody>
          <a:bodyPr/>
          <a:lstStyle/>
          <a:p>
            <a:r>
              <a:rPr lang="en-US" dirty="0" smtClean="0"/>
              <a:t>Causes</a:t>
            </a:r>
          </a:p>
          <a:p>
            <a:pPr lvl="1"/>
            <a:r>
              <a:rPr lang="en-US" dirty="0" smtClean="0"/>
              <a:t>Psychological pain</a:t>
            </a:r>
          </a:p>
          <a:p>
            <a:pPr lvl="2"/>
            <a:r>
              <a:rPr lang="en-US" dirty="0" smtClean="0"/>
              <a:t>People actively pursue death as an alternative to the unceasing and unbearable pain that they feel</a:t>
            </a:r>
          </a:p>
          <a:p>
            <a:pPr lvl="2"/>
            <a:r>
              <a:rPr lang="en-US" dirty="0" smtClean="0"/>
              <a:t>Unmet psychological needs</a:t>
            </a:r>
          </a:p>
          <a:p>
            <a:pPr lvl="3"/>
            <a:r>
              <a:rPr lang="en-US" dirty="0" smtClean="0"/>
              <a:t>Need for love, acceptance, and belonging is thwarted</a:t>
            </a:r>
          </a:p>
          <a:p>
            <a:pPr lvl="3"/>
            <a:r>
              <a:rPr lang="en-US" dirty="0" smtClean="0"/>
              <a:t>Need for control, predictability and arrangement have been fractured, which leaves their needs for achievement, autonomy, order and understanding unmet</a:t>
            </a:r>
          </a:p>
          <a:p>
            <a:pPr lvl="3"/>
            <a:r>
              <a:rPr lang="en-US" dirty="0" smtClean="0"/>
              <a:t>Avoiding feelings of shame, defeat, humiliation or disgrace; self-image has been assaulted</a:t>
            </a:r>
          </a:p>
          <a:p>
            <a:pPr lvl="3"/>
            <a:r>
              <a:rPr lang="en-US" dirty="0" smtClean="0"/>
              <a:t>Key relationships have been ruptured fracturing needs for nurturance and affirmation</a:t>
            </a:r>
          </a:p>
          <a:p>
            <a:pPr lvl="3"/>
            <a:r>
              <a:rPr lang="en-US" dirty="0" smtClean="0"/>
              <a:t>Excessive anger, rage, and hostility</a:t>
            </a:r>
          </a:p>
          <a:p>
            <a:pPr lvl="2"/>
            <a:r>
              <a:rPr lang="en-US" dirty="0" smtClean="0"/>
              <a:t>People considering suicide suffer from tunnel vision; their perspective is limited and constricted. They see suicide as the </a:t>
            </a:r>
            <a:r>
              <a:rPr lang="en-US" i="1" u="sng" dirty="0" smtClean="0"/>
              <a:t>only</a:t>
            </a:r>
            <a:r>
              <a:rPr lang="en-US" dirty="0" smtClean="0"/>
              <a:t> option. </a:t>
            </a:r>
          </a:p>
          <a:p>
            <a:pPr lvl="3"/>
            <a:endParaRPr lang="en-US" dirty="0" smtClean="0"/>
          </a:p>
        </p:txBody>
      </p:sp>
    </p:spTree>
    <p:extLst>
      <p:ext uri="{BB962C8B-B14F-4D97-AF65-F5344CB8AC3E}">
        <p14:creationId xmlns:p14="http://schemas.microsoft.com/office/powerpoint/2010/main" val="581312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Suicide</a:t>
            </a:r>
            <a:endParaRPr lang="en-US" dirty="0"/>
          </a:p>
        </p:txBody>
      </p:sp>
      <p:sp>
        <p:nvSpPr>
          <p:cNvPr id="3" name="Content Placeholder 2"/>
          <p:cNvSpPr>
            <a:spLocks noGrp="1"/>
          </p:cNvSpPr>
          <p:nvPr>
            <p:ph idx="1"/>
          </p:nvPr>
        </p:nvSpPr>
        <p:spPr>
          <a:xfrm>
            <a:off x="685800" y="2121408"/>
            <a:ext cx="7772400" cy="4507992"/>
          </a:xfrm>
        </p:spPr>
        <p:txBody>
          <a:bodyPr>
            <a:normAutofit/>
          </a:bodyPr>
          <a:lstStyle/>
          <a:p>
            <a:r>
              <a:rPr lang="en-US" dirty="0" smtClean="0"/>
              <a:t>Myths associated with suicide:</a:t>
            </a:r>
          </a:p>
          <a:p>
            <a:pPr lvl="1"/>
            <a:r>
              <a:rPr lang="en-US" dirty="0" smtClean="0"/>
              <a:t>Suicide and attempted suicide are the same class of behavior</a:t>
            </a:r>
          </a:p>
          <a:p>
            <a:pPr lvl="1"/>
            <a:r>
              <a:rPr lang="en-US" dirty="0" smtClean="0"/>
              <a:t>Suicide is a problem of a specific class of people</a:t>
            </a:r>
          </a:p>
          <a:p>
            <a:pPr lvl="1"/>
            <a:r>
              <a:rPr lang="en-US" dirty="0" smtClean="0"/>
              <a:t>People who talk about suicide do not commit suicide</a:t>
            </a:r>
          </a:p>
          <a:p>
            <a:pPr lvl="1"/>
            <a:r>
              <a:rPr lang="en-US" dirty="0" smtClean="0"/>
              <a:t>Once a person is suicidal, he is suicidal forever</a:t>
            </a:r>
          </a:p>
          <a:p>
            <a:pPr lvl="1"/>
            <a:r>
              <a:rPr lang="en-US" dirty="0" smtClean="0"/>
              <a:t>Suicide is inherited or runs in families</a:t>
            </a:r>
          </a:p>
          <a:p>
            <a:pPr lvl="1"/>
            <a:r>
              <a:rPr lang="en-US" dirty="0" smtClean="0"/>
              <a:t>If a person is a Christian, he will not commit suicide</a:t>
            </a:r>
          </a:p>
          <a:p>
            <a:pPr lvl="1"/>
            <a:r>
              <a:rPr lang="en-US" dirty="0" smtClean="0"/>
              <a:t>Suicide and depression are synonymous</a:t>
            </a:r>
          </a:p>
          <a:p>
            <a:pPr lvl="1"/>
            <a:r>
              <a:rPr lang="en-US" dirty="0" smtClean="0"/>
              <a:t>Improvement after a suicidal crisis means that the risk of suicide is over</a:t>
            </a:r>
          </a:p>
          <a:p>
            <a:pPr lvl="1"/>
            <a:r>
              <a:rPr lang="en-US" dirty="0" smtClean="0"/>
              <a:t>Discussing suicide will cause a person to move toward committing it</a:t>
            </a:r>
          </a:p>
          <a:p>
            <a:pPr lvl="1"/>
            <a:r>
              <a:rPr lang="en-US" dirty="0" smtClean="0"/>
              <a:t>Suicide is an irrational act</a:t>
            </a:r>
          </a:p>
          <a:p>
            <a:pPr lvl="1"/>
            <a:r>
              <a:rPr lang="en-US" dirty="0" smtClean="0"/>
              <a:t>It is always done impulsively</a:t>
            </a:r>
          </a:p>
          <a:p>
            <a:pPr lvl="1"/>
            <a:r>
              <a:rPr lang="en-US" dirty="0" smtClean="0"/>
              <a:t>It happens without warning</a:t>
            </a:r>
          </a:p>
          <a:p>
            <a:pPr lvl="1"/>
            <a:endParaRPr lang="en-US" dirty="0" smtClean="0"/>
          </a:p>
        </p:txBody>
      </p:sp>
    </p:spTree>
    <p:extLst>
      <p:ext uri="{BB962C8B-B14F-4D97-AF65-F5344CB8AC3E}">
        <p14:creationId xmlns:p14="http://schemas.microsoft.com/office/powerpoint/2010/main" val="3458214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suicide is communicated</a:t>
            </a:r>
            <a:endParaRPr lang="en-US" dirty="0"/>
          </a:p>
        </p:txBody>
      </p:sp>
      <p:sp>
        <p:nvSpPr>
          <p:cNvPr id="3" name="Content Placeholder 2"/>
          <p:cNvSpPr>
            <a:spLocks noGrp="1"/>
          </p:cNvSpPr>
          <p:nvPr>
            <p:ph idx="1"/>
          </p:nvPr>
        </p:nvSpPr>
        <p:spPr>
          <a:xfrm>
            <a:off x="685800" y="2121407"/>
            <a:ext cx="7772400" cy="4472823"/>
          </a:xfrm>
        </p:spPr>
        <p:txBody>
          <a:bodyPr>
            <a:normAutofit fontScale="92500" lnSpcReduction="20000"/>
          </a:bodyPr>
          <a:lstStyle/>
          <a:p>
            <a:r>
              <a:rPr lang="en-US" dirty="0" smtClean="0"/>
              <a:t>Attempts</a:t>
            </a:r>
          </a:p>
          <a:p>
            <a:pPr lvl="1"/>
            <a:r>
              <a:rPr lang="en-US" dirty="0" smtClean="0"/>
              <a:t>Could be via overdose, cutting, or more violent like an intentional car accident</a:t>
            </a:r>
          </a:p>
          <a:p>
            <a:r>
              <a:rPr lang="en-US" dirty="0" smtClean="0"/>
              <a:t>Threats</a:t>
            </a:r>
          </a:p>
          <a:p>
            <a:pPr lvl="1"/>
            <a:r>
              <a:rPr lang="en-US" dirty="0" smtClean="0"/>
              <a:t>Blatant, such as “I’m going to kill myself” or passive aggressive, such as “there is no point to living anymore”</a:t>
            </a:r>
          </a:p>
          <a:p>
            <a:r>
              <a:rPr lang="en-US" dirty="0" smtClean="0"/>
              <a:t>Hints</a:t>
            </a:r>
          </a:p>
          <a:p>
            <a:pPr lvl="1"/>
            <a:r>
              <a:rPr lang="en-US" dirty="0" smtClean="0"/>
              <a:t>Brings up topics related to death and how suicide is perceived</a:t>
            </a:r>
          </a:p>
          <a:p>
            <a:pPr lvl="1"/>
            <a:r>
              <a:rPr lang="en-US" dirty="0" smtClean="0"/>
              <a:t>Makes comments that seem to reach for reassurance &amp; validation</a:t>
            </a:r>
          </a:p>
          <a:p>
            <a:r>
              <a:rPr lang="en-US" dirty="0" smtClean="0"/>
              <a:t>Activities</a:t>
            </a:r>
          </a:p>
          <a:p>
            <a:pPr lvl="1"/>
            <a:r>
              <a:rPr lang="en-US" dirty="0" smtClean="0"/>
              <a:t>Makes sure things are in order, such as paying off bills, making amends, creating a will, giving belongings away, etc.</a:t>
            </a:r>
          </a:p>
          <a:p>
            <a:r>
              <a:rPr lang="en-US" dirty="0" smtClean="0"/>
              <a:t>Symptoms</a:t>
            </a:r>
          </a:p>
          <a:p>
            <a:pPr lvl="1"/>
            <a:r>
              <a:rPr lang="en-US" dirty="0" smtClean="0"/>
              <a:t>Sudden changes in personality</a:t>
            </a:r>
          </a:p>
          <a:p>
            <a:pPr lvl="1"/>
            <a:r>
              <a:rPr lang="en-US" dirty="0" smtClean="0"/>
              <a:t>Drastic changes in health – physically or emotionally</a:t>
            </a:r>
          </a:p>
          <a:p>
            <a:r>
              <a:rPr lang="en-US" dirty="0" smtClean="0"/>
              <a:t>Crises</a:t>
            </a:r>
          </a:p>
          <a:p>
            <a:endParaRPr lang="en-US" dirty="0"/>
          </a:p>
        </p:txBody>
      </p:sp>
    </p:spTree>
    <p:extLst>
      <p:ext uri="{BB962C8B-B14F-4D97-AF65-F5344CB8AC3E}">
        <p14:creationId xmlns:p14="http://schemas.microsoft.com/office/powerpoint/2010/main" val="4271243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Suicide </a:t>
            </a:r>
            <a:r>
              <a:rPr lang="en-US" dirty="0" smtClean="0"/>
              <a:t>Assessment &amp; Treatment</a:t>
            </a:r>
            <a:endParaRPr lang="en-US" dirty="0"/>
          </a:p>
        </p:txBody>
      </p:sp>
      <p:sp>
        <p:nvSpPr>
          <p:cNvPr id="3" name="Content Placeholder 2"/>
          <p:cNvSpPr>
            <a:spLocks noGrp="1"/>
          </p:cNvSpPr>
          <p:nvPr>
            <p:ph idx="1"/>
          </p:nvPr>
        </p:nvSpPr>
        <p:spPr>
          <a:xfrm>
            <a:off x="685800" y="2121408"/>
            <a:ext cx="7772400" cy="4466004"/>
          </a:xfrm>
        </p:spPr>
        <p:txBody>
          <a:bodyPr>
            <a:normAutofit fontScale="92500" lnSpcReduction="20000"/>
          </a:bodyPr>
          <a:lstStyle/>
          <a:p>
            <a:r>
              <a:rPr lang="en-US" dirty="0" smtClean="0"/>
              <a:t>Establish a relationship</a:t>
            </a:r>
          </a:p>
          <a:p>
            <a:pPr lvl="1"/>
            <a:r>
              <a:rPr lang="en-US" dirty="0" smtClean="0"/>
              <a:t>Without rapport, a person will not trust you and will no longer seek support</a:t>
            </a:r>
          </a:p>
          <a:p>
            <a:pPr lvl="1"/>
            <a:r>
              <a:rPr lang="en-US" dirty="0" smtClean="0"/>
              <a:t>Reassure them that reaching out for support was the right choice</a:t>
            </a:r>
          </a:p>
          <a:p>
            <a:pPr lvl="1"/>
            <a:r>
              <a:rPr lang="en-US" dirty="0" smtClean="0"/>
              <a:t>Make them feel heard and validated</a:t>
            </a:r>
          </a:p>
          <a:p>
            <a:r>
              <a:rPr lang="en-US" dirty="0" smtClean="0"/>
              <a:t>Identify and clarify the problem</a:t>
            </a:r>
          </a:p>
          <a:p>
            <a:pPr lvl="1"/>
            <a:r>
              <a:rPr lang="en-US" dirty="0" smtClean="0"/>
              <a:t>Encourage them to open up about their experience</a:t>
            </a:r>
          </a:p>
          <a:p>
            <a:pPr lvl="2"/>
            <a:r>
              <a:rPr lang="en-US" dirty="0" smtClean="0"/>
              <a:t>What has led him/her to where he/she is now</a:t>
            </a:r>
          </a:p>
          <a:p>
            <a:pPr lvl="2"/>
            <a:r>
              <a:rPr lang="en-US" dirty="0" smtClean="0"/>
              <a:t>What is bothering him/her – What’s the worst part?</a:t>
            </a:r>
          </a:p>
          <a:p>
            <a:pPr lvl="2"/>
            <a:r>
              <a:rPr lang="en-US" dirty="0" smtClean="0"/>
              <a:t>What has he/she tried before to cope with this </a:t>
            </a:r>
            <a:r>
              <a:rPr lang="en-US" dirty="0" smtClean="0"/>
              <a:t>situation</a:t>
            </a:r>
          </a:p>
          <a:p>
            <a:pPr lvl="1"/>
            <a:r>
              <a:rPr lang="en-US" dirty="0" smtClean="0"/>
              <a:t>Assess the severity of the problem with DIRT</a:t>
            </a:r>
          </a:p>
          <a:p>
            <a:pPr lvl="2"/>
            <a:r>
              <a:rPr lang="en-US" dirty="0" smtClean="0"/>
              <a:t>D: Dangerous – how dangerous was the attempt?</a:t>
            </a:r>
          </a:p>
          <a:p>
            <a:pPr lvl="2"/>
            <a:r>
              <a:rPr lang="en-US" dirty="0" smtClean="0"/>
              <a:t>I: Impression – what did the person think would happen?</a:t>
            </a:r>
          </a:p>
          <a:p>
            <a:pPr lvl="2"/>
            <a:r>
              <a:rPr lang="en-US" dirty="0" smtClean="0"/>
              <a:t>R: Rescue – what was the likelihood that they would have been rescued or stopped?</a:t>
            </a:r>
          </a:p>
          <a:p>
            <a:pPr lvl="2"/>
            <a:r>
              <a:rPr lang="en-US" dirty="0" smtClean="0"/>
              <a:t>T: Timing – how recent was the most recent attempt?</a:t>
            </a:r>
          </a:p>
          <a:p>
            <a:pPr lvl="1"/>
            <a:r>
              <a:rPr lang="en-US" dirty="0" smtClean="0"/>
              <a:t>Clarify the problem and assess for risk factors</a:t>
            </a:r>
            <a:endParaRPr lang="en-US" dirty="0" smtClean="0"/>
          </a:p>
          <a:p>
            <a:pPr lvl="1"/>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Suicide </a:t>
            </a:r>
            <a:r>
              <a:rPr lang="en-US" dirty="0" smtClean="0"/>
              <a:t>Assessment &amp; Treatment</a:t>
            </a:r>
            <a:endParaRPr lang="en-US" dirty="0"/>
          </a:p>
        </p:txBody>
      </p:sp>
      <p:sp>
        <p:nvSpPr>
          <p:cNvPr id="3" name="Content Placeholder 2"/>
          <p:cNvSpPr>
            <a:spLocks noGrp="1"/>
          </p:cNvSpPr>
          <p:nvPr>
            <p:ph idx="1"/>
          </p:nvPr>
        </p:nvSpPr>
        <p:spPr/>
        <p:txBody>
          <a:bodyPr/>
          <a:lstStyle/>
          <a:p>
            <a:r>
              <a:rPr lang="en-US" dirty="0" smtClean="0"/>
              <a:t>Formulate a plan</a:t>
            </a:r>
          </a:p>
          <a:p>
            <a:pPr lvl="1"/>
            <a:r>
              <a:rPr lang="en-US" dirty="0" smtClean="0"/>
              <a:t>Help them reverse his/her current course of action if steps had already been taken</a:t>
            </a:r>
          </a:p>
          <a:p>
            <a:pPr lvl="1"/>
            <a:r>
              <a:rPr lang="en-US" dirty="0" smtClean="0"/>
              <a:t>Gain commitment from the person to reach out for help again should the feelings return</a:t>
            </a:r>
          </a:p>
          <a:p>
            <a:pPr lvl="1"/>
            <a:r>
              <a:rPr lang="en-US" dirty="0" smtClean="0"/>
              <a:t>Help the person determine positive resources and alternatives</a:t>
            </a:r>
          </a:p>
          <a:p>
            <a:r>
              <a:rPr lang="en-US" dirty="0" smtClean="0"/>
              <a:t>Break the news</a:t>
            </a:r>
          </a:p>
          <a:p>
            <a:pPr lvl="1"/>
            <a:r>
              <a:rPr lang="en-US" dirty="0" smtClean="0"/>
              <a:t>See practical guidelines in Wright (2003) chapter 15</a:t>
            </a:r>
          </a:p>
          <a:p>
            <a:pPr lvl="1"/>
            <a:r>
              <a:rPr lang="en-US" dirty="0" smtClean="0"/>
              <a:t>Engage the family in debriefing – similar to that of CISD</a:t>
            </a:r>
          </a:p>
          <a:p>
            <a:pPr lvl="1"/>
            <a:r>
              <a:rPr lang="en-US" dirty="0" smtClean="0"/>
              <a:t>Discuss how survivors can process the loss</a:t>
            </a:r>
          </a:p>
          <a:p>
            <a:pPr lvl="1"/>
            <a:r>
              <a:rPr lang="en-US" dirty="0" smtClean="0"/>
              <a:t>Teach the steps of grieving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Effective Strategies</a:t>
            </a:r>
            <a:endParaRPr lang="en-US" dirty="0"/>
          </a:p>
        </p:txBody>
      </p:sp>
      <p:sp>
        <p:nvSpPr>
          <p:cNvPr id="3" name="Content Placeholder 2"/>
          <p:cNvSpPr>
            <a:spLocks noGrp="1"/>
          </p:cNvSpPr>
          <p:nvPr>
            <p:ph idx="1"/>
          </p:nvPr>
        </p:nvSpPr>
        <p:spPr>
          <a:xfrm>
            <a:off x="685800" y="2121407"/>
            <a:ext cx="7772400" cy="4503327"/>
          </a:xfrm>
        </p:spPr>
        <p:txBody>
          <a:bodyPr>
            <a:normAutofit fontScale="92500" lnSpcReduction="20000"/>
          </a:bodyPr>
          <a:lstStyle/>
          <a:p>
            <a:r>
              <a:rPr lang="en-US" dirty="0" smtClean="0"/>
              <a:t>When a person chooses suicide, they are confronting a situation that they deem to be </a:t>
            </a:r>
          </a:p>
          <a:p>
            <a:pPr lvl="1"/>
            <a:r>
              <a:rPr lang="en-US" dirty="0" smtClean="0"/>
              <a:t>Inescapable</a:t>
            </a:r>
          </a:p>
          <a:p>
            <a:pPr lvl="1"/>
            <a:r>
              <a:rPr lang="en-US" dirty="0" smtClean="0"/>
              <a:t>Intolerable</a:t>
            </a:r>
          </a:p>
          <a:p>
            <a:pPr lvl="1"/>
            <a:r>
              <a:rPr lang="en-US" dirty="0" smtClean="0"/>
              <a:t>Interminable</a:t>
            </a:r>
          </a:p>
          <a:p>
            <a:r>
              <a:rPr lang="en-US" dirty="0" smtClean="0"/>
              <a:t>Interventions should attempt to change one or more of the three I’s above</a:t>
            </a:r>
          </a:p>
          <a:p>
            <a:pPr lvl="1"/>
            <a:r>
              <a:rPr lang="en-US" dirty="0" smtClean="0"/>
              <a:t>Establish trust and rapport</a:t>
            </a:r>
          </a:p>
          <a:p>
            <a:pPr lvl="1"/>
            <a:r>
              <a:rPr lang="en-US" dirty="0" smtClean="0"/>
              <a:t>Restore a sense of hope and help to diminish the sense of helplessness</a:t>
            </a:r>
          </a:p>
          <a:p>
            <a:pPr lvl="1"/>
            <a:r>
              <a:rPr lang="en-US" dirty="0" smtClean="0"/>
              <a:t>Address the particular situation that is causing the pain rather than the suicide itself</a:t>
            </a:r>
          </a:p>
          <a:p>
            <a:pPr lvl="2"/>
            <a:r>
              <a:rPr lang="en-US" dirty="0" smtClean="0"/>
              <a:t>Actively confront the interpersonal and environmental issues that afflict the individual to help them establish more control and reduce the severity of the situation</a:t>
            </a:r>
          </a:p>
          <a:p>
            <a:pPr lvl="1"/>
            <a:r>
              <a:rPr lang="en-US" dirty="0" smtClean="0"/>
              <a:t>Teach problem-solving skills</a:t>
            </a:r>
          </a:p>
          <a:p>
            <a:pPr lvl="1"/>
            <a:r>
              <a:rPr lang="en-US" dirty="0" smtClean="0"/>
              <a:t>Help them develop self-awareness and insight</a:t>
            </a:r>
          </a:p>
          <a:p>
            <a:pPr lvl="1"/>
            <a:r>
              <a:rPr lang="en-US" dirty="0" smtClean="0"/>
              <a:t>Teach distancing and distraction skills</a:t>
            </a:r>
          </a:p>
          <a:p>
            <a:pPr lvl="1"/>
            <a:r>
              <a:rPr lang="en-US" dirty="0" smtClean="0"/>
              <a:t>Help them develop the ability to reframe their experience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Scripture References</a:t>
            </a:r>
            <a:endParaRPr lang="en-US" dirty="0"/>
          </a:p>
        </p:txBody>
      </p:sp>
      <p:sp>
        <p:nvSpPr>
          <p:cNvPr id="3" name="Content Placeholder 2"/>
          <p:cNvSpPr>
            <a:spLocks noGrp="1"/>
          </p:cNvSpPr>
          <p:nvPr>
            <p:ph idx="1"/>
          </p:nvPr>
        </p:nvSpPr>
        <p:spPr>
          <a:xfrm>
            <a:off x="685800" y="1828801"/>
            <a:ext cx="7772400" cy="4777272"/>
          </a:xfrm>
        </p:spPr>
        <p:txBody>
          <a:bodyPr>
            <a:normAutofit fontScale="92500" lnSpcReduction="10000"/>
          </a:bodyPr>
          <a:lstStyle/>
          <a:p>
            <a:r>
              <a:rPr lang="en-US" dirty="0" smtClean="0"/>
              <a:t>Depression</a:t>
            </a:r>
          </a:p>
          <a:p>
            <a:pPr lvl="1"/>
            <a:r>
              <a:rPr lang="en-US" dirty="0" smtClean="0"/>
              <a:t>Psalm </a:t>
            </a:r>
            <a:r>
              <a:rPr lang="en-US" dirty="0" smtClean="0"/>
              <a:t>34:17</a:t>
            </a:r>
          </a:p>
          <a:p>
            <a:pPr lvl="2"/>
            <a:r>
              <a:rPr lang="en-US" dirty="0"/>
              <a:t>When the righteous cry for help, the </a:t>
            </a:r>
            <a:r>
              <a:rPr lang="en-US" cap="small" dirty="0"/>
              <a:t>Lord</a:t>
            </a:r>
            <a:r>
              <a:rPr lang="en-US" dirty="0"/>
              <a:t> </a:t>
            </a:r>
            <a:r>
              <a:rPr lang="en-US" dirty="0" smtClean="0"/>
              <a:t>hears and </a:t>
            </a:r>
            <a:r>
              <a:rPr lang="en-US" dirty="0"/>
              <a:t>delivers them out of all their troubles.</a:t>
            </a:r>
            <a:endParaRPr lang="en-US" dirty="0" smtClean="0"/>
          </a:p>
          <a:p>
            <a:pPr lvl="1"/>
            <a:r>
              <a:rPr lang="en-US" dirty="0" smtClean="0"/>
              <a:t>Psalm </a:t>
            </a:r>
            <a:r>
              <a:rPr lang="en-US" dirty="0" smtClean="0"/>
              <a:t>40:1-3</a:t>
            </a:r>
          </a:p>
          <a:p>
            <a:pPr lvl="2"/>
            <a:r>
              <a:rPr lang="en-US" dirty="0" smtClean="0"/>
              <a:t>I waited </a:t>
            </a:r>
            <a:r>
              <a:rPr lang="en-US" dirty="0"/>
              <a:t>patiently for the </a:t>
            </a:r>
            <a:r>
              <a:rPr lang="en-US" cap="small" dirty="0" smtClean="0"/>
              <a:t>Lord</a:t>
            </a:r>
            <a:r>
              <a:rPr lang="en-US" dirty="0" smtClean="0"/>
              <a:t>; he </a:t>
            </a:r>
            <a:r>
              <a:rPr lang="en-US" dirty="0"/>
              <a:t>inclined to me and heard my </a:t>
            </a:r>
            <a:r>
              <a:rPr lang="en-US" dirty="0" smtClean="0"/>
              <a:t>cry. He </a:t>
            </a:r>
            <a:r>
              <a:rPr lang="en-US" dirty="0"/>
              <a:t>drew me up from the pit of </a:t>
            </a:r>
            <a:r>
              <a:rPr lang="en-US" dirty="0" smtClean="0"/>
              <a:t>destruction, out </a:t>
            </a:r>
            <a:r>
              <a:rPr lang="en-US" dirty="0"/>
              <a:t>of the miry </a:t>
            </a:r>
            <a:r>
              <a:rPr lang="en-US" dirty="0" smtClean="0"/>
              <a:t>bog, and </a:t>
            </a:r>
            <a:r>
              <a:rPr lang="en-US" dirty="0"/>
              <a:t>set my feet upon a </a:t>
            </a:r>
            <a:r>
              <a:rPr lang="en-US" dirty="0" smtClean="0"/>
              <a:t>rock, making </a:t>
            </a:r>
            <a:r>
              <a:rPr lang="en-US" dirty="0"/>
              <a:t>my steps </a:t>
            </a:r>
            <a:r>
              <a:rPr lang="en-US" dirty="0" smtClean="0"/>
              <a:t>secure. He </a:t>
            </a:r>
            <a:r>
              <a:rPr lang="en-US" dirty="0"/>
              <a:t>put a new song in my </a:t>
            </a:r>
            <a:r>
              <a:rPr lang="en-US" dirty="0" smtClean="0"/>
              <a:t>mouth</a:t>
            </a:r>
            <a:r>
              <a:rPr lang="en-US" dirty="0"/>
              <a:t>, a song of praise to our </a:t>
            </a:r>
            <a:r>
              <a:rPr lang="en-US" dirty="0" smtClean="0"/>
              <a:t>God. Many </a:t>
            </a:r>
            <a:r>
              <a:rPr lang="en-US" dirty="0"/>
              <a:t>will see and </a:t>
            </a:r>
            <a:r>
              <a:rPr lang="en-US" dirty="0" smtClean="0"/>
              <a:t>fear, and </a:t>
            </a:r>
            <a:r>
              <a:rPr lang="en-US" dirty="0"/>
              <a:t>put their trust in the </a:t>
            </a:r>
            <a:r>
              <a:rPr lang="en-US" cap="small" dirty="0"/>
              <a:t>Lord</a:t>
            </a:r>
            <a:r>
              <a:rPr lang="en-US" dirty="0"/>
              <a:t>.</a:t>
            </a:r>
            <a:endParaRPr lang="en-US" dirty="0" smtClean="0"/>
          </a:p>
          <a:p>
            <a:pPr lvl="1"/>
            <a:r>
              <a:rPr lang="en-US" dirty="0" smtClean="0"/>
              <a:t>Psalm </a:t>
            </a:r>
            <a:r>
              <a:rPr lang="en-US" dirty="0" smtClean="0"/>
              <a:t>42:11</a:t>
            </a:r>
          </a:p>
          <a:p>
            <a:pPr lvl="2"/>
            <a:r>
              <a:rPr lang="en-US" dirty="0"/>
              <a:t>Why are you cast down, O my </a:t>
            </a:r>
            <a:r>
              <a:rPr lang="en-US" dirty="0" smtClean="0"/>
              <a:t>soul, and </a:t>
            </a:r>
            <a:r>
              <a:rPr lang="en-US" dirty="0"/>
              <a:t>why are you in turmoil within </a:t>
            </a:r>
            <a:r>
              <a:rPr lang="en-US" dirty="0" smtClean="0"/>
              <a:t>me? Hope </a:t>
            </a:r>
            <a:r>
              <a:rPr lang="en-US" dirty="0"/>
              <a:t>in God; for I shall again praise </a:t>
            </a:r>
            <a:r>
              <a:rPr lang="en-US" dirty="0" smtClean="0"/>
              <a:t>him, my </a:t>
            </a:r>
            <a:r>
              <a:rPr lang="en-US" dirty="0"/>
              <a:t>salvation and my God.</a:t>
            </a:r>
            <a:endParaRPr lang="en-US" dirty="0" smtClean="0"/>
          </a:p>
          <a:p>
            <a:pPr lvl="1"/>
            <a:r>
              <a:rPr lang="en-US" dirty="0" smtClean="0"/>
              <a:t>John </a:t>
            </a:r>
            <a:r>
              <a:rPr lang="en-US" dirty="0" smtClean="0"/>
              <a:t>16:33</a:t>
            </a:r>
          </a:p>
          <a:p>
            <a:pPr lvl="2"/>
            <a:r>
              <a:rPr lang="en-US" dirty="0"/>
              <a:t>I have said these things to you, that in me you may have peace. In the world you will have tribulation. But take heart; I have overcome the world</a:t>
            </a:r>
            <a:r>
              <a:rPr lang="en-US" dirty="0" smtClean="0"/>
              <a:t>.</a:t>
            </a:r>
            <a:endParaRPr lang="en-US" dirty="0" smtClean="0"/>
          </a:p>
          <a:p>
            <a:pPr lvl="1"/>
            <a:r>
              <a:rPr lang="en-US" dirty="0" smtClean="0"/>
              <a:t>1 Peter </a:t>
            </a:r>
            <a:r>
              <a:rPr lang="en-US" dirty="0" smtClean="0"/>
              <a:t>4:12-13</a:t>
            </a:r>
          </a:p>
          <a:p>
            <a:pPr lvl="2"/>
            <a:r>
              <a:rPr lang="en-US" dirty="0"/>
              <a:t>Beloved, do not be surprised at the fiery trial when it comes upon you to test you, as though something strange were happening to you</a:t>
            </a:r>
            <a:r>
              <a:rPr lang="en-US" dirty="0" smtClean="0"/>
              <a:t>.</a:t>
            </a:r>
            <a:r>
              <a:rPr lang="en-US" baseline="30000" dirty="0"/>
              <a:t> </a:t>
            </a:r>
            <a:r>
              <a:rPr lang="en-US" dirty="0"/>
              <a:t>But rejoice insofar as you share Christ's sufferings, that you may also rejoice and be glad when his glory is revealed. </a:t>
            </a:r>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161</TotalTime>
  <Words>1994</Words>
  <Application>Microsoft Office PowerPoint</Application>
  <PresentationFormat>On-screen Show (4:3)</PresentationFormat>
  <Paragraphs>161</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Rockwell</vt:lpstr>
      <vt:lpstr>Rockwell Condensed</vt:lpstr>
      <vt:lpstr>Wingdings</vt:lpstr>
      <vt:lpstr>Wood Type</vt:lpstr>
      <vt:lpstr>Unit six: Suicide</vt:lpstr>
      <vt:lpstr>Suicide</vt:lpstr>
      <vt:lpstr>Suicide</vt:lpstr>
      <vt:lpstr>Suicide</vt:lpstr>
      <vt:lpstr>How suicide is communicated</vt:lpstr>
      <vt:lpstr>Suicide Assessment &amp; Treatment</vt:lpstr>
      <vt:lpstr>Suicide Assessment &amp; Treatment</vt:lpstr>
      <vt:lpstr>Effective Strategies</vt:lpstr>
      <vt:lpstr>Scripture References</vt:lpstr>
      <vt:lpstr>Scripture References</vt:lpstr>
    </vt:vector>
  </TitlesOfParts>
  <Company>Central Christian College of the Bible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six: Suicide</dc:title>
  <dc:creator>Nikita Ehlts</dc:creator>
  <cp:lastModifiedBy>Nikita Ehlts</cp:lastModifiedBy>
  <cp:revision>19</cp:revision>
  <dcterms:created xsi:type="dcterms:W3CDTF">2014-12-06T03:38:15Z</dcterms:created>
  <dcterms:modified xsi:type="dcterms:W3CDTF">2015-01-05T05:58:24Z</dcterms:modified>
</cp:coreProperties>
</file>