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</p:sldIdLst>
  <p:sldSz cx="12188825" cy="6858000"/>
  <p:notesSz cx="6858000" cy="9144000"/>
  <p:defaultTextStyle>
    <a:defPPr rtl="0">
      <a:defRPr lang="it-it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0" autoAdjust="0"/>
    <p:restoredTop sz="96469" autoAdjust="0"/>
  </p:normalViewPr>
  <p:slideViewPr>
    <p:cSldViewPr>
      <p:cViewPr varScale="1">
        <p:scale>
          <a:sx n="64" d="100"/>
          <a:sy n="64" d="100"/>
        </p:scale>
        <p:origin x="85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3750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221A1788-7372-4FAC-9AF0-00B54B8D9CBA}" type="datetime1">
              <a:rPr lang="it-IT" smtClean="0"/>
              <a:t>05/07/2025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79429053-DC2A-4342-ADD4-2FD729D91E2C}" type="slidenum">
              <a:rPr lang="it-IT" smtClean="0"/>
              <a:pPr algn="r" rtl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D943A304-85CD-4257-B418-D8F889FE0DBC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3EBA5BD7-F043-4D1B-AA17-CD412FC534DE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46246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7727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Connettore diritto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ttore diritto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ttore diritto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linee inferiori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igura a mano libera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0" name="Figura a mano libera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 rtl="0"/>
              <a:endParaRPr lang="it-IT" dirty="0"/>
            </a:p>
          </p:txBody>
        </p: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0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22" name="Segnaposto data 2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3889EF9B-A500-41B6-8F1C-893813E9A898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23" name="Segnaposto piè di pagina 2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24" name="Segnaposto numero diapositiva 2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 baseline="0"/>
            </a:lvl8pPr>
            <a:lvl9pPr algn="l" rtl="0">
              <a:defRPr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6E724BBD-5BEA-4971-A6C4-42E94AF7CB5F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F1B2188-7D8C-43C8-B29F-60D01DE77B72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 algn="l" rtl="0">
              <a:defRPr/>
            </a:lvl5pPr>
            <a:lvl6pPr algn="l" rtl="0">
              <a:defRPr/>
            </a:lvl6pPr>
            <a:lvl7pPr algn="l" rtl="0">
              <a:defRPr/>
            </a:lvl7pPr>
            <a:lvl8pPr algn="l" rtl="0">
              <a:defRPr/>
            </a:lvl8pPr>
            <a:lvl9pPr algn="l" rtl="0">
              <a:defRPr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81DC961-63CE-49AB-921E-1CE3DDEFC80A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algn="r">
              <a:defRPr/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i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Connettore diritto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Connettore diritto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Connettore diritto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0" anchor="b">
            <a:normAutofit/>
          </a:bodyPr>
          <a:lstStyle>
            <a:lvl1pPr algn="l" rtl="0">
              <a:defRPr sz="5400" b="0" cap="none" baseline="0"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rtlCol="0" anchor="t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l" rtl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l" rtl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66F5F-3C86-4285-A86F-35EFBBDD7800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B9BE34E-14EC-4041-A597-EE22FC16794F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rtlCol="0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l" rtl="0">
              <a:buNone/>
              <a:defRPr sz="2700" b="1"/>
            </a:lvl2pPr>
            <a:lvl3pPr marL="1218987" indent="0" algn="l" rtl="0">
              <a:buNone/>
              <a:defRPr sz="2400" b="1"/>
            </a:lvl3pPr>
            <a:lvl4pPr marL="1828480" indent="0" algn="l" rtl="0">
              <a:buNone/>
              <a:defRPr sz="2100" b="1"/>
            </a:lvl4pPr>
            <a:lvl5pPr marL="2437973" indent="0" algn="l" rtl="0">
              <a:buNone/>
              <a:defRPr sz="2100" b="1"/>
            </a:lvl5pPr>
            <a:lvl6pPr marL="3047467" indent="0" algn="l" rtl="0">
              <a:buNone/>
              <a:defRPr sz="2100" b="1"/>
            </a:lvl6pPr>
            <a:lvl7pPr marL="3656960" indent="0" algn="l" rtl="0">
              <a:buNone/>
              <a:defRPr sz="2100" b="1"/>
            </a:lvl7pPr>
            <a:lvl8pPr marL="4266453" indent="0" algn="l" rtl="0">
              <a:buNone/>
              <a:defRPr sz="2100" b="1"/>
            </a:lvl8pPr>
            <a:lvl9pPr marL="4875947" indent="0" algn="l" rtl="0">
              <a:buNone/>
              <a:defRPr sz="2100" b="1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 rtlCol="0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 baseline="0"/>
            </a:lvl6pPr>
            <a:lvl7pPr algn="l" rtl="0">
              <a:defRPr sz="2000" baseline="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6FAD192-1BF7-4994-9CBA-74265F19F4C1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476DD40-7EBA-46D0-A855-62759524AC7A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2E4D95-88E1-4556-89BE-EC650C1D14A8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 rtlCol="0">
            <a:norm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 baseline="0"/>
            </a:lvl8pPr>
            <a:lvl9pPr algn="l" rtl="0">
              <a:defRPr sz="2000" baseline="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F9867D3-FC26-40B1-8BB9-B19FF8D6CD45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rtlCol="0" anchor="b">
            <a:normAutofit/>
          </a:bodyPr>
          <a:lstStyle>
            <a:lvl1pPr algn="l" rtl="0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/>
              <a:t>Fare clic per modificare lo stile del titolo dello schema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2000"/>
            </a:lvl1pPr>
            <a:lvl2pPr marL="609493" indent="0" algn="l" rtl="0">
              <a:buNone/>
              <a:defRPr sz="1600"/>
            </a:lvl2pPr>
            <a:lvl3pPr marL="1218987" indent="0" algn="l" rtl="0">
              <a:buNone/>
              <a:defRPr sz="1300"/>
            </a:lvl3pPr>
            <a:lvl4pPr marL="1828480" indent="0" algn="l" rtl="0">
              <a:buNone/>
              <a:defRPr sz="1200"/>
            </a:lvl4pPr>
            <a:lvl5pPr marL="2437973" indent="0" algn="l" rtl="0">
              <a:buNone/>
              <a:defRPr sz="1200"/>
            </a:lvl5pPr>
            <a:lvl6pPr marL="3047467" indent="0" algn="l" rtl="0">
              <a:buNone/>
              <a:defRPr sz="1200"/>
            </a:lvl6pPr>
            <a:lvl7pPr marL="3656960" indent="0" algn="l" rtl="0">
              <a:buNone/>
              <a:defRPr sz="1200"/>
            </a:lvl7pPr>
            <a:lvl8pPr marL="4266453" indent="0" algn="l" rtl="0">
              <a:buNone/>
              <a:defRPr sz="1200"/>
            </a:lvl8pPr>
            <a:lvl9pPr marL="4875947" indent="0" algn="l" rtl="0">
              <a:buNone/>
              <a:defRPr sz="1200"/>
            </a:lvl9pPr>
          </a:lstStyle>
          <a:p>
            <a:pPr lvl="0" rt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immagine 2" descr="Segnaposto vuoto per aggiungere un'immagine. Fare clic sul segnaposto e selezionare l'immagine che si vuole aggiungere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0">
            <a:normAutofit/>
          </a:bodyPr>
          <a:lstStyle>
            <a:lvl1pPr marL="0" indent="0" algn="l" rtl="0">
              <a:buNone/>
              <a:defRPr sz="2800"/>
            </a:lvl1pPr>
            <a:lvl2pPr marL="609493" indent="0" algn="l" rtl="0">
              <a:buNone/>
              <a:defRPr sz="3700"/>
            </a:lvl2pPr>
            <a:lvl3pPr marL="1218987" indent="0" algn="l" rtl="0">
              <a:buNone/>
              <a:defRPr sz="3200"/>
            </a:lvl3pPr>
            <a:lvl4pPr marL="1828480" indent="0" algn="l" rtl="0">
              <a:buNone/>
              <a:defRPr sz="2700"/>
            </a:lvl4pPr>
            <a:lvl5pPr marL="2437973" indent="0" algn="l" rtl="0">
              <a:buNone/>
              <a:defRPr sz="2700"/>
            </a:lvl5pPr>
            <a:lvl6pPr marL="3047467" indent="0" algn="l" rtl="0">
              <a:buNone/>
              <a:defRPr sz="2700"/>
            </a:lvl6pPr>
            <a:lvl7pPr marL="3656960" indent="0" algn="l" rtl="0">
              <a:buNone/>
              <a:defRPr sz="2700"/>
            </a:lvl7pPr>
            <a:lvl8pPr marL="4266453" indent="0" algn="l" rtl="0">
              <a:buNone/>
              <a:defRPr sz="2700"/>
            </a:lvl8pPr>
            <a:lvl9pPr marL="4875947" indent="0" algn="l" rtl="0">
              <a:buNone/>
              <a:defRPr sz="2700"/>
            </a:lvl9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B0EE21F-92EE-4289-AFFB-9252D957F459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C014DD1E-5D91-48A3-AD6D-45FBA980D106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inee a sinistra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igura a mano libera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1" name="Figura a mano libera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  <p:sp>
          <p:nvSpPr>
            <p:cNvPr id="14" name="Figura a mano libera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it-IT" dirty="0"/>
            </a:p>
          </p:txBody>
        </p:sp>
      </p:grp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pPr rtl="0"/>
            <a:r>
              <a:rPr lang="it-IT" dirty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 rtl="0"/>
            <a:r>
              <a:rPr lang="it-IT" dirty="0"/>
              <a:t>Fare clic per modificare gli stili del testo dello schema</a:t>
            </a:r>
          </a:p>
          <a:p>
            <a:pPr lvl="1" rtl="0"/>
            <a:r>
              <a:rPr lang="it-IT" dirty="0"/>
              <a:t>Secondo livello</a:t>
            </a:r>
          </a:p>
          <a:p>
            <a:pPr lvl="2" rtl="0"/>
            <a:r>
              <a:rPr lang="it-IT" dirty="0"/>
              <a:t>Terzo livello</a:t>
            </a:r>
          </a:p>
          <a:p>
            <a:pPr lvl="3" rtl="0"/>
            <a:r>
              <a:rPr lang="it-IT" dirty="0"/>
              <a:t>Quarto livello</a:t>
            </a:r>
          </a:p>
          <a:p>
            <a:pPr lvl="4" rtl="0"/>
            <a:r>
              <a:rPr lang="it-IT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6645-DD8C-4009-9A84-A4AD56EB55A9}" type="datetime1">
              <a:rPr lang="it-IT" smtClean="0"/>
              <a:pPr/>
              <a:t>05/07/2025</a:t>
            </a:fld>
            <a:endParaRPr lang="it-IT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197868" y="692696"/>
            <a:ext cx="10369152" cy="966674"/>
          </a:xfrm>
        </p:spPr>
        <p:txBody>
          <a:bodyPr rtlCol="0">
            <a:normAutofit/>
          </a:bodyPr>
          <a:lstStyle/>
          <a:p>
            <a:pPr algn="ctr" rtl="0"/>
            <a:r>
              <a:rPr lang="it-IT" sz="4500" dirty="0"/>
              <a:t>PROGETTO LABORATORIO DI INFORMATICA </a:t>
            </a:r>
          </a:p>
        </p:txBody>
      </p:sp>
      <p:sp>
        <p:nvSpPr>
          <p:cNvPr id="5" name="Sottotitolo 4"/>
          <p:cNvSpPr>
            <a:spLocks noGrp="1"/>
          </p:cNvSpPr>
          <p:nvPr>
            <p:ph type="subTitle" idx="1"/>
          </p:nvPr>
        </p:nvSpPr>
        <p:spPr>
          <a:xfrm>
            <a:off x="1773932" y="1894798"/>
            <a:ext cx="8904168" cy="472415"/>
          </a:xfrm>
        </p:spPr>
        <p:txBody>
          <a:bodyPr rtlCol="0">
            <a:noAutofit/>
          </a:bodyPr>
          <a:lstStyle/>
          <a:p>
            <a:pPr algn="ctr" rtl="0"/>
            <a:r>
              <a:rPr lang="it-IT" sz="3200" i="1" dirty="0"/>
              <a:t>Applicazione per gestire un centro sportivo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300613-CFBA-5AAF-60C3-94AD32CE437D}"/>
              </a:ext>
            </a:extLst>
          </p:cNvPr>
          <p:cNvSpPr txBox="1"/>
          <p:nvPr/>
        </p:nvSpPr>
        <p:spPr>
          <a:xfrm>
            <a:off x="3070075" y="4077072"/>
            <a:ext cx="604867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Candidati:</a:t>
            </a:r>
          </a:p>
          <a:p>
            <a:pPr algn="ctr">
              <a:buClr>
                <a:srgbClr val="00B0F0"/>
              </a:buClr>
            </a:pPr>
            <a:r>
              <a:rPr lang="it-IT" sz="2800" dirty="0"/>
              <a:t>Salvatore Ottone - 251171</a:t>
            </a:r>
          </a:p>
          <a:p>
            <a:pPr algn="ctr"/>
            <a:r>
              <a:rPr lang="it-IT" sz="2800" dirty="0"/>
              <a:t>Antonio Lorenzo Franco - 255420</a:t>
            </a:r>
          </a:p>
          <a:p>
            <a:endParaRPr lang="it-IT" sz="28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BC320E-4FD0-C985-16BB-7B038F7EF7A1}"/>
              </a:ext>
            </a:extLst>
          </p:cNvPr>
          <p:cNvSpPr txBox="1"/>
          <p:nvPr/>
        </p:nvSpPr>
        <p:spPr>
          <a:xfrm>
            <a:off x="4114191" y="3075057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000" u="sng" dirty="0"/>
              <a:t>Racket Club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406D4BF-6D31-27D4-18DD-6B4EC8B651E6}"/>
              </a:ext>
            </a:extLst>
          </p:cNvPr>
          <p:cNvSpPr txBox="1"/>
          <p:nvPr/>
        </p:nvSpPr>
        <p:spPr>
          <a:xfrm>
            <a:off x="6368448" y="253437"/>
            <a:ext cx="568863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it-IT" altLang="it-IT" sz="2000" dirty="0"/>
              <a:t>Se viene inserito il numero 4 </a:t>
            </a:r>
            <a:r>
              <a:rPr lang="it-IT" sz="2000" dirty="0"/>
              <a:t>sarà possibile prenotarsi ad uno dei corsi disponibili ammesso che siano liberi.</a:t>
            </a:r>
          </a:p>
          <a:p>
            <a:pPr marL="342900" indent="-342900" algn="ctr">
              <a:buClr>
                <a:schemeClr val="accent1"/>
              </a:buClr>
              <a:buFont typeface="Wingdings" panose="05000000000000000000" pitchFamily="2" charset="2"/>
              <a:buChar char="ü"/>
            </a:pPr>
            <a:endParaRPr lang="it-IT" sz="2000" dirty="0"/>
          </a:p>
          <a:p>
            <a:pPr algn="ctr"/>
            <a:r>
              <a:rPr lang="it-IT" sz="2000" dirty="0"/>
              <a:t>Inoltre se il nome del prenotato non è nel file             ‘clienti_club.txt’ il programma stamperà «Cliente non trovato» e non lo farà prenotare.</a:t>
            </a:r>
          </a:p>
          <a:p>
            <a:pPr algn="ctr"/>
            <a:r>
              <a:rPr lang="it-IT" sz="2000" dirty="0"/>
              <a:t>Stessa cosa se viene inserito il numero di un corso non esistente mi stamperà «Corso non valido». </a:t>
            </a:r>
          </a:p>
          <a:p>
            <a:pPr algn="ctr"/>
            <a:endParaRPr lang="it-IT" sz="2000" dirty="0"/>
          </a:p>
          <a:p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E00951-7E6E-05AF-2B5B-6345C417D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66" y="253438"/>
            <a:ext cx="5126732" cy="400133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376588A6-EDBA-1749-1640-A843FE131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6461" y="3429001"/>
            <a:ext cx="5372606" cy="3175562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90BC1A-087E-1656-D7F0-7AD217807FE8}"/>
              </a:ext>
            </a:extLst>
          </p:cNvPr>
          <p:cNvSpPr txBox="1"/>
          <p:nvPr/>
        </p:nvSpPr>
        <p:spPr>
          <a:xfrm>
            <a:off x="830139" y="4642009"/>
            <a:ext cx="482453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it-IT" altLang="it-IT" sz="2200" dirty="0"/>
              <a:t>Se viene inserito il numero 5 </a:t>
            </a:r>
            <a:r>
              <a:rPr lang="it-IT" sz="2200" dirty="0"/>
              <a:t>termina il programma, mentre premendo qualsiasi altro numero maggiore di 5 il programma stamperà «Scelta non valida. Riprova». </a:t>
            </a: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9706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E64C5121-8893-16D0-B933-60757F5B38E0}"/>
              </a:ext>
            </a:extLst>
          </p:cNvPr>
          <p:cNvSpPr txBox="1"/>
          <p:nvPr/>
        </p:nvSpPr>
        <p:spPr>
          <a:xfrm>
            <a:off x="1053852" y="4432981"/>
            <a:ext cx="8352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Questa funzione verifica se la lista dei clienti è vuota e quindi aggiungere il cliente come primo della lista oppure se non lo è scorre la lista fino all’ultimo elemento.</a:t>
            </a:r>
          </a:p>
          <a:p>
            <a:endParaRPr lang="it-IT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A487FF6-D056-4639-9D1B-FFC4F778DB32}"/>
              </a:ext>
            </a:extLst>
          </p:cNvPr>
          <p:cNvSpPr txBox="1"/>
          <p:nvPr/>
        </p:nvSpPr>
        <p:spPr>
          <a:xfrm>
            <a:off x="4726260" y="209593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accent1"/>
                </a:solidFill>
              </a:rPr>
              <a:t>File club.c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66F689-EAE2-95B9-D165-BEBA4CFBB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1120961"/>
            <a:ext cx="8064896" cy="3108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07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D2C51DE-1161-A3DA-5884-6A57A707FA77}"/>
              </a:ext>
            </a:extLst>
          </p:cNvPr>
          <p:cNvSpPr txBox="1"/>
          <p:nvPr/>
        </p:nvSpPr>
        <p:spPr>
          <a:xfrm>
            <a:off x="1053852" y="243512"/>
            <a:ext cx="3456384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La funzione ‘aggiungiCliente’ crea un nuovo cliente e lo aggiunge alla lista dei clienti e utilizza la funzione precedente ‘aggiungiClienteAllaFine’ per metterlo alla fine della lista.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La funzione ‘aggiungiCorso’ crea un nuovo corso e lo aggiunge all'inizio della lista dei corsi. Il nuovo corso viene collegato come primo elemento della lista.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5DC7311-F66C-1A54-6052-E763F769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284" y="575314"/>
            <a:ext cx="6840760" cy="570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52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649384A-909F-79C4-D382-1355C0CC7436}"/>
              </a:ext>
            </a:extLst>
          </p:cNvPr>
          <p:cNvSpPr txBox="1"/>
          <p:nvPr/>
        </p:nvSpPr>
        <p:spPr>
          <a:xfrm>
            <a:off x="1125860" y="332656"/>
            <a:ext cx="105589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La funzione ‘visualizzaClienti’ scorre la lista dei clienti e stampa il nome di ciascun cliente.</a:t>
            </a:r>
          </a:p>
          <a:p>
            <a:pPr algn="just"/>
            <a:endParaRPr lang="it-IT" sz="2000" dirty="0"/>
          </a:p>
          <a:p>
            <a:pPr algn="just"/>
            <a:r>
              <a:rPr lang="it-IT" sz="2000" dirty="0"/>
              <a:t>La funzione ‘visulizzaCorsi’ scorre la lista dei corsi e stampa le informazioni su ciascun corso, inclusi i posti disponibili e i clienti prenotati.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C0F35A-49FF-CE91-E70B-484AD7A4A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916832"/>
            <a:ext cx="944880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8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C50D8B9-FAF9-9A65-C493-E598AB2F3DC6}"/>
              </a:ext>
            </a:extLst>
          </p:cNvPr>
          <p:cNvSpPr txBox="1"/>
          <p:nvPr/>
        </p:nvSpPr>
        <p:spPr>
          <a:xfrm>
            <a:off x="1125860" y="940365"/>
            <a:ext cx="32403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Questa funzione registra un cliente per un corso, aggiungendolo alla lista dei clienti prenotati per quel corso. Se il corso è pieno, viene stampato un messaggio di errore.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02C70C6C-EB6F-D0F7-0170-E64FB7968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292" y="764704"/>
            <a:ext cx="6624736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5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24009-040A-A255-B61F-34D3A0F17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A127FF68-33F1-4F30-98E7-94DE302E6D51}"/>
              </a:ext>
            </a:extLst>
          </p:cNvPr>
          <p:cNvSpPr txBox="1"/>
          <p:nvPr/>
        </p:nvSpPr>
        <p:spPr>
          <a:xfrm>
            <a:off x="8182644" y="1484784"/>
            <a:ext cx="360040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700" dirty="0"/>
              <a:t>In fine la funzione ‘caricaClientiDaFile’ la quale legge un file di testo contenente i nomi dei clienti e li aggiunge alla lista dei clienti registrati.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ACB8AC3-928B-0FB9-8825-B14C730F3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68" y="1154648"/>
            <a:ext cx="6768752" cy="429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7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C119D8-8AF2-D648-A01D-D55990FEE399}"/>
              </a:ext>
            </a:extLst>
          </p:cNvPr>
          <p:cNvSpPr txBox="1"/>
          <p:nvPr/>
        </p:nvSpPr>
        <p:spPr>
          <a:xfrm>
            <a:off x="981844" y="579358"/>
            <a:ext cx="691276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200" dirty="0"/>
              <a:t>In questo file abbiamo tutte le struct utilizzate e vengono dichiarate alcune funzioni definite nel file Club.c.</a:t>
            </a:r>
          </a:p>
          <a:p>
            <a:pPr algn="just"/>
            <a:endParaRPr lang="it-IT" sz="2200" dirty="0"/>
          </a:p>
          <a:p>
            <a:pPr algn="just"/>
            <a:r>
              <a:rPr lang="it-IT" sz="2200" dirty="0"/>
              <a:t>La struct ‘Cliente’ contiene un array di tipo char  ‘nome_completo’ con dimensione 100 ed un puntatore ‘next’ che punta al prossimo cliente della lista.</a:t>
            </a:r>
          </a:p>
          <a:p>
            <a:pPr algn="just"/>
            <a:endParaRPr lang="it-IT" sz="2200" dirty="0"/>
          </a:p>
          <a:p>
            <a:pPr algn="just"/>
            <a:r>
              <a:rPr lang="it-IT" sz="2200" dirty="0"/>
              <a:t>La struct ‘Corso’ contiene un intero ‘posti_disponibili’ , un array di tipo char con dimensione 50, un puntatore ‘prenotati’ che punta alla lista dei clienti prenotati, un altro intero ‘num_prenotati’ che indica il numero di prenotati ed infine un puntatore ‘next’ che punta al prossimo corso della lista.</a:t>
            </a:r>
          </a:p>
          <a:p>
            <a:pPr algn="just"/>
            <a:endParaRPr lang="it-IT" sz="2200" dirty="0"/>
          </a:p>
          <a:p>
            <a:pPr algn="just"/>
            <a:r>
              <a:rPr lang="it-IT" sz="2200" dirty="0"/>
              <a:t> La struct ‘Club’ contiene ‘elenco_clienti’ che punta alla lista dei clienti ed un puntatore ‘elenco_corsi’ che punta alla lista dei corsi.</a:t>
            </a:r>
          </a:p>
          <a:p>
            <a:endParaRPr lang="it-IT" sz="28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8AD3B2-F7C4-110F-15D3-0A80E8488D35}"/>
              </a:ext>
            </a:extLst>
          </p:cNvPr>
          <p:cNvSpPr txBox="1"/>
          <p:nvPr/>
        </p:nvSpPr>
        <p:spPr>
          <a:xfrm>
            <a:off x="8740706" y="225415"/>
            <a:ext cx="26282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accent1"/>
                </a:solidFill>
              </a:rPr>
              <a:t>File club.h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6EE0609-7CD7-5186-8DAE-38BFB1114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1412776"/>
            <a:ext cx="3744416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694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BD19ADD-07C6-17A5-54AC-CA074D2ABB61}"/>
              </a:ext>
            </a:extLst>
          </p:cNvPr>
          <p:cNvSpPr txBox="1"/>
          <p:nvPr/>
        </p:nvSpPr>
        <p:spPr>
          <a:xfrm>
            <a:off x="2061964" y="702790"/>
            <a:ext cx="806489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/>
              <a:t>Queste sono le dichiarazioni delle funzioni definite nel file ‘Club.c’, divise in funzioni per la gestione dei clienti e funzioni per la gestione dei corsi.</a:t>
            </a:r>
          </a:p>
          <a:p>
            <a:endParaRPr lang="it-IT" sz="28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9D5180A-BE72-AB15-CDF0-754F595F2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015" y="2420888"/>
            <a:ext cx="8670793" cy="282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09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E2D95E0-B54D-06D2-17A9-F0DF98819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8148" y="170707"/>
            <a:ext cx="5184576" cy="648072"/>
          </a:xfrm>
        </p:spPr>
        <p:txBody>
          <a:bodyPr>
            <a:normAutofit lnSpcReduction="10000"/>
          </a:bodyPr>
          <a:lstStyle/>
          <a:p>
            <a:r>
              <a:rPr lang="it-IT" sz="4000" dirty="0"/>
              <a:t>USE CASE DIAGRAM</a:t>
            </a:r>
          </a:p>
        </p:txBody>
      </p:sp>
      <p:pic>
        <p:nvPicPr>
          <p:cNvPr id="5" name="Immagine 4" descr="Immagine che contiene testo, schermata, diagramma, Carattere">
            <a:extLst>
              <a:ext uri="{FF2B5EF4-FFF2-40B4-BE49-F238E27FC236}">
                <a16:creationId xmlns:a16="http://schemas.microsoft.com/office/drawing/2014/main" id="{C9B16704-5C1C-3C1A-7303-B7CB724F6A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880" y="980728"/>
            <a:ext cx="9577064" cy="55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2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DF3ECDD0-C27F-A34F-E3CA-C820F0D2696C}"/>
              </a:ext>
            </a:extLst>
          </p:cNvPr>
          <p:cNvSpPr txBox="1"/>
          <p:nvPr/>
        </p:nvSpPr>
        <p:spPr>
          <a:xfrm>
            <a:off x="3358108" y="3075057"/>
            <a:ext cx="66247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/>
              <a:t>GRAZIE PER L’ ATTENZIONE</a:t>
            </a:r>
          </a:p>
        </p:txBody>
      </p:sp>
    </p:spTree>
    <p:extLst>
      <p:ext uri="{BB962C8B-B14F-4D97-AF65-F5344CB8AC3E}">
        <p14:creationId xmlns:p14="http://schemas.microsoft.com/office/powerpoint/2010/main" val="4008559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idx="1"/>
          </p:nvPr>
        </p:nvSpPr>
        <p:spPr>
          <a:xfrm>
            <a:off x="2061964" y="491061"/>
            <a:ext cx="8928992" cy="864096"/>
          </a:xfrm>
        </p:spPr>
        <p:txBody>
          <a:bodyPr rtlCol="0">
            <a:normAutofit/>
          </a:bodyPr>
          <a:lstStyle/>
          <a:p>
            <a:pPr rtl="0"/>
            <a:r>
              <a:rPr lang="it-IT" sz="4000" dirty="0"/>
              <a:t>COSA permette di fare quest’app?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24B9BF-15C1-3921-0C81-71C8625E535B}"/>
              </a:ext>
            </a:extLst>
          </p:cNvPr>
          <p:cNvSpPr txBox="1"/>
          <p:nvPr/>
        </p:nvSpPr>
        <p:spPr>
          <a:xfrm>
            <a:off x="765820" y="1355157"/>
            <a:ext cx="6264697" cy="47551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 dirty="0"/>
              <a:t>Quest’applicazione permette di gestire un centro sportivo per sport di racchetta. </a:t>
            </a:r>
          </a:p>
          <a:p>
            <a:pPr algn="ctr"/>
            <a:r>
              <a:rPr lang="it-IT" sz="2500" dirty="0"/>
              <a:t>Il progetto ha lo scopo di </a:t>
            </a:r>
            <a:r>
              <a:rPr lang="it-IT" sz="2500" b="1" dirty="0"/>
              <a:t>semplificare la gestione delle prenotazioni alle lezione del club</a:t>
            </a:r>
            <a:r>
              <a:rPr lang="it-IT" sz="2500" dirty="0"/>
              <a:t>, agevolando il lavoro dell’istruttore.</a:t>
            </a:r>
          </a:p>
          <a:p>
            <a:pPr algn="ctr"/>
            <a:r>
              <a:rPr lang="it-IT" sz="2500" dirty="0"/>
              <a:t>Nel menù principale abbiamo </a:t>
            </a:r>
            <a:r>
              <a:rPr lang="it-IT" sz="2500" b="1" dirty="0"/>
              <a:t>4 funzioni principali</a:t>
            </a:r>
            <a:r>
              <a:rPr lang="it-IT" sz="2500" dirty="0"/>
              <a:t>, ovvero:</a:t>
            </a:r>
          </a:p>
          <a:p>
            <a:pPr marL="457200" indent="-4572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2500" dirty="0"/>
              <a:t>Registrare nuovi clienti;</a:t>
            </a:r>
          </a:p>
          <a:p>
            <a:pPr marL="457200" indent="-4572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2500" dirty="0"/>
              <a:t>Visualizzare la lista dei clienti iscritti;</a:t>
            </a:r>
          </a:p>
          <a:p>
            <a:pPr marL="457200" indent="-4572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2500" dirty="0"/>
              <a:t>Visualizzare i corsi disponibili;</a:t>
            </a:r>
          </a:p>
          <a:p>
            <a:pPr marL="457200" indent="-457200" algn="ctr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it-IT" sz="2500" dirty="0"/>
              <a:t>Prenotarsi ad uno dei corsi elencati;</a:t>
            </a:r>
          </a:p>
          <a:p>
            <a:endParaRPr lang="it-IT" sz="28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27F7036-E177-C937-DF63-239851ADE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517" y="2132856"/>
            <a:ext cx="4752527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7637202-2ED6-E1FC-BF5D-EA8A649B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10235" y="476672"/>
            <a:ext cx="3528392" cy="720080"/>
          </a:xfrm>
        </p:spPr>
        <p:txBody>
          <a:bodyPr>
            <a:normAutofit/>
          </a:bodyPr>
          <a:lstStyle/>
          <a:p>
            <a:r>
              <a:rPr lang="it-IT" sz="4000" dirty="0"/>
              <a:t>DESCRIZIONE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D685115A-B780-7262-D9FC-65AC35E813D6}"/>
              </a:ext>
            </a:extLst>
          </p:cNvPr>
          <p:cNvSpPr txBox="1"/>
          <p:nvPr/>
        </p:nvSpPr>
        <p:spPr>
          <a:xfrm>
            <a:off x="1197866" y="1443841"/>
            <a:ext cx="1015312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Clr>
                <a:schemeClr val="accent1"/>
              </a:buClr>
              <a:buFont typeface="+mj-lt"/>
              <a:buAutoNum type="arabicPeriod"/>
            </a:pPr>
            <a:r>
              <a:rPr lang="it-IT" sz="2800" dirty="0"/>
              <a:t>Con l’opzione </a:t>
            </a:r>
            <a:r>
              <a:rPr lang="it-IT" sz="2800" i="1" u="sng" dirty="0"/>
              <a:t>inserisci un nuovo cliente</a:t>
            </a:r>
            <a:r>
              <a:rPr lang="it-IT" sz="2800" dirty="0"/>
              <a:t> si possono registrare clienti su un file di testo inserendo il loro nome e cognome;</a:t>
            </a:r>
          </a:p>
          <a:p>
            <a:pPr marL="514350" indent="-514350" algn="just">
              <a:buClr>
                <a:schemeClr val="accent1"/>
              </a:buClr>
              <a:buFont typeface="+mj-lt"/>
              <a:buAutoNum type="arabicPeriod"/>
            </a:pPr>
            <a:r>
              <a:rPr lang="it-IT" sz="2800" dirty="0"/>
              <a:t>Con l’opzione </a:t>
            </a:r>
            <a:r>
              <a:rPr lang="it-IT" sz="2800" i="1" u="sng" dirty="0"/>
              <a:t>visualizza tutti i clienti</a:t>
            </a:r>
            <a:r>
              <a:rPr lang="it-IT" sz="2800" dirty="0"/>
              <a:t> possiamo visualizzare la lista di tutti gli iscritti al club ;</a:t>
            </a:r>
          </a:p>
          <a:p>
            <a:pPr marL="514350" indent="-514350" algn="just">
              <a:buClr>
                <a:schemeClr val="accent1"/>
              </a:buClr>
              <a:buFont typeface="+mj-lt"/>
              <a:buAutoNum type="arabicPeriod"/>
            </a:pPr>
            <a:r>
              <a:rPr lang="it-IT" sz="2800" dirty="0"/>
              <a:t>Con l’opzione </a:t>
            </a:r>
            <a:r>
              <a:rPr lang="it-IT" sz="2800" i="1" u="sng" dirty="0"/>
              <a:t>visualizza corsi disponibili</a:t>
            </a:r>
            <a:r>
              <a:rPr lang="it-IT" sz="2800" dirty="0"/>
              <a:t> visualizziamo la lista dei corsi disponibili al racket club;</a:t>
            </a:r>
          </a:p>
          <a:p>
            <a:pPr marL="514350" indent="-514350" algn="just">
              <a:buClr>
                <a:schemeClr val="accent1"/>
              </a:buClr>
              <a:buFont typeface="+mj-lt"/>
              <a:buAutoNum type="arabicPeriod"/>
            </a:pPr>
            <a:r>
              <a:rPr lang="it-IT" sz="2800" dirty="0"/>
              <a:t>Con l’opzione </a:t>
            </a:r>
            <a:r>
              <a:rPr lang="it-IT" sz="2800" i="1" u="sng" dirty="0"/>
              <a:t>prenota un corso</a:t>
            </a:r>
            <a:r>
              <a:rPr lang="it-IT" sz="2800" dirty="0"/>
              <a:t> possiamo sia visualizzare che  prenotare un corso.</a:t>
            </a:r>
          </a:p>
          <a:p>
            <a:pPr marL="514350" indent="-514350" algn="just">
              <a:buClr>
                <a:schemeClr val="accent1"/>
              </a:buClr>
              <a:buFont typeface="+mj-lt"/>
              <a:buAutoNum type="arabicPeriod"/>
            </a:pPr>
            <a:r>
              <a:rPr lang="it-IT" sz="2800" dirty="0"/>
              <a:t>Con l’opzione </a:t>
            </a:r>
            <a:r>
              <a:rPr lang="it-IT" sz="2800" i="1" u="sng" dirty="0"/>
              <a:t>esci</a:t>
            </a:r>
            <a:r>
              <a:rPr lang="it-IT" sz="2800" dirty="0"/>
              <a:t> usciamo dall’app;</a:t>
            </a:r>
          </a:p>
        </p:txBody>
      </p:sp>
    </p:spTree>
    <p:extLst>
      <p:ext uri="{BB962C8B-B14F-4D97-AF65-F5344CB8AC3E}">
        <p14:creationId xmlns:p14="http://schemas.microsoft.com/office/powerpoint/2010/main" val="201157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D13220E-1F85-15E7-68AF-63F9DDCC8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5940" y="683979"/>
            <a:ext cx="8496944" cy="792088"/>
          </a:xfrm>
        </p:spPr>
        <p:txBody>
          <a:bodyPr>
            <a:normAutofit/>
          </a:bodyPr>
          <a:lstStyle/>
          <a:p>
            <a:r>
              <a:rPr lang="it-IT" sz="4000" dirty="0"/>
              <a:t>COME E’ SUDDIVISO IL PROGETTO?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4F15860-7A14-A953-65D2-466A1BC9B54E}"/>
              </a:ext>
            </a:extLst>
          </p:cNvPr>
          <p:cNvSpPr txBox="1"/>
          <p:nvPr/>
        </p:nvSpPr>
        <p:spPr>
          <a:xfrm>
            <a:off x="2890056" y="1916832"/>
            <a:ext cx="64087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800" dirty="0"/>
              <a:t>Il progetto è suddiviso in </a:t>
            </a:r>
            <a:r>
              <a:rPr lang="it-IT" sz="2800" b="1" dirty="0"/>
              <a:t>3 file principali</a:t>
            </a:r>
            <a:r>
              <a:rPr lang="it-IT" sz="2800" dirty="0"/>
              <a:t>:</a:t>
            </a:r>
          </a:p>
          <a:p>
            <a:pPr algn="just"/>
            <a:endParaRPr lang="it-IT" sz="2800" dirty="0"/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800" dirty="0"/>
              <a:t>File main («main.c»);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800" dirty="0"/>
              <a:t>File club.c;</a:t>
            </a:r>
          </a:p>
          <a:p>
            <a:pPr marL="457200" indent="-45720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it-IT" sz="2800" dirty="0"/>
              <a:t>File club.h; </a:t>
            </a:r>
          </a:p>
          <a:p>
            <a:pPr algn="just">
              <a:buClr>
                <a:schemeClr val="accent1"/>
              </a:buClr>
            </a:pPr>
            <a:endParaRPr lang="it-IT" sz="2800" dirty="0"/>
          </a:p>
          <a:p>
            <a:pPr algn="just"/>
            <a:r>
              <a:rPr lang="it-IT" sz="2800" dirty="0"/>
              <a:t>Agendo in questo modo, avremo una migliore gestione del codice.</a:t>
            </a:r>
          </a:p>
          <a:p>
            <a:endParaRPr lang="it-IT" sz="28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56299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0F7EE587-C5E1-5C2C-A96A-04B7CF57D680}"/>
              </a:ext>
            </a:extLst>
          </p:cNvPr>
          <p:cNvSpPr txBox="1"/>
          <p:nvPr/>
        </p:nvSpPr>
        <p:spPr>
          <a:xfrm>
            <a:off x="837828" y="1268760"/>
            <a:ext cx="612068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/>
              <a:t>In questa prima parte di codice vengono incluse le librerie necessarie come ‘stdio.h’, ‘stdlib.h’, ‘string.h’ e il file ‘club.h’ che contiene le definizioni delle funzioni utilizzate.</a:t>
            </a:r>
          </a:p>
          <a:p>
            <a:endParaRPr lang="it-IT" sz="2600" dirty="0"/>
          </a:p>
          <a:p>
            <a:r>
              <a:rPr lang="it-IT" sz="2600" dirty="0"/>
              <a:t>Viene dichiarata una struct ‘Club’ che contiene due liste concatenate: una per i clienti ed una per i corsi, e vengono dichiarate due variabili ‘nome_completo’ per memorizzare il nome del cliente e ‘scelta’ per la scelta del menù.</a:t>
            </a:r>
          </a:p>
          <a:p>
            <a:endParaRPr lang="it-IT" sz="280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667B030-7AA0-5546-1E12-012DD3944191}"/>
              </a:ext>
            </a:extLst>
          </p:cNvPr>
          <p:cNvSpPr txBox="1"/>
          <p:nvPr/>
        </p:nvSpPr>
        <p:spPr>
          <a:xfrm>
            <a:off x="4687377" y="270520"/>
            <a:ext cx="28140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dirty="0">
                <a:solidFill>
                  <a:schemeClr val="accent1"/>
                </a:solidFill>
              </a:rPr>
              <a:t>File main.c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7EFC934D-3BED-3937-7334-C664B96B8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524" y="1628800"/>
            <a:ext cx="4687379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248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F7591-45F7-1395-567D-A8777A0448C5}"/>
              </a:ext>
            </a:extLst>
          </p:cNvPr>
          <p:cNvSpPr txBox="1"/>
          <p:nvPr/>
        </p:nvSpPr>
        <p:spPr>
          <a:xfrm>
            <a:off x="1449896" y="404664"/>
            <a:ext cx="92890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600" dirty="0"/>
              <a:t>I clienti registrati vengono caricati da un file di testo e vengono aggiunti alcuni corsi predefiniti.</a:t>
            </a:r>
          </a:p>
          <a:p>
            <a:endParaRPr lang="it-IT" sz="2800" dirty="0"/>
          </a:p>
        </p:txBody>
      </p:sp>
      <p:pic>
        <p:nvPicPr>
          <p:cNvPr id="1026" name="Picture 2" descr="Campi da Padel e Tennis: Le Differenze tra i Campi e le Regole">
            <a:extLst>
              <a:ext uri="{FF2B5EF4-FFF2-40B4-BE49-F238E27FC236}">
                <a16:creationId xmlns:a16="http://schemas.microsoft.com/office/drawing/2014/main" id="{A9709FB3-2700-F990-266E-E8D4AE0F6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229" y="3479045"/>
            <a:ext cx="2543138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ennis: tutte le regole di questo sport">
            <a:extLst>
              <a:ext uri="{FF2B5EF4-FFF2-40B4-BE49-F238E27FC236}">
                <a16:creationId xmlns:a16="http://schemas.microsoft.com/office/drawing/2014/main" id="{9150F563-6A81-D61C-AF48-6CACDE9F8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2918" y="3479045"/>
            <a:ext cx="2475055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er Table tennis, ping pong – Quadro da Parete | Europosters">
            <a:extLst>
              <a:ext uri="{FF2B5EF4-FFF2-40B4-BE49-F238E27FC236}">
                <a16:creationId xmlns:a16="http://schemas.microsoft.com/office/drawing/2014/main" id="{9EEF0F73-AD50-E6B4-2496-CFC89DAB7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2896" y="4850899"/>
            <a:ext cx="2514061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BE2A81F-D9CF-A472-2111-30D28BF25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7229" y="4864040"/>
            <a:ext cx="2514061" cy="1384995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68682E34-3121-534D-7359-D10382ADC9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6460" y="1626249"/>
            <a:ext cx="5328592" cy="1852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0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32BE47FC-F749-5A3A-BDC0-8E0E11B871DB}"/>
              </a:ext>
            </a:extLst>
          </p:cNvPr>
          <p:cNvSpPr txBox="1"/>
          <p:nvPr/>
        </p:nvSpPr>
        <p:spPr>
          <a:xfrm>
            <a:off x="1503902" y="743506"/>
            <a:ext cx="9181020" cy="1677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500" dirty="0"/>
              <a:t>Questa parte di codice ci permette di visualizzare il menù principale dell’applicazione e viene visualizzato il nome del centro sportivo, ovvero ‘RACKET CLUB’.</a:t>
            </a:r>
          </a:p>
          <a:p>
            <a:endParaRPr lang="it-IT" sz="28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26B77DD-DFF5-09CF-4230-6839F186A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468" y="2420888"/>
            <a:ext cx="4860539" cy="3482661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3C053DF4-7F17-D401-3E81-507156A98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73" y="2420888"/>
            <a:ext cx="4860539" cy="348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44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5B9790-7918-64FD-8A1B-8ACE9F730632}"/>
              </a:ext>
            </a:extLst>
          </p:cNvPr>
          <p:cNvSpPr txBox="1"/>
          <p:nvPr/>
        </p:nvSpPr>
        <p:spPr>
          <a:xfrm>
            <a:off x="909836" y="254392"/>
            <a:ext cx="11017224" cy="287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500" dirty="0"/>
              <a:t>Da qui Il programma entra in un ciclo infinito, dove chiede all'utente di fare una scelta.</a:t>
            </a:r>
          </a:p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2500" dirty="0"/>
              <a:t>Ogni scelta viene gestita da un blocco else-if in cui le principali operazioni sono: inserimento di un nuovo cliente, visualizzazione di tutti i clienti, visualizzazione dei corsi disponibili e prenotati, prenotazione di un corso e uscita dal programma.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8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81143A-423D-4C87-DF49-C64E3E55B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40" y="2492896"/>
            <a:ext cx="8856984" cy="41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90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2F9E1-62E0-9376-0A7C-74ACD972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2EC84CCA-48C1-9DD2-F251-D1DB572D2024}"/>
              </a:ext>
            </a:extLst>
          </p:cNvPr>
          <p:cNvSpPr txBox="1"/>
          <p:nvPr/>
        </p:nvSpPr>
        <p:spPr>
          <a:xfrm>
            <a:off x="1197868" y="332656"/>
            <a:ext cx="105131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it-IT" altLang="it-IT" sz="2500" dirty="0"/>
              <a:t>Se viene inserito il numero 1 il programma permette di scrivere il nome e cognome del nuovo iscritto e di salvarlo in un file di testo chiamato ‘clienti_club.txt’. 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500" dirty="0"/>
          </a:p>
          <a:p>
            <a:pPr marL="342900" indent="-342900" algn="just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it-IT" altLang="it-IT" sz="2500" dirty="0"/>
              <a:t>Se viene inserito il numero 2 andremo a visualizzare la lista dei clienti iscritti.</a:t>
            </a:r>
          </a:p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2500" dirty="0"/>
          </a:p>
          <a:p>
            <a:pPr marL="342900" indent="-342900" algn="just"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it-IT" sz="2500" dirty="0"/>
              <a:t>Se viene inserito il numero 3,</a:t>
            </a:r>
            <a:r>
              <a:rPr lang="it-IT" altLang="it-IT" sz="2500" dirty="0"/>
              <a:t> andremo a visualizzare </a:t>
            </a:r>
            <a:r>
              <a:rPr lang="it-IT" sz="2500" dirty="0"/>
              <a:t>tutti i corsi disponibili e i prenotati.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sz="28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it-IT" altLang="it-IT" sz="2800" dirty="0">
                <a:latin typeface="Arial" panose="020B0604020202020204" pitchFamily="34" charset="0"/>
              </a:rPr>
            </a:br>
            <a:endParaRPr lang="it-IT" altLang="it-IT" sz="2800" dirty="0">
              <a:latin typeface="Arial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AF76B35-47F2-16CC-A62A-4CD61B64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553" y="3654792"/>
            <a:ext cx="5317717" cy="288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84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37_TF02787990.potx" id="{498C47A6-4F7F-4A21-A47B-45258853BE3D}" vid="{26A642C0-B31C-44AA-8A27-2CBE4AFBB4A0}"/>
    </a:ext>
  </a:extLst>
</a:theme>
</file>

<file path=ppt/theme/theme2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Presentazione con linee di circuito triple (widescreen)</Template>
  <TotalTime>303</TotalTime>
  <Words>974</Words>
  <Application>Microsoft Office PowerPoint</Application>
  <PresentationFormat>Personalizzato</PresentationFormat>
  <Paragraphs>71</Paragraphs>
  <Slides>19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Tecnologia 16x9</vt:lpstr>
      <vt:lpstr>PROGETTO LABORATORIO DI INFORMATICA 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SALVATORE OTTONE</dc:creator>
  <cp:lastModifiedBy>SALVATORE OTTONE</cp:lastModifiedBy>
  <cp:revision>54</cp:revision>
  <dcterms:created xsi:type="dcterms:W3CDTF">2025-07-05T08:56:55Z</dcterms:created>
  <dcterms:modified xsi:type="dcterms:W3CDTF">2025-07-05T21:42:28Z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