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11"/>
  </p:notesMasterIdLst>
  <p:sldIdLst>
    <p:sldId id="434" r:id="rId2"/>
    <p:sldId id="258" r:id="rId3"/>
    <p:sldId id="438" r:id="rId4"/>
    <p:sldId id="444" r:id="rId5"/>
    <p:sldId id="441" r:id="rId6"/>
    <p:sldId id="439" r:id="rId7"/>
    <p:sldId id="443" r:id="rId8"/>
    <p:sldId id="440" r:id="rId9"/>
    <p:sldId id="44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0" autoAdjust="0"/>
    <p:restoredTop sz="83673"/>
  </p:normalViewPr>
  <p:slideViewPr>
    <p:cSldViewPr snapToGrid="0" snapToObjects="1">
      <p:cViewPr varScale="1">
        <p:scale>
          <a:sx n="136" d="100"/>
          <a:sy n="136" d="100"/>
        </p:scale>
        <p:origin x="55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FEFBD-B2F2-B14C-AD35-564F360BAA0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E557F-1D95-1843-BA81-09134688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E557F-1D95-1843-BA81-09134688EC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BFDD2C53-8076-BF49-9136-A5627810224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6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BFDD2C53-8076-BF49-9136-A5627810224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4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1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1"/>
            <a:ext cx="9144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ML in Applications</a:t>
            </a:r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09866"/>
          </a:xfrm>
        </p:spPr>
        <p:txBody>
          <a:bodyPr/>
          <a:lstStyle>
            <a:lvl1pPr>
              <a:lnSpc>
                <a:spcPct val="85000"/>
              </a:lnSpc>
              <a:defRPr/>
            </a:lvl1pPr>
            <a:lvl2pPr>
              <a:lnSpc>
                <a:spcPct val="85000"/>
              </a:lnSpc>
              <a:defRPr/>
            </a:lvl2pPr>
            <a:lvl3pPr>
              <a:lnSpc>
                <a:spcPct val="85000"/>
              </a:lnSpc>
              <a:defRPr/>
            </a:lvl3pPr>
            <a:lvl4pPr>
              <a:lnSpc>
                <a:spcPct val="85000"/>
              </a:lnSpc>
              <a:defRPr/>
            </a:lvl4pPr>
            <a:lvl5pPr>
              <a:lnSpc>
                <a:spcPct val="8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3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032913" cy="4885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7F78-57DB-4877-ACE4-A1E3B418FD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fld id="{D9309533-C290-4B1B-A9DE-ACC185DAD9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35691" y="1297674"/>
            <a:ext cx="4032913" cy="4885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42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00B0-E227-42C2-BF93-3C44C37280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9309533-C290-4B1B-A9DE-ACC185DAD9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rowhead 1 column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799891" y="718279"/>
            <a:ext cx="7444935" cy="624590"/>
          </a:xfrm>
          <a:prstGeom prst="rect">
            <a:avLst/>
          </a:prstGeom>
        </p:spPr>
        <p:txBody>
          <a:bodyPr vert="horz"/>
          <a:lstStyle>
            <a:lvl1pPr algn="l">
              <a:defRPr sz="3600" baseline="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10" hasCustomPrompt="1"/>
          </p:nvPr>
        </p:nvSpPr>
        <p:spPr>
          <a:xfrm>
            <a:off x="799891" y="1422183"/>
            <a:ext cx="7444935" cy="4623851"/>
          </a:xfrm>
          <a:prstGeom prst="rect">
            <a:avLst/>
          </a:prstGeom>
        </p:spPr>
        <p:txBody>
          <a:bodyPr vert="horz"/>
          <a:lstStyle>
            <a:lvl1pPr marL="268288" indent="-268288">
              <a:buFontTx/>
              <a:buNone/>
              <a:defRPr sz="2000"/>
            </a:lvl1pPr>
            <a:lvl2pPr marL="742950" indent="-285750">
              <a:buFont typeface="Arial"/>
              <a:buChar char="•"/>
              <a:defRPr sz="1800"/>
            </a:lvl2pPr>
            <a:lvl3pPr>
              <a:defRPr sz="1600"/>
            </a:lvl3pPr>
            <a:lvl4pPr marL="1600200" indent="-228600">
              <a:buFont typeface="Arial"/>
              <a:buChar char="•"/>
              <a:defRPr sz="1400"/>
            </a:lvl4pPr>
            <a:lvl5pPr marL="2057400" indent="-228600">
              <a:buFont typeface="Arial"/>
              <a:buChar char="•"/>
              <a:defRPr sz="1200" baseline="0"/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textruta 4"/>
          <p:cNvSpPr txBox="1"/>
          <p:nvPr userDrawn="1"/>
        </p:nvSpPr>
        <p:spPr>
          <a:xfrm>
            <a:off x="374549" y="6201910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prstClr val="black"/>
                </a:solidFill>
              </a:rPr>
              <a:t>www.arrowhead.eu</a:t>
            </a:r>
            <a:endParaRPr lang="sv-SE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9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6635"/>
            <a:ext cx="8229600" cy="92636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776"/>
            <a:ext cx="8229600" cy="48858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2C4A-8B7E-446C-8D8F-EC128F0F36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9533-C290-4B1B-A9DE-ACC185DAD9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324" y="6479227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ransition spd="slow">
    <p:wipe dir="r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it-IT" sz="36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85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85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85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85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85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2228851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lvl="0"/>
            <a:r>
              <a:rPr lang="en-GB" i="1" dirty="0">
                <a:solidFill>
                  <a:schemeClr val="tx2">
                    <a:lumMod val="50000"/>
                  </a:schemeClr>
                </a:solidFill>
              </a:rPr>
              <a:t>ML </a:t>
            </a:r>
            <a:r>
              <a:rPr lang="en-GB" i="1">
                <a:solidFill>
                  <a:schemeClr val="tx2">
                    <a:lumMod val="50000"/>
                  </a:schemeClr>
                </a:solidFill>
              </a:rPr>
              <a:t>in Applications</a:t>
            </a:r>
            <a:endParaRPr lang="it-IT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255" y="3603068"/>
            <a:ext cx="6463145" cy="136328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Dipartimento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di Automatica e Informatica </a:t>
            </a:r>
          </a:p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Politecnico di Torino, Torino, ITALY</a:t>
            </a:r>
            <a:endParaRPr lang="it-IT" sz="2400" b="1" i="1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8434" name="Picture 2" descr="Logo_Poli_traspar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035624"/>
            <a:ext cx="1529588" cy="1524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299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734" y="1917405"/>
            <a:ext cx="7772400" cy="2228851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DINO: Emerging Properties in Self-Supervised Vision Transformers</a:t>
            </a:r>
          </a:p>
        </p:txBody>
      </p:sp>
    </p:spTree>
    <p:extLst>
      <p:ext uri="{BB962C8B-B14F-4D97-AF65-F5344CB8AC3E}">
        <p14:creationId xmlns:p14="http://schemas.microsoft.com/office/powerpoint/2010/main" val="332509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4"/>
          <p:cNvSpPr>
            <a:spLocks noGrp="1"/>
          </p:cNvSpPr>
          <p:nvPr>
            <p:ph type="title"/>
          </p:nvPr>
        </p:nvSpPr>
        <p:spPr>
          <a:xfrm>
            <a:off x="457200" y="221542"/>
            <a:ext cx="8229600" cy="91794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is DINO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57200" y="1392702"/>
            <a:ext cx="8305800" cy="473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/>
              <a:t>DINO is a non contrastive self supervised technique. This type of technique is useful for pretraining.</a:t>
            </a:r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r>
              <a:rPr lang="en-US" altLang="en-US" sz="2600" dirty="0"/>
              <a:t>Reference: https://arxiv.org/abs/2104.14294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6C20F-0AF4-907E-05DC-EF49C652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9" y="3759432"/>
            <a:ext cx="626012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4"/>
          <p:cNvSpPr>
            <a:spLocks noGrp="1"/>
          </p:cNvSpPr>
          <p:nvPr>
            <p:ph type="title"/>
          </p:nvPr>
        </p:nvSpPr>
        <p:spPr>
          <a:xfrm>
            <a:off x="457200" y="221542"/>
            <a:ext cx="8229600" cy="91794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is DINO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57200" y="1392702"/>
            <a:ext cx="8305800" cy="473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/>
              <a:t>It’s a framework based on two models, a teacher and a student. The teacher is fed big crops from the original image while the student is fed small crops. The student must learn to predict the global embedding from the small crop.</a:t>
            </a:r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endParaRPr lang="en-US" altLang="en-US" sz="2600" dirty="0"/>
          </a:p>
          <a:p>
            <a:pPr marL="0" indent="0">
              <a:buNone/>
            </a:pPr>
            <a:r>
              <a:rPr lang="en-US" altLang="en-US" sz="2600" dirty="0"/>
              <a:t>Reference: https://arxiv.org/abs/2104.14294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6C20F-0AF4-907E-05DC-EF49C652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3759432"/>
            <a:ext cx="626012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4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BA47-96F2-D20C-6CE2-D3992C1F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 cropping</a:t>
            </a:r>
          </a:p>
        </p:txBody>
      </p:sp>
      <p:pic>
        <p:nvPicPr>
          <p:cNvPr id="1026" name="Picture 2" descr="15 Easy Tips for Cropping Photos Like a Pro">
            <a:extLst>
              <a:ext uri="{FF2B5EF4-FFF2-40B4-BE49-F238E27FC236}">
                <a16:creationId xmlns:a16="http://schemas.microsoft.com/office/drawing/2014/main" id="{58A0C15F-4D18-625E-ACB1-B9DC80E6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51" y="1504511"/>
            <a:ext cx="5715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AF3AB2D-ADF6-3B41-00E9-D5D85608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42338"/>
            <a:ext cx="8305800" cy="1483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600" dirty="0"/>
              <a:t>Global crops are &gt;50% of the whole</a:t>
            </a:r>
          </a:p>
          <a:p>
            <a:pPr marL="0" indent="0">
              <a:buNone/>
            </a:pPr>
            <a:r>
              <a:rPr lang="en-US" altLang="en-US" sz="2600" dirty="0"/>
              <a:t>Local crops are &lt;50%</a:t>
            </a:r>
          </a:p>
          <a:p>
            <a:pPr marL="0" indent="0">
              <a:buNone/>
            </a:pPr>
            <a:r>
              <a:rPr lang="en-US" altLang="en-US" sz="2600" dirty="0"/>
              <a:t>The original paper uses 224x224 global crops and 96x96 local crops</a:t>
            </a:r>
          </a:p>
        </p:txBody>
      </p:sp>
    </p:spTree>
    <p:extLst>
      <p:ext uri="{BB962C8B-B14F-4D97-AF65-F5344CB8AC3E}">
        <p14:creationId xmlns:p14="http://schemas.microsoft.com/office/powerpoint/2010/main" val="121816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BA47-96F2-D20C-6CE2-D3992C1F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it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579AF-461D-9E2B-B234-CE6642FCA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012" y="1426941"/>
            <a:ext cx="4466432" cy="4004117"/>
          </a:xfrm>
        </p:spPr>
      </p:pic>
    </p:spTree>
    <p:extLst>
      <p:ext uri="{BB962C8B-B14F-4D97-AF65-F5344CB8AC3E}">
        <p14:creationId xmlns:p14="http://schemas.microsoft.com/office/powerpoint/2010/main" val="7015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BA47-96F2-D20C-6CE2-D3992C1F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it works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24693103-C365-1B2C-F2F8-F46F3FF5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3" y="2014905"/>
            <a:ext cx="8095957" cy="30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7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BA47-96F2-D20C-6CE2-D3992C1F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Pseudo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C83CF-D5C4-9AB5-71C2-CB9E96F13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8" b="4150"/>
          <a:stretch/>
        </p:blipFill>
        <p:spPr>
          <a:xfrm>
            <a:off x="1136142" y="1533377"/>
            <a:ext cx="5282067" cy="3791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EEC25-977C-FA4E-1D26-37656FA4C0CD}"/>
              </a:ext>
            </a:extLst>
          </p:cNvPr>
          <p:cNvSpPr txBox="1"/>
          <p:nvPr/>
        </p:nvSpPr>
        <p:spPr>
          <a:xfrm>
            <a:off x="351692" y="5479366"/>
            <a:ext cx="742774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2000" dirty="0"/>
              <a:t>Pseudo code is missing multi-crops</a:t>
            </a:r>
          </a:p>
        </p:txBody>
      </p:sp>
    </p:spTree>
    <p:extLst>
      <p:ext uri="{BB962C8B-B14F-4D97-AF65-F5344CB8AC3E}">
        <p14:creationId xmlns:p14="http://schemas.microsoft.com/office/powerpoint/2010/main" val="132393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95B8-29E7-5372-0E08-6499821F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Today’s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AACF-B7DB-F7E2-2438-64A4AF47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Today’s ipynb has some guiding code.</a:t>
            </a:r>
          </a:p>
          <a:p>
            <a:pPr marL="0" indent="0">
              <a:buNone/>
            </a:pPr>
            <a:r>
              <a:rPr lang="it-IT" dirty="0"/>
              <a:t>Write your own implementation of the DINO algorithm</a:t>
            </a:r>
          </a:p>
          <a:p>
            <a:pPr marL="0" indent="0">
              <a:buNone/>
            </a:pPr>
            <a:r>
              <a:rPr lang="it-IT" dirty="0"/>
              <a:t>You can use the pseudo-code to guide you</a:t>
            </a:r>
          </a:p>
        </p:txBody>
      </p:sp>
    </p:spTree>
    <p:extLst>
      <p:ext uri="{BB962C8B-B14F-4D97-AF65-F5344CB8AC3E}">
        <p14:creationId xmlns:p14="http://schemas.microsoft.com/office/powerpoint/2010/main" val="28769052"/>
      </p:ext>
    </p:extLst>
  </p:cSld>
  <p:clrMapOvr>
    <a:masterClrMapping/>
  </p:clrMapOvr>
</p:sld>
</file>

<file path=ppt/theme/theme1.xml><?xml version="1.0" encoding="utf-8"?>
<a:theme xmlns:a="http://schemas.openxmlformats.org/drawingml/2006/main" name="1_Meeting Bonani Fe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2"/>
        </a:solidFill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14481</TotalTime>
  <Words>196</Words>
  <Application>Microsoft Office PowerPoint</Application>
  <PresentationFormat>On-screen Show (4:3)</PresentationFormat>
  <Paragraphs>42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sohne</vt:lpstr>
      <vt:lpstr>1_Meeting Bonani Feb2012</vt:lpstr>
      <vt:lpstr>ML in Applications</vt:lpstr>
      <vt:lpstr>DINO: Emerging Properties in Self-Supervised Vision Transformers</vt:lpstr>
      <vt:lpstr>What is DINO</vt:lpstr>
      <vt:lpstr>What is DINO</vt:lpstr>
      <vt:lpstr>Multi cropping</vt:lpstr>
      <vt:lpstr>How it works</vt:lpstr>
      <vt:lpstr>How it works</vt:lpstr>
      <vt:lpstr>Pseudo code</vt:lpstr>
      <vt:lpstr>Today’s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 Di Cataldo</dc:creator>
  <cp:lastModifiedBy>alessioA Mascolini</cp:lastModifiedBy>
  <cp:revision>124</cp:revision>
  <cp:lastPrinted>2017-05-29T09:35:07Z</cp:lastPrinted>
  <dcterms:created xsi:type="dcterms:W3CDTF">2017-04-10T12:56:42Z</dcterms:created>
  <dcterms:modified xsi:type="dcterms:W3CDTF">2023-05-17T07:44:48Z</dcterms:modified>
</cp:coreProperties>
</file>