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108613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5D91D-1C83-4335-B030-661FADDE307E}" v="41" dt="2021-03-25T00:03:14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2" y="-3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146" y="2948801"/>
            <a:ext cx="15392321" cy="6272977"/>
          </a:xfrm>
        </p:spPr>
        <p:txBody>
          <a:bodyPr anchor="b"/>
          <a:lstStyle>
            <a:lvl1pPr algn="ctr">
              <a:defRPr sz="1188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577" y="9463688"/>
            <a:ext cx="13581460" cy="4350208"/>
          </a:xfrm>
        </p:spPr>
        <p:txBody>
          <a:bodyPr/>
          <a:lstStyle>
            <a:lvl1pPr marL="0" indent="0" algn="ctr">
              <a:buNone/>
              <a:defRPr sz="4753"/>
            </a:lvl1pPr>
            <a:lvl2pPr marL="905439" indent="0" algn="ctr">
              <a:buNone/>
              <a:defRPr sz="3961"/>
            </a:lvl2pPr>
            <a:lvl3pPr marL="1810878" indent="0" algn="ctr">
              <a:buNone/>
              <a:defRPr sz="3565"/>
            </a:lvl3pPr>
            <a:lvl4pPr marL="2716317" indent="0" algn="ctr">
              <a:buNone/>
              <a:defRPr sz="3169"/>
            </a:lvl4pPr>
            <a:lvl5pPr marL="3621756" indent="0" algn="ctr">
              <a:buNone/>
              <a:defRPr sz="3169"/>
            </a:lvl5pPr>
            <a:lvl6pPr marL="4527194" indent="0" algn="ctr">
              <a:buNone/>
              <a:defRPr sz="3169"/>
            </a:lvl6pPr>
            <a:lvl7pPr marL="5432633" indent="0" algn="ctr">
              <a:buNone/>
              <a:defRPr sz="3169"/>
            </a:lvl7pPr>
            <a:lvl8pPr marL="6338072" indent="0" algn="ctr">
              <a:buNone/>
              <a:defRPr sz="3169"/>
            </a:lvl8pPr>
            <a:lvl9pPr marL="7243511" indent="0" algn="ctr">
              <a:buNone/>
              <a:defRPr sz="316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65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8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58977" y="959298"/>
            <a:ext cx="3904670" cy="1526952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4968" y="959298"/>
            <a:ext cx="11487651" cy="1526952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1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2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536" y="4492024"/>
            <a:ext cx="15618679" cy="7495038"/>
          </a:xfrm>
        </p:spPr>
        <p:txBody>
          <a:bodyPr anchor="b"/>
          <a:lstStyle>
            <a:lvl1pPr>
              <a:defRPr sz="1188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536" y="12057968"/>
            <a:ext cx="15618679" cy="3941464"/>
          </a:xfrm>
        </p:spPr>
        <p:txBody>
          <a:bodyPr/>
          <a:lstStyle>
            <a:lvl1pPr marL="0" indent="0">
              <a:buNone/>
              <a:defRPr sz="4753">
                <a:solidFill>
                  <a:schemeClr val="tx1"/>
                </a:solidFill>
              </a:defRPr>
            </a:lvl1pPr>
            <a:lvl2pPr marL="905439" indent="0">
              <a:buNone/>
              <a:defRPr sz="3961">
                <a:solidFill>
                  <a:schemeClr val="tx1">
                    <a:tint val="75000"/>
                  </a:schemeClr>
                </a:solidFill>
              </a:defRPr>
            </a:lvl2pPr>
            <a:lvl3pPr marL="1810878" indent="0">
              <a:buNone/>
              <a:defRPr sz="3565">
                <a:solidFill>
                  <a:schemeClr val="tx1">
                    <a:tint val="75000"/>
                  </a:schemeClr>
                </a:solidFill>
              </a:defRPr>
            </a:lvl3pPr>
            <a:lvl4pPr marL="2716317" indent="0">
              <a:buNone/>
              <a:defRPr sz="3169">
                <a:solidFill>
                  <a:schemeClr val="tx1">
                    <a:tint val="75000"/>
                  </a:schemeClr>
                </a:solidFill>
              </a:defRPr>
            </a:lvl4pPr>
            <a:lvl5pPr marL="3621756" indent="0">
              <a:buNone/>
              <a:defRPr sz="3169">
                <a:solidFill>
                  <a:schemeClr val="tx1">
                    <a:tint val="75000"/>
                  </a:schemeClr>
                </a:solidFill>
              </a:defRPr>
            </a:lvl5pPr>
            <a:lvl6pPr marL="4527194" indent="0">
              <a:buNone/>
              <a:defRPr sz="3169">
                <a:solidFill>
                  <a:schemeClr val="tx1">
                    <a:tint val="75000"/>
                  </a:schemeClr>
                </a:solidFill>
              </a:defRPr>
            </a:lvl6pPr>
            <a:lvl7pPr marL="5432633" indent="0">
              <a:buNone/>
              <a:defRPr sz="3169">
                <a:solidFill>
                  <a:schemeClr val="tx1">
                    <a:tint val="75000"/>
                  </a:schemeClr>
                </a:solidFill>
              </a:defRPr>
            </a:lvl7pPr>
            <a:lvl8pPr marL="6338072" indent="0">
              <a:buNone/>
              <a:defRPr sz="3169">
                <a:solidFill>
                  <a:schemeClr val="tx1">
                    <a:tint val="75000"/>
                  </a:schemeClr>
                </a:solidFill>
              </a:defRPr>
            </a:lvl8pPr>
            <a:lvl9pPr marL="7243511" indent="0">
              <a:buNone/>
              <a:defRPr sz="31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2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967" y="4796492"/>
            <a:ext cx="7696161" cy="1143233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7485" y="4796492"/>
            <a:ext cx="7696161" cy="1143233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9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26" y="959302"/>
            <a:ext cx="15618679" cy="348267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28" y="4416945"/>
            <a:ext cx="7660791" cy="2164676"/>
          </a:xfrm>
        </p:spPr>
        <p:txBody>
          <a:bodyPr anchor="b"/>
          <a:lstStyle>
            <a:lvl1pPr marL="0" indent="0">
              <a:buNone/>
              <a:defRPr sz="4753" b="1"/>
            </a:lvl1pPr>
            <a:lvl2pPr marL="905439" indent="0">
              <a:buNone/>
              <a:defRPr sz="3961" b="1"/>
            </a:lvl2pPr>
            <a:lvl3pPr marL="1810878" indent="0">
              <a:buNone/>
              <a:defRPr sz="3565" b="1"/>
            </a:lvl3pPr>
            <a:lvl4pPr marL="2716317" indent="0">
              <a:buNone/>
              <a:defRPr sz="3169" b="1"/>
            </a:lvl4pPr>
            <a:lvl5pPr marL="3621756" indent="0">
              <a:buNone/>
              <a:defRPr sz="3169" b="1"/>
            </a:lvl5pPr>
            <a:lvl6pPr marL="4527194" indent="0">
              <a:buNone/>
              <a:defRPr sz="3169" b="1"/>
            </a:lvl6pPr>
            <a:lvl7pPr marL="5432633" indent="0">
              <a:buNone/>
              <a:defRPr sz="3169" b="1"/>
            </a:lvl7pPr>
            <a:lvl8pPr marL="6338072" indent="0">
              <a:buNone/>
              <a:defRPr sz="3169" b="1"/>
            </a:lvl8pPr>
            <a:lvl9pPr marL="7243511" indent="0">
              <a:buNone/>
              <a:defRPr sz="316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328" y="6581620"/>
            <a:ext cx="7660791" cy="96805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67486" y="4416945"/>
            <a:ext cx="7698519" cy="2164676"/>
          </a:xfrm>
        </p:spPr>
        <p:txBody>
          <a:bodyPr anchor="b"/>
          <a:lstStyle>
            <a:lvl1pPr marL="0" indent="0">
              <a:buNone/>
              <a:defRPr sz="4753" b="1"/>
            </a:lvl1pPr>
            <a:lvl2pPr marL="905439" indent="0">
              <a:buNone/>
              <a:defRPr sz="3961" b="1"/>
            </a:lvl2pPr>
            <a:lvl3pPr marL="1810878" indent="0">
              <a:buNone/>
              <a:defRPr sz="3565" b="1"/>
            </a:lvl3pPr>
            <a:lvl4pPr marL="2716317" indent="0">
              <a:buNone/>
              <a:defRPr sz="3169" b="1"/>
            </a:lvl4pPr>
            <a:lvl5pPr marL="3621756" indent="0">
              <a:buNone/>
              <a:defRPr sz="3169" b="1"/>
            </a:lvl5pPr>
            <a:lvl6pPr marL="4527194" indent="0">
              <a:buNone/>
              <a:defRPr sz="3169" b="1"/>
            </a:lvl6pPr>
            <a:lvl7pPr marL="5432633" indent="0">
              <a:buNone/>
              <a:defRPr sz="3169" b="1"/>
            </a:lvl7pPr>
            <a:lvl8pPr marL="6338072" indent="0">
              <a:buNone/>
              <a:defRPr sz="3169" b="1"/>
            </a:lvl8pPr>
            <a:lvl9pPr marL="7243511" indent="0">
              <a:buNone/>
              <a:defRPr sz="316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67486" y="6581620"/>
            <a:ext cx="7698519" cy="96805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00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50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76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26" y="1201208"/>
            <a:ext cx="5840499" cy="4204229"/>
          </a:xfrm>
        </p:spPr>
        <p:txBody>
          <a:bodyPr anchor="b"/>
          <a:lstStyle>
            <a:lvl1pPr>
              <a:defRPr sz="633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519" y="2594280"/>
            <a:ext cx="9167485" cy="12804547"/>
          </a:xfrm>
        </p:spPr>
        <p:txBody>
          <a:bodyPr/>
          <a:lstStyle>
            <a:lvl1pPr>
              <a:defRPr sz="6337"/>
            </a:lvl1pPr>
            <a:lvl2pPr>
              <a:defRPr sz="5545"/>
            </a:lvl2pPr>
            <a:lvl3pPr>
              <a:defRPr sz="4753"/>
            </a:lvl3pPr>
            <a:lvl4pPr>
              <a:defRPr sz="3961"/>
            </a:lvl4pPr>
            <a:lvl5pPr>
              <a:defRPr sz="3961"/>
            </a:lvl5pPr>
            <a:lvl6pPr>
              <a:defRPr sz="3961"/>
            </a:lvl6pPr>
            <a:lvl7pPr>
              <a:defRPr sz="3961"/>
            </a:lvl7pPr>
            <a:lvl8pPr>
              <a:defRPr sz="3961"/>
            </a:lvl8pPr>
            <a:lvl9pPr>
              <a:defRPr sz="396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326" y="5405437"/>
            <a:ext cx="5840499" cy="10014242"/>
          </a:xfrm>
        </p:spPr>
        <p:txBody>
          <a:bodyPr/>
          <a:lstStyle>
            <a:lvl1pPr marL="0" indent="0">
              <a:buNone/>
              <a:defRPr sz="3169"/>
            </a:lvl1pPr>
            <a:lvl2pPr marL="905439" indent="0">
              <a:buNone/>
              <a:defRPr sz="2773"/>
            </a:lvl2pPr>
            <a:lvl3pPr marL="1810878" indent="0">
              <a:buNone/>
              <a:defRPr sz="2376"/>
            </a:lvl3pPr>
            <a:lvl4pPr marL="2716317" indent="0">
              <a:buNone/>
              <a:defRPr sz="1980"/>
            </a:lvl4pPr>
            <a:lvl5pPr marL="3621756" indent="0">
              <a:buNone/>
              <a:defRPr sz="1980"/>
            </a:lvl5pPr>
            <a:lvl6pPr marL="4527194" indent="0">
              <a:buNone/>
              <a:defRPr sz="1980"/>
            </a:lvl6pPr>
            <a:lvl7pPr marL="5432633" indent="0">
              <a:buNone/>
              <a:defRPr sz="1980"/>
            </a:lvl7pPr>
            <a:lvl8pPr marL="6338072" indent="0">
              <a:buNone/>
              <a:defRPr sz="1980"/>
            </a:lvl8pPr>
            <a:lvl9pPr marL="7243511" indent="0">
              <a:buNone/>
              <a:defRPr sz="19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09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26" y="1201208"/>
            <a:ext cx="5840499" cy="4204229"/>
          </a:xfrm>
        </p:spPr>
        <p:txBody>
          <a:bodyPr anchor="b"/>
          <a:lstStyle>
            <a:lvl1pPr>
              <a:defRPr sz="633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8519" y="2594280"/>
            <a:ext cx="9167485" cy="12804547"/>
          </a:xfrm>
        </p:spPr>
        <p:txBody>
          <a:bodyPr anchor="t"/>
          <a:lstStyle>
            <a:lvl1pPr marL="0" indent="0">
              <a:buNone/>
              <a:defRPr sz="6337"/>
            </a:lvl1pPr>
            <a:lvl2pPr marL="905439" indent="0">
              <a:buNone/>
              <a:defRPr sz="5545"/>
            </a:lvl2pPr>
            <a:lvl3pPr marL="1810878" indent="0">
              <a:buNone/>
              <a:defRPr sz="4753"/>
            </a:lvl3pPr>
            <a:lvl4pPr marL="2716317" indent="0">
              <a:buNone/>
              <a:defRPr sz="3961"/>
            </a:lvl4pPr>
            <a:lvl5pPr marL="3621756" indent="0">
              <a:buNone/>
              <a:defRPr sz="3961"/>
            </a:lvl5pPr>
            <a:lvl6pPr marL="4527194" indent="0">
              <a:buNone/>
              <a:defRPr sz="3961"/>
            </a:lvl6pPr>
            <a:lvl7pPr marL="5432633" indent="0">
              <a:buNone/>
              <a:defRPr sz="3961"/>
            </a:lvl7pPr>
            <a:lvl8pPr marL="6338072" indent="0">
              <a:buNone/>
              <a:defRPr sz="3961"/>
            </a:lvl8pPr>
            <a:lvl9pPr marL="7243511" indent="0">
              <a:buNone/>
              <a:defRPr sz="3961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326" y="5405437"/>
            <a:ext cx="5840499" cy="10014242"/>
          </a:xfrm>
        </p:spPr>
        <p:txBody>
          <a:bodyPr/>
          <a:lstStyle>
            <a:lvl1pPr marL="0" indent="0">
              <a:buNone/>
              <a:defRPr sz="3169"/>
            </a:lvl1pPr>
            <a:lvl2pPr marL="905439" indent="0">
              <a:buNone/>
              <a:defRPr sz="2773"/>
            </a:lvl2pPr>
            <a:lvl3pPr marL="1810878" indent="0">
              <a:buNone/>
              <a:defRPr sz="2376"/>
            </a:lvl3pPr>
            <a:lvl4pPr marL="2716317" indent="0">
              <a:buNone/>
              <a:defRPr sz="1980"/>
            </a:lvl4pPr>
            <a:lvl5pPr marL="3621756" indent="0">
              <a:buNone/>
              <a:defRPr sz="1980"/>
            </a:lvl5pPr>
            <a:lvl6pPr marL="4527194" indent="0">
              <a:buNone/>
              <a:defRPr sz="1980"/>
            </a:lvl6pPr>
            <a:lvl7pPr marL="5432633" indent="0">
              <a:buNone/>
              <a:defRPr sz="1980"/>
            </a:lvl7pPr>
            <a:lvl8pPr marL="6338072" indent="0">
              <a:buNone/>
              <a:defRPr sz="1980"/>
            </a:lvl8pPr>
            <a:lvl9pPr marL="7243511" indent="0">
              <a:buNone/>
              <a:defRPr sz="19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2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4967" y="959302"/>
            <a:ext cx="15618679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4967" y="4796492"/>
            <a:ext cx="15618679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4967" y="16700137"/>
            <a:ext cx="4074438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DA92-FBAA-4072-B92A-CF9094A4FFCF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8478" y="16700137"/>
            <a:ext cx="611165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89208" y="16700137"/>
            <a:ext cx="4074438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76A8-5D30-48B6-8BD2-44475A074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21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10878" rtl="0" eaLnBrk="1" latinLnBrk="0" hangingPunct="1">
        <a:lnSpc>
          <a:spcPct val="90000"/>
        </a:lnSpc>
        <a:spcBef>
          <a:spcPct val="0"/>
        </a:spcBef>
        <a:buNone/>
        <a:defRPr sz="8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719" indent="-452719" algn="l" defTabSz="1810878" rtl="0" eaLnBrk="1" latinLnBrk="0" hangingPunct="1">
        <a:lnSpc>
          <a:spcPct val="90000"/>
        </a:lnSpc>
        <a:spcBef>
          <a:spcPts val="1980"/>
        </a:spcBef>
        <a:buFont typeface="Arial" panose="020B0604020202020204" pitchFamily="34" charset="0"/>
        <a:buChar char="•"/>
        <a:defRPr sz="5545" kern="1200">
          <a:solidFill>
            <a:schemeClr val="tx1"/>
          </a:solidFill>
          <a:latin typeface="+mn-lt"/>
          <a:ea typeface="+mn-ea"/>
          <a:cs typeface="+mn-cs"/>
        </a:defRPr>
      </a:lvl1pPr>
      <a:lvl2pPr marL="1358158" indent="-452719" algn="l" defTabSz="1810878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4753" kern="1200">
          <a:solidFill>
            <a:schemeClr val="tx1"/>
          </a:solidFill>
          <a:latin typeface="+mn-lt"/>
          <a:ea typeface="+mn-ea"/>
          <a:cs typeface="+mn-cs"/>
        </a:defRPr>
      </a:lvl2pPr>
      <a:lvl3pPr marL="2263597" indent="-452719" algn="l" defTabSz="1810878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961" kern="1200">
          <a:solidFill>
            <a:schemeClr val="tx1"/>
          </a:solidFill>
          <a:latin typeface="+mn-lt"/>
          <a:ea typeface="+mn-ea"/>
          <a:cs typeface="+mn-cs"/>
        </a:defRPr>
      </a:lvl3pPr>
      <a:lvl4pPr marL="3169036" indent="-452719" algn="l" defTabSz="1810878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4pPr>
      <a:lvl5pPr marL="4074475" indent="-452719" algn="l" defTabSz="1810878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5pPr>
      <a:lvl6pPr marL="4979914" indent="-452719" algn="l" defTabSz="1810878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6pPr>
      <a:lvl7pPr marL="5885353" indent="-452719" algn="l" defTabSz="1810878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7pPr>
      <a:lvl8pPr marL="6790792" indent="-452719" algn="l" defTabSz="1810878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8pPr>
      <a:lvl9pPr marL="7696230" indent="-452719" algn="l" defTabSz="1810878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1pPr>
      <a:lvl2pPr marL="905439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2pPr>
      <a:lvl3pPr marL="1810878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3pPr>
      <a:lvl4pPr marL="2716317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4pPr>
      <a:lvl5pPr marL="3621756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5pPr>
      <a:lvl6pPr marL="4527194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6pPr>
      <a:lvl7pPr marL="5432633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7pPr>
      <a:lvl8pPr marL="6338072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8pPr>
      <a:lvl9pPr marL="7243511" algn="l" defTabSz="1810878" rtl="0" eaLnBrk="1" latinLnBrk="0" hangingPunct="1">
        <a:defRPr sz="3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llpapertip.com/wmimgs/18-182348_flying-email-525062410-ss-email-marketing-background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75E93-8100-42CD-BF80-76298AB06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576" y="0"/>
            <a:ext cx="13581459" cy="1624174"/>
          </a:xfrm>
        </p:spPr>
        <p:txBody>
          <a:bodyPr>
            <a:noAutofit/>
          </a:bodyPr>
          <a:lstStyle/>
          <a:p>
            <a:r>
              <a:rPr lang="it-IT" sz="11882" b="1" dirty="0"/>
              <a:t>SICILY EXPRESS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B998FA-DCC1-4BE4-86F5-C06DACE4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447" y="1968925"/>
            <a:ext cx="13581459" cy="2459281"/>
          </a:xfrm>
        </p:spPr>
        <p:txBody>
          <a:bodyPr/>
          <a:lstStyle/>
          <a:p>
            <a:r>
              <a:rPr lang="it-IT" dirty="0"/>
              <a:t>Studente: Cirasa Salvatore</a:t>
            </a:r>
          </a:p>
          <a:p>
            <a:r>
              <a:rPr lang="it-IT" dirty="0"/>
              <a:t>Matricola: O46001676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E88BC-4EBE-4158-BD29-E47C7348DCF9}"/>
              </a:ext>
            </a:extLst>
          </p:cNvPr>
          <p:cNvSpPr txBox="1"/>
          <p:nvPr/>
        </p:nvSpPr>
        <p:spPr>
          <a:xfrm>
            <a:off x="0" y="6701982"/>
            <a:ext cx="18108613" cy="996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Il Progetto del mio sito web ‘</a:t>
            </a:r>
            <a:r>
              <a:rPr lang="it-IT" sz="6000" b="1" dirty="0" err="1"/>
              <a:t>Sicily</a:t>
            </a:r>
            <a:r>
              <a:rPr lang="it-IT" sz="6000" b="1" dirty="0"/>
              <a:t> Express</a:t>
            </a:r>
            <a:r>
              <a:rPr lang="it-IT" sz="6000" dirty="0"/>
              <a:t>’ nasce dall’idea della logistica e dal metodo utilizzato da Amazon per la consegna di merci tramite drone negli Stati Uniti. Partendo da ciò ho deciso di progettare un sito a livello regionale in grado di poter organizzare spedizioni e ricezioni di questo genere.</a:t>
            </a:r>
          </a:p>
          <a:p>
            <a:r>
              <a:rPr lang="it-IT" sz="6000" dirty="0"/>
              <a:t>Inoltre sono previste altre opzioni come la consegna rapida e la possibilità di poter spedire anche nei week-end. </a:t>
            </a:r>
          </a:p>
          <a:p>
            <a:endParaRPr lang="it-IT" sz="5071" dirty="0"/>
          </a:p>
          <a:p>
            <a:r>
              <a:rPr lang="it-IT" sz="5071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65030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AFA19-A587-4084-96AA-61141002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"/>
            <a:ext cx="18108613" cy="1801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376" dirty="0"/>
              <a:t>-</a:t>
            </a:r>
            <a:r>
              <a:rPr lang="it-IT" sz="4800" dirty="0"/>
              <a:t>Proprietà CSS del #contenitore p:</a:t>
            </a:r>
          </a:p>
          <a:p>
            <a:r>
              <a:rPr lang="it-IT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font-family: '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Mukta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', sans-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serif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font utilizzato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color: white; </a:t>
            </a:r>
            <a:r>
              <a:rPr lang="it-IT" sz="3200" dirty="0">
                <a:latin typeface="Consolas" panose="020B0609020204030204" pitchFamily="49" charset="0"/>
              </a:rPr>
              <a:t>-&gt; colore caratteri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letter-spacing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2px; </a:t>
            </a:r>
            <a:r>
              <a:rPr lang="it-IT" sz="3200" dirty="0">
                <a:latin typeface="Consolas" panose="020B0609020204030204" pitchFamily="49" charset="0"/>
              </a:rPr>
              <a:t>-&gt; spazio tra lettere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text-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align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start; </a:t>
            </a:r>
            <a:r>
              <a:rPr lang="it-IT" sz="3200" dirty="0">
                <a:latin typeface="Consolas" panose="020B0609020204030204" pitchFamily="49" charset="0"/>
              </a:rPr>
              <a:t>-&gt; posizione testo 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font-style: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italic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stile del font</a:t>
            </a:r>
          </a:p>
          <a:p>
            <a:endParaRPr lang="it-IT" sz="207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376" dirty="0"/>
              <a:t>-</a:t>
            </a:r>
            <a:r>
              <a:rPr lang="it-IT" sz="4800" dirty="0"/>
              <a:t>Proprietà CSS del #contenitore a:</a:t>
            </a:r>
          </a:p>
          <a:p>
            <a:r>
              <a:rPr lang="it-IT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font-size: 13px; </a:t>
            </a:r>
            <a:r>
              <a:rPr lang="it-IT" sz="3200" dirty="0">
                <a:latin typeface="Consolas" panose="020B0609020204030204" pitchFamily="49" charset="0"/>
              </a:rPr>
              <a:t>-&gt; dimensione caratteri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cursor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pointer; </a:t>
            </a:r>
            <a:r>
              <a:rPr lang="it-IT" sz="3200" dirty="0">
                <a:latin typeface="Consolas" panose="020B0609020204030204" pitchFamily="49" charset="0"/>
              </a:rPr>
              <a:t>-&gt; tipo di cursore quando vi si passa sopra col mouse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line-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50px; </a:t>
            </a:r>
            <a:r>
              <a:rPr lang="it-IT" sz="3200" dirty="0">
                <a:latin typeface="Consolas" panose="020B0609020204030204" pitchFamily="49" charset="0"/>
              </a:rPr>
              <a:t>-&gt; distanza in altezza dai bordi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letter-spacing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4px;  </a:t>
            </a:r>
            <a:r>
              <a:rPr lang="it-IT" sz="3200" dirty="0">
                <a:latin typeface="Consolas" panose="020B0609020204030204" pitchFamily="49" charset="0"/>
              </a:rPr>
              <a:t>-&gt; spazio tra lettere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border:white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solid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colore + tipo del bordo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border-radius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4px; </a:t>
            </a:r>
            <a:r>
              <a:rPr lang="it-IT" sz="3200" dirty="0">
                <a:latin typeface="Consolas" panose="020B0609020204030204" pitchFamily="49" charset="0"/>
              </a:rPr>
              <a:t>-&gt; raggio del bordo</a:t>
            </a:r>
          </a:p>
          <a:p>
            <a:pPr marL="0" indent="0">
              <a:buNone/>
            </a:pPr>
            <a:endParaRPr lang="it-IT" sz="2376" dirty="0"/>
          </a:p>
          <a:p>
            <a:pPr marL="0" indent="0">
              <a:buNone/>
            </a:pPr>
            <a:r>
              <a:rPr lang="it-IT" sz="4800" dirty="0"/>
              <a:t>- #contenitore a:hover permette di modificare le proprietà di &lt;a&gt; quando vi si passa sopra con il mouse ed ha le seguenti proprietà CSS: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color: black; </a:t>
            </a:r>
            <a:r>
              <a:rPr lang="it-IT" sz="3200" dirty="0">
                <a:latin typeface="Consolas" panose="020B0609020204030204" pitchFamily="49" charset="0"/>
              </a:rPr>
              <a:t>-&gt; colore testo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background-color: white; </a:t>
            </a:r>
            <a:r>
              <a:rPr lang="it-IT" sz="3200" dirty="0">
                <a:latin typeface="Consolas" panose="020B0609020204030204" pitchFamily="49" charset="0"/>
              </a:rPr>
              <a:t>-&gt; colore del background</a:t>
            </a:r>
          </a:p>
          <a:p>
            <a:pPr marL="0" indent="0">
              <a:buNone/>
            </a:pPr>
            <a:endParaRPr lang="it-IT" sz="207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376" dirty="0"/>
          </a:p>
        </p:txBody>
      </p:sp>
    </p:spTree>
    <p:extLst>
      <p:ext uri="{BB962C8B-B14F-4D97-AF65-F5344CB8AC3E}">
        <p14:creationId xmlns:p14="http://schemas.microsoft.com/office/powerpoint/2010/main" val="27259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A4C1F-F551-48C2-BCD1-98736191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"/>
            <a:ext cx="18108613" cy="180181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4400" dirty="0">
                <a:latin typeface="Consolas" panose="020B0609020204030204" pitchFamily="49" charset="0"/>
              </a:rPr>
              <a:t>Utilizzo la funzione  @media per indicare come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modificare le proprietà sotto determinate condizioni,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in questo caso ho impostato la modifica delle proprietà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nel caso in cui la </a:t>
            </a:r>
            <a:r>
              <a:rPr lang="it-IT" sz="4400" dirty="0" err="1">
                <a:latin typeface="Consolas" panose="020B0609020204030204" pitchFamily="49" charset="0"/>
              </a:rPr>
              <a:t>viewport</a:t>
            </a:r>
            <a:r>
              <a:rPr lang="it-IT" sz="4400" dirty="0">
                <a:latin typeface="Consolas" panose="020B0609020204030204" pitchFamily="49" charset="0"/>
              </a:rPr>
              <a:t> sia inferiore ai 500 pixel 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e avremo sul CSS:</a:t>
            </a:r>
          </a:p>
          <a:p>
            <a:pPr marL="0" indent="0">
              <a:buNone/>
            </a:pPr>
            <a:endParaRPr lang="it-IT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#contenitore con proprietà:</a:t>
            </a:r>
          </a:p>
          <a:p>
            <a:pPr marL="0" indent="0">
              <a:buNone/>
            </a:pP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flex-direction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gli elementi </a:t>
            </a:r>
            <a:r>
              <a:rPr lang="it-IT" sz="3200" dirty="0" err="1">
                <a:latin typeface="Consolas" panose="020B0609020204030204" pitchFamily="49" charset="0"/>
              </a:rPr>
              <a:t>flex</a:t>
            </a:r>
            <a:r>
              <a:rPr lang="it-IT" sz="3200" dirty="0">
                <a:latin typeface="Consolas" panose="020B0609020204030204" pitchFamily="49" charset="0"/>
              </a:rPr>
              <a:t> vengono disposti in colonna</a:t>
            </a:r>
          </a:p>
          <a:p>
            <a:pPr marL="0" indent="0">
              <a:buNone/>
            </a:pPr>
            <a:endParaRPr lang="it-IT" sz="207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#contenitore div con proprietà: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    width: 80%;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larghezza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    height: 80%;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altezza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    margin-top: 7%;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margine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superiore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    margin-right: auto; </a:t>
            </a:r>
            <a:r>
              <a:rPr lang="en-US" sz="3200" dirty="0">
                <a:latin typeface="Consolas" panose="020B0609020204030204" pitchFamily="49" charset="0"/>
              </a:rPr>
              <a:t>-&gt;</a:t>
            </a:r>
            <a:r>
              <a:rPr lang="en-US" sz="3200" dirty="0" err="1">
                <a:latin typeface="Consolas" panose="020B0609020204030204" pitchFamily="49" charset="0"/>
              </a:rPr>
              <a:t>centramento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    margin-left: auto;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centramento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E la </a:t>
            </a:r>
            <a:r>
              <a:rPr lang="it-IT" sz="4800" dirty="0" err="1">
                <a:latin typeface="Consolas" panose="020B0609020204030204" pitchFamily="49" charset="0"/>
              </a:rPr>
              <a:t>section</a:t>
            </a:r>
            <a:r>
              <a:rPr lang="it-IT" sz="4800" dirty="0">
                <a:latin typeface="Consolas" panose="020B0609020204030204" pitchFamily="49" charset="0"/>
              </a:rPr>
              <a:t> avrà: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       margin: 0 2px;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margine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    height: 1250px;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altezza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376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07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endParaRPr lang="it-IT" sz="2376" dirty="0"/>
          </a:p>
        </p:txBody>
      </p:sp>
    </p:spTree>
    <p:extLst>
      <p:ext uri="{BB962C8B-B14F-4D97-AF65-F5344CB8AC3E}">
        <p14:creationId xmlns:p14="http://schemas.microsoft.com/office/powerpoint/2010/main" val="301753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297346-A550-404C-A213-EFE743A0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"/>
            <a:ext cx="18108613" cy="180181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4800" dirty="0">
                <a:solidFill>
                  <a:srgbClr val="FF0000"/>
                </a:solidFill>
              </a:rPr>
              <a:t>&lt;</a:t>
            </a:r>
            <a:r>
              <a:rPr lang="it-IT" sz="4800" dirty="0" err="1">
                <a:solidFill>
                  <a:srgbClr val="FF0000"/>
                </a:solidFill>
              </a:rPr>
              <a:t>footer</a:t>
            </a:r>
            <a:r>
              <a:rPr lang="it-IT" sz="4800" dirty="0">
                <a:solidFill>
                  <a:srgbClr val="FF0000"/>
                </a:solidFill>
              </a:rPr>
              <a:t>&gt; </a:t>
            </a:r>
            <a:r>
              <a:rPr lang="it-IT" sz="4800" dirty="0"/>
              <a:t>contiene solamente un elemento </a:t>
            </a:r>
            <a:r>
              <a:rPr lang="it-IT" sz="4800" dirty="0" err="1"/>
              <a:t>address</a:t>
            </a:r>
            <a:r>
              <a:rPr lang="it-IT" sz="4800" dirty="0"/>
              <a:t> ed ha le seguenti proprietà CSS:</a:t>
            </a:r>
          </a:p>
          <a:p>
            <a:endParaRPr lang="it-IT" sz="4800" dirty="0"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display: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flex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 </a:t>
            </a:r>
            <a:r>
              <a:rPr lang="it-IT" sz="3200" dirty="0">
                <a:latin typeface="Consolas" panose="020B0609020204030204" pitchFamily="49" charset="0"/>
              </a:rPr>
              <a:t>-&gt; display tipo </a:t>
            </a:r>
            <a:r>
              <a:rPr lang="it-IT" sz="3200" dirty="0" err="1">
                <a:latin typeface="Consolas" panose="020B0609020204030204" pitchFamily="49" charset="0"/>
              </a:rPr>
              <a:t>flex</a:t>
            </a:r>
            <a:endParaRPr lang="it-IT" sz="3200" dirty="0"/>
          </a:p>
          <a:p>
            <a:r>
              <a:rPr lang="en-US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   height: 50px;</a:t>
            </a:r>
            <a:r>
              <a:rPr lang="en-US" sz="3600" dirty="0">
                <a:latin typeface="Consolas" panose="020B0609020204030204" pitchFamily="49" charset="0"/>
              </a:rPr>
              <a:t>-&gt; </a:t>
            </a:r>
            <a:r>
              <a:rPr lang="en-US" sz="3600" dirty="0" err="1">
                <a:latin typeface="Consolas" panose="020B0609020204030204" pitchFamily="49" charset="0"/>
              </a:rPr>
              <a:t>altezza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background-color: yellow;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colore</a:t>
            </a:r>
            <a:r>
              <a:rPr lang="en-US" sz="3200" dirty="0">
                <a:latin typeface="Consolas" panose="020B0609020204030204" pitchFamily="49" charset="0"/>
              </a:rPr>
              <a:t> di background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color: black;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colore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caratteri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letter-spacing: 5px; 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spazio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tra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lettere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text-align: center; </a:t>
            </a:r>
            <a:r>
              <a:rPr lang="en-US" sz="3200" dirty="0">
                <a:latin typeface="Consolas" panose="020B0609020204030204" pitchFamily="49" charset="0"/>
              </a:rPr>
              <a:t>-&gt; testo </a:t>
            </a:r>
            <a:r>
              <a:rPr lang="en-US" sz="3200" dirty="0" err="1">
                <a:latin typeface="Consolas" panose="020B0609020204030204" pitchFamily="49" charset="0"/>
              </a:rPr>
              <a:t>centrato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border: black solid;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colore</a:t>
            </a:r>
            <a:r>
              <a:rPr lang="en-US" sz="3200" dirty="0">
                <a:latin typeface="Consolas" panose="020B0609020204030204" pitchFamily="49" charset="0"/>
              </a:rPr>
              <a:t> + </a:t>
            </a:r>
            <a:r>
              <a:rPr lang="en-US" sz="3200" dirty="0" err="1">
                <a:latin typeface="Consolas" panose="020B0609020204030204" pitchFamily="49" charset="0"/>
              </a:rPr>
              <a:t>tipo</a:t>
            </a:r>
            <a:r>
              <a:rPr lang="en-US" sz="3200" dirty="0">
                <a:latin typeface="Consolas" panose="020B0609020204030204" pitchFamily="49" charset="0"/>
              </a:rPr>
              <a:t> del </a:t>
            </a:r>
            <a:r>
              <a:rPr lang="en-US" sz="3200" dirty="0" err="1">
                <a:latin typeface="Consolas" panose="020B0609020204030204" pitchFamily="49" charset="0"/>
              </a:rPr>
              <a:t>bordo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border-width: 5px;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spessore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bordo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    </a:t>
            </a:r>
            <a:r>
              <a:rPr lang="it-IT" sz="32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3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 center;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674" dirty="0"/>
          </a:p>
          <a:p>
            <a:pPr>
              <a:buFontTx/>
              <a:buChar char="-"/>
            </a:pPr>
            <a:r>
              <a:rPr lang="it-IT" sz="4400" dirty="0">
                <a:latin typeface="Consolas" panose="020B0609020204030204" pitchFamily="49" charset="0"/>
              </a:rPr>
              <a:t>Utilizzo la funzione  @media per indicare come modificare le proprietà sotto determinate </a:t>
            </a:r>
            <a:r>
              <a:rPr lang="it-IT" sz="4400" dirty="0" err="1">
                <a:latin typeface="Consolas" panose="020B0609020204030204" pitchFamily="49" charset="0"/>
              </a:rPr>
              <a:t>condizioni,in</a:t>
            </a:r>
            <a:r>
              <a:rPr lang="it-IT" sz="4400" dirty="0">
                <a:latin typeface="Consolas" panose="020B0609020204030204" pitchFamily="49" charset="0"/>
              </a:rPr>
              <a:t> questo caso ho impostato la modifica delle proprietà nel caso in cui la </a:t>
            </a:r>
            <a:r>
              <a:rPr lang="it-IT" sz="4400" dirty="0" err="1">
                <a:latin typeface="Consolas" panose="020B0609020204030204" pitchFamily="49" charset="0"/>
              </a:rPr>
              <a:t>viewport</a:t>
            </a:r>
            <a:r>
              <a:rPr lang="it-IT" sz="4400" dirty="0">
                <a:latin typeface="Consolas" panose="020B0609020204030204" pitchFamily="49" charset="0"/>
              </a:rPr>
              <a:t> sia inferiore ai 500 pixel e avremo un </a:t>
            </a:r>
            <a:r>
              <a:rPr lang="it-IT" sz="4400" dirty="0" err="1">
                <a:latin typeface="Consolas" panose="020B0609020204030204" pitchFamily="49" charset="0"/>
              </a:rPr>
              <a:t>footer</a:t>
            </a:r>
            <a:r>
              <a:rPr lang="it-IT" sz="4400" dirty="0">
                <a:latin typeface="Consolas" panose="020B0609020204030204" pitchFamily="49" charset="0"/>
              </a:rPr>
              <a:t> sul CSS:</a:t>
            </a:r>
          </a:p>
          <a:p>
            <a:r>
              <a:rPr lang="it-IT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border:none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rimuovi bordo</a:t>
            </a:r>
            <a:endParaRPr lang="it-IT" sz="2674" dirty="0"/>
          </a:p>
        </p:txBody>
      </p:sp>
    </p:spTree>
    <p:extLst>
      <p:ext uri="{BB962C8B-B14F-4D97-AF65-F5344CB8AC3E}">
        <p14:creationId xmlns:p14="http://schemas.microsoft.com/office/powerpoint/2010/main" val="258714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145AE74-BB79-454A-8DD0-4C996A5FB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61" y="1171596"/>
            <a:ext cx="12803740" cy="674428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23969D-584E-4197-AA85-432F129CC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60" y="7801580"/>
            <a:ext cx="12803741" cy="7294164"/>
          </a:xfrm>
          <a:prstGeom prst="rect">
            <a:avLst/>
          </a:prstGeom>
        </p:spPr>
      </p:pic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20F6F6FB-BB7B-49AB-80CF-9F2E3EEEE538}"/>
              </a:ext>
            </a:extLst>
          </p:cNvPr>
          <p:cNvSpPr/>
          <p:nvPr/>
        </p:nvSpPr>
        <p:spPr>
          <a:xfrm>
            <a:off x="2013995" y="1273214"/>
            <a:ext cx="405114" cy="71763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8AC4DC31-66BC-4178-8F9A-B2A7946BE865}"/>
              </a:ext>
            </a:extLst>
          </p:cNvPr>
          <p:cNvSpPr/>
          <p:nvPr/>
        </p:nvSpPr>
        <p:spPr>
          <a:xfrm>
            <a:off x="2013995" y="1990846"/>
            <a:ext cx="405114" cy="328721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E2B65513-7738-48A2-8C46-EEB3D02A7335}"/>
              </a:ext>
            </a:extLst>
          </p:cNvPr>
          <p:cNvSpPr/>
          <p:nvPr/>
        </p:nvSpPr>
        <p:spPr>
          <a:xfrm>
            <a:off x="1979271" y="5523054"/>
            <a:ext cx="405114" cy="859806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0F98E7A0-BA87-45E6-BE3A-538114A8FDCC}"/>
              </a:ext>
            </a:extLst>
          </p:cNvPr>
          <p:cNvSpPr/>
          <p:nvPr/>
        </p:nvSpPr>
        <p:spPr>
          <a:xfrm>
            <a:off x="2013995" y="14461262"/>
            <a:ext cx="405114" cy="52795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F3B650E-7475-490B-BFF2-8EC7838479E2}"/>
              </a:ext>
            </a:extLst>
          </p:cNvPr>
          <p:cNvSpPr txBox="1"/>
          <p:nvPr/>
        </p:nvSpPr>
        <p:spPr>
          <a:xfrm>
            <a:off x="810605" y="1389088"/>
            <a:ext cx="165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70 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43B8446-537B-4694-8F19-D7D36683F9EE}"/>
              </a:ext>
            </a:extLst>
          </p:cNvPr>
          <p:cNvSpPr txBox="1"/>
          <p:nvPr/>
        </p:nvSpPr>
        <p:spPr>
          <a:xfrm>
            <a:off x="665544" y="3372841"/>
            <a:ext cx="1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350 PX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4F5A14-8796-4B01-B054-5EFBC6C3F00A}"/>
              </a:ext>
            </a:extLst>
          </p:cNvPr>
          <p:cNvSpPr txBox="1"/>
          <p:nvPr/>
        </p:nvSpPr>
        <p:spPr>
          <a:xfrm>
            <a:off x="591063" y="9560474"/>
            <a:ext cx="1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850 PX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C40F02D-2060-4094-BACF-2EC2C5FCEAEB}"/>
              </a:ext>
            </a:extLst>
          </p:cNvPr>
          <p:cNvSpPr txBox="1"/>
          <p:nvPr/>
        </p:nvSpPr>
        <p:spPr>
          <a:xfrm>
            <a:off x="665544" y="14461262"/>
            <a:ext cx="1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50 PX</a:t>
            </a:r>
          </a:p>
        </p:txBody>
      </p: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CFC1FC49-D7F3-4D67-AA88-1D391E12EB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58666" y="960699"/>
            <a:ext cx="1035953" cy="31251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CC9FB2-2FB1-4869-A33E-8224276A9BBD}"/>
              </a:ext>
            </a:extLst>
          </p:cNvPr>
          <p:cNvSpPr txBox="1"/>
          <p:nvPr/>
        </p:nvSpPr>
        <p:spPr>
          <a:xfrm>
            <a:off x="16094619" y="279505"/>
            <a:ext cx="201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Bordo bianco </a:t>
            </a:r>
          </a:p>
          <a:p>
            <a:r>
              <a:rPr lang="it-IT" sz="2400" b="1" dirty="0"/>
              <a:t>          5PX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60E4AC67-B3C9-464A-800F-C0A861FB557F}"/>
              </a:ext>
            </a:extLst>
          </p:cNvPr>
          <p:cNvSpPr/>
          <p:nvPr/>
        </p:nvSpPr>
        <p:spPr>
          <a:xfrm rot="16200000">
            <a:off x="8696446" y="502967"/>
            <a:ext cx="405114" cy="7967241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B9D11BA-73E3-459A-98A3-6FADA3017169}"/>
              </a:ext>
            </a:extLst>
          </p:cNvPr>
          <p:cNvSpPr txBox="1"/>
          <p:nvPr/>
        </p:nvSpPr>
        <p:spPr>
          <a:xfrm>
            <a:off x="7982205" y="4754836"/>
            <a:ext cx="214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950 PX MAX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AAE31088-8915-4064-A159-4419E6D77B75}"/>
              </a:ext>
            </a:extLst>
          </p:cNvPr>
          <p:cNvCxnSpPr/>
          <p:nvPr/>
        </p:nvCxnSpPr>
        <p:spPr>
          <a:xfrm>
            <a:off x="3767560" y="5278056"/>
            <a:ext cx="0" cy="24499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2A7FF2F-F3EB-4CA4-9E34-00344DA166D4}"/>
              </a:ext>
            </a:extLst>
          </p:cNvPr>
          <p:cNvCxnSpPr>
            <a:cxnSpLocks/>
          </p:cNvCxnSpPr>
          <p:nvPr/>
        </p:nvCxnSpPr>
        <p:spPr>
          <a:xfrm>
            <a:off x="2512460" y="6682451"/>
            <a:ext cx="2889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E640849-1E65-47A1-ABAF-232B5D5C36C5}"/>
              </a:ext>
            </a:extLst>
          </p:cNvPr>
          <p:cNvSpPr txBox="1"/>
          <p:nvPr/>
        </p:nvSpPr>
        <p:spPr>
          <a:xfrm>
            <a:off x="3860912" y="5189100"/>
            <a:ext cx="571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MARGINE SUPERIORE ED INFERIORE 25PX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B2F8A6D-81DE-418E-AFF6-B89C024FE8CA}"/>
              </a:ext>
            </a:extLst>
          </p:cNvPr>
          <p:cNvSpPr txBox="1"/>
          <p:nvPr/>
        </p:nvSpPr>
        <p:spPr>
          <a:xfrm rot="16200000">
            <a:off x="-89021" y="8478865"/>
            <a:ext cx="547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MARGINE DESTRO E SINISTRO 25PX</a:t>
            </a:r>
          </a:p>
        </p:txBody>
      </p: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6DD4BA72-5E4E-4F35-B96F-1CC6FF32C3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26300" y="5224665"/>
            <a:ext cx="1035953" cy="31251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03BBC3B-D7B5-430C-9FBC-81B0752FC0E9}"/>
              </a:ext>
            </a:extLst>
          </p:cNvPr>
          <p:cNvSpPr txBox="1"/>
          <p:nvPr/>
        </p:nvSpPr>
        <p:spPr>
          <a:xfrm>
            <a:off x="15962253" y="4866065"/>
            <a:ext cx="201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Bordo bianco </a:t>
            </a:r>
          </a:p>
          <a:p>
            <a:r>
              <a:rPr lang="it-IT" sz="2400" b="1" dirty="0"/>
              <a:t>          5PX</a:t>
            </a:r>
          </a:p>
        </p:txBody>
      </p:sp>
      <p:sp>
        <p:nvSpPr>
          <p:cNvPr id="34" name="Parentesi graffa aperta 33">
            <a:extLst>
              <a:ext uri="{FF2B5EF4-FFF2-40B4-BE49-F238E27FC236}">
                <a16:creationId xmlns:a16="http://schemas.microsoft.com/office/drawing/2014/main" id="{870391A3-5341-40F4-B5C9-385057F00323}"/>
              </a:ext>
            </a:extLst>
          </p:cNvPr>
          <p:cNvSpPr/>
          <p:nvPr/>
        </p:nvSpPr>
        <p:spPr>
          <a:xfrm>
            <a:off x="3565004" y="5970733"/>
            <a:ext cx="133109" cy="582387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Parentesi graffa aperta 34">
            <a:extLst>
              <a:ext uri="{FF2B5EF4-FFF2-40B4-BE49-F238E27FC236}">
                <a16:creationId xmlns:a16="http://schemas.microsoft.com/office/drawing/2014/main" id="{1E0FE5B7-580F-47CB-916B-923F590ABB67}"/>
              </a:ext>
            </a:extLst>
          </p:cNvPr>
          <p:cNvSpPr/>
          <p:nvPr/>
        </p:nvSpPr>
        <p:spPr>
          <a:xfrm rot="16200000">
            <a:off x="5680591" y="10113705"/>
            <a:ext cx="347365" cy="398672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Parentesi graffa aperta 35">
            <a:extLst>
              <a:ext uri="{FF2B5EF4-FFF2-40B4-BE49-F238E27FC236}">
                <a16:creationId xmlns:a16="http://schemas.microsoft.com/office/drawing/2014/main" id="{B6BFC1CA-21DA-47A1-B799-656CF15575BC}"/>
              </a:ext>
            </a:extLst>
          </p:cNvPr>
          <p:cNvSpPr/>
          <p:nvPr/>
        </p:nvSpPr>
        <p:spPr>
          <a:xfrm>
            <a:off x="9572263" y="5970733"/>
            <a:ext cx="133109" cy="582387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D710396D-4365-4AD8-B5D9-4AA3CEE5FE75}"/>
              </a:ext>
            </a:extLst>
          </p:cNvPr>
          <p:cNvSpPr/>
          <p:nvPr/>
        </p:nvSpPr>
        <p:spPr>
          <a:xfrm rot="16200000">
            <a:off x="11805527" y="10113705"/>
            <a:ext cx="347365" cy="398672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528C1E8-ABAC-4CA4-91B0-F269AEF0A853}"/>
              </a:ext>
            </a:extLst>
          </p:cNvPr>
          <p:cNvSpPr txBox="1"/>
          <p:nvPr/>
        </p:nvSpPr>
        <p:spPr>
          <a:xfrm rot="16200000">
            <a:off x="2453268" y="8448087"/>
            <a:ext cx="1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570 PX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809E9A6-3D70-4BF0-9AB9-AF96A12AD095}"/>
              </a:ext>
            </a:extLst>
          </p:cNvPr>
          <p:cNvSpPr txBox="1"/>
          <p:nvPr/>
        </p:nvSpPr>
        <p:spPr>
          <a:xfrm>
            <a:off x="5211123" y="12409775"/>
            <a:ext cx="1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450 PX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D98EE02-1956-4180-BDE2-FDBC16546383}"/>
              </a:ext>
            </a:extLst>
          </p:cNvPr>
          <p:cNvSpPr txBox="1"/>
          <p:nvPr/>
        </p:nvSpPr>
        <p:spPr>
          <a:xfrm>
            <a:off x="11496344" y="12409775"/>
            <a:ext cx="1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450 PX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C97848B-310E-4DE3-B417-7D1A78148C0A}"/>
              </a:ext>
            </a:extLst>
          </p:cNvPr>
          <p:cNvSpPr txBox="1"/>
          <p:nvPr/>
        </p:nvSpPr>
        <p:spPr>
          <a:xfrm rot="16200000">
            <a:off x="8424011" y="8540722"/>
            <a:ext cx="151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570 PX</a:t>
            </a:r>
          </a:p>
        </p:txBody>
      </p:sp>
      <p:sp>
        <p:nvSpPr>
          <p:cNvPr id="42" name="Parentesi graffa aperta 41">
            <a:extLst>
              <a:ext uri="{FF2B5EF4-FFF2-40B4-BE49-F238E27FC236}">
                <a16:creationId xmlns:a16="http://schemas.microsoft.com/office/drawing/2014/main" id="{61BA4E72-A9B0-4C9B-8E33-BB802E687A4F}"/>
              </a:ext>
            </a:extLst>
          </p:cNvPr>
          <p:cNvSpPr/>
          <p:nvPr/>
        </p:nvSpPr>
        <p:spPr>
          <a:xfrm>
            <a:off x="9537113" y="5572799"/>
            <a:ext cx="133109" cy="39793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C903493-DCAE-447B-8FFF-6326DCC1B067}"/>
              </a:ext>
            </a:extLst>
          </p:cNvPr>
          <p:cNvSpPr txBox="1"/>
          <p:nvPr/>
        </p:nvSpPr>
        <p:spPr>
          <a:xfrm>
            <a:off x="8441956" y="5549139"/>
            <a:ext cx="148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40 PX</a:t>
            </a:r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F0EF1E53-A53E-40F0-A3C1-F98AA0213E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884551" y="6910086"/>
            <a:ext cx="1804952" cy="33193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C5B90F6-72C6-4666-997C-B31239B6534D}"/>
              </a:ext>
            </a:extLst>
          </p:cNvPr>
          <p:cNvSpPr txBox="1"/>
          <p:nvPr/>
        </p:nvSpPr>
        <p:spPr>
          <a:xfrm>
            <a:off x="15699711" y="6660552"/>
            <a:ext cx="212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  Bordo nero </a:t>
            </a:r>
          </a:p>
          <a:p>
            <a:r>
              <a:rPr lang="it-IT" sz="2400" b="1" dirty="0"/>
              <a:t>          8PX</a:t>
            </a:r>
          </a:p>
        </p:txBody>
      </p:sp>
      <p:sp>
        <p:nvSpPr>
          <p:cNvPr id="48" name="Parentesi graffa aperta 47">
            <a:extLst>
              <a:ext uri="{FF2B5EF4-FFF2-40B4-BE49-F238E27FC236}">
                <a16:creationId xmlns:a16="http://schemas.microsoft.com/office/drawing/2014/main" id="{DBCD2A50-23D9-4E6E-8E3B-8F93B517C5D8}"/>
              </a:ext>
            </a:extLst>
          </p:cNvPr>
          <p:cNvSpPr/>
          <p:nvPr/>
        </p:nvSpPr>
        <p:spPr>
          <a:xfrm rot="16200000">
            <a:off x="11729969" y="6233501"/>
            <a:ext cx="460617" cy="384854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C2EDC4E-12D6-42C5-9D2E-23EED53CF8AA}"/>
              </a:ext>
            </a:extLst>
          </p:cNvPr>
          <p:cNvSpPr txBox="1"/>
          <p:nvPr/>
        </p:nvSpPr>
        <p:spPr>
          <a:xfrm>
            <a:off x="10329231" y="8438345"/>
            <a:ext cx="33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  </a:t>
            </a:r>
            <a:r>
              <a:rPr lang="it-IT" sz="2400" b="1" dirty="0">
                <a:solidFill>
                  <a:srgbClr val="FF0000"/>
                </a:solidFill>
              </a:rPr>
              <a:t>Larghezza max 400px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074D118-FBEA-4135-8B35-92BA26DAD65D}"/>
              </a:ext>
            </a:extLst>
          </p:cNvPr>
          <p:cNvCxnSpPr>
            <a:cxnSpLocks/>
          </p:cNvCxnSpPr>
          <p:nvPr/>
        </p:nvCxnSpPr>
        <p:spPr>
          <a:xfrm>
            <a:off x="4174603" y="11028315"/>
            <a:ext cx="0" cy="20298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0133BDB-FE0E-485B-9F08-578B68D0A432}"/>
              </a:ext>
            </a:extLst>
          </p:cNvPr>
          <p:cNvSpPr txBox="1"/>
          <p:nvPr/>
        </p:nvSpPr>
        <p:spPr>
          <a:xfrm>
            <a:off x="3924261" y="10872702"/>
            <a:ext cx="33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  </a:t>
            </a:r>
            <a:r>
              <a:rPr lang="it-IT" sz="2000" b="1" dirty="0">
                <a:solidFill>
                  <a:srgbClr val="FF0000"/>
                </a:solidFill>
              </a:rPr>
              <a:t>50 PX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A6FE90F-7604-4746-B3E2-D076A5D91342}"/>
              </a:ext>
            </a:extLst>
          </p:cNvPr>
          <p:cNvSpPr txBox="1"/>
          <p:nvPr/>
        </p:nvSpPr>
        <p:spPr>
          <a:xfrm>
            <a:off x="3955890" y="11448576"/>
            <a:ext cx="33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  </a:t>
            </a:r>
            <a:r>
              <a:rPr lang="it-IT" sz="2000" b="1" dirty="0">
                <a:solidFill>
                  <a:srgbClr val="FF0000"/>
                </a:solidFill>
              </a:rPr>
              <a:t>50 PX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7B4408C-5279-4190-8370-69AA9A8DCFDE}"/>
              </a:ext>
            </a:extLst>
          </p:cNvPr>
          <p:cNvCxnSpPr>
            <a:cxnSpLocks/>
          </p:cNvCxnSpPr>
          <p:nvPr/>
        </p:nvCxnSpPr>
        <p:spPr>
          <a:xfrm flipH="1">
            <a:off x="4170745" y="11597833"/>
            <a:ext cx="3858" cy="21275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B1246C2D-6D39-436D-98D2-11A2BD81DD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13725" y="14716483"/>
            <a:ext cx="1804952" cy="33193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0DA2D661-5448-4B52-BEF1-B128840DF8A2}"/>
              </a:ext>
            </a:extLst>
          </p:cNvPr>
          <p:cNvSpPr txBox="1"/>
          <p:nvPr/>
        </p:nvSpPr>
        <p:spPr>
          <a:xfrm>
            <a:off x="15962253" y="14461262"/>
            <a:ext cx="212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  Bordo nero </a:t>
            </a:r>
          </a:p>
          <a:p>
            <a:r>
              <a:rPr lang="it-IT" sz="2400" b="1"/>
              <a:t>          5PX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413151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AEBE5F-1430-4BAF-8D7D-4C572F686ABD}"/>
              </a:ext>
            </a:extLst>
          </p:cNvPr>
          <p:cNvSpPr txBox="1"/>
          <p:nvPr/>
        </p:nvSpPr>
        <p:spPr>
          <a:xfrm>
            <a:off x="0" y="1077250"/>
            <a:ext cx="18106278" cy="1996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071" b="1" dirty="0"/>
              <a:t>Procedimento Progettazione HTML:</a:t>
            </a:r>
          </a:p>
          <a:p>
            <a:endParaRPr lang="it-IT" sz="5071" b="1" dirty="0"/>
          </a:p>
          <a:p>
            <a:r>
              <a:rPr lang="it-IT" sz="4800" dirty="0"/>
              <a:t>1- Inizialmente per avere un ordine di progettazione, ho iniziato dalla creazione delle sezione:</a:t>
            </a:r>
          </a:p>
          <a:p>
            <a:r>
              <a:rPr lang="it-IT" sz="5071" dirty="0"/>
              <a:t>             </a:t>
            </a:r>
            <a:r>
              <a:rPr lang="it-IT" sz="5071" b="1" dirty="0"/>
              <a:t>&lt;head&gt; &lt;body&gt; &lt;</a:t>
            </a:r>
            <a:r>
              <a:rPr lang="it-IT" sz="5071" b="1" dirty="0" err="1"/>
              <a:t>nav</a:t>
            </a:r>
            <a:r>
              <a:rPr lang="it-IT" sz="5071" b="1" dirty="0"/>
              <a:t>&gt; &lt;</a:t>
            </a:r>
            <a:r>
              <a:rPr lang="it-IT" sz="5071" b="1" dirty="0" err="1"/>
              <a:t>header</a:t>
            </a:r>
            <a:r>
              <a:rPr lang="it-IT" sz="5071" b="1" dirty="0"/>
              <a:t>&gt; &lt;</a:t>
            </a:r>
            <a:r>
              <a:rPr lang="it-IT" sz="5071" b="1" dirty="0" err="1"/>
              <a:t>section</a:t>
            </a:r>
            <a:r>
              <a:rPr lang="it-IT" sz="5071" b="1" dirty="0"/>
              <a:t>&gt;  &lt;</a:t>
            </a:r>
            <a:r>
              <a:rPr lang="it-IT" sz="5071" b="1" dirty="0" err="1"/>
              <a:t>footer</a:t>
            </a:r>
            <a:r>
              <a:rPr lang="it-IT" sz="5071" b="1" dirty="0"/>
              <a:t>&gt; </a:t>
            </a:r>
          </a:p>
          <a:p>
            <a:endParaRPr lang="it-IT" sz="5071" dirty="0"/>
          </a:p>
          <a:p>
            <a:r>
              <a:rPr lang="it-IT" sz="4800" dirty="0"/>
              <a:t>2- Ho utilizzato un tipo di progettazione dall’alto verso il basso ed ho eseguito le operazioni nel seguente ordine:</a:t>
            </a:r>
          </a:p>
          <a:p>
            <a:endParaRPr lang="it-IT" sz="5071" dirty="0"/>
          </a:p>
          <a:p>
            <a:r>
              <a:rPr lang="it-IT" sz="4800" dirty="0"/>
              <a:t>- </a:t>
            </a:r>
            <a:r>
              <a:rPr lang="it-IT" sz="4800" b="1" dirty="0">
                <a:solidFill>
                  <a:srgbClr val="FF0000"/>
                </a:solidFill>
              </a:rPr>
              <a:t>&lt;head&gt;: </a:t>
            </a:r>
            <a:r>
              <a:rPr lang="it-IT" sz="4800" dirty="0"/>
              <a:t>nell’head ho inserito:</a:t>
            </a:r>
          </a:p>
          <a:p>
            <a:endParaRPr lang="it-IT" sz="5071" dirty="0"/>
          </a:p>
          <a:p>
            <a:r>
              <a:rPr lang="it-IT" sz="3200" dirty="0">
                <a:latin typeface="Consolas" panose="020B0609020204030204" pitchFamily="49" charset="0"/>
              </a:rPr>
              <a:t>Titolo :</a:t>
            </a:r>
            <a:endParaRPr lang="it-IT" sz="3200" dirty="0"/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title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Sicily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express&lt;/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title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</a:p>
          <a:p>
            <a:endParaRPr lang="it-IT" sz="3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latin typeface="Consolas" panose="020B0609020204030204" pitchFamily="49" charset="0"/>
              </a:rPr>
              <a:t>Riferimento al CSS utilizzato</a:t>
            </a:r>
            <a:r>
              <a:rPr lang="it-IT" sz="3200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&lt;link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rel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='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stylesheet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href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= 'mhw1.css’&gt; </a:t>
            </a:r>
          </a:p>
          <a:p>
            <a:endParaRPr lang="it-IT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latin typeface="Consolas" panose="020B0609020204030204" pitchFamily="49" charset="0"/>
              </a:rPr>
              <a:t>Informazioni riguardo il mobile: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&lt;meta name="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viewport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"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content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= "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=device-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,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initial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-scale = 1"&gt;  </a:t>
            </a:r>
          </a:p>
          <a:p>
            <a:endParaRPr lang="it-IT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latin typeface="Consolas" panose="020B0609020204030204" pitchFamily="49" charset="0"/>
              </a:rPr>
              <a:t>Corretta visualizzazione del codice:</a:t>
            </a:r>
            <a:endParaRPr lang="it-IT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&lt;meta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charset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= "utf-8"&gt; </a:t>
            </a:r>
            <a:r>
              <a:rPr lang="it-IT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endParaRPr lang="it-IT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latin typeface="Consolas" panose="020B0609020204030204" pitchFamily="49" charset="0"/>
              </a:rPr>
              <a:t>Vari font: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&lt;link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href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="https://fonts.googleapis.com/css2?family=Anton&amp;display=swap"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rel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stylesheet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"&gt;  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&lt;link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href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="https://fonts.googleapis.com/css2?family=Mukta:wght@300;500&amp;display=swap"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rel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stylesheet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</a:p>
          <a:p>
            <a:endParaRPr lang="it-IT" sz="5071" dirty="0">
              <a:latin typeface="Consolas" panose="020B0609020204030204" pitchFamily="49" charset="0"/>
            </a:endParaRPr>
          </a:p>
          <a:p>
            <a:endParaRPr lang="it-IT" sz="507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it-IT" sz="5071" dirty="0"/>
          </a:p>
          <a:p>
            <a:r>
              <a:rPr lang="it-IT" sz="507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51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ED8AB-A6FA-4357-9C83-A22A82FC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8108613" cy="1781844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4800" b="1" dirty="0">
                <a:solidFill>
                  <a:srgbClr val="FF0000"/>
                </a:solidFill>
              </a:rPr>
              <a:t>&lt;Body&gt;</a:t>
            </a:r>
            <a:r>
              <a:rPr lang="it-IT" sz="4800" dirty="0">
                <a:solidFill>
                  <a:srgbClr val="FF0000"/>
                </a:solidFill>
              </a:rPr>
              <a:t>  </a:t>
            </a:r>
            <a:r>
              <a:rPr lang="it-IT" sz="4800" dirty="0"/>
              <a:t>Nel CSS ha proprietà:</a:t>
            </a:r>
          </a:p>
          <a:p>
            <a:pPr marL="0" indent="0">
              <a:buNone/>
            </a:pP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      margin:0; </a:t>
            </a:r>
            <a:r>
              <a:rPr lang="it-IT" sz="2800" b="0" dirty="0">
                <a:effectLst/>
                <a:latin typeface="Consolas" panose="020B0609020204030204" pitchFamily="49" charset="0"/>
              </a:rPr>
              <a:t>-&gt;</a:t>
            </a: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effectLst/>
                <a:latin typeface="Consolas" panose="020B0609020204030204" pitchFamily="49" charset="0"/>
              </a:rPr>
              <a:t>nessun margine</a:t>
            </a:r>
            <a:endParaRPr lang="it-IT" sz="2376" dirty="0"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color: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yellow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     </a:t>
            </a:r>
            <a:r>
              <a:rPr lang="it-IT" sz="3200" dirty="0">
                <a:latin typeface="Consolas" panose="020B0609020204030204" pitchFamily="49" charset="0"/>
              </a:rPr>
              <a:t>-&gt; colore testo</a:t>
            </a:r>
          </a:p>
          <a:p>
            <a:r>
              <a:rPr lang="it-IT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font-family: 'Anton', sans-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serif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r>
              <a:rPr lang="it-IT" sz="3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it-IT" sz="3200" dirty="0">
                <a:latin typeface="Consolas" panose="020B0609020204030204" pitchFamily="49" charset="0"/>
              </a:rPr>
              <a:t>-&gt; font di testo</a:t>
            </a:r>
          </a:p>
          <a:p>
            <a:r>
              <a:rPr lang="it-IT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font-size: 15px; </a:t>
            </a:r>
            <a:r>
              <a:rPr lang="it-IT" sz="3200" dirty="0">
                <a:latin typeface="Consolas" panose="020B0609020204030204" pitchFamily="49" charset="0"/>
              </a:rPr>
              <a:t>-&gt; dimensione testo</a:t>
            </a:r>
          </a:p>
          <a:p>
            <a:r>
              <a:rPr lang="it-IT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background-color: black; </a:t>
            </a:r>
            <a:r>
              <a:rPr lang="it-IT" sz="3200" dirty="0">
                <a:latin typeface="Consolas" panose="020B0609020204030204" pitchFamily="49" charset="0"/>
              </a:rPr>
              <a:t>-&gt; colore di sfondo</a:t>
            </a:r>
          </a:p>
          <a:p>
            <a:r>
              <a:rPr lang="it-IT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font-style: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normal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stile del font</a:t>
            </a:r>
          </a:p>
          <a:p>
            <a:r>
              <a:rPr lang="it-IT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line-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25px; </a:t>
            </a:r>
            <a:r>
              <a:rPr lang="it-IT" sz="3200" dirty="0">
                <a:latin typeface="Consolas" panose="020B0609020204030204" pitchFamily="49" charset="0"/>
              </a:rPr>
              <a:t>-&gt; spaziatura di testo</a:t>
            </a:r>
          </a:p>
          <a:p>
            <a:pPr marL="0" indent="0">
              <a:buNone/>
            </a:pP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     text-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transform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uppercase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testo stampatello</a:t>
            </a: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674" dirty="0"/>
          </a:p>
          <a:p>
            <a:pPr marL="0" indent="0">
              <a:buNone/>
            </a:pPr>
            <a:r>
              <a:rPr lang="it-IT" sz="4800" b="1" dirty="0"/>
              <a:t>-</a:t>
            </a:r>
            <a:r>
              <a:rPr lang="it-IT" sz="4800" b="1" dirty="0">
                <a:solidFill>
                  <a:srgbClr val="FF0000"/>
                </a:solidFill>
              </a:rPr>
              <a:t>&lt;</a:t>
            </a:r>
            <a:r>
              <a:rPr lang="it-IT" sz="4800" b="1" dirty="0" err="1">
                <a:solidFill>
                  <a:srgbClr val="FF0000"/>
                </a:solidFill>
              </a:rPr>
              <a:t>Nav</a:t>
            </a:r>
            <a:r>
              <a:rPr lang="it-IT" sz="4800" b="1" dirty="0">
                <a:solidFill>
                  <a:srgbClr val="FF0000"/>
                </a:solidFill>
              </a:rPr>
              <a:t>&gt; </a:t>
            </a:r>
            <a:r>
              <a:rPr lang="it-IT" sz="4800" dirty="0"/>
              <a:t>utilizzo </a:t>
            </a:r>
            <a:r>
              <a:rPr lang="it-IT" sz="4800" dirty="0" err="1"/>
              <a:t>Nav</a:t>
            </a:r>
            <a:r>
              <a:rPr lang="it-IT" sz="4800" dirty="0"/>
              <a:t> per la creazione della barra degli strumenti.</a:t>
            </a:r>
          </a:p>
          <a:p>
            <a:pPr marL="0" indent="0">
              <a:buNone/>
            </a:pPr>
            <a:r>
              <a:rPr lang="it-IT" sz="4800" b="1" dirty="0">
                <a:solidFill>
                  <a:srgbClr val="FF0000"/>
                </a:solidFill>
              </a:rPr>
              <a:t>     </a:t>
            </a:r>
            <a:r>
              <a:rPr lang="it-IT" sz="4800" dirty="0" err="1"/>
              <a:t>Nav</a:t>
            </a:r>
            <a:r>
              <a:rPr lang="it-IT" sz="4800" dirty="0"/>
              <a:t> contiene a sua volta:</a:t>
            </a:r>
          </a:p>
          <a:p>
            <a:pPr marL="0" indent="0">
              <a:buNone/>
            </a:pPr>
            <a:r>
              <a:rPr lang="it-IT" sz="4800" b="1" dirty="0">
                <a:solidFill>
                  <a:srgbClr val="FF0000"/>
                </a:solidFill>
              </a:rPr>
              <a:t>     </a:t>
            </a:r>
            <a:r>
              <a:rPr lang="it-IT" sz="4800" dirty="0"/>
              <a:t>- 6 elementi di tipo &lt;a&gt; con titolo che rappresenteranno gli strumenti</a:t>
            </a:r>
          </a:p>
          <a:p>
            <a:pPr marL="0" indent="0">
              <a:buNone/>
            </a:pPr>
            <a:r>
              <a:rPr lang="it-IT" sz="4800" dirty="0"/>
              <a:t>       di pagina di tipo link.</a:t>
            </a:r>
          </a:p>
          <a:p>
            <a:pPr marL="0" indent="0">
              <a:buNone/>
            </a:pPr>
            <a:r>
              <a:rPr lang="it-IT" sz="4800" b="1" dirty="0">
                <a:solidFill>
                  <a:srgbClr val="FF0000"/>
                </a:solidFill>
              </a:rPr>
              <a:t>     </a:t>
            </a:r>
            <a:r>
              <a:rPr lang="it-IT" sz="4800" dirty="0"/>
              <a:t>- 1 &lt;div&gt; con id ‘menu’ che contiene altri 3 &lt;div&gt; , utilizzato per la</a:t>
            </a:r>
          </a:p>
          <a:p>
            <a:pPr marL="0" indent="0">
              <a:buNone/>
            </a:pPr>
            <a:r>
              <a:rPr lang="it-IT" sz="4800" dirty="0"/>
              <a:t>       creazione del menu su smartphone.</a:t>
            </a:r>
            <a:endParaRPr lang="it-IT" sz="4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sz="2674" u="sng" dirty="0"/>
          </a:p>
        </p:txBody>
      </p:sp>
    </p:spTree>
    <p:extLst>
      <p:ext uri="{BB962C8B-B14F-4D97-AF65-F5344CB8AC3E}">
        <p14:creationId xmlns:p14="http://schemas.microsoft.com/office/powerpoint/2010/main" val="311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02CBB7-96B1-4578-8DBA-2901E608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"/>
            <a:ext cx="18108613" cy="1801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800" dirty="0"/>
              <a:t>&lt;</a:t>
            </a:r>
            <a:r>
              <a:rPr lang="it-IT" sz="4800" dirty="0" err="1"/>
              <a:t>Nav</a:t>
            </a:r>
            <a:r>
              <a:rPr lang="it-IT" sz="4800" dirty="0"/>
              <a:t>&gt; proprietà CSS:</a:t>
            </a:r>
          </a:p>
          <a:p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</a:rPr>
              <a:t>    height: 70px;  </a:t>
            </a:r>
            <a:r>
              <a:rPr lang="en-US" sz="3500" dirty="0">
                <a:latin typeface="Consolas" panose="020B0609020204030204" pitchFamily="49" charset="0"/>
              </a:rPr>
              <a:t>-&gt; </a:t>
            </a:r>
            <a:r>
              <a:rPr lang="en-US" sz="3500" dirty="0" err="1">
                <a:latin typeface="Consolas" panose="020B0609020204030204" pitchFamily="49" charset="0"/>
              </a:rPr>
              <a:t>altezza</a:t>
            </a:r>
            <a:r>
              <a:rPr lang="en-US" sz="3500" dirty="0">
                <a:latin typeface="Consolas" panose="020B0609020204030204" pitchFamily="49" charset="0"/>
              </a:rPr>
              <a:t> 70 di body</a:t>
            </a:r>
          </a:p>
          <a:p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</a:rPr>
              <a:t>    display: flex; </a:t>
            </a:r>
            <a:r>
              <a:rPr lang="en-US" sz="3500" dirty="0">
                <a:latin typeface="Consolas" panose="020B0609020204030204" pitchFamily="49" charset="0"/>
              </a:rPr>
              <a:t>-&gt; display </a:t>
            </a:r>
            <a:r>
              <a:rPr lang="en-US" sz="3500" dirty="0" err="1">
                <a:latin typeface="Consolas" panose="020B0609020204030204" pitchFamily="49" charset="0"/>
              </a:rPr>
              <a:t>tipo</a:t>
            </a:r>
            <a:r>
              <a:rPr lang="en-US" sz="3500" dirty="0">
                <a:latin typeface="Consolas" panose="020B0609020204030204" pitchFamily="49" charset="0"/>
              </a:rPr>
              <a:t> flex</a:t>
            </a:r>
          </a:p>
          <a:p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</a:rPr>
              <a:t>    background-color: yellow; </a:t>
            </a:r>
            <a:r>
              <a:rPr lang="en-US" sz="3500" dirty="0">
                <a:latin typeface="Consolas" panose="020B0609020204030204" pitchFamily="49" charset="0"/>
              </a:rPr>
              <a:t>-&gt; </a:t>
            </a:r>
            <a:r>
              <a:rPr lang="en-US" sz="3500" dirty="0" err="1">
                <a:latin typeface="Consolas" panose="020B0609020204030204" pitchFamily="49" charset="0"/>
              </a:rPr>
              <a:t>colore</a:t>
            </a:r>
            <a:r>
              <a:rPr lang="en-US" sz="3500" dirty="0">
                <a:latin typeface="Consolas" panose="020B0609020204030204" pitchFamily="49" charset="0"/>
              </a:rPr>
              <a:t> di </a:t>
            </a:r>
            <a:r>
              <a:rPr lang="en-US" sz="3500" dirty="0" err="1">
                <a:latin typeface="Consolas" panose="020B0609020204030204" pitchFamily="49" charset="0"/>
              </a:rPr>
              <a:t>sfondo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</a:rPr>
              <a:t>giallo</a:t>
            </a:r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</a:rPr>
              <a:t>    align-items: center; </a:t>
            </a:r>
            <a:r>
              <a:rPr lang="en-US" sz="3500" dirty="0">
                <a:latin typeface="Consolas" panose="020B0609020204030204" pitchFamily="49" charset="0"/>
              </a:rPr>
              <a:t>-&gt; centra </a:t>
            </a:r>
            <a:r>
              <a:rPr lang="en-US" sz="3500" dirty="0" err="1">
                <a:latin typeface="Consolas" panose="020B0609020204030204" pitchFamily="49" charset="0"/>
              </a:rPr>
              <a:t>gli</a:t>
            </a:r>
            <a:r>
              <a:rPr lang="en-US" sz="3500" dirty="0">
                <a:latin typeface="Consolas" panose="020B0609020204030204" pitchFamily="49" charset="0"/>
              </a:rPr>
              <a:t> item-flex</a:t>
            </a:r>
          </a:p>
          <a:p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</a:rPr>
              <a:t>    justify-content: space-around; </a:t>
            </a:r>
            <a:r>
              <a:rPr lang="en-US" sz="3500" dirty="0">
                <a:latin typeface="Consolas" panose="020B0609020204030204" pitchFamily="49" charset="0"/>
              </a:rPr>
              <a:t>-&gt; </a:t>
            </a:r>
            <a:r>
              <a:rPr lang="en-US" sz="3500" dirty="0" err="1">
                <a:latin typeface="Consolas" panose="020B0609020204030204" pitchFamily="49" charset="0"/>
              </a:rPr>
              <a:t>spazio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</a:rPr>
              <a:t>intorno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</a:rPr>
              <a:t>agli</a:t>
            </a:r>
            <a:r>
              <a:rPr lang="en-US" sz="3500" dirty="0">
                <a:latin typeface="Consolas" panose="020B0609020204030204" pitchFamily="49" charset="0"/>
              </a:rPr>
              <a:t> item </a:t>
            </a:r>
          </a:p>
          <a:p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</a:rPr>
              <a:t>    border: white solid; </a:t>
            </a:r>
            <a:r>
              <a:rPr lang="en-US" sz="3500" dirty="0">
                <a:latin typeface="Consolas" panose="020B0609020204030204" pitchFamily="49" charset="0"/>
              </a:rPr>
              <a:t>-&gt; </a:t>
            </a:r>
            <a:r>
              <a:rPr lang="en-US" sz="3500" dirty="0" err="1">
                <a:latin typeface="Consolas" panose="020B0609020204030204" pitchFamily="49" charset="0"/>
              </a:rPr>
              <a:t>colore</a:t>
            </a:r>
            <a:r>
              <a:rPr lang="en-US" sz="3500" dirty="0">
                <a:latin typeface="Consolas" panose="020B0609020204030204" pitchFamily="49" charset="0"/>
              </a:rPr>
              <a:t> e </a:t>
            </a:r>
            <a:r>
              <a:rPr lang="en-US" sz="3500" dirty="0" err="1">
                <a:latin typeface="Consolas" panose="020B0609020204030204" pitchFamily="49" charset="0"/>
              </a:rPr>
              <a:t>tipo</a:t>
            </a:r>
            <a:r>
              <a:rPr lang="en-US" sz="3500" dirty="0">
                <a:latin typeface="Consolas" panose="020B0609020204030204" pitchFamily="49" charset="0"/>
              </a:rPr>
              <a:t> di </a:t>
            </a:r>
            <a:r>
              <a:rPr lang="en-US" sz="3500" dirty="0" err="1">
                <a:latin typeface="Consolas" panose="020B0609020204030204" pitchFamily="49" charset="0"/>
              </a:rPr>
              <a:t>bordo</a:t>
            </a:r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</a:rPr>
              <a:t>    border-width: 5px; </a:t>
            </a:r>
            <a:r>
              <a:rPr lang="en-US" sz="3500" dirty="0">
                <a:latin typeface="Consolas" panose="020B0609020204030204" pitchFamily="49" charset="0"/>
              </a:rPr>
              <a:t>-&gt; </a:t>
            </a:r>
            <a:r>
              <a:rPr lang="en-US" sz="3500" dirty="0" err="1">
                <a:latin typeface="Consolas" panose="020B0609020204030204" pitchFamily="49" charset="0"/>
              </a:rPr>
              <a:t>spessore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</a:rPr>
              <a:t>bordo</a:t>
            </a:r>
            <a:endParaRPr lang="en-US" sz="3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674" dirty="0"/>
          </a:p>
          <a:p>
            <a:pPr marL="0" indent="0">
              <a:buNone/>
            </a:pPr>
            <a:r>
              <a:rPr lang="it-IT" sz="5200" dirty="0"/>
              <a:t>&lt;a&gt; proprietà CSS:</a:t>
            </a:r>
          </a:p>
          <a:p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    color: </a:t>
            </a:r>
            <a:r>
              <a:rPr lang="it-IT" sz="3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yellow</a:t>
            </a:r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500" dirty="0">
                <a:latin typeface="Consolas" panose="020B0609020204030204" pitchFamily="49" charset="0"/>
              </a:rPr>
              <a:t>-&gt; colore testo</a:t>
            </a:r>
          </a:p>
          <a:p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padding</a:t>
            </a:r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: 3px 10px; </a:t>
            </a:r>
            <a:r>
              <a:rPr lang="it-IT" sz="3500" dirty="0">
                <a:latin typeface="Consolas" panose="020B0609020204030204" pitchFamily="49" charset="0"/>
              </a:rPr>
              <a:t>-&gt;spazio tra contenuto e bordo</a:t>
            </a:r>
          </a:p>
          <a:p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border-radius</a:t>
            </a:r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: 30px; </a:t>
            </a:r>
            <a:r>
              <a:rPr lang="it-IT" sz="3500" dirty="0">
                <a:latin typeface="Consolas" panose="020B0609020204030204" pitchFamily="49" charset="0"/>
              </a:rPr>
              <a:t>-&gt; raggio del bordo</a:t>
            </a:r>
          </a:p>
          <a:p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    font-size: 22px; </a:t>
            </a:r>
            <a:r>
              <a:rPr lang="it-IT" sz="3500" dirty="0">
                <a:latin typeface="Consolas" panose="020B0609020204030204" pitchFamily="49" charset="0"/>
              </a:rPr>
              <a:t>-&gt; dimensione del testo</a:t>
            </a:r>
          </a:p>
          <a:p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background-color: black; </a:t>
            </a:r>
            <a:r>
              <a:rPr lang="it-IT" sz="3500" dirty="0">
                <a:latin typeface="Consolas" panose="020B0609020204030204" pitchFamily="49" charset="0"/>
              </a:rPr>
              <a:t>-&gt; colore di sfondo</a:t>
            </a:r>
          </a:p>
          <a:p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cursor</a:t>
            </a:r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: pointer; </a:t>
            </a:r>
            <a:r>
              <a:rPr lang="it-IT" sz="3500" dirty="0">
                <a:latin typeface="Consolas" panose="020B0609020204030204" pitchFamily="49" charset="0"/>
              </a:rPr>
              <a:t>-&gt; tipo di cursore </a:t>
            </a:r>
          </a:p>
          <a:p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text-decoration:none</a:t>
            </a:r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500" dirty="0">
                <a:latin typeface="Consolas" panose="020B0609020204030204" pitchFamily="49" charset="0"/>
              </a:rPr>
              <a:t>-&gt; decorazione del testo</a:t>
            </a:r>
          </a:p>
          <a:p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letter-spacing</a:t>
            </a:r>
            <a:r>
              <a:rPr lang="it-IT" sz="3500" dirty="0">
                <a:solidFill>
                  <a:schemeClr val="accent1"/>
                </a:solidFill>
                <a:latin typeface="Consolas" panose="020B0609020204030204" pitchFamily="49" charset="0"/>
              </a:rPr>
              <a:t>: 2px; </a:t>
            </a:r>
            <a:r>
              <a:rPr lang="it-IT" sz="3500" dirty="0">
                <a:latin typeface="Consolas" panose="020B0609020204030204" pitchFamily="49" charset="0"/>
              </a:rPr>
              <a:t>-&gt; spazio tra le lettere</a:t>
            </a:r>
          </a:p>
          <a:p>
            <a:pPr marL="0" indent="0">
              <a:buNone/>
            </a:pPr>
            <a:endParaRPr lang="it-IT" sz="2674" dirty="0"/>
          </a:p>
        </p:txBody>
      </p:sp>
    </p:spTree>
    <p:extLst>
      <p:ext uri="{BB962C8B-B14F-4D97-AF65-F5344CB8AC3E}">
        <p14:creationId xmlns:p14="http://schemas.microsoft.com/office/powerpoint/2010/main" val="297666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D75178-1941-414B-BFBA-F4FCBD7A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8108613" cy="180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800" dirty="0"/>
              <a:t>- a:hover permette di modificare le proprietà di &lt;a&gt; quando vi si passa sopra con il mouse ed ha le seguenti proprietà CSS: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color: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yellowgreen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colore testo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background-color: white; </a:t>
            </a:r>
            <a:r>
              <a:rPr lang="it-IT" sz="3200" dirty="0">
                <a:latin typeface="Consolas" panose="020B0609020204030204" pitchFamily="49" charset="0"/>
              </a:rPr>
              <a:t>-&gt; colore sfondo</a:t>
            </a:r>
          </a:p>
          <a:p>
            <a:endParaRPr lang="it-IT" sz="2376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it-IT" sz="4800" dirty="0">
                <a:latin typeface="Consolas" panose="020B0609020204030204" pitchFamily="49" charset="0"/>
              </a:rPr>
              <a:t>Il &lt;div&gt; con id ‘#</a:t>
            </a:r>
            <a:r>
              <a:rPr lang="it-IT" sz="4800" dirty="0" err="1">
                <a:latin typeface="Consolas" panose="020B0609020204030204" pitchFamily="49" charset="0"/>
              </a:rPr>
              <a:t>menu’</a:t>
            </a:r>
            <a:r>
              <a:rPr lang="it-IT" sz="4800" dirty="0">
                <a:latin typeface="Consolas" panose="020B0609020204030204" pitchFamily="49" charset="0"/>
              </a:rPr>
              <a:t> ha le seguenti proprietà CSS:</a:t>
            </a:r>
          </a:p>
          <a:p>
            <a:pPr marL="0" indent="0">
              <a:buNone/>
            </a:pP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°     display: none; </a:t>
            </a:r>
            <a:r>
              <a:rPr lang="it-IT" sz="3200" dirty="0">
                <a:latin typeface="Consolas" panose="020B0609020204030204" pitchFamily="49" charset="0"/>
              </a:rPr>
              <a:t>-&gt; menu non visualizzato</a:t>
            </a: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it-IT" sz="4800" dirty="0">
                <a:latin typeface="Consolas" panose="020B0609020204030204" pitchFamily="49" charset="0"/>
              </a:rPr>
              <a:t>I 3 &lt;div&gt; all’interno del #menu hanno le seguenti proprietà CSS:</a:t>
            </a:r>
          </a:p>
          <a:p>
            <a:r>
              <a:rPr lang="en-US" sz="2376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width: 25px;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larghezza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height: 3px;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altezza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background-color: black;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colore</a:t>
            </a:r>
            <a:r>
              <a:rPr lang="en-US" sz="3200" dirty="0">
                <a:latin typeface="Consolas" panose="020B0609020204030204" pitchFamily="49" charset="0"/>
              </a:rPr>
              <a:t> di </a:t>
            </a:r>
            <a:r>
              <a:rPr lang="en-US" sz="3200" dirty="0" err="1">
                <a:latin typeface="Consolas" panose="020B0609020204030204" pitchFamily="49" charset="0"/>
              </a:rPr>
              <a:t>sfondo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margin: 5px 0;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margine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it-IT" sz="4400" dirty="0">
                <a:latin typeface="Consolas" panose="020B0609020204030204" pitchFamily="49" charset="0"/>
              </a:rPr>
              <a:t>Utilizzo la funzione  @media per indicare come modificare le proprietà sotto determinate condizioni,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in questo caso ho impostato la modifica delle proprietà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nel caso in cui la </a:t>
            </a:r>
            <a:r>
              <a:rPr lang="it-IT" sz="4400" dirty="0" err="1">
                <a:latin typeface="Consolas" panose="020B0609020204030204" pitchFamily="49" charset="0"/>
              </a:rPr>
              <a:t>viewport</a:t>
            </a:r>
            <a:r>
              <a:rPr lang="it-IT" sz="4400" dirty="0">
                <a:latin typeface="Consolas" panose="020B0609020204030204" pitchFamily="49" charset="0"/>
              </a:rPr>
              <a:t> sia inferiore ai 500 pixel e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avremo sul CSS:</a:t>
            </a:r>
          </a:p>
          <a:p>
            <a:pPr marL="0" indent="0">
              <a:buNone/>
            </a:pPr>
            <a:endParaRPr lang="it-IT" sz="2525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200" dirty="0" err="1">
                <a:latin typeface="Consolas" panose="020B0609020204030204" pitchFamily="49" charset="0"/>
              </a:rPr>
              <a:t>nav</a:t>
            </a:r>
            <a:r>
              <a:rPr lang="it-IT" sz="3200" dirty="0">
                <a:latin typeface="Consolas" panose="020B0609020204030204" pitchFamily="49" charset="0"/>
              </a:rPr>
              <a:t> .flex-item1 con proprietà: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    display: none;   </a:t>
            </a:r>
            <a:r>
              <a:rPr lang="it-IT" sz="3200" dirty="0">
                <a:latin typeface="Consolas" panose="020B0609020204030204" pitchFamily="49" charset="0"/>
              </a:rPr>
              <a:t>-&gt; Scomparsa degli item di tipo &lt;a&gt; nel &lt;</a:t>
            </a:r>
            <a:r>
              <a:rPr lang="it-IT" sz="3200" dirty="0" err="1">
                <a:latin typeface="Consolas" panose="020B0609020204030204" pitchFamily="49" charset="0"/>
              </a:rPr>
              <a:t>Nav</a:t>
            </a:r>
            <a:r>
              <a:rPr lang="it-IT" sz="3200" dirty="0">
                <a:latin typeface="Consolas" panose="020B0609020204030204" pitchFamily="49" charset="0"/>
              </a:rPr>
              <a:t>&gt;</a:t>
            </a:r>
            <a:endParaRPr lang="it-IT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200" dirty="0">
                <a:latin typeface="Consolas" panose="020B0609020204030204" pitchFamily="49" charset="0"/>
              </a:rPr>
              <a:t> e   #menu con proprietà: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    display: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block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Comparsa del menu</a:t>
            </a: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endParaRPr lang="it-IT" sz="2674" dirty="0"/>
          </a:p>
        </p:txBody>
      </p:sp>
    </p:spTree>
    <p:extLst>
      <p:ext uri="{BB962C8B-B14F-4D97-AF65-F5344CB8AC3E}">
        <p14:creationId xmlns:p14="http://schemas.microsoft.com/office/powerpoint/2010/main" val="21782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C4CDA5-B009-458A-B063-E4992E87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8108613" cy="1801812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it-IT" sz="4800" b="1" dirty="0">
                <a:solidFill>
                  <a:srgbClr val="FF0000"/>
                </a:solidFill>
              </a:rPr>
              <a:t>&lt;</a:t>
            </a:r>
            <a:r>
              <a:rPr lang="it-IT" sz="4800" b="1" dirty="0" err="1">
                <a:solidFill>
                  <a:srgbClr val="FF0000"/>
                </a:solidFill>
              </a:rPr>
              <a:t>Header</a:t>
            </a:r>
            <a:r>
              <a:rPr lang="it-IT" sz="4800" b="1" dirty="0">
                <a:solidFill>
                  <a:srgbClr val="FF0000"/>
                </a:solidFill>
              </a:rPr>
              <a:t>&gt; </a:t>
            </a:r>
            <a:r>
              <a:rPr lang="it-IT" sz="4800" dirty="0"/>
              <a:t>nel CSS ha proprietà:</a:t>
            </a:r>
          </a:p>
          <a:p>
            <a:r>
              <a:rPr lang="it-IT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350px; </a:t>
            </a:r>
            <a:r>
              <a:rPr lang="it-IT" sz="3200" dirty="0">
                <a:latin typeface="Consolas" panose="020B0609020204030204" pitchFamily="49" charset="0"/>
              </a:rPr>
              <a:t>-&gt; Altezza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background-image: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url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  <a:hlinkClick r:id="rId2"/>
              </a:rPr>
              <a:t>https://www.wallpapertip.com/wmimgs/18-182348_flying-email-525062410-ss-email-marketing-</a:t>
            </a:r>
          </a:p>
          <a:p>
            <a:pPr marL="0" indent="0">
              <a:buNone/>
            </a:pP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  <a:hlinkClick r:id="rId2"/>
              </a:rPr>
              <a:t>      background.jpg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); </a:t>
            </a:r>
            <a:r>
              <a:rPr lang="it-IT" sz="3200" dirty="0">
                <a:latin typeface="Consolas" panose="020B0609020204030204" pitchFamily="49" charset="0"/>
              </a:rPr>
              <a:t>-&gt; Sfondo di background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position: relative; </a:t>
            </a:r>
            <a:r>
              <a:rPr lang="it-IT" sz="3200" dirty="0">
                <a:latin typeface="Consolas" panose="020B0609020204030204" pitchFamily="49" charset="0"/>
              </a:rPr>
              <a:t>-&gt;posizione relativa (per permettere sovrapposizioni)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display: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flex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 </a:t>
            </a:r>
            <a:r>
              <a:rPr lang="it-IT" sz="3200" dirty="0">
                <a:latin typeface="Consolas" panose="020B0609020204030204" pitchFamily="49" charset="0"/>
              </a:rPr>
              <a:t>-&gt; display tipo </a:t>
            </a:r>
            <a:r>
              <a:rPr lang="it-IT" sz="3200" dirty="0" err="1">
                <a:latin typeface="Consolas" panose="020B0609020204030204" pitchFamily="49" charset="0"/>
              </a:rPr>
              <a:t>flex</a:t>
            </a:r>
            <a:endParaRPr lang="it-IT" sz="3200" dirty="0"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background-size:cover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ridimensionamento dello sfondo per coprire tutto</a:t>
            </a:r>
          </a:p>
          <a:p>
            <a:pPr marL="0" indent="0">
              <a:buNone/>
            </a:pPr>
            <a:r>
              <a:rPr lang="it-IT" sz="3200" dirty="0">
                <a:latin typeface="Consolas" panose="020B0609020204030204" pitchFamily="49" charset="0"/>
              </a:rPr>
              <a:t>      il box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background-position: center; </a:t>
            </a:r>
            <a:r>
              <a:rPr lang="it-IT" sz="3200" dirty="0">
                <a:latin typeface="Consolas" panose="020B0609020204030204" pitchFamily="49" charset="0"/>
              </a:rPr>
              <a:t>-&gt; posizione dello sfondo centrata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justify-content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center; </a:t>
            </a:r>
            <a:r>
              <a:rPr lang="it-IT" sz="3200" dirty="0">
                <a:latin typeface="Consolas" panose="020B0609020204030204" pitchFamily="49" charset="0"/>
              </a:rPr>
              <a:t>-&gt; i vari item al suo interno sono centrati</a:t>
            </a:r>
          </a:p>
          <a:p>
            <a:r>
              <a:rPr lang="it-IT" sz="3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32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3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-items: center; </a:t>
            </a:r>
          </a:p>
          <a:p>
            <a:r>
              <a:rPr lang="it-IT" sz="3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  z-index: -1;</a:t>
            </a:r>
          </a:p>
          <a:p>
            <a:endParaRPr lang="it-IT" sz="207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L’</a:t>
            </a:r>
            <a:r>
              <a:rPr lang="it-IT" sz="4800" dirty="0" err="1">
                <a:latin typeface="Consolas" panose="020B0609020204030204" pitchFamily="49" charset="0"/>
              </a:rPr>
              <a:t>Header</a:t>
            </a:r>
            <a:r>
              <a:rPr lang="it-IT" sz="4800" dirty="0">
                <a:latin typeface="Consolas" panose="020B0609020204030204" pitchFamily="49" charset="0"/>
              </a:rPr>
              <a:t> contiene al suo interno due figli </a:t>
            </a:r>
            <a:r>
              <a:rPr lang="it-IT" sz="4800" dirty="0" err="1">
                <a:latin typeface="Consolas" panose="020B0609020204030204" pitchFamily="49" charset="0"/>
              </a:rPr>
              <a:t>flex</a:t>
            </a:r>
            <a:r>
              <a:rPr lang="it-IT" sz="4800" dirty="0">
                <a:latin typeface="Consolas" panose="020B0609020204030204" pitchFamily="49" charset="0"/>
              </a:rPr>
              <a:t>-item ovvero:</a:t>
            </a:r>
          </a:p>
          <a:p>
            <a:pPr>
              <a:buFontTx/>
              <a:buChar char="-"/>
            </a:pPr>
            <a:r>
              <a:rPr lang="it-IT" sz="4800" dirty="0">
                <a:latin typeface="Consolas" panose="020B0609020204030204" pitchFamily="49" charset="0"/>
              </a:rPr>
              <a:t>Un div con id ‘overlay’</a:t>
            </a:r>
          </a:p>
          <a:p>
            <a:pPr>
              <a:buFontTx/>
              <a:buChar char="-"/>
            </a:pPr>
            <a:r>
              <a:rPr lang="it-IT" sz="4800" dirty="0">
                <a:latin typeface="Consolas" panose="020B0609020204030204" pitchFamily="49" charset="0"/>
              </a:rPr>
              <a:t>Un h1 per impostare il titolo</a:t>
            </a:r>
          </a:p>
          <a:p>
            <a:pPr>
              <a:buFontTx/>
              <a:buChar char="-"/>
            </a:pPr>
            <a:endParaRPr lang="it-IT" sz="2674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it-IT" sz="4800" dirty="0">
                <a:latin typeface="Consolas" panose="020B0609020204030204" pitchFamily="49" charset="0"/>
              </a:rPr>
              <a:t>l’ #overlay ha proprietà CSS: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height: 100%;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altezza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quanto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tutto</a:t>
            </a:r>
            <a:r>
              <a:rPr lang="en-US" sz="3200" dirty="0">
                <a:latin typeface="Consolas" panose="020B0609020204030204" pitchFamily="49" charset="0"/>
              </a:rPr>
              <a:t> il </a:t>
            </a:r>
            <a:r>
              <a:rPr lang="en-US" sz="3200" dirty="0" err="1">
                <a:latin typeface="Consolas" panose="020B0609020204030204" pitchFamily="49" charset="0"/>
              </a:rPr>
              <a:t>contenitore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width: 100%;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larghezza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quanto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tutto</a:t>
            </a:r>
            <a:r>
              <a:rPr lang="en-US" sz="3200" dirty="0">
                <a:latin typeface="Consolas" panose="020B0609020204030204" pitchFamily="49" charset="0"/>
              </a:rPr>
              <a:t> il </a:t>
            </a:r>
            <a:r>
              <a:rPr lang="en-US" sz="3200" dirty="0" err="1">
                <a:latin typeface="Consolas" panose="020B0609020204030204" pitchFamily="49" charset="0"/>
              </a:rPr>
              <a:t>contenitore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background-color: 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rgba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(0,0,0,0.3); 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applica</a:t>
            </a:r>
            <a:r>
              <a:rPr lang="en-US" sz="3200" dirty="0">
                <a:latin typeface="Consolas" panose="020B0609020204030204" pitchFamily="49" charset="0"/>
              </a:rPr>
              <a:t> una </a:t>
            </a:r>
            <a:r>
              <a:rPr lang="en-US" sz="3200" dirty="0" err="1">
                <a:latin typeface="Consolas" panose="020B0609020204030204" pitchFamily="49" charset="0"/>
              </a:rPr>
              <a:t>filigrana</a:t>
            </a:r>
            <a:r>
              <a:rPr lang="en-US" sz="3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                                     </a:t>
            </a:r>
            <a:r>
              <a:rPr lang="en-US" sz="3200" dirty="0" err="1">
                <a:latin typeface="Consolas" panose="020B0609020204030204" pitchFamily="49" charset="0"/>
              </a:rPr>
              <a:t>semitrasparente</a:t>
            </a:r>
            <a:r>
              <a:rPr lang="en-US" sz="3200" dirty="0">
                <a:latin typeface="Consolas" panose="020B0609020204030204" pitchFamily="49" charset="0"/>
              </a:rPr>
              <a:t> al </a:t>
            </a:r>
            <a:r>
              <a:rPr lang="en-US" sz="3200" dirty="0" err="1">
                <a:latin typeface="Consolas" panose="020B0609020204030204" pitchFamily="49" charset="0"/>
              </a:rPr>
              <a:t>backgrond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position: absolute;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posizione</a:t>
            </a:r>
            <a:r>
              <a:rPr lang="en-US" sz="3200" dirty="0">
                <a:latin typeface="Consolas" panose="020B0609020204030204" pitchFamily="49" charset="0"/>
              </a:rPr>
              <a:t> assoluta</a:t>
            </a:r>
            <a:endParaRPr lang="it-IT" sz="3200" dirty="0">
              <a:latin typeface="Consolas" panose="020B0609020204030204" pitchFamily="49" charset="0"/>
            </a:endParaRPr>
          </a:p>
          <a:p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top:0px;</a:t>
            </a:r>
          </a:p>
          <a:p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2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 0px;</a:t>
            </a:r>
          </a:p>
          <a:p>
            <a:pPr marL="0" indent="0">
              <a:buNone/>
            </a:pP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9527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BDEA-C419-42A7-B615-939E7662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"/>
            <a:ext cx="18108613" cy="180181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4800" dirty="0"/>
              <a:t>l’ </a:t>
            </a:r>
            <a:r>
              <a:rPr lang="it-IT" sz="4800" dirty="0" err="1"/>
              <a:t>header</a:t>
            </a:r>
            <a:r>
              <a:rPr lang="it-IT" sz="4800" dirty="0"/>
              <a:t> h1 ha proprietà CSS:</a:t>
            </a:r>
          </a:p>
          <a:p>
            <a:r>
              <a:rPr lang="it-IT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letter-spacing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5px; </a:t>
            </a:r>
            <a:r>
              <a:rPr lang="it-IT" sz="3200" dirty="0">
                <a:latin typeface="Consolas" panose="020B0609020204030204" pitchFamily="49" charset="0"/>
              </a:rPr>
              <a:t>-&gt; spazio tra le lettere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position: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absolute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posizione assoluta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text-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shadow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-5px 0 black, 0 5px black, 5px 0 black, 0 -5px black; </a:t>
            </a:r>
            <a:r>
              <a:rPr lang="it-IT" sz="3200" dirty="0">
                <a:latin typeface="Consolas" panose="020B0609020204030204" pitchFamily="49" charset="0"/>
              </a:rPr>
              <a:t>-&gt; margine intorno alle lettere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font-size: 150px; </a:t>
            </a:r>
            <a:r>
              <a:rPr lang="it-IT" sz="3200" dirty="0">
                <a:latin typeface="Consolas" panose="020B0609020204030204" pitchFamily="49" charset="0"/>
              </a:rPr>
              <a:t>-&gt; dimensione carattere</a:t>
            </a:r>
          </a:p>
          <a:p>
            <a:r>
              <a:rPr lang="it-IT" sz="2800" dirty="0">
                <a:solidFill>
                  <a:schemeClr val="accent1"/>
                </a:solidFill>
                <a:latin typeface="Consolas" panose="020B0609020204030204" pitchFamily="49" charset="0"/>
              </a:rPr>
              <a:t>   </a:t>
            </a: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 font-weight: </a:t>
            </a:r>
            <a:r>
              <a:rPr lang="it-IT" sz="2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   z-index: 1;</a:t>
            </a:r>
          </a:p>
          <a:p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it-IT" sz="2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 950px;</a:t>
            </a:r>
          </a:p>
          <a:p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   line-</a:t>
            </a:r>
            <a:r>
              <a:rPr lang="it-IT" sz="2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 150px;</a:t>
            </a:r>
          </a:p>
          <a:p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   text-</a:t>
            </a:r>
            <a:r>
              <a:rPr lang="it-IT" sz="2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2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 center;</a:t>
            </a:r>
          </a:p>
          <a:p>
            <a:pPr marL="0" indent="0">
              <a:buNone/>
            </a:pPr>
            <a:endParaRPr lang="it-IT" sz="2079" u="sng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it-IT" sz="4400" dirty="0">
                <a:latin typeface="Consolas" panose="020B0609020204030204" pitchFamily="49" charset="0"/>
              </a:rPr>
              <a:t>Utilizzo la funzione  @media per indicare come modificare le proprietà sotto determinate condizioni,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in questo caso ho impostato la modifica delle proprietà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nel caso in cui la </a:t>
            </a:r>
            <a:r>
              <a:rPr lang="it-IT" sz="4400" dirty="0" err="1">
                <a:latin typeface="Consolas" panose="020B0609020204030204" pitchFamily="49" charset="0"/>
              </a:rPr>
              <a:t>viewport</a:t>
            </a:r>
            <a:r>
              <a:rPr lang="it-IT" sz="4400" dirty="0">
                <a:latin typeface="Consolas" panose="020B0609020204030204" pitchFamily="49" charset="0"/>
              </a:rPr>
              <a:t> sia inferiore ai 500 pixel </a:t>
            </a:r>
          </a:p>
          <a:p>
            <a:pPr marL="0" indent="0">
              <a:buNone/>
            </a:pPr>
            <a:r>
              <a:rPr lang="it-IT" sz="4400" dirty="0">
                <a:latin typeface="Consolas" panose="020B0609020204030204" pitchFamily="49" charset="0"/>
              </a:rPr>
              <a:t>  e avremo sul CSS:</a:t>
            </a: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-</a:t>
            </a:r>
            <a:r>
              <a:rPr lang="it-IT" sz="4800" dirty="0" err="1">
                <a:latin typeface="Consolas" panose="020B0609020204030204" pitchFamily="49" charset="0"/>
              </a:rPr>
              <a:t>header</a:t>
            </a:r>
            <a:r>
              <a:rPr lang="it-IT" sz="4800" dirty="0">
                <a:latin typeface="Consolas" panose="020B0609020204030204" pitchFamily="49" charset="0"/>
              </a:rPr>
              <a:t> con proprietà: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300px;  -&gt; altezza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line-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1.2; -&gt; altezza di linea</a:t>
            </a: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376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376" dirty="0"/>
          </a:p>
        </p:txBody>
      </p:sp>
    </p:spTree>
    <p:extLst>
      <p:ext uri="{BB962C8B-B14F-4D97-AF65-F5344CB8AC3E}">
        <p14:creationId xmlns:p14="http://schemas.microsoft.com/office/powerpoint/2010/main" val="350097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28DE6-F6DA-455D-8CDE-DE9CB9F8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"/>
            <a:ext cx="18108613" cy="180181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4800" dirty="0" err="1"/>
              <a:t>Header</a:t>
            </a:r>
            <a:r>
              <a:rPr lang="it-IT" sz="4800" dirty="0"/>
              <a:t> h1 con proprietà:</a:t>
            </a:r>
          </a:p>
          <a:p>
            <a:r>
              <a:rPr lang="it-IT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font-size: 3em; </a:t>
            </a:r>
            <a:r>
              <a:rPr lang="it-IT" sz="3200" dirty="0">
                <a:latin typeface="Consolas" panose="020B0609020204030204" pitchFamily="49" charset="0"/>
              </a:rPr>
              <a:t>-&gt; dimensione del testo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letter-spacing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8px; </a:t>
            </a:r>
            <a:r>
              <a:rPr lang="it-IT" sz="3200" dirty="0">
                <a:latin typeface="Consolas" panose="020B0609020204030204" pitchFamily="49" charset="0"/>
              </a:rPr>
              <a:t>-&gt; spazio tra lettere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margin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block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-start: 2.5em; </a:t>
            </a:r>
            <a:r>
              <a:rPr lang="it-IT" sz="3200" dirty="0">
                <a:latin typeface="Consolas" panose="020B0609020204030204" pitchFamily="49" charset="0"/>
              </a:rPr>
              <a:t>-&gt; margine superiore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text-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shadow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-2px 0 black, 0 2px black, 2px 0 black, 0 -2px black; </a:t>
            </a:r>
          </a:p>
          <a:p>
            <a:pPr marL="0" indent="0">
              <a:buNone/>
            </a:pP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     </a:t>
            </a:r>
            <a:r>
              <a:rPr lang="it-IT" sz="3200" dirty="0">
                <a:latin typeface="Consolas" panose="020B0609020204030204" pitchFamily="49" charset="0"/>
              </a:rPr>
              <a:t>-&gt; bordo delle lettere</a:t>
            </a:r>
          </a:p>
          <a:p>
            <a:endParaRPr lang="it-IT" sz="2079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it-IT" sz="48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it-IT" sz="4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Section</a:t>
            </a:r>
            <a:r>
              <a:rPr lang="it-IT" sz="4800" b="1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it-IT" sz="4800" dirty="0">
                <a:latin typeface="Consolas" panose="020B0609020204030204" pitchFamily="49" charset="0"/>
              </a:rPr>
              <a:t>ha proprietà CSS:</a:t>
            </a:r>
          </a:p>
          <a:p>
            <a:r>
              <a:rPr lang="en-US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  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height: 850px;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altezza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margin: 25px 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25px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margine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background-color: yellow;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colore</a:t>
            </a:r>
            <a:r>
              <a:rPr lang="en-US" sz="3200" dirty="0">
                <a:latin typeface="Consolas" panose="020B0609020204030204" pitchFamily="49" charset="0"/>
              </a:rPr>
              <a:t> di background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border: white solid;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colore</a:t>
            </a:r>
            <a:r>
              <a:rPr lang="en-US" sz="3200" dirty="0">
                <a:latin typeface="Consolas" panose="020B0609020204030204" pitchFamily="49" charset="0"/>
              </a:rPr>
              <a:t> + </a:t>
            </a:r>
            <a:r>
              <a:rPr lang="en-US" sz="3200" dirty="0" err="1">
                <a:latin typeface="Consolas" panose="020B0609020204030204" pitchFamily="49" charset="0"/>
              </a:rPr>
              <a:t>tipo</a:t>
            </a:r>
            <a:r>
              <a:rPr lang="en-US" sz="3200" dirty="0">
                <a:latin typeface="Consolas" panose="020B0609020204030204" pitchFamily="49" charset="0"/>
              </a:rPr>
              <a:t> di </a:t>
            </a:r>
            <a:r>
              <a:rPr lang="en-US" sz="3200" dirty="0" err="1">
                <a:latin typeface="Consolas" panose="020B0609020204030204" pitchFamily="49" charset="0"/>
              </a:rPr>
              <a:t>bordo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border-width: 5px;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spessore</a:t>
            </a:r>
            <a:r>
              <a:rPr lang="en-US" sz="3200" dirty="0">
                <a:latin typeface="Consolas" panose="020B0609020204030204" pitchFamily="49" charset="0"/>
              </a:rPr>
              <a:t> del </a:t>
            </a:r>
            <a:r>
              <a:rPr lang="en-US" sz="3200" dirty="0" err="1">
                <a:latin typeface="Consolas" panose="020B0609020204030204" pitchFamily="49" charset="0"/>
              </a:rPr>
              <a:t>bordo</a:t>
            </a:r>
            <a:endParaRPr lang="en-US" sz="3200" dirty="0">
              <a:latin typeface="Consolas" panose="020B0609020204030204" pitchFamily="49" charset="0"/>
            </a:endParaRPr>
          </a:p>
          <a:p>
            <a:endParaRPr lang="en-US" sz="207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La Section al </a:t>
            </a:r>
            <a:r>
              <a:rPr lang="en-US" sz="4800" dirty="0" err="1">
                <a:latin typeface="Consolas" panose="020B0609020204030204" pitchFamily="49" charset="0"/>
              </a:rPr>
              <a:t>suo</a:t>
            </a:r>
            <a:r>
              <a:rPr lang="en-US" sz="4800" dirty="0">
                <a:latin typeface="Consolas" panose="020B0609020204030204" pitchFamily="49" charset="0"/>
              </a:rPr>
              <a:t> </a:t>
            </a:r>
            <a:r>
              <a:rPr lang="en-US" sz="4800" dirty="0" err="1">
                <a:latin typeface="Consolas" panose="020B0609020204030204" pitchFamily="49" charset="0"/>
              </a:rPr>
              <a:t>interno</a:t>
            </a:r>
            <a:r>
              <a:rPr lang="en-US" sz="4800" dirty="0">
                <a:latin typeface="Consolas" panose="020B0609020204030204" pitchFamily="49" charset="0"/>
              </a:rPr>
              <a:t> </a:t>
            </a:r>
            <a:r>
              <a:rPr lang="en-US" sz="4800" dirty="0" err="1">
                <a:latin typeface="Consolas" panose="020B0609020204030204" pitchFamily="49" charset="0"/>
              </a:rPr>
              <a:t>contiene</a:t>
            </a:r>
            <a:r>
              <a:rPr lang="en-US" sz="4800" dirty="0">
                <a:latin typeface="Consolas" panose="020B0609020204030204" pitchFamily="49" charset="0"/>
              </a:rPr>
              <a:t> un </a:t>
            </a:r>
            <a:r>
              <a:rPr lang="en-US" sz="4800" dirty="0" err="1">
                <a:latin typeface="Consolas" panose="020B0609020204030204" pitchFamily="49" charset="0"/>
              </a:rPr>
              <a:t>blocco</a:t>
            </a:r>
            <a:r>
              <a:rPr lang="en-US" sz="4800" dirty="0">
                <a:latin typeface="Consolas" panose="020B0609020204030204" pitchFamily="49" charset="0"/>
              </a:rPr>
              <a:t> &lt;div&gt; con id ‘</a:t>
            </a:r>
            <a:r>
              <a:rPr lang="en-US" sz="4800" dirty="0" err="1">
                <a:latin typeface="Consolas" panose="020B0609020204030204" pitchFamily="49" charset="0"/>
              </a:rPr>
              <a:t>contenitore</a:t>
            </a:r>
            <a:r>
              <a:rPr lang="en-US" sz="4800" dirty="0">
                <a:latin typeface="Consolas" panose="020B0609020204030204" pitchFamily="49" charset="0"/>
              </a:rPr>
              <a:t>’ </a:t>
            </a:r>
            <a:r>
              <a:rPr lang="en-US" sz="4800" dirty="0" err="1">
                <a:latin typeface="Consolas" panose="020B0609020204030204" pitchFamily="49" charset="0"/>
              </a:rPr>
              <a:t>che</a:t>
            </a:r>
            <a:r>
              <a:rPr lang="en-US" sz="4800" dirty="0">
                <a:latin typeface="Consolas" panose="020B0609020204030204" pitchFamily="49" charset="0"/>
              </a:rPr>
              <a:t> a </a:t>
            </a:r>
            <a:r>
              <a:rPr lang="en-US" sz="4800" dirty="0" err="1">
                <a:latin typeface="Consolas" panose="020B0609020204030204" pitchFamily="49" charset="0"/>
              </a:rPr>
              <a:t>sua</a:t>
            </a:r>
            <a:r>
              <a:rPr lang="en-US" sz="4800" dirty="0">
                <a:latin typeface="Consolas" panose="020B0609020204030204" pitchFamily="49" charset="0"/>
              </a:rPr>
              <a:t> volta </a:t>
            </a:r>
            <a:r>
              <a:rPr lang="en-US" sz="4800" dirty="0" err="1">
                <a:latin typeface="Consolas" panose="020B0609020204030204" pitchFamily="49" charset="0"/>
              </a:rPr>
              <a:t>contiene</a:t>
            </a:r>
            <a:r>
              <a:rPr lang="en-US" sz="4800" dirty="0">
                <a:latin typeface="Consolas" panose="020B0609020204030204" pitchFamily="49" charset="0"/>
              </a:rPr>
              <a:t> due </a:t>
            </a:r>
            <a:r>
              <a:rPr lang="en-US" sz="4800" dirty="0" err="1">
                <a:latin typeface="Consolas" panose="020B0609020204030204" pitchFamily="49" charset="0"/>
              </a:rPr>
              <a:t>blocchi</a:t>
            </a:r>
            <a:r>
              <a:rPr lang="en-US" sz="4800" dirty="0">
                <a:latin typeface="Consolas" panose="020B0609020204030204" pitchFamily="49" charset="0"/>
              </a:rPr>
              <a:t> &lt;div&gt; </a:t>
            </a:r>
            <a:r>
              <a:rPr lang="en-US" sz="4800" dirty="0" err="1">
                <a:latin typeface="Consolas" panose="020B0609020204030204" pitchFamily="49" charset="0"/>
              </a:rPr>
              <a:t>entrambi</a:t>
            </a:r>
            <a:r>
              <a:rPr lang="en-US" sz="4800" dirty="0">
                <a:latin typeface="Consolas" panose="020B0609020204030204" pitchFamily="49" charset="0"/>
              </a:rPr>
              <a:t> </a:t>
            </a:r>
            <a:r>
              <a:rPr lang="en-US" sz="4800" dirty="0" err="1">
                <a:latin typeface="Consolas" panose="020B0609020204030204" pitchFamily="49" charset="0"/>
              </a:rPr>
              <a:t>aventi</a:t>
            </a:r>
            <a:r>
              <a:rPr lang="en-US" sz="4800" dirty="0">
                <a:latin typeface="Consolas" panose="020B0609020204030204" pitchFamily="49" charset="0"/>
              </a:rPr>
              <a:t> un &lt;</a:t>
            </a:r>
            <a:r>
              <a:rPr lang="en-US" sz="4800" dirty="0" err="1">
                <a:latin typeface="Consolas" panose="020B0609020204030204" pitchFamily="49" charset="0"/>
              </a:rPr>
              <a:t>img</a:t>
            </a:r>
            <a:r>
              <a:rPr lang="en-US" sz="4800" dirty="0">
                <a:latin typeface="Consolas" panose="020B0609020204030204" pitchFamily="49" charset="0"/>
              </a:rPr>
              <a:t>&gt; =</a:t>
            </a:r>
            <a:r>
              <a:rPr lang="en-US" sz="4800" dirty="0" err="1">
                <a:latin typeface="Consolas" panose="020B0609020204030204" pitchFamily="49" charset="0"/>
              </a:rPr>
              <a:t>immagine</a:t>
            </a:r>
            <a:r>
              <a:rPr lang="en-US" sz="4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&lt;h1&gt; =</a:t>
            </a:r>
            <a:r>
              <a:rPr lang="en-US" sz="4800" dirty="0" err="1">
                <a:latin typeface="Consolas" panose="020B0609020204030204" pitchFamily="49" charset="0"/>
              </a:rPr>
              <a:t>titolo</a:t>
            </a:r>
            <a:r>
              <a:rPr lang="en-US" sz="4800" dirty="0">
                <a:latin typeface="Consolas" panose="020B0609020204030204" pitchFamily="49" charset="0"/>
              </a:rPr>
              <a:t> &lt;p&gt;=</a:t>
            </a:r>
            <a:r>
              <a:rPr lang="en-US" sz="4800" dirty="0" err="1">
                <a:latin typeface="Consolas" panose="020B0609020204030204" pitchFamily="49" charset="0"/>
              </a:rPr>
              <a:t>paragrafo</a:t>
            </a:r>
            <a:r>
              <a:rPr lang="en-US" sz="4800" dirty="0">
                <a:latin typeface="Consolas" panose="020B0609020204030204" pitchFamily="49" charset="0"/>
              </a:rPr>
              <a:t> ed &lt;a&gt;=link.</a:t>
            </a:r>
          </a:p>
          <a:p>
            <a:pPr marL="0" indent="0">
              <a:buNone/>
            </a:pPr>
            <a:endParaRPr lang="en-US" sz="2376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err="1">
                <a:latin typeface="Consolas" panose="020B0609020204030204" pitchFamily="49" charset="0"/>
              </a:rPr>
              <a:t>Proprietà</a:t>
            </a:r>
            <a:r>
              <a:rPr lang="en-US" sz="4800" dirty="0">
                <a:latin typeface="Consolas" panose="020B0609020204030204" pitchFamily="49" charset="0"/>
              </a:rPr>
              <a:t> CSS del #contenitore :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display: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flex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display tipo </a:t>
            </a:r>
            <a:r>
              <a:rPr lang="it-IT" sz="3200" dirty="0" err="1">
                <a:latin typeface="Consolas" panose="020B0609020204030204" pitchFamily="49" charset="0"/>
              </a:rPr>
              <a:t>flex</a:t>
            </a:r>
            <a:endParaRPr lang="it-IT" sz="3200" dirty="0"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justify-content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space-around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gli item all’interno cercano di stare il</a:t>
            </a:r>
          </a:p>
          <a:p>
            <a:pPr marL="0" indent="0">
              <a:buNone/>
            </a:pPr>
            <a:r>
              <a:rPr lang="it-IT" sz="3200" dirty="0">
                <a:latin typeface="Consolas" panose="020B0609020204030204" pitchFamily="49" charset="0"/>
              </a:rPr>
              <a:t>                                        </a:t>
            </a:r>
            <a:r>
              <a:rPr lang="it-IT" sz="3200" dirty="0" err="1">
                <a:latin typeface="Consolas" panose="020B0609020204030204" pitchFamily="49" charset="0"/>
              </a:rPr>
              <a:t>piu’</a:t>
            </a:r>
            <a:r>
              <a:rPr lang="it-IT" sz="3200" dirty="0">
                <a:latin typeface="Consolas" panose="020B0609020204030204" pitchFamily="49" charset="0"/>
              </a:rPr>
              <a:t> distante possibile tra di loro e</a:t>
            </a:r>
          </a:p>
          <a:p>
            <a:pPr marL="0" indent="0">
              <a:buNone/>
            </a:pPr>
            <a:r>
              <a:rPr lang="it-IT" sz="3200" dirty="0">
                <a:latin typeface="Consolas" panose="020B0609020204030204" pitchFamily="49" charset="0"/>
              </a:rPr>
              <a:t>                                        tra i bordi</a:t>
            </a:r>
          </a:p>
          <a:p>
            <a:pPr marL="0" indent="0">
              <a:buNone/>
            </a:pPr>
            <a:endParaRPr lang="it-IT" sz="2674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376" u="sng" dirty="0"/>
          </a:p>
        </p:txBody>
      </p:sp>
    </p:spTree>
    <p:extLst>
      <p:ext uri="{BB962C8B-B14F-4D97-AF65-F5344CB8AC3E}">
        <p14:creationId xmlns:p14="http://schemas.microsoft.com/office/powerpoint/2010/main" val="10436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614CAE-B26B-473C-AC07-728109AB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"/>
            <a:ext cx="18108613" cy="1801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376" dirty="0"/>
              <a:t>-</a:t>
            </a:r>
            <a:r>
              <a:rPr lang="it-IT" sz="4800" dirty="0"/>
              <a:t>Proprietà CSS del #contenitore div: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   width: 450px;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larghezza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height: 570px;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altezza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background-color: black;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colore</a:t>
            </a:r>
            <a:r>
              <a:rPr lang="en-US" sz="3200" dirty="0">
                <a:latin typeface="Consolas" panose="020B0609020204030204" pitchFamily="49" charset="0"/>
              </a:rPr>
              <a:t> di background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margin-top: 40px;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margine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superiore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border:black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solid;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colore</a:t>
            </a:r>
            <a:r>
              <a:rPr lang="en-US" sz="3200" dirty="0">
                <a:latin typeface="Consolas" panose="020B0609020204030204" pitchFamily="49" charset="0"/>
              </a:rPr>
              <a:t> + </a:t>
            </a:r>
            <a:r>
              <a:rPr lang="en-US" sz="3200" dirty="0" err="1">
                <a:latin typeface="Consolas" panose="020B0609020204030204" pitchFamily="49" charset="0"/>
              </a:rPr>
              <a:t>tipo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bordo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border-width: 8px;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spessore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bordo</a:t>
            </a:r>
            <a:endParaRPr lang="en-US" sz="3200" dirty="0">
              <a:latin typeface="Consolas" panose="020B0609020204030204" pitchFamily="49" charset="0"/>
            </a:endParaRPr>
          </a:p>
          <a:p>
            <a:endParaRPr lang="en-US" sz="207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376" dirty="0"/>
              <a:t>-</a:t>
            </a:r>
            <a:r>
              <a:rPr lang="it-IT" sz="4800" dirty="0"/>
              <a:t>Proprietà CSS del #contenitore </a:t>
            </a:r>
            <a:r>
              <a:rPr lang="it-IT" sz="4800" dirty="0" err="1"/>
              <a:t>img</a:t>
            </a:r>
            <a:r>
              <a:rPr lang="it-IT" sz="4800" dirty="0"/>
              <a:t>:</a:t>
            </a:r>
          </a:p>
          <a:p>
            <a:r>
              <a:rPr lang="en-US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width: 100%;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larghezza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max-height: 400px; </a:t>
            </a:r>
            <a:r>
              <a:rPr lang="en-US" sz="3200" dirty="0">
                <a:latin typeface="Consolas" panose="020B0609020204030204" pitchFamily="49" charset="0"/>
              </a:rPr>
              <a:t>-&gt; </a:t>
            </a:r>
            <a:r>
              <a:rPr lang="en-US" sz="3200" dirty="0" err="1">
                <a:latin typeface="Consolas" panose="020B0609020204030204" pitchFamily="49" charset="0"/>
              </a:rPr>
              <a:t>dimensione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altezza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massima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79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376" dirty="0"/>
              <a:t>-</a:t>
            </a:r>
            <a:r>
              <a:rPr lang="it-IT" sz="4800" dirty="0"/>
              <a:t>Proprietà CSS del #contenitore h1:</a:t>
            </a:r>
          </a:p>
          <a:p>
            <a:r>
              <a:rPr lang="it-IT" sz="2079" dirty="0">
                <a:solidFill>
                  <a:schemeClr val="accent1"/>
                </a:solidFill>
                <a:latin typeface="Consolas" panose="020B0609020204030204" pitchFamily="49" charset="0"/>
              </a:rPr>
              <a:t>   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font-family: '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Mukta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', sans-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serif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it-IT" sz="3200" dirty="0">
                <a:latin typeface="Consolas" panose="020B0609020204030204" pitchFamily="49" charset="0"/>
              </a:rPr>
              <a:t>-&gt; font utilizzato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color: white; </a:t>
            </a:r>
            <a:r>
              <a:rPr lang="it-IT" sz="3200" dirty="0">
                <a:latin typeface="Consolas" panose="020B0609020204030204" pitchFamily="49" charset="0"/>
              </a:rPr>
              <a:t>-&gt; colore caratteri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letter-spacing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2px; </a:t>
            </a:r>
            <a:r>
              <a:rPr lang="it-IT" sz="3200" dirty="0">
                <a:latin typeface="Consolas" panose="020B0609020204030204" pitchFamily="49" charset="0"/>
              </a:rPr>
              <a:t>-&gt; spazio tra lettere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text-</a:t>
            </a:r>
            <a:r>
              <a:rPr lang="it-IT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align</a:t>
            </a:r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: center; </a:t>
            </a:r>
            <a:r>
              <a:rPr lang="it-IT" sz="3200" dirty="0">
                <a:latin typeface="Consolas" panose="020B0609020204030204" pitchFamily="49" charset="0"/>
              </a:rPr>
              <a:t>-&gt; testo centrato</a:t>
            </a:r>
          </a:p>
          <a:p>
            <a:r>
              <a:rPr lang="it-IT" sz="3200" dirty="0">
                <a:solidFill>
                  <a:schemeClr val="accent1"/>
                </a:solidFill>
                <a:latin typeface="Consolas" panose="020B0609020204030204" pitchFamily="49" charset="0"/>
              </a:rPr>
              <a:t>    font-size: 30px; </a:t>
            </a:r>
            <a:r>
              <a:rPr lang="it-IT" sz="3200" dirty="0">
                <a:latin typeface="Consolas" panose="020B0609020204030204" pitchFamily="49" charset="0"/>
              </a:rPr>
              <a:t>-&gt; dimensione caratteri</a:t>
            </a:r>
          </a:p>
          <a:p>
            <a:pPr marL="0" indent="0">
              <a:buNone/>
            </a:pPr>
            <a:endParaRPr lang="it-IT" sz="2376" dirty="0"/>
          </a:p>
        </p:txBody>
      </p:sp>
    </p:spTree>
    <p:extLst>
      <p:ext uri="{BB962C8B-B14F-4D97-AF65-F5344CB8AC3E}">
        <p14:creationId xmlns:p14="http://schemas.microsoft.com/office/powerpoint/2010/main" val="140052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1868</TotalTime>
  <Words>2304</Words>
  <Application>Microsoft Office PowerPoint</Application>
  <PresentationFormat>Personalizzato</PresentationFormat>
  <Paragraphs>254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di Office</vt:lpstr>
      <vt:lpstr>SICILY EXPRESS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SICILY EXPRESS</dc:title>
  <dc:creator>salvatore cirasa</dc:creator>
  <cp:lastModifiedBy>salvatore cirasa</cp:lastModifiedBy>
  <cp:revision>36</cp:revision>
  <dcterms:created xsi:type="dcterms:W3CDTF">2021-03-23T09:36:49Z</dcterms:created>
  <dcterms:modified xsi:type="dcterms:W3CDTF">2021-03-25T00:03:37Z</dcterms:modified>
</cp:coreProperties>
</file>