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Proxima Nova"/>
      <p:regular r:id="rId31"/>
      <p:bold r:id="rId32"/>
      <p:italic r:id="rId33"/>
      <p:boldItalic r:id="rId34"/>
    </p:embeddedFont>
    <p:embeddedFont>
      <p:font typeface="Roboto Mon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521F2C-DA5A-4D8E-AE35-5DB2E621734C}">
  <a:tblStyle styleId="{59521F2C-DA5A-4D8E-AE35-5DB2E621734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italic.fntdata"/><Relationship Id="rId10" Type="http://schemas.openxmlformats.org/officeDocument/2006/relationships/slide" Target="slides/slide4.xml"/><Relationship Id="rId32" Type="http://schemas.openxmlformats.org/officeDocument/2006/relationships/font" Target="fonts/ProximaNova-bold.fntdata"/><Relationship Id="rId13" Type="http://schemas.openxmlformats.org/officeDocument/2006/relationships/slide" Target="slides/slide7.xml"/><Relationship Id="rId35" Type="http://schemas.openxmlformats.org/officeDocument/2006/relationships/font" Target="fonts/RobotoMono-regular.fntdata"/><Relationship Id="rId12" Type="http://schemas.openxmlformats.org/officeDocument/2006/relationships/slide" Target="slides/slide6.xml"/><Relationship Id="rId34" Type="http://schemas.openxmlformats.org/officeDocument/2006/relationships/font" Target="fonts/ProximaNova-boldItalic.fntdata"/><Relationship Id="rId15" Type="http://schemas.openxmlformats.org/officeDocument/2006/relationships/slide" Target="slides/slide9.xml"/><Relationship Id="rId37" Type="http://schemas.openxmlformats.org/officeDocument/2006/relationships/font" Target="fonts/RobotoMono-italic.fntdata"/><Relationship Id="rId14" Type="http://schemas.openxmlformats.org/officeDocument/2006/relationships/slide" Target="slides/slide8.xml"/><Relationship Id="rId36" Type="http://schemas.openxmlformats.org/officeDocument/2006/relationships/font" Target="fonts/RobotoMon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obotoMon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1d99b774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1d99b774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1d99b774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1d99b774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89a2cb47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89a2cb47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22867565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22867565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89a2cb47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89a2cb47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1d99b774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1d99b774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1d99b774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1d99b774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89a2cb47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89a2cb47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228675653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228675653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228675653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228675653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23f98a4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23f98a4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89a2cb47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89a2cb47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1d99b774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1d99b774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1d99b774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b1d99b774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1d99b774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1d99b774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1d99b774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1d99b774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2286756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2286756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2286756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2286756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22867565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22867565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89a2cb4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89a2cb4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228675653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228675653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22867565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22867565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89a2cb47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89a2cb47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6.png"/><Relationship Id="rId8"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8.png"/><Relationship Id="rId6"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3.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arxiv.org/abs/1910.13757" TargetMode="Externa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29.png"/><Relationship Id="rId6"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5.png"/><Relationship Id="rId4" Type="http://schemas.openxmlformats.org/officeDocument/2006/relationships/image" Target="../media/image28.png"/><Relationship Id="rId5" Type="http://schemas.openxmlformats.org/officeDocument/2006/relationships/image" Target="../media/image32.png"/><Relationship Id="rId6"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dx.doi.org/10.17632/x7bvzv6cvr.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8" y="7371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Vision and Perception Final Project</a:t>
            </a:r>
            <a:endParaRPr/>
          </a:p>
        </p:txBody>
      </p:sp>
      <p:sp>
        <p:nvSpPr>
          <p:cNvPr id="60" name="Google Shape;60;p13"/>
          <p:cNvSpPr txBox="1"/>
          <p:nvPr>
            <p:ph idx="1" type="subTitle"/>
          </p:nvPr>
        </p:nvSpPr>
        <p:spPr>
          <a:xfrm>
            <a:off x="365100" y="4144400"/>
            <a:ext cx="84138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Salvatore Cognetta 1874383</a:t>
            </a:r>
            <a:endParaRPr sz="1200"/>
          </a:p>
          <a:p>
            <a:pPr indent="0" lvl="0" marL="0" rtl="0" algn="l">
              <a:spcBef>
                <a:spcPts val="0"/>
              </a:spcBef>
              <a:spcAft>
                <a:spcPts val="0"/>
              </a:spcAft>
              <a:buNone/>
            </a:pPr>
            <a:r>
              <a:rPr lang="en-GB" sz="1200"/>
              <a:t>Daniele Appetito 1916560</a:t>
            </a:r>
            <a:endParaRPr sz="1200"/>
          </a:p>
        </p:txBody>
      </p:sp>
      <p:sp>
        <p:nvSpPr>
          <p:cNvPr id="61" name="Google Shape;61;p13"/>
          <p:cNvSpPr txBox="1"/>
          <p:nvPr/>
        </p:nvSpPr>
        <p:spPr>
          <a:xfrm>
            <a:off x="311700" y="3095225"/>
            <a:ext cx="7711500" cy="7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900">
                <a:solidFill>
                  <a:srgbClr val="FFFFFF"/>
                </a:solidFill>
                <a:latin typeface="Proxima Nova"/>
                <a:ea typeface="Proxima Nova"/>
                <a:cs typeface="Proxima Nova"/>
                <a:sym typeface="Proxima Nova"/>
              </a:rPr>
              <a:t>Breast Cancer Classification </a:t>
            </a:r>
            <a:endParaRPr sz="29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InceptionV3 Results</a:t>
            </a:r>
            <a:endParaRPr/>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7" name="Google Shape;127;p22"/>
          <p:cNvPicPr preferRelativeResize="0"/>
          <p:nvPr/>
        </p:nvPicPr>
        <p:blipFill>
          <a:blip r:embed="rId3">
            <a:alphaModFix/>
          </a:blip>
          <a:stretch>
            <a:fillRect/>
          </a:stretch>
        </p:blipFill>
        <p:spPr>
          <a:xfrm>
            <a:off x="311700" y="1152475"/>
            <a:ext cx="2330350" cy="1741025"/>
          </a:xfrm>
          <a:prstGeom prst="rect">
            <a:avLst/>
          </a:prstGeom>
          <a:noFill/>
          <a:ln>
            <a:noFill/>
          </a:ln>
        </p:spPr>
      </p:pic>
      <p:pic>
        <p:nvPicPr>
          <p:cNvPr id="128" name="Google Shape;128;p22"/>
          <p:cNvPicPr preferRelativeResize="0"/>
          <p:nvPr/>
        </p:nvPicPr>
        <p:blipFill>
          <a:blip r:embed="rId4">
            <a:alphaModFix/>
          </a:blip>
          <a:stretch>
            <a:fillRect/>
          </a:stretch>
        </p:blipFill>
        <p:spPr>
          <a:xfrm>
            <a:off x="410488" y="2893500"/>
            <a:ext cx="2132768" cy="1675375"/>
          </a:xfrm>
          <a:prstGeom prst="rect">
            <a:avLst/>
          </a:prstGeom>
          <a:noFill/>
          <a:ln>
            <a:noFill/>
          </a:ln>
        </p:spPr>
      </p:pic>
      <p:sp>
        <p:nvSpPr>
          <p:cNvPr id="129" name="Google Shape;129;p22"/>
          <p:cNvSpPr txBox="1"/>
          <p:nvPr/>
        </p:nvSpPr>
        <p:spPr>
          <a:xfrm>
            <a:off x="514950" y="4568875"/>
            <a:ext cx="2039700" cy="28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950">
                <a:solidFill>
                  <a:srgbClr val="434343"/>
                </a:solidFill>
                <a:highlight>
                  <a:srgbClr val="FFFFFF"/>
                </a:highlight>
                <a:latin typeface="Proxima Nova"/>
                <a:ea typeface="Proxima Nova"/>
                <a:cs typeface="Proxima Nova"/>
                <a:sym typeface="Proxima Nova"/>
              </a:rPr>
              <a:t>loss: 0.2546 - accuracy: 0.9302</a:t>
            </a:r>
            <a:endParaRPr sz="950">
              <a:solidFill>
                <a:srgbClr val="434343"/>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sz="700">
              <a:solidFill>
                <a:srgbClr val="434343"/>
              </a:solidFill>
              <a:latin typeface="Proxima Nova"/>
              <a:ea typeface="Proxima Nova"/>
              <a:cs typeface="Proxima Nova"/>
              <a:sym typeface="Proxima Nova"/>
            </a:endParaRPr>
          </a:p>
        </p:txBody>
      </p:sp>
      <p:pic>
        <p:nvPicPr>
          <p:cNvPr id="130" name="Google Shape;130;p22"/>
          <p:cNvPicPr preferRelativeResize="0"/>
          <p:nvPr/>
        </p:nvPicPr>
        <p:blipFill>
          <a:blip r:embed="rId5">
            <a:alphaModFix/>
          </a:blip>
          <a:stretch>
            <a:fillRect/>
          </a:stretch>
        </p:blipFill>
        <p:spPr>
          <a:xfrm>
            <a:off x="2566019" y="1139062"/>
            <a:ext cx="2330350" cy="1767852"/>
          </a:xfrm>
          <a:prstGeom prst="rect">
            <a:avLst/>
          </a:prstGeom>
          <a:noFill/>
          <a:ln>
            <a:noFill/>
          </a:ln>
        </p:spPr>
      </p:pic>
      <p:pic>
        <p:nvPicPr>
          <p:cNvPr id="131" name="Google Shape;131;p22"/>
          <p:cNvPicPr preferRelativeResize="0"/>
          <p:nvPr/>
        </p:nvPicPr>
        <p:blipFill>
          <a:blip r:embed="rId6">
            <a:alphaModFix/>
          </a:blip>
          <a:stretch>
            <a:fillRect/>
          </a:stretch>
        </p:blipFill>
        <p:spPr>
          <a:xfrm>
            <a:off x="2633813" y="2906900"/>
            <a:ext cx="2194743" cy="1741025"/>
          </a:xfrm>
          <a:prstGeom prst="rect">
            <a:avLst/>
          </a:prstGeom>
          <a:noFill/>
          <a:ln>
            <a:noFill/>
          </a:ln>
        </p:spPr>
      </p:pic>
      <p:sp>
        <p:nvSpPr>
          <p:cNvPr id="132" name="Google Shape;132;p22"/>
          <p:cNvSpPr txBox="1"/>
          <p:nvPr/>
        </p:nvSpPr>
        <p:spPr>
          <a:xfrm>
            <a:off x="2762750" y="4568875"/>
            <a:ext cx="2039700" cy="28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050">
                <a:solidFill>
                  <a:srgbClr val="434343"/>
                </a:solidFill>
                <a:highlight>
                  <a:srgbClr val="FFFFFF"/>
                </a:highlight>
                <a:latin typeface="Proxima Nova"/>
                <a:ea typeface="Proxima Nova"/>
                <a:cs typeface="Proxima Nova"/>
                <a:sym typeface="Proxima Nova"/>
              </a:rPr>
              <a:t>loss: 0.4595 - accuracy: 0.9302</a:t>
            </a:r>
            <a:endParaRPr sz="1050">
              <a:solidFill>
                <a:srgbClr val="434343"/>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sz="800">
              <a:solidFill>
                <a:srgbClr val="434343"/>
              </a:solidFill>
              <a:latin typeface="Proxima Nova"/>
              <a:ea typeface="Proxima Nova"/>
              <a:cs typeface="Proxima Nova"/>
              <a:sym typeface="Proxima Nova"/>
            </a:endParaRPr>
          </a:p>
        </p:txBody>
      </p:sp>
      <p:pic>
        <p:nvPicPr>
          <p:cNvPr id="133" name="Google Shape;133;p22"/>
          <p:cNvPicPr preferRelativeResize="0"/>
          <p:nvPr/>
        </p:nvPicPr>
        <p:blipFill>
          <a:blip r:embed="rId7">
            <a:alphaModFix/>
          </a:blip>
          <a:stretch>
            <a:fillRect/>
          </a:stretch>
        </p:blipFill>
        <p:spPr>
          <a:xfrm>
            <a:off x="4875375" y="1130823"/>
            <a:ext cx="2132750" cy="3538752"/>
          </a:xfrm>
          <a:prstGeom prst="rect">
            <a:avLst/>
          </a:prstGeom>
          <a:noFill/>
          <a:ln>
            <a:noFill/>
          </a:ln>
        </p:spPr>
      </p:pic>
      <p:pic>
        <p:nvPicPr>
          <p:cNvPr id="134" name="Google Shape;134;p22"/>
          <p:cNvPicPr preferRelativeResize="0"/>
          <p:nvPr/>
        </p:nvPicPr>
        <p:blipFill>
          <a:blip r:embed="rId8">
            <a:alphaModFix/>
          </a:blip>
          <a:stretch>
            <a:fillRect/>
          </a:stretch>
        </p:blipFill>
        <p:spPr>
          <a:xfrm>
            <a:off x="6962250" y="1152475"/>
            <a:ext cx="2092113" cy="3495450"/>
          </a:xfrm>
          <a:prstGeom prst="rect">
            <a:avLst/>
          </a:prstGeom>
          <a:noFill/>
          <a:ln>
            <a:noFill/>
          </a:ln>
        </p:spPr>
      </p:pic>
      <p:sp>
        <p:nvSpPr>
          <p:cNvPr id="135" name="Google Shape;135;p22"/>
          <p:cNvSpPr txBox="1"/>
          <p:nvPr/>
        </p:nvSpPr>
        <p:spPr>
          <a:xfrm>
            <a:off x="5010550" y="4568875"/>
            <a:ext cx="2092200" cy="28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050">
                <a:solidFill>
                  <a:srgbClr val="434343"/>
                </a:solidFill>
                <a:highlight>
                  <a:srgbClr val="FFFFFF"/>
                </a:highlight>
                <a:latin typeface="Proxima Nova"/>
                <a:ea typeface="Proxima Nova"/>
                <a:cs typeface="Proxima Nova"/>
                <a:sym typeface="Proxima Nova"/>
              </a:rPr>
              <a:t>loss: 0.2274 - accuracy: 0.9070</a:t>
            </a:r>
            <a:endParaRPr sz="1050">
              <a:solidFill>
                <a:srgbClr val="434343"/>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sz="800">
              <a:solidFill>
                <a:srgbClr val="434343"/>
              </a:solidFill>
              <a:latin typeface="Proxima Nova"/>
              <a:ea typeface="Proxima Nova"/>
              <a:cs typeface="Proxima Nova"/>
              <a:sym typeface="Proxima Nova"/>
            </a:endParaRPr>
          </a:p>
        </p:txBody>
      </p:sp>
      <p:sp>
        <p:nvSpPr>
          <p:cNvPr id="136" name="Google Shape;136;p22"/>
          <p:cNvSpPr txBox="1"/>
          <p:nvPr/>
        </p:nvSpPr>
        <p:spPr>
          <a:xfrm>
            <a:off x="7054950" y="4551775"/>
            <a:ext cx="2039700" cy="32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050">
                <a:solidFill>
                  <a:srgbClr val="434343"/>
                </a:solidFill>
                <a:highlight>
                  <a:srgbClr val="FFFFFF"/>
                </a:highlight>
                <a:latin typeface="Proxima Nova"/>
                <a:ea typeface="Proxima Nova"/>
                <a:cs typeface="Proxima Nova"/>
                <a:sym typeface="Proxima Nova"/>
              </a:rPr>
              <a:t>loss: 0.5519 - accuracy: 0.8372</a:t>
            </a:r>
            <a:endParaRPr sz="1050">
              <a:solidFill>
                <a:srgbClr val="434343"/>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sz="800">
              <a:solidFill>
                <a:srgbClr val="434343"/>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InceptionV3 Results</a:t>
            </a:r>
            <a:endParaRPr/>
          </a:p>
        </p:txBody>
      </p:sp>
      <p:pic>
        <p:nvPicPr>
          <p:cNvPr id="142" name="Google Shape;142;p23"/>
          <p:cNvPicPr preferRelativeResize="0"/>
          <p:nvPr/>
        </p:nvPicPr>
        <p:blipFill>
          <a:blip r:embed="rId3">
            <a:alphaModFix/>
          </a:blip>
          <a:stretch>
            <a:fillRect/>
          </a:stretch>
        </p:blipFill>
        <p:spPr>
          <a:xfrm>
            <a:off x="1208138" y="1017725"/>
            <a:ext cx="2172025" cy="3596750"/>
          </a:xfrm>
          <a:prstGeom prst="rect">
            <a:avLst/>
          </a:prstGeom>
          <a:noFill/>
          <a:ln>
            <a:noFill/>
          </a:ln>
        </p:spPr>
      </p:pic>
      <p:sp>
        <p:nvSpPr>
          <p:cNvPr id="143" name="Google Shape;143;p23"/>
          <p:cNvSpPr txBox="1"/>
          <p:nvPr/>
        </p:nvSpPr>
        <p:spPr>
          <a:xfrm>
            <a:off x="1208150" y="4610650"/>
            <a:ext cx="23091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rgbClr val="212121"/>
                </a:solidFill>
                <a:highlight>
                  <a:srgbClr val="FFFFFF"/>
                </a:highlight>
                <a:latin typeface="Proxima Nova"/>
                <a:ea typeface="Proxima Nova"/>
                <a:cs typeface="Proxima Nova"/>
                <a:sym typeface="Proxima Nova"/>
              </a:rPr>
              <a:t>loss: 0.2834 - accuracy: 0.9535</a:t>
            </a:r>
            <a:endParaRPr sz="800">
              <a:latin typeface="Proxima Nova"/>
              <a:ea typeface="Proxima Nova"/>
              <a:cs typeface="Proxima Nova"/>
              <a:sym typeface="Proxima Nova"/>
            </a:endParaRPr>
          </a:p>
        </p:txBody>
      </p:sp>
      <p:pic>
        <p:nvPicPr>
          <p:cNvPr id="144" name="Google Shape;144;p23"/>
          <p:cNvPicPr preferRelativeResize="0"/>
          <p:nvPr/>
        </p:nvPicPr>
        <p:blipFill>
          <a:blip r:embed="rId4">
            <a:alphaModFix/>
          </a:blip>
          <a:stretch>
            <a:fillRect/>
          </a:stretch>
        </p:blipFill>
        <p:spPr>
          <a:xfrm>
            <a:off x="4822376" y="1017725"/>
            <a:ext cx="2376330" cy="3596750"/>
          </a:xfrm>
          <a:prstGeom prst="rect">
            <a:avLst/>
          </a:prstGeom>
          <a:noFill/>
          <a:ln>
            <a:noFill/>
          </a:ln>
        </p:spPr>
      </p:pic>
      <p:sp>
        <p:nvSpPr>
          <p:cNvPr id="145" name="Google Shape;145;p23"/>
          <p:cNvSpPr txBox="1"/>
          <p:nvPr/>
        </p:nvSpPr>
        <p:spPr>
          <a:xfrm>
            <a:off x="4958550" y="4610650"/>
            <a:ext cx="2188500" cy="2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rgbClr val="212121"/>
                </a:solidFill>
                <a:highlight>
                  <a:srgbClr val="FFFFFF"/>
                </a:highlight>
                <a:latin typeface="Proxima Nova"/>
                <a:ea typeface="Proxima Nova"/>
                <a:cs typeface="Proxima Nova"/>
                <a:sym typeface="Proxima Nova"/>
              </a:rPr>
              <a:t>loss: 0.0799 - accuracy: 0.9767</a:t>
            </a:r>
            <a:endParaRPr sz="800">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Considerations</a:t>
            </a:r>
            <a:endParaRPr/>
          </a:p>
        </p:txBody>
      </p:sp>
      <p:sp>
        <p:nvSpPr>
          <p:cNvPr id="151" name="Google Shape;15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expected the validation accuracy and the validation loss is better on the fully augmented model.</a:t>
            </a:r>
            <a:endParaRPr/>
          </a:p>
          <a:p>
            <a:pPr indent="0" lvl="0" marL="0" rtl="0" algn="l">
              <a:spcBef>
                <a:spcPts val="1600"/>
              </a:spcBef>
              <a:spcAft>
                <a:spcPts val="0"/>
              </a:spcAft>
              <a:buNone/>
            </a:pPr>
            <a:r>
              <a:rPr lang="en-GB"/>
              <a:t>We were </a:t>
            </a:r>
            <a:r>
              <a:rPr lang="en-GB"/>
              <a:t>surprised that the Dataset with plain images and cropped one wasn’t good, while our thoughts at the beginning were the opposite. This can be due to the fact that the crop removed useful information about the cancerous mass, even if our crop was aimed to remove the least information possible.</a:t>
            </a:r>
            <a:endParaRPr/>
          </a:p>
          <a:p>
            <a:pPr indent="0" lvl="0" marL="0" rtl="0" algn="l">
              <a:spcBef>
                <a:spcPts val="1600"/>
              </a:spcBef>
              <a:spcAft>
                <a:spcPts val="1600"/>
              </a:spcAft>
              <a:buNone/>
            </a:pPr>
            <a:r>
              <a:rPr lang="en-GB"/>
              <a:t>The best overall augmentation is the brightness adjustment, our considerations was that adjust the brightness highlight breast cancer mass.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Training on VGG</a:t>
            </a:r>
            <a:endParaRPr/>
          </a:p>
        </p:txBody>
      </p:sp>
      <p:sp>
        <p:nvSpPr>
          <p:cNvPr id="157" name="Google Shape;157;p25"/>
          <p:cNvSpPr txBox="1"/>
          <p:nvPr>
            <p:ph idx="1" type="body"/>
          </p:nvPr>
        </p:nvSpPr>
        <p:spPr>
          <a:xfrm>
            <a:off x="311700" y="1152475"/>
            <a:ext cx="8520600" cy="366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Also for VGG19,</a:t>
            </a:r>
            <a:r>
              <a:rPr lang="en-GB"/>
              <a:t> instead of using transfer learning on our dataset, we trained all the Neural Network on our Dataset, unfreezing all the layers.</a:t>
            </a:r>
            <a:endParaRPr/>
          </a:p>
          <a:p>
            <a:pPr indent="-342900" lvl="0" marL="457200" rtl="0" algn="l">
              <a:spcBef>
                <a:spcPts val="0"/>
              </a:spcBef>
              <a:spcAft>
                <a:spcPts val="0"/>
              </a:spcAft>
              <a:buSzPts val="1800"/>
              <a:buChar char="●"/>
            </a:pPr>
            <a:r>
              <a:rPr lang="en-GB"/>
              <a:t>Added two fully connected layers at the end of the model, with the last layer with 8 output nodes (our classes number).</a:t>
            </a:r>
            <a:endParaRPr/>
          </a:p>
          <a:p>
            <a:pPr indent="-342900" lvl="0" marL="457200" rtl="0" algn="l">
              <a:spcBef>
                <a:spcPts val="0"/>
              </a:spcBef>
              <a:spcAft>
                <a:spcPts val="0"/>
              </a:spcAft>
              <a:buSzPts val="1800"/>
              <a:buChar char="●"/>
            </a:pPr>
            <a:r>
              <a:rPr lang="en-GB"/>
              <a:t>In this case we used Stocastic Gradient Descent, with learning rate of 0.01, becuase with the Adam optimizer the accuracy didn’t changed, meaning that this optimizer was not suited for our Dataset using VGG</a:t>
            </a:r>
            <a:endParaRPr/>
          </a:p>
          <a:p>
            <a:pPr indent="-342900" lvl="0" marL="457200" rtl="0" algn="l">
              <a:spcBef>
                <a:spcPts val="0"/>
              </a:spcBef>
              <a:spcAft>
                <a:spcPts val="0"/>
              </a:spcAft>
              <a:buSzPts val="1800"/>
              <a:buChar char="●"/>
            </a:pPr>
            <a:r>
              <a:rPr lang="en-GB"/>
              <a:t>Using Categorical Cross Entropy loss function.</a:t>
            </a:r>
            <a:endParaRPr/>
          </a:p>
          <a:p>
            <a:pPr indent="-342900" lvl="0" marL="457200" rtl="0" algn="l">
              <a:spcBef>
                <a:spcPts val="0"/>
              </a:spcBef>
              <a:spcAft>
                <a:spcPts val="0"/>
              </a:spcAft>
              <a:buSzPts val="1800"/>
              <a:buChar char="●"/>
            </a:pPr>
            <a:r>
              <a:rPr lang="en-GB"/>
              <a:t>Saving best model as .h5 file to be able to use/ look at it later</a:t>
            </a:r>
            <a:endParaRPr/>
          </a:p>
          <a:p>
            <a:pPr indent="-342900" lvl="0" marL="457200" rtl="0" algn="l">
              <a:spcBef>
                <a:spcPts val="0"/>
              </a:spcBef>
              <a:spcAft>
                <a:spcPts val="0"/>
              </a:spcAft>
              <a:buSzPts val="1800"/>
              <a:buChar char="●"/>
            </a:pPr>
            <a:r>
              <a:rPr lang="en-GB"/>
              <a:t>Training for 100 epochs using early stopping as regularization factor, to avoid overfitting (the metric used for early stopping is validation accuracy)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6"/>
          <p:cNvPicPr preferRelativeResize="0"/>
          <p:nvPr/>
        </p:nvPicPr>
        <p:blipFill>
          <a:blip r:embed="rId3">
            <a:alphaModFix/>
          </a:blip>
          <a:stretch>
            <a:fillRect/>
          </a:stretch>
        </p:blipFill>
        <p:spPr>
          <a:xfrm>
            <a:off x="5148088" y="1280813"/>
            <a:ext cx="4124325" cy="3295650"/>
          </a:xfrm>
          <a:prstGeom prst="rect">
            <a:avLst/>
          </a:prstGeom>
          <a:noFill/>
          <a:ln>
            <a:noFill/>
          </a:ln>
        </p:spPr>
      </p:pic>
      <p:sp>
        <p:nvSpPr>
          <p:cNvPr id="163" name="Google Shape;16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Evaluation of VGG</a:t>
            </a:r>
            <a:endParaRPr/>
          </a:p>
        </p:txBody>
      </p:sp>
      <p:sp>
        <p:nvSpPr>
          <p:cNvPr id="164" name="Google Shape;16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Results of VGG trained on fully augmented Dataset</a:t>
            </a:r>
            <a:endParaRPr/>
          </a:p>
        </p:txBody>
      </p:sp>
      <p:pic>
        <p:nvPicPr>
          <p:cNvPr id="165" name="Google Shape;165;p26"/>
          <p:cNvPicPr preferRelativeResize="0"/>
          <p:nvPr/>
        </p:nvPicPr>
        <p:blipFill>
          <a:blip r:embed="rId4">
            <a:alphaModFix/>
          </a:blip>
          <a:stretch>
            <a:fillRect/>
          </a:stretch>
        </p:blipFill>
        <p:spPr>
          <a:xfrm>
            <a:off x="199825" y="1618938"/>
            <a:ext cx="5105400" cy="2619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VGG19 Results</a:t>
            </a:r>
            <a:endParaRPr/>
          </a:p>
        </p:txBody>
      </p:sp>
      <p:sp>
        <p:nvSpPr>
          <p:cNvPr id="171" name="Google Shape;17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2" name="Google Shape;172;p27"/>
          <p:cNvPicPr preferRelativeResize="0"/>
          <p:nvPr/>
        </p:nvPicPr>
        <p:blipFill>
          <a:blip r:embed="rId3">
            <a:alphaModFix/>
          </a:blip>
          <a:stretch>
            <a:fillRect/>
          </a:stretch>
        </p:blipFill>
        <p:spPr>
          <a:xfrm>
            <a:off x="45275" y="975437"/>
            <a:ext cx="2233366" cy="3770524"/>
          </a:xfrm>
          <a:prstGeom prst="rect">
            <a:avLst/>
          </a:prstGeom>
          <a:noFill/>
          <a:ln>
            <a:noFill/>
          </a:ln>
        </p:spPr>
      </p:pic>
      <p:sp>
        <p:nvSpPr>
          <p:cNvPr id="173" name="Google Shape;173;p27"/>
          <p:cNvSpPr txBox="1"/>
          <p:nvPr/>
        </p:nvSpPr>
        <p:spPr>
          <a:xfrm>
            <a:off x="185138" y="4703625"/>
            <a:ext cx="2205300" cy="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50">
                <a:solidFill>
                  <a:srgbClr val="212121"/>
                </a:solidFill>
                <a:highlight>
                  <a:srgbClr val="FFFFFF"/>
                </a:highlight>
                <a:latin typeface="Proxima Nova"/>
                <a:ea typeface="Proxima Nova"/>
                <a:cs typeface="Proxima Nova"/>
                <a:sym typeface="Proxima Nova"/>
              </a:rPr>
              <a:t>loss: 0.4396 - accuracy: 0.9070</a:t>
            </a:r>
            <a:endParaRPr sz="950">
              <a:latin typeface="Proxima Nova"/>
              <a:ea typeface="Proxima Nova"/>
              <a:cs typeface="Proxima Nova"/>
              <a:sym typeface="Proxima Nova"/>
            </a:endParaRPr>
          </a:p>
        </p:txBody>
      </p:sp>
      <p:pic>
        <p:nvPicPr>
          <p:cNvPr id="174" name="Google Shape;174;p27"/>
          <p:cNvPicPr preferRelativeResize="0"/>
          <p:nvPr/>
        </p:nvPicPr>
        <p:blipFill>
          <a:blip r:embed="rId4">
            <a:alphaModFix/>
          </a:blip>
          <a:stretch>
            <a:fillRect/>
          </a:stretch>
        </p:blipFill>
        <p:spPr>
          <a:xfrm>
            <a:off x="2278638" y="975425"/>
            <a:ext cx="2408626" cy="3770525"/>
          </a:xfrm>
          <a:prstGeom prst="rect">
            <a:avLst/>
          </a:prstGeom>
          <a:noFill/>
          <a:ln>
            <a:noFill/>
          </a:ln>
        </p:spPr>
      </p:pic>
      <p:sp>
        <p:nvSpPr>
          <p:cNvPr id="175" name="Google Shape;175;p27"/>
          <p:cNvSpPr txBox="1"/>
          <p:nvPr/>
        </p:nvSpPr>
        <p:spPr>
          <a:xfrm>
            <a:off x="2404850" y="4703625"/>
            <a:ext cx="2205300" cy="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50">
                <a:solidFill>
                  <a:srgbClr val="212121"/>
                </a:solidFill>
                <a:highlight>
                  <a:srgbClr val="FFFFFF"/>
                </a:highlight>
                <a:latin typeface="Proxima Nova"/>
                <a:ea typeface="Proxima Nova"/>
                <a:cs typeface="Proxima Nova"/>
                <a:sym typeface="Proxima Nova"/>
              </a:rPr>
              <a:t>loss: 0.6414 - accuracy: 0.9302</a:t>
            </a:r>
            <a:endParaRPr sz="950">
              <a:latin typeface="Proxima Nova"/>
              <a:ea typeface="Proxima Nova"/>
              <a:cs typeface="Proxima Nova"/>
              <a:sym typeface="Proxima Nova"/>
            </a:endParaRPr>
          </a:p>
        </p:txBody>
      </p:sp>
      <p:pic>
        <p:nvPicPr>
          <p:cNvPr id="176" name="Google Shape;176;p27"/>
          <p:cNvPicPr preferRelativeResize="0"/>
          <p:nvPr/>
        </p:nvPicPr>
        <p:blipFill>
          <a:blip r:embed="rId5">
            <a:alphaModFix/>
          </a:blip>
          <a:stretch>
            <a:fillRect/>
          </a:stretch>
        </p:blipFill>
        <p:spPr>
          <a:xfrm>
            <a:off x="4571999" y="975400"/>
            <a:ext cx="2284820" cy="3770526"/>
          </a:xfrm>
          <a:prstGeom prst="rect">
            <a:avLst/>
          </a:prstGeom>
          <a:noFill/>
          <a:ln>
            <a:noFill/>
          </a:ln>
        </p:spPr>
      </p:pic>
      <p:sp>
        <p:nvSpPr>
          <p:cNvPr id="177" name="Google Shape;177;p27"/>
          <p:cNvSpPr txBox="1"/>
          <p:nvPr/>
        </p:nvSpPr>
        <p:spPr>
          <a:xfrm>
            <a:off x="4736350" y="4703625"/>
            <a:ext cx="2205300" cy="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50">
                <a:solidFill>
                  <a:srgbClr val="212121"/>
                </a:solidFill>
                <a:highlight>
                  <a:srgbClr val="FFFFFF"/>
                </a:highlight>
                <a:latin typeface="Proxima Nova"/>
                <a:ea typeface="Proxima Nova"/>
                <a:cs typeface="Proxima Nova"/>
                <a:sym typeface="Proxima Nova"/>
              </a:rPr>
              <a:t>loss: 0.3176 - accuracy: 0.9070</a:t>
            </a:r>
            <a:endParaRPr sz="950">
              <a:latin typeface="Proxima Nova"/>
              <a:ea typeface="Proxima Nova"/>
              <a:cs typeface="Proxima Nova"/>
              <a:sym typeface="Proxima Nova"/>
            </a:endParaRPr>
          </a:p>
        </p:txBody>
      </p:sp>
      <p:sp>
        <p:nvSpPr>
          <p:cNvPr id="178" name="Google Shape;178;p27"/>
          <p:cNvSpPr txBox="1"/>
          <p:nvPr/>
        </p:nvSpPr>
        <p:spPr>
          <a:xfrm>
            <a:off x="6938700" y="4703625"/>
            <a:ext cx="2205300" cy="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50">
                <a:solidFill>
                  <a:srgbClr val="212121"/>
                </a:solidFill>
                <a:highlight>
                  <a:srgbClr val="FFFFFF"/>
                </a:highlight>
                <a:latin typeface="Proxima Nova"/>
                <a:ea typeface="Proxima Nova"/>
                <a:cs typeface="Proxima Nova"/>
                <a:sym typeface="Proxima Nova"/>
              </a:rPr>
              <a:t>loss: 0.4109 - accuracy: 0.8837</a:t>
            </a:r>
            <a:endParaRPr sz="950">
              <a:latin typeface="Proxima Nova"/>
              <a:ea typeface="Proxima Nova"/>
              <a:cs typeface="Proxima Nova"/>
              <a:sym typeface="Proxima Nova"/>
            </a:endParaRPr>
          </a:p>
        </p:txBody>
      </p:sp>
      <p:pic>
        <p:nvPicPr>
          <p:cNvPr id="179" name="Google Shape;179;p27"/>
          <p:cNvPicPr preferRelativeResize="0"/>
          <p:nvPr/>
        </p:nvPicPr>
        <p:blipFill>
          <a:blip r:embed="rId6">
            <a:alphaModFix/>
          </a:blip>
          <a:stretch>
            <a:fillRect/>
          </a:stretch>
        </p:blipFill>
        <p:spPr>
          <a:xfrm>
            <a:off x="6788813" y="975400"/>
            <a:ext cx="2355179" cy="3770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VGG19 Results</a:t>
            </a:r>
            <a:endParaRPr/>
          </a:p>
        </p:txBody>
      </p:sp>
      <p:pic>
        <p:nvPicPr>
          <p:cNvPr id="185" name="Google Shape;185;p28"/>
          <p:cNvPicPr preferRelativeResize="0"/>
          <p:nvPr/>
        </p:nvPicPr>
        <p:blipFill>
          <a:blip r:embed="rId3">
            <a:alphaModFix/>
          </a:blip>
          <a:stretch>
            <a:fillRect/>
          </a:stretch>
        </p:blipFill>
        <p:spPr>
          <a:xfrm>
            <a:off x="4943200" y="972450"/>
            <a:ext cx="2284825" cy="3776439"/>
          </a:xfrm>
          <a:prstGeom prst="rect">
            <a:avLst/>
          </a:prstGeom>
          <a:noFill/>
          <a:ln>
            <a:noFill/>
          </a:ln>
        </p:spPr>
      </p:pic>
      <p:pic>
        <p:nvPicPr>
          <p:cNvPr id="186" name="Google Shape;186;p28"/>
          <p:cNvPicPr preferRelativeResize="0"/>
          <p:nvPr/>
        </p:nvPicPr>
        <p:blipFill>
          <a:blip r:embed="rId4">
            <a:alphaModFix/>
          </a:blip>
          <a:stretch>
            <a:fillRect/>
          </a:stretch>
        </p:blipFill>
        <p:spPr>
          <a:xfrm>
            <a:off x="1891177" y="1031675"/>
            <a:ext cx="2223600" cy="3658001"/>
          </a:xfrm>
          <a:prstGeom prst="rect">
            <a:avLst/>
          </a:prstGeom>
          <a:noFill/>
          <a:ln>
            <a:noFill/>
          </a:ln>
        </p:spPr>
      </p:pic>
      <p:sp>
        <p:nvSpPr>
          <p:cNvPr id="187" name="Google Shape;187;p28"/>
          <p:cNvSpPr txBox="1"/>
          <p:nvPr/>
        </p:nvSpPr>
        <p:spPr>
          <a:xfrm>
            <a:off x="2078825" y="4625450"/>
            <a:ext cx="18483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50">
                <a:solidFill>
                  <a:srgbClr val="212121"/>
                </a:solidFill>
                <a:highlight>
                  <a:srgbClr val="FFFFFF"/>
                </a:highlight>
                <a:latin typeface="Proxima Nova"/>
                <a:ea typeface="Proxima Nova"/>
                <a:cs typeface="Proxima Nova"/>
                <a:sym typeface="Proxima Nova"/>
              </a:rPr>
              <a:t>loss: 0.4140 - accuracy: 0.9302</a:t>
            </a:r>
            <a:endParaRPr sz="950">
              <a:latin typeface="Proxima Nova"/>
              <a:ea typeface="Proxima Nova"/>
              <a:cs typeface="Proxima Nova"/>
              <a:sym typeface="Proxima Nova"/>
            </a:endParaRPr>
          </a:p>
        </p:txBody>
      </p:sp>
      <p:sp>
        <p:nvSpPr>
          <p:cNvPr id="188" name="Google Shape;188;p28"/>
          <p:cNvSpPr txBox="1"/>
          <p:nvPr/>
        </p:nvSpPr>
        <p:spPr>
          <a:xfrm>
            <a:off x="5252975" y="4625450"/>
            <a:ext cx="18888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50">
                <a:solidFill>
                  <a:srgbClr val="212121"/>
                </a:solidFill>
                <a:highlight>
                  <a:srgbClr val="FFFFFF"/>
                </a:highlight>
                <a:latin typeface="Proxima Nova"/>
                <a:ea typeface="Proxima Nova"/>
                <a:cs typeface="Proxima Nova"/>
                <a:sym typeface="Proxima Nova"/>
              </a:rPr>
              <a:t>loss: 0.2784 - accuracy: 0.9302</a:t>
            </a:r>
            <a:endParaRPr sz="950">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Considerations</a:t>
            </a:r>
            <a:endParaRPr/>
          </a:p>
        </p:txBody>
      </p:sp>
      <p:sp>
        <p:nvSpPr>
          <p:cNvPr id="194" name="Google Shape;19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Overall VGG19 performed better than Inception, reflecting the same considerations about data augmentation done before on Inception. In face a</a:t>
            </a:r>
            <a:r>
              <a:rPr lang="en-GB"/>
              <a:t>s expected the validation accuracy and the validation loss is better on the fully augmented model.</a:t>
            </a:r>
            <a:endParaRPr/>
          </a:p>
          <a:p>
            <a:pPr indent="0" lvl="0" marL="0" rtl="0" algn="l">
              <a:spcBef>
                <a:spcPts val="1600"/>
              </a:spcBef>
              <a:spcAft>
                <a:spcPts val="1600"/>
              </a:spcAft>
              <a:buNone/>
            </a:pPr>
            <a:r>
              <a:rPr lang="en-GB"/>
              <a:t>Also in this case the best overall augmentation is the brightness adjustment.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Custom CNN</a:t>
            </a:r>
            <a:endParaRPr/>
          </a:p>
        </p:txBody>
      </p:sp>
      <p:sp>
        <p:nvSpPr>
          <p:cNvPr id="200" name="Google Shape;200;p30"/>
          <p:cNvSpPr txBox="1"/>
          <p:nvPr>
            <p:ph idx="1" type="body"/>
          </p:nvPr>
        </p:nvSpPr>
        <p:spPr>
          <a:xfrm>
            <a:off x="311700" y="1152475"/>
            <a:ext cx="8520600" cy="8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the custom CNN we take inspiration from the paper “</a:t>
            </a:r>
            <a:r>
              <a:rPr i="1" lang="en-GB" sz="1300" u="sng">
                <a:solidFill>
                  <a:schemeClr val="hlink"/>
                </a:solidFill>
                <a:hlinkClick r:id="rId3"/>
              </a:rPr>
              <a:t>A CNN-BASED METHODOLOGY FOR BREAST CANCER DIAGNOSIS USING THERMAL IMAGES</a:t>
            </a:r>
            <a:r>
              <a:rPr lang="en-GB">
                <a:solidFill>
                  <a:srgbClr val="434343"/>
                </a:solidFill>
              </a:rPr>
              <a:t>”.</a:t>
            </a:r>
            <a:endParaRPr>
              <a:solidFill>
                <a:srgbClr val="434343"/>
              </a:solidFill>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201" name="Google Shape;201;p30"/>
          <p:cNvPicPr preferRelativeResize="0"/>
          <p:nvPr/>
        </p:nvPicPr>
        <p:blipFill>
          <a:blip r:embed="rId4">
            <a:alphaModFix/>
          </a:blip>
          <a:stretch>
            <a:fillRect/>
          </a:stretch>
        </p:blipFill>
        <p:spPr>
          <a:xfrm>
            <a:off x="4836625" y="2678600"/>
            <a:ext cx="3995674" cy="1938300"/>
          </a:xfrm>
          <a:prstGeom prst="rect">
            <a:avLst/>
          </a:prstGeom>
          <a:noFill/>
          <a:ln>
            <a:noFill/>
          </a:ln>
        </p:spPr>
      </p:pic>
      <p:sp>
        <p:nvSpPr>
          <p:cNvPr id="202" name="Google Shape;202;p30"/>
          <p:cNvSpPr txBox="1"/>
          <p:nvPr/>
        </p:nvSpPr>
        <p:spPr>
          <a:xfrm>
            <a:off x="311700" y="2108450"/>
            <a:ext cx="4691700" cy="278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accent3"/>
                </a:solidFill>
                <a:latin typeface="Proxima Nova"/>
                <a:ea typeface="Proxima Nova"/>
                <a:cs typeface="Proxima Nova"/>
                <a:sym typeface="Proxima Nova"/>
              </a:rPr>
              <a:t>The model consist of two part:</a:t>
            </a:r>
            <a:endParaRPr sz="1200">
              <a:solidFill>
                <a:schemeClr val="accent3"/>
              </a:solidFill>
              <a:latin typeface="Proxima Nova"/>
              <a:ea typeface="Proxima Nova"/>
              <a:cs typeface="Proxima Nova"/>
              <a:sym typeface="Proxima Nova"/>
            </a:endParaRPr>
          </a:p>
          <a:p>
            <a:pPr indent="-298450" lvl="0" marL="457200" rtl="0" algn="l">
              <a:lnSpc>
                <a:spcPct val="115000"/>
              </a:lnSpc>
              <a:spcBef>
                <a:spcPts val="1600"/>
              </a:spcBef>
              <a:spcAft>
                <a:spcPts val="0"/>
              </a:spcAft>
              <a:buClr>
                <a:schemeClr val="accent3"/>
              </a:buClr>
              <a:buSzPts val="1100"/>
              <a:buFont typeface="Proxima Nova"/>
              <a:buChar char="●"/>
            </a:pPr>
            <a:r>
              <a:rPr lang="en-GB" sz="1200">
                <a:solidFill>
                  <a:schemeClr val="accent3"/>
                </a:solidFill>
                <a:latin typeface="Proxima Nova"/>
                <a:ea typeface="Proxima Nova"/>
                <a:cs typeface="Proxima Nova"/>
                <a:sym typeface="Proxima Nova"/>
              </a:rPr>
              <a:t>One with a number n of 2D Convolutional layer, with small (3x3) kernels, standard padding (valid) and strides (1,1) and ReLU activation function. After it we added a batch normalization layer, because usually a training algorithm works better on normalized data. After this layer we added a Dropout layer, to reduce overfitting removing ‘</a:t>
            </a:r>
            <a:r>
              <a:rPr i="1" lang="en-GB" sz="1200">
                <a:solidFill>
                  <a:schemeClr val="accent3"/>
                </a:solidFill>
                <a:latin typeface="Proxima Nova"/>
                <a:ea typeface="Proxima Nova"/>
                <a:cs typeface="Proxima Nova"/>
                <a:sym typeface="Proxima Nova"/>
              </a:rPr>
              <a:t>rate’ </a:t>
            </a:r>
            <a:r>
              <a:rPr lang="en-GB" sz="850">
                <a:solidFill>
                  <a:srgbClr val="202124"/>
                </a:solidFill>
                <a:latin typeface="Roboto Mono"/>
                <a:ea typeface="Roboto Mono"/>
                <a:cs typeface="Roboto Mono"/>
                <a:sym typeface="Roboto Mono"/>
              </a:rPr>
              <a:t>(Fraction of the input units to drop)</a:t>
            </a:r>
            <a:r>
              <a:rPr i="1" lang="en-GB" sz="1200">
                <a:solidFill>
                  <a:schemeClr val="accent3"/>
                </a:solidFill>
                <a:latin typeface="Proxima Nova"/>
                <a:ea typeface="Proxima Nova"/>
                <a:cs typeface="Proxima Nova"/>
                <a:sym typeface="Proxima Nova"/>
              </a:rPr>
              <a:t> </a:t>
            </a:r>
            <a:r>
              <a:rPr lang="en-GB" sz="1200">
                <a:solidFill>
                  <a:schemeClr val="accent3"/>
                </a:solidFill>
                <a:latin typeface="Proxima Nova"/>
                <a:ea typeface="Proxima Nova"/>
                <a:cs typeface="Proxima Nova"/>
                <a:sym typeface="Proxima Nova"/>
              </a:rPr>
              <a:t>neurons at training time. Finally there is a max pooling layer with default pool size (2x2)</a:t>
            </a:r>
            <a:endParaRPr sz="1200">
              <a:solidFill>
                <a:schemeClr val="accent3"/>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accent3"/>
              </a:buClr>
              <a:buSzPts val="1200"/>
              <a:buFont typeface="Proxima Nova"/>
              <a:buChar char="●"/>
            </a:pPr>
            <a:r>
              <a:rPr lang="en-GB" sz="1200">
                <a:solidFill>
                  <a:schemeClr val="accent3"/>
                </a:solidFill>
                <a:latin typeface="Proxima Nova"/>
                <a:ea typeface="Proxima Nova"/>
                <a:cs typeface="Proxima Nova"/>
                <a:sym typeface="Proxima Nova"/>
              </a:rPr>
              <a:t>The second one is the classification part, with 2 fully connected layer and softmax activation. The last layer has obviously 8 output neurons.</a:t>
            </a:r>
            <a:endParaRPr sz="1200">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CNN layout</a:t>
            </a:r>
            <a:endParaRPr/>
          </a:p>
        </p:txBody>
      </p:sp>
      <p:sp>
        <p:nvSpPr>
          <p:cNvPr id="208" name="Google Shape;208;p31"/>
          <p:cNvSpPr txBox="1"/>
          <p:nvPr>
            <p:ph idx="1" type="body"/>
          </p:nvPr>
        </p:nvSpPr>
        <p:spPr>
          <a:xfrm>
            <a:off x="311700" y="1058300"/>
            <a:ext cx="3847500" cy="35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Sequential model with Convolutional layer, followed by a Relu activation layer, then a Batch Normalisation and Dropout layer. This block of layers can be repeated N times, but produced unsatisfying results for us as we increased the number of blocks.</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a:p>
        </p:txBody>
      </p:sp>
      <p:pic>
        <p:nvPicPr>
          <p:cNvPr id="209" name="Google Shape;209;p31"/>
          <p:cNvPicPr preferRelativeResize="0"/>
          <p:nvPr/>
        </p:nvPicPr>
        <p:blipFill>
          <a:blip r:embed="rId3">
            <a:alphaModFix/>
          </a:blip>
          <a:stretch>
            <a:fillRect/>
          </a:stretch>
        </p:blipFill>
        <p:spPr>
          <a:xfrm>
            <a:off x="4379925" y="1001412"/>
            <a:ext cx="4452375" cy="3624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About the project</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Aim of the project was to use a known Neural Network on a dataset of our choice. Then create our own CNN and compare it to the previous networks, running different experiments.</a:t>
            </a:r>
            <a:endParaRPr/>
          </a:p>
          <a:p>
            <a:pPr indent="-342900" lvl="0" marL="457200" rtl="0" algn="l">
              <a:spcBef>
                <a:spcPts val="0"/>
              </a:spcBef>
              <a:spcAft>
                <a:spcPts val="0"/>
              </a:spcAft>
              <a:buSzPts val="1800"/>
              <a:buChar char="●"/>
            </a:pPr>
            <a:r>
              <a:rPr lang="en-GB"/>
              <a:t>Different augmentation techniques were used.</a:t>
            </a:r>
            <a:endParaRPr/>
          </a:p>
          <a:p>
            <a:pPr indent="-342900" lvl="0" marL="457200" rtl="0" algn="l">
              <a:spcBef>
                <a:spcPts val="0"/>
              </a:spcBef>
              <a:spcAft>
                <a:spcPts val="0"/>
              </a:spcAft>
              <a:buSzPts val="1800"/>
              <a:buChar char="●"/>
            </a:pPr>
            <a:r>
              <a:rPr lang="en-GB"/>
              <a:t>2 separate networks, </a:t>
            </a:r>
            <a:r>
              <a:rPr lang="en-GB"/>
              <a:t>InceptionV3 and VGG19,</a:t>
            </a:r>
            <a:r>
              <a:rPr lang="en-GB"/>
              <a:t> were trained and tested on each type of augmentation.</a:t>
            </a:r>
            <a:endParaRPr/>
          </a:p>
          <a:p>
            <a:pPr indent="-342900" lvl="0" marL="457200" rtl="0" algn="l">
              <a:spcBef>
                <a:spcPts val="0"/>
              </a:spcBef>
              <a:spcAft>
                <a:spcPts val="0"/>
              </a:spcAft>
              <a:buSzPts val="1800"/>
              <a:buChar char="●"/>
            </a:pPr>
            <a:r>
              <a:rPr lang="en-GB"/>
              <a:t>Resnet was considered but after producing substantially bad results, we decided to remove it.</a:t>
            </a:r>
            <a:endParaRPr/>
          </a:p>
          <a:p>
            <a:pPr indent="-342900" lvl="0" marL="457200" rtl="0" algn="l">
              <a:spcBef>
                <a:spcPts val="0"/>
              </a:spcBef>
              <a:spcAft>
                <a:spcPts val="0"/>
              </a:spcAft>
              <a:buSzPts val="1800"/>
              <a:buChar char="●"/>
            </a:pPr>
            <a:r>
              <a:rPr lang="en-GB"/>
              <a:t>Code was written on a Colab python book using tensorflow framework and keras, sklearn libraries.</a:t>
            </a:r>
            <a:endParaRPr/>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Evaluation of the custom CNN</a:t>
            </a:r>
            <a:endParaRPr/>
          </a:p>
        </p:txBody>
      </p:sp>
      <p:sp>
        <p:nvSpPr>
          <p:cNvPr id="215" name="Google Shape;215;p32"/>
          <p:cNvSpPr txBox="1"/>
          <p:nvPr>
            <p:ph idx="1" type="body"/>
          </p:nvPr>
        </p:nvSpPr>
        <p:spPr>
          <a:xfrm>
            <a:off x="311700" y="1152475"/>
            <a:ext cx="536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Results of VGG trained on fully augmented Dataset</a:t>
            </a:r>
            <a:endParaRPr/>
          </a:p>
        </p:txBody>
      </p:sp>
      <p:pic>
        <p:nvPicPr>
          <p:cNvPr id="216" name="Google Shape;216;p32"/>
          <p:cNvPicPr preferRelativeResize="0"/>
          <p:nvPr/>
        </p:nvPicPr>
        <p:blipFill>
          <a:blip r:embed="rId3">
            <a:alphaModFix/>
          </a:blip>
          <a:stretch>
            <a:fillRect/>
          </a:stretch>
        </p:blipFill>
        <p:spPr>
          <a:xfrm>
            <a:off x="152400" y="1877575"/>
            <a:ext cx="4886325" cy="2619375"/>
          </a:xfrm>
          <a:prstGeom prst="rect">
            <a:avLst/>
          </a:prstGeom>
          <a:noFill/>
          <a:ln>
            <a:noFill/>
          </a:ln>
        </p:spPr>
      </p:pic>
      <p:pic>
        <p:nvPicPr>
          <p:cNvPr id="217" name="Google Shape;217;p32"/>
          <p:cNvPicPr preferRelativeResize="0"/>
          <p:nvPr/>
        </p:nvPicPr>
        <p:blipFill>
          <a:blip r:embed="rId4">
            <a:alphaModFix/>
          </a:blip>
          <a:stretch>
            <a:fillRect/>
          </a:stretch>
        </p:blipFill>
        <p:spPr>
          <a:xfrm>
            <a:off x="5191125" y="1877575"/>
            <a:ext cx="3800475" cy="277945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Custom CNN Results</a:t>
            </a:r>
            <a:endParaRPr/>
          </a:p>
        </p:txBody>
      </p:sp>
      <p:sp>
        <p:nvSpPr>
          <p:cNvPr id="223" name="Google Shape;22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4" name="Google Shape;224;p33"/>
          <p:cNvPicPr preferRelativeResize="0"/>
          <p:nvPr/>
        </p:nvPicPr>
        <p:blipFill>
          <a:blip r:embed="rId3">
            <a:alphaModFix/>
          </a:blip>
          <a:stretch>
            <a:fillRect/>
          </a:stretch>
        </p:blipFill>
        <p:spPr>
          <a:xfrm>
            <a:off x="97075" y="1017738"/>
            <a:ext cx="2251950" cy="3718724"/>
          </a:xfrm>
          <a:prstGeom prst="rect">
            <a:avLst/>
          </a:prstGeom>
          <a:noFill/>
          <a:ln>
            <a:noFill/>
          </a:ln>
        </p:spPr>
      </p:pic>
      <p:sp>
        <p:nvSpPr>
          <p:cNvPr id="225" name="Google Shape;225;p33"/>
          <p:cNvSpPr txBox="1"/>
          <p:nvPr/>
        </p:nvSpPr>
        <p:spPr>
          <a:xfrm>
            <a:off x="466275" y="4703625"/>
            <a:ext cx="20574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50">
                <a:solidFill>
                  <a:srgbClr val="212121"/>
                </a:solidFill>
                <a:highlight>
                  <a:srgbClr val="FFFFFF"/>
                </a:highlight>
                <a:latin typeface="Proxima Nova"/>
                <a:ea typeface="Proxima Nova"/>
                <a:cs typeface="Proxima Nova"/>
                <a:sym typeface="Proxima Nova"/>
              </a:rPr>
              <a:t>loss: 1.4318 - accuracy: 0.9302</a:t>
            </a:r>
            <a:endParaRPr sz="950">
              <a:latin typeface="Proxima Nova"/>
              <a:ea typeface="Proxima Nova"/>
              <a:cs typeface="Proxima Nova"/>
              <a:sym typeface="Proxima Nova"/>
            </a:endParaRPr>
          </a:p>
        </p:txBody>
      </p:sp>
      <p:pic>
        <p:nvPicPr>
          <p:cNvPr id="226" name="Google Shape;226;p33"/>
          <p:cNvPicPr preferRelativeResize="0"/>
          <p:nvPr/>
        </p:nvPicPr>
        <p:blipFill>
          <a:blip r:embed="rId4">
            <a:alphaModFix/>
          </a:blip>
          <a:stretch>
            <a:fillRect/>
          </a:stretch>
        </p:blipFill>
        <p:spPr>
          <a:xfrm>
            <a:off x="2349025" y="982213"/>
            <a:ext cx="2251950" cy="3756934"/>
          </a:xfrm>
          <a:prstGeom prst="rect">
            <a:avLst/>
          </a:prstGeom>
          <a:noFill/>
          <a:ln>
            <a:noFill/>
          </a:ln>
        </p:spPr>
      </p:pic>
      <p:sp>
        <p:nvSpPr>
          <p:cNvPr id="227" name="Google Shape;227;p33"/>
          <p:cNvSpPr txBox="1"/>
          <p:nvPr/>
        </p:nvSpPr>
        <p:spPr>
          <a:xfrm>
            <a:off x="2718225" y="4703625"/>
            <a:ext cx="20574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50">
                <a:solidFill>
                  <a:srgbClr val="212121"/>
                </a:solidFill>
                <a:highlight>
                  <a:srgbClr val="FFFFFF"/>
                </a:highlight>
                <a:latin typeface="Proxima Nova"/>
                <a:ea typeface="Proxima Nova"/>
                <a:cs typeface="Proxima Nova"/>
                <a:sym typeface="Proxima Nova"/>
              </a:rPr>
              <a:t>loss:1.9924 - accuracy: 0.2093</a:t>
            </a:r>
            <a:endParaRPr sz="950">
              <a:latin typeface="Proxima Nova"/>
              <a:ea typeface="Proxima Nova"/>
              <a:cs typeface="Proxima Nova"/>
              <a:sym typeface="Proxima Nova"/>
            </a:endParaRPr>
          </a:p>
        </p:txBody>
      </p:sp>
      <p:pic>
        <p:nvPicPr>
          <p:cNvPr id="228" name="Google Shape;228;p33"/>
          <p:cNvPicPr preferRelativeResize="0"/>
          <p:nvPr/>
        </p:nvPicPr>
        <p:blipFill>
          <a:blip r:embed="rId5">
            <a:alphaModFix/>
          </a:blip>
          <a:stretch>
            <a:fillRect/>
          </a:stretch>
        </p:blipFill>
        <p:spPr>
          <a:xfrm>
            <a:off x="4572000" y="961087"/>
            <a:ext cx="2318481" cy="3832024"/>
          </a:xfrm>
          <a:prstGeom prst="rect">
            <a:avLst/>
          </a:prstGeom>
          <a:noFill/>
          <a:ln>
            <a:noFill/>
          </a:ln>
        </p:spPr>
      </p:pic>
      <p:sp>
        <p:nvSpPr>
          <p:cNvPr id="229" name="Google Shape;229;p33"/>
          <p:cNvSpPr txBox="1"/>
          <p:nvPr/>
        </p:nvSpPr>
        <p:spPr>
          <a:xfrm>
            <a:off x="5036688" y="4703625"/>
            <a:ext cx="20574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50">
                <a:solidFill>
                  <a:srgbClr val="212121"/>
                </a:solidFill>
                <a:highlight>
                  <a:srgbClr val="FFFFFF"/>
                </a:highlight>
                <a:latin typeface="Proxima Nova"/>
                <a:ea typeface="Proxima Nova"/>
                <a:cs typeface="Proxima Nova"/>
                <a:sym typeface="Proxima Nova"/>
              </a:rPr>
              <a:t>loss: 1.3833 - accuracy: 0.9302</a:t>
            </a:r>
            <a:endParaRPr sz="950">
              <a:latin typeface="Proxima Nova"/>
              <a:ea typeface="Proxima Nova"/>
              <a:cs typeface="Proxima Nova"/>
              <a:sym typeface="Proxima Nova"/>
            </a:endParaRPr>
          </a:p>
        </p:txBody>
      </p:sp>
      <p:pic>
        <p:nvPicPr>
          <p:cNvPr id="230" name="Google Shape;230;p33"/>
          <p:cNvPicPr preferRelativeResize="0"/>
          <p:nvPr/>
        </p:nvPicPr>
        <p:blipFill>
          <a:blip r:embed="rId6">
            <a:alphaModFix/>
          </a:blip>
          <a:stretch>
            <a:fillRect/>
          </a:stretch>
        </p:blipFill>
        <p:spPr>
          <a:xfrm>
            <a:off x="6825525" y="1012313"/>
            <a:ext cx="2318475" cy="3729554"/>
          </a:xfrm>
          <a:prstGeom prst="rect">
            <a:avLst/>
          </a:prstGeom>
          <a:noFill/>
          <a:ln>
            <a:noFill/>
          </a:ln>
        </p:spPr>
      </p:pic>
      <p:sp>
        <p:nvSpPr>
          <p:cNvPr id="231" name="Google Shape;231;p33"/>
          <p:cNvSpPr txBox="1"/>
          <p:nvPr/>
        </p:nvSpPr>
        <p:spPr>
          <a:xfrm>
            <a:off x="7021000" y="4703625"/>
            <a:ext cx="20574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50">
                <a:solidFill>
                  <a:srgbClr val="212121"/>
                </a:solidFill>
                <a:highlight>
                  <a:srgbClr val="FFFFFF"/>
                </a:highlight>
                <a:latin typeface="Proxima Nova"/>
                <a:ea typeface="Proxima Nova"/>
                <a:cs typeface="Proxima Nova"/>
                <a:sym typeface="Proxima Nova"/>
              </a:rPr>
              <a:t>loss: 1.4088 - accuracy: 0.9070</a:t>
            </a:r>
            <a:endParaRPr sz="950">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Custom CNN Results</a:t>
            </a:r>
            <a:endParaRPr/>
          </a:p>
        </p:txBody>
      </p:sp>
      <p:sp>
        <p:nvSpPr>
          <p:cNvPr id="237" name="Google Shape;23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8" name="Google Shape;238;p34"/>
          <p:cNvPicPr preferRelativeResize="0"/>
          <p:nvPr/>
        </p:nvPicPr>
        <p:blipFill>
          <a:blip r:embed="rId3">
            <a:alphaModFix/>
          </a:blip>
          <a:stretch>
            <a:fillRect/>
          </a:stretch>
        </p:blipFill>
        <p:spPr>
          <a:xfrm>
            <a:off x="29675" y="1052000"/>
            <a:ext cx="2258800" cy="3617326"/>
          </a:xfrm>
          <a:prstGeom prst="rect">
            <a:avLst/>
          </a:prstGeom>
          <a:noFill/>
          <a:ln>
            <a:noFill/>
          </a:ln>
        </p:spPr>
      </p:pic>
      <p:sp>
        <p:nvSpPr>
          <p:cNvPr id="239" name="Google Shape;239;p34"/>
          <p:cNvSpPr txBox="1"/>
          <p:nvPr/>
        </p:nvSpPr>
        <p:spPr>
          <a:xfrm>
            <a:off x="253275" y="4669350"/>
            <a:ext cx="2035200" cy="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50">
                <a:solidFill>
                  <a:srgbClr val="212121"/>
                </a:solidFill>
                <a:highlight>
                  <a:srgbClr val="FFFFFF"/>
                </a:highlight>
                <a:latin typeface="Proxima Nova"/>
                <a:ea typeface="Proxima Nova"/>
                <a:cs typeface="Proxima Nova"/>
                <a:sym typeface="Proxima Nova"/>
              </a:rPr>
              <a:t>loss: 1.3280 - accuracy: 0.9535</a:t>
            </a:r>
            <a:endParaRPr sz="950">
              <a:latin typeface="Proxima Nova"/>
              <a:ea typeface="Proxima Nova"/>
              <a:cs typeface="Proxima Nova"/>
              <a:sym typeface="Proxima Nova"/>
            </a:endParaRPr>
          </a:p>
        </p:txBody>
      </p:sp>
      <p:pic>
        <p:nvPicPr>
          <p:cNvPr id="240" name="Google Shape;240;p34"/>
          <p:cNvPicPr preferRelativeResize="0"/>
          <p:nvPr/>
        </p:nvPicPr>
        <p:blipFill>
          <a:blip r:embed="rId4">
            <a:alphaModFix/>
          </a:blip>
          <a:stretch>
            <a:fillRect/>
          </a:stretch>
        </p:blipFill>
        <p:spPr>
          <a:xfrm>
            <a:off x="2229725" y="1030450"/>
            <a:ext cx="2306575" cy="3660449"/>
          </a:xfrm>
          <a:prstGeom prst="rect">
            <a:avLst/>
          </a:prstGeom>
          <a:noFill/>
          <a:ln>
            <a:noFill/>
          </a:ln>
        </p:spPr>
      </p:pic>
      <p:sp>
        <p:nvSpPr>
          <p:cNvPr id="241" name="Google Shape;241;p34"/>
          <p:cNvSpPr txBox="1"/>
          <p:nvPr/>
        </p:nvSpPr>
        <p:spPr>
          <a:xfrm>
            <a:off x="2536788" y="4669350"/>
            <a:ext cx="2035200" cy="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50">
                <a:solidFill>
                  <a:srgbClr val="212121"/>
                </a:solidFill>
                <a:highlight>
                  <a:srgbClr val="FFFFFF"/>
                </a:highlight>
                <a:latin typeface="Proxima Nova"/>
                <a:ea typeface="Proxima Nova"/>
                <a:cs typeface="Proxima Nova"/>
                <a:sym typeface="Proxima Nova"/>
              </a:rPr>
              <a:t>loss: 1.3507 - accuracy: 0.9535</a:t>
            </a:r>
            <a:endParaRPr sz="950">
              <a:latin typeface="Proxima Nova"/>
              <a:ea typeface="Proxima Nova"/>
              <a:cs typeface="Proxima Nova"/>
              <a:sym typeface="Proxima Nova"/>
            </a:endParaRPr>
          </a:p>
        </p:txBody>
      </p:sp>
      <p:pic>
        <p:nvPicPr>
          <p:cNvPr id="242" name="Google Shape;242;p34"/>
          <p:cNvPicPr preferRelativeResize="0"/>
          <p:nvPr/>
        </p:nvPicPr>
        <p:blipFill>
          <a:blip r:embed="rId5">
            <a:alphaModFix/>
          </a:blip>
          <a:stretch>
            <a:fillRect/>
          </a:stretch>
        </p:blipFill>
        <p:spPr>
          <a:xfrm>
            <a:off x="4464850" y="1030450"/>
            <a:ext cx="2345400" cy="3721450"/>
          </a:xfrm>
          <a:prstGeom prst="rect">
            <a:avLst/>
          </a:prstGeom>
          <a:noFill/>
          <a:ln>
            <a:noFill/>
          </a:ln>
        </p:spPr>
      </p:pic>
      <p:sp>
        <p:nvSpPr>
          <p:cNvPr id="243" name="Google Shape;243;p34"/>
          <p:cNvSpPr txBox="1"/>
          <p:nvPr/>
        </p:nvSpPr>
        <p:spPr>
          <a:xfrm>
            <a:off x="4715038" y="4669350"/>
            <a:ext cx="2035200" cy="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50">
                <a:solidFill>
                  <a:srgbClr val="212121"/>
                </a:solidFill>
                <a:highlight>
                  <a:srgbClr val="FFFFFF"/>
                </a:highlight>
                <a:latin typeface="Proxima Nova"/>
                <a:ea typeface="Proxima Nova"/>
                <a:cs typeface="Proxima Nova"/>
                <a:sym typeface="Proxima Nova"/>
              </a:rPr>
              <a:t>loss: 1.3370 - accuracy: 0.9535</a:t>
            </a:r>
            <a:endParaRPr sz="950">
              <a:latin typeface="Proxima Nova"/>
              <a:ea typeface="Proxima Nova"/>
              <a:cs typeface="Proxima Nova"/>
              <a:sym typeface="Proxima Nova"/>
            </a:endParaRPr>
          </a:p>
        </p:txBody>
      </p:sp>
      <p:pic>
        <p:nvPicPr>
          <p:cNvPr id="244" name="Google Shape;244;p34"/>
          <p:cNvPicPr preferRelativeResize="0"/>
          <p:nvPr/>
        </p:nvPicPr>
        <p:blipFill>
          <a:blip r:embed="rId6">
            <a:alphaModFix/>
          </a:blip>
          <a:stretch>
            <a:fillRect/>
          </a:stretch>
        </p:blipFill>
        <p:spPr>
          <a:xfrm>
            <a:off x="6750250" y="999950"/>
            <a:ext cx="2345401" cy="3721450"/>
          </a:xfrm>
          <a:prstGeom prst="rect">
            <a:avLst/>
          </a:prstGeom>
          <a:noFill/>
          <a:ln>
            <a:noFill/>
          </a:ln>
        </p:spPr>
      </p:pic>
      <p:sp>
        <p:nvSpPr>
          <p:cNvPr id="245" name="Google Shape;245;p34"/>
          <p:cNvSpPr txBox="1"/>
          <p:nvPr/>
        </p:nvSpPr>
        <p:spPr>
          <a:xfrm>
            <a:off x="6893288" y="4669350"/>
            <a:ext cx="2035200" cy="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50">
                <a:solidFill>
                  <a:srgbClr val="212121"/>
                </a:solidFill>
                <a:highlight>
                  <a:srgbClr val="FFFFFF"/>
                </a:highlight>
                <a:latin typeface="Proxima Nova"/>
                <a:ea typeface="Proxima Nova"/>
                <a:cs typeface="Proxima Nova"/>
                <a:sym typeface="Proxima Nova"/>
              </a:rPr>
              <a:t>loss: 1.3324 - accuracy: 0.9535</a:t>
            </a:r>
            <a:endParaRPr sz="950">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idx="1" type="body"/>
          </p:nvPr>
        </p:nvSpPr>
        <p:spPr>
          <a:xfrm>
            <a:off x="311700" y="1152475"/>
            <a:ext cx="8520600" cy="37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Overall our CNN performed surprisingly well, although the loss is very high compared to the other two Networks. This could be due to the unbalanced nature of the data, as in the plain dataset there is only 1 image in “</a:t>
            </a:r>
            <a:r>
              <a:rPr lang="en-GB"/>
              <a:t>Density4Malignant”. Such dataset could have resulted in overfitting. </a:t>
            </a:r>
            <a:endParaRPr>
              <a:solidFill>
                <a:srgbClr val="FF9900"/>
              </a:solidFill>
            </a:endParaRPr>
          </a:p>
          <a:p>
            <a:pPr indent="0" lvl="0" marL="0" rtl="0" algn="l">
              <a:spcBef>
                <a:spcPts val="1600"/>
              </a:spcBef>
              <a:spcAft>
                <a:spcPts val="0"/>
              </a:spcAft>
              <a:buNone/>
            </a:pPr>
            <a:r>
              <a:rPr lang="en-GB"/>
              <a:t>In this case brightness and horizontal flip were equally good, with a higher accuracy than the other augmentations. </a:t>
            </a:r>
            <a:endParaRPr/>
          </a:p>
          <a:p>
            <a:pPr indent="0" lvl="0" marL="0" rtl="0" algn="l">
              <a:spcBef>
                <a:spcPts val="1600"/>
              </a:spcBef>
              <a:spcAft>
                <a:spcPts val="0"/>
              </a:spcAft>
              <a:buNone/>
            </a:pPr>
            <a:r>
              <a:rPr lang="en-GB"/>
              <a:t>CNN2 was a model created with multiple “standard” blocks instead of just the one. This can be seen to perform worse overall, especially on the plain dataset where accuracy plummets.</a:t>
            </a:r>
            <a:endParaRPr/>
          </a:p>
          <a:p>
            <a:pPr indent="0" lvl="0" marL="0" rtl="0" algn="l">
              <a:spcBef>
                <a:spcPts val="1600"/>
              </a:spcBef>
              <a:spcAft>
                <a:spcPts val="1600"/>
              </a:spcAft>
              <a:buNone/>
            </a:pPr>
            <a:r>
              <a:t/>
            </a:r>
            <a:endParaRPr>
              <a:solidFill>
                <a:srgbClr val="000000"/>
              </a:solidFill>
            </a:endParaRPr>
          </a:p>
        </p:txBody>
      </p:sp>
      <p:sp>
        <p:nvSpPr>
          <p:cNvPr id="251" name="Google Shape;25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Considerations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a:t>
            </a:r>
            <a:endParaRPr/>
          </a:p>
        </p:txBody>
      </p:sp>
      <p:sp>
        <p:nvSpPr>
          <p:cNvPr id="257" name="Google Shape;25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https://arxiv.org/pdf/1910.13757.pdf</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185750" y="277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Dataset</a:t>
            </a:r>
            <a:endParaRPr/>
          </a:p>
        </p:txBody>
      </p:sp>
      <p:pic>
        <p:nvPicPr>
          <p:cNvPr id="73" name="Google Shape;73;p15"/>
          <p:cNvPicPr preferRelativeResize="0"/>
          <p:nvPr/>
        </p:nvPicPr>
        <p:blipFill>
          <a:blip r:embed="rId3">
            <a:alphaModFix/>
          </a:blip>
          <a:stretch>
            <a:fillRect/>
          </a:stretch>
        </p:blipFill>
        <p:spPr>
          <a:xfrm>
            <a:off x="6487100" y="2380225"/>
            <a:ext cx="2656899" cy="2616300"/>
          </a:xfrm>
          <a:prstGeom prst="rect">
            <a:avLst/>
          </a:prstGeom>
          <a:noFill/>
          <a:ln>
            <a:noFill/>
          </a:ln>
        </p:spPr>
      </p:pic>
      <p:sp>
        <p:nvSpPr>
          <p:cNvPr id="74" name="Google Shape;74;p15"/>
          <p:cNvSpPr txBox="1"/>
          <p:nvPr>
            <p:ph idx="1" type="body"/>
          </p:nvPr>
        </p:nvSpPr>
        <p:spPr>
          <a:xfrm>
            <a:off x="185750" y="8095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Daset (</a:t>
            </a:r>
            <a:r>
              <a:rPr lang="en-GB" u="sng">
                <a:solidFill>
                  <a:schemeClr val="hlink"/>
                </a:solidFill>
                <a:hlinkClick r:id="rId4"/>
              </a:rPr>
              <a:t>http://dx.doi.org/10.17632/x7bvzv6cvr.1</a:t>
            </a:r>
            <a:r>
              <a:rPr lang="en-GB"/>
              <a:t>) contains 213 different mammographies (taken from INbreast database) labeled with 8 different classes. The eight categories are:</a:t>
            </a:r>
            <a:endParaRPr/>
          </a:p>
          <a:p>
            <a:pPr indent="-323850" lvl="0" marL="457200" rtl="0" algn="l">
              <a:spcBef>
                <a:spcPts val="1600"/>
              </a:spcBef>
              <a:spcAft>
                <a:spcPts val="0"/>
              </a:spcAft>
              <a:buSzPts val="1500"/>
              <a:buChar char="●"/>
            </a:pPr>
            <a:r>
              <a:rPr lang="en-GB" sz="1500"/>
              <a:t>breast density is 1 and breast mass is benign (Density1+Benign)</a:t>
            </a:r>
            <a:endParaRPr sz="1500"/>
          </a:p>
          <a:p>
            <a:pPr indent="-323850" lvl="0" marL="457200" rtl="0" algn="l">
              <a:spcBef>
                <a:spcPts val="0"/>
              </a:spcBef>
              <a:spcAft>
                <a:spcPts val="0"/>
              </a:spcAft>
              <a:buSzPts val="1500"/>
              <a:buChar char="●"/>
            </a:pPr>
            <a:r>
              <a:rPr lang="en-GB" sz="1500"/>
              <a:t>breast density is 1 and breast mass is malignant (Density1+Malignant)</a:t>
            </a:r>
            <a:endParaRPr sz="1500"/>
          </a:p>
          <a:p>
            <a:pPr indent="-323850" lvl="0" marL="457200" rtl="0" algn="l">
              <a:spcBef>
                <a:spcPts val="0"/>
              </a:spcBef>
              <a:spcAft>
                <a:spcPts val="0"/>
              </a:spcAft>
              <a:buSzPts val="1500"/>
              <a:buChar char="●"/>
            </a:pPr>
            <a:r>
              <a:rPr lang="en-GB" sz="1500"/>
              <a:t>breast density is 2 and breast mass is benign (Density2+Benign)</a:t>
            </a:r>
            <a:endParaRPr sz="1500"/>
          </a:p>
          <a:p>
            <a:pPr indent="-323850" lvl="0" marL="457200" rtl="0" algn="l">
              <a:spcBef>
                <a:spcPts val="0"/>
              </a:spcBef>
              <a:spcAft>
                <a:spcPts val="0"/>
              </a:spcAft>
              <a:buSzPts val="1500"/>
              <a:buChar char="●"/>
            </a:pPr>
            <a:r>
              <a:rPr lang="en-GB" sz="1500"/>
              <a:t>breast density is 2 and breast mass is malignant (Density2+Malignant)</a:t>
            </a:r>
            <a:endParaRPr sz="1500"/>
          </a:p>
          <a:p>
            <a:pPr indent="-323850" lvl="0" marL="457200" rtl="0" algn="l">
              <a:spcBef>
                <a:spcPts val="0"/>
              </a:spcBef>
              <a:spcAft>
                <a:spcPts val="0"/>
              </a:spcAft>
              <a:buSzPts val="1500"/>
              <a:buChar char="●"/>
            </a:pPr>
            <a:r>
              <a:rPr lang="en-GB" sz="1500"/>
              <a:t>breast density is 3 and breast mass is benign (Density3+Benign)</a:t>
            </a:r>
            <a:endParaRPr sz="1500"/>
          </a:p>
          <a:p>
            <a:pPr indent="-323850" lvl="0" marL="457200" rtl="0" algn="l">
              <a:spcBef>
                <a:spcPts val="0"/>
              </a:spcBef>
              <a:spcAft>
                <a:spcPts val="0"/>
              </a:spcAft>
              <a:buSzPts val="1500"/>
              <a:buChar char="●"/>
            </a:pPr>
            <a:r>
              <a:rPr lang="en-GB" sz="1500"/>
              <a:t>breast density is 3 and breast mass is malignant (Density3+Malignant)</a:t>
            </a:r>
            <a:endParaRPr sz="1500"/>
          </a:p>
          <a:p>
            <a:pPr indent="-323850" lvl="0" marL="457200" rtl="0" algn="l">
              <a:spcBef>
                <a:spcPts val="0"/>
              </a:spcBef>
              <a:spcAft>
                <a:spcPts val="0"/>
              </a:spcAft>
              <a:buSzPts val="1500"/>
              <a:buChar char="●"/>
            </a:pPr>
            <a:r>
              <a:rPr lang="en-GB" sz="1500"/>
              <a:t>breast density is 4 and breast mass is benign (Density4+Benign)</a:t>
            </a:r>
            <a:endParaRPr sz="1500"/>
          </a:p>
          <a:p>
            <a:pPr indent="-323850" lvl="0" marL="457200" rtl="0" algn="l">
              <a:spcBef>
                <a:spcPts val="0"/>
              </a:spcBef>
              <a:spcAft>
                <a:spcPts val="0"/>
              </a:spcAft>
              <a:buSzPts val="1500"/>
              <a:buChar char="●"/>
            </a:pPr>
            <a:r>
              <a:rPr lang="en-GB" sz="1500"/>
              <a:t>breast density is 4 and breast mass is malignant (Density4+Malignant).</a:t>
            </a:r>
            <a:endParaRPr sz="1500"/>
          </a:p>
          <a:p>
            <a:pPr indent="0" lvl="0" marL="0" rtl="0" algn="l">
              <a:spcBef>
                <a:spcPts val="1200"/>
              </a:spcBef>
              <a:spcAft>
                <a:spcPts val="1200"/>
              </a:spcAft>
              <a:buNone/>
            </a:pPr>
            <a:r>
              <a:rPr lang="en-GB" sz="1500"/>
              <a:t>Each mammography of the Dataset is a 224x224 black and white image.</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8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Splitting the dataset</a:t>
            </a:r>
            <a:endParaRPr/>
          </a:p>
        </p:txBody>
      </p:sp>
      <p:sp>
        <p:nvSpPr>
          <p:cNvPr id="80" name="Google Shape;80;p16"/>
          <p:cNvSpPr txBox="1"/>
          <p:nvPr>
            <p:ph idx="1" type="body"/>
          </p:nvPr>
        </p:nvSpPr>
        <p:spPr>
          <a:xfrm>
            <a:off x="311700" y="506875"/>
            <a:ext cx="8520600" cy="99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Dataset initially was not splitted in train/test, so we splitted it with ratio 80/20. Finally we ha</a:t>
            </a:r>
            <a:r>
              <a:rPr lang="en-GB"/>
              <a:t>ve </a:t>
            </a:r>
            <a:r>
              <a:rPr lang="en-GB">
                <a:solidFill>
                  <a:srgbClr val="666666"/>
                </a:solidFill>
                <a:highlight>
                  <a:srgbClr val="FFFFFF"/>
                </a:highlight>
              </a:rPr>
              <a:t>169 images belonging to 8 classes for the train set and 44 images for the test set, </a:t>
            </a:r>
            <a:r>
              <a:rPr lang="en-GB">
                <a:solidFill>
                  <a:srgbClr val="666666"/>
                </a:solidFill>
                <a:highlight>
                  <a:srgbClr val="FFFFFF"/>
                </a:highlight>
              </a:rPr>
              <a:t>divided</a:t>
            </a:r>
            <a:r>
              <a:rPr lang="en-GB">
                <a:solidFill>
                  <a:srgbClr val="666666"/>
                </a:solidFill>
                <a:highlight>
                  <a:srgbClr val="FFFFFF"/>
                </a:highlight>
              </a:rPr>
              <a:t> like this:</a:t>
            </a:r>
            <a:endParaRPr>
              <a:solidFill>
                <a:srgbClr val="666666"/>
              </a:solidFill>
              <a:highlight>
                <a:srgbClr val="FFFFFF"/>
              </a:highlight>
            </a:endParaRPr>
          </a:p>
          <a:p>
            <a:pPr indent="0" lvl="0" marL="0" rtl="0" algn="l">
              <a:spcBef>
                <a:spcPts val="1600"/>
              </a:spcBef>
              <a:spcAft>
                <a:spcPts val="1600"/>
              </a:spcAft>
              <a:buNone/>
            </a:pPr>
            <a:r>
              <a:t/>
            </a:r>
            <a:endParaRPr>
              <a:solidFill>
                <a:srgbClr val="666666"/>
              </a:solidFill>
              <a:highlight>
                <a:srgbClr val="FFFFFF"/>
              </a:highlight>
            </a:endParaRPr>
          </a:p>
        </p:txBody>
      </p:sp>
      <p:graphicFrame>
        <p:nvGraphicFramePr>
          <p:cNvPr id="81" name="Google Shape;81;p16"/>
          <p:cNvGraphicFramePr/>
          <p:nvPr/>
        </p:nvGraphicFramePr>
        <p:xfrm>
          <a:off x="959475" y="1505950"/>
          <a:ext cx="3000000" cy="3000000"/>
        </p:xfrm>
        <a:graphic>
          <a:graphicData uri="http://schemas.openxmlformats.org/drawingml/2006/table">
            <a:tbl>
              <a:tblPr>
                <a:noFill/>
                <a:tableStyleId>{59521F2C-DA5A-4D8E-AE35-5DB2E621734C}</a:tableStyleId>
              </a:tblPr>
              <a:tblGrid>
                <a:gridCol w="2332525"/>
                <a:gridCol w="2332525"/>
                <a:gridCol w="2332525"/>
              </a:tblGrid>
              <a:tr h="373850">
                <a:tc>
                  <a:txBody>
                    <a:bodyPr/>
                    <a:lstStyle/>
                    <a:p>
                      <a:pPr indent="0" lvl="0" marL="0" rtl="0" algn="l">
                        <a:spcBef>
                          <a:spcPts val="0"/>
                        </a:spcBef>
                        <a:spcAft>
                          <a:spcPts val="0"/>
                        </a:spcAft>
                        <a:buNone/>
                      </a:pPr>
                      <a:r>
                        <a:t/>
                      </a:r>
                      <a:endParaRPr>
                        <a:solidFill>
                          <a:srgbClr val="43434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GB">
                          <a:solidFill>
                            <a:srgbClr val="434343"/>
                          </a:solidFill>
                          <a:latin typeface="Proxima Nova"/>
                          <a:ea typeface="Proxima Nova"/>
                          <a:cs typeface="Proxima Nova"/>
                          <a:sym typeface="Proxima Nova"/>
                        </a:rPr>
                        <a:t>Train</a:t>
                      </a:r>
                      <a:endParaRPr>
                        <a:solidFill>
                          <a:srgbClr val="43434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GB">
                          <a:solidFill>
                            <a:srgbClr val="434343"/>
                          </a:solidFill>
                          <a:latin typeface="Proxima Nova"/>
                          <a:ea typeface="Proxima Nova"/>
                          <a:cs typeface="Proxima Nova"/>
                          <a:sym typeface="Proxima Nova"/>
                        </a:rPr>
                        <a:t>Test</a:t>
                      </a:r>
                      <a:endParaRPr>
                        <a:solidFill>
                          <a:srgbClr val="434343"/>
                        </a:solidFill>
                        <a:latin typeface="Proxima Nova"/>
                        <a:ea typeface="Proxima Nova"/>
                        <a:cs typeface="Proxima Nova"/>
                        <a:sym typeface="Proxima Nova"/>
                      </a:endParaRPr>
                    </a:p>
                  </a:txBody>
                  <a:tcPr marT="91425" marB="91425" marR="91425" marL="91425"/>
                </a:tc>
              </a:tr>
              <a:tr h="370275">
                <a:tc>
                  <a:txBody>
                    <a:bodyPr/>
                    <a:lstStyle/>
                    <a:p>
                      <a:pPr indent="0" lvl="0" marL="0" rtl="0" algn="l">
                        <a:spcBef>
                          <a:spcPts val="0"/>
                        </a:spcBef>
                        <a:spcAft>
                          <a:spcPts val="0"/>
                        </a:spcAft>
                        <a:buNone/>
                      </a:pPr>
                      <a:r>
                        <a:rPr lang="en-GB">
                          <a:solidFill>
                            <a:srgbClr val="434343"/>
                          </a:solidFill>
                          <a:latin typeface="Proxima Nova"/>
                          <a:ea typeface="Proxima Nova"/>
                          <a:cs typeface="Proxima Nova"/>
                          <a:sym typeface="Proxima Nova"/>
                        </a:rPr>
                        <a:t>Density 1 Malignant</a:t>
                      </a:r>
                      <a:endParaRPr>
                        <a:solidFill>
                          <a:srgbClr val="43434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GB">
                          <a:solidFill>
                            <a:srgbClr val="434343"/>
                          </a:solidFill>
                        </a:rPr>
                        <a:t>48</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GB">
                          <a:solidFill>
                            <a:srgbClr val="434343"/>
                          </a:solidFill>
                        </a:rPr>
                        <a:t>12</a:t>
                      </a:r>
                      <a:endParaRPr>
                        <a:solidFill>
                          <a:srgbClr val="434343"/>
                        </a:solidFill>
                      </a:endParaRPr>
                    </a:p>
                  </a:txBody>
                  <a:tcPr marT="91425" marB="91425" marR="91425" marL="91425"/>
                </a:tc>
              </a:tr>
              <a:tr h="370275">
                <a:tc>
                  <a:txBody>
                    <a:bodyPr/>
                    <a:lstStyle/>
                    <a:p>
                      <a:pPr indent="0" lvl="0" marL="0" rtl="0" algn="l">
                        <a:spcBef>
                          <a:spcPts val="0"/>
                        </a:spcBef>
                        <a:spcAft>
                          <a:spcPts val="0"/>
                        </a:spcAft>
                        <a:buNone/>
                      </a:pPr>
                      <a:r>
                        <a:rPr lang="en-GB">
                          <a:solidFill>
                            <a:srgbClr val="434343"/>
                          </a:solidFill>
                          <a:latin typeface="Proxima Nova"/>
                          <a:ea typeface="Proxima Nova"/>
                          <a:cs typeface="Proxima Nova"/>
                          <a:sym typeface="Proxima Nova"/>
                        </a:rPr>
                        <a:t>Density 1 Benign</a:t>
                      </a:r>
                      <a:endParaRPr/>
                    </a:p>
                  </a:txBody>
                  <a:tcPr marT="91425" marB="91425" marR="91425" marL="91425"/>
                </a:tc>
                <a:tc>
                  <a:txBody>
                    <a:bodyPr/>
                    <a:lstStyle/>
                    <a:p>
                      <a:pPr indent="0" lvl="0" marL="0" rtl="0" algn="l">
                        <a:spcBef>
                          <a:spcPts val="0"/>
                        </a:spcBef>
                        <a:spcAft>
                          <a:spcPts val="0"/>
                        </a:spcAft>
                        <a:buNone/>
                      </a:pPr>
                      <a:r>
                        <a:rPr lang="en-GB">
                          <a:solidFill>
                            <a:srgbClr val="434343"/>
                          </a:solidFill>
                        </a:rPr>
                        <a:t>19</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GB">
                          <a:solidFill>
                            <a:srgbClr val="434343"/>
                          </a:solidFill>
                        </a:rPr>
                        <a:t>5</a:t>
                      </a:r>
                      <a:endParaRPr>
                        <a:solidFill>
                          <a:srgbClr val="434343"/>
                        </a:solidFill>
                      </a:endParaRPr>
                    </a:p>
                  </a:txBody>
                  <a:tcPr marT="91425" marB="91425" marR="91425" marL="91425"/>
                </a:tc>
              </a:tr>
              <a:tr h="370275">
                <a:tc>
                  <a:txBody>
                    <a:bodyPr/>
                    <a:lstStyle/>
                    <a:p>
                      <a:pPr indent="0" lvl="0" marL="0" rtl="0" algn="l">
                        <a:spcBef>
                          <a:spcPts val="0"/>
                        </a:spcBef>
                        <a:spcAft>
                          <a:spcPts val="0"/>
                        </a:spcAft>
                        <a:buNone/>
                      </a:pPr>
                      <a:r>
                        <a:rPr lang="en-GB">
                          <a:solidFill>
                            <a:srgbClr val="434343"/>
                          </a:solidFill>
                          <a:latin typeface="Proxima Nova"/>
                          <a:ea typeface="Proxima Nova"/>
                          <a:cs typeface="Proxima Nova"/>
                          <a:sym typeface="Proxima Nova"/>
                        </a:rPr>
                        <a:t>Density 2 Malignant</a:t>
                      </a:r>
                      <a:endParaRPr/>
                    </a:p>
                  </a:txBody>
                  <a:tcPr marT="91425" marB="91425" marR="91425" marL="91425"/>
                </a:tc>
                <a:tc>
                  <a:txBody>
                    <a:bodyPr/>
                    <a:lstStyle/>
                    <a:p>
                      <a:pPr indent="0" lvl="0" marL="0" rtl="0" algn="l">
                        <a:spcBef>
                          <a:spcPts val="0"/>
                        </a:spcBef>
                        <a:spcAft>
                          <a:spcPts val="0"/>
                        </a:spcAft>
                        <a:buNone/>
                      </a:pPr>
                      <a:r>
                        <a:rPr lang="en-GB">
                          <a:solidFill>
                            <a:srgbClr val="434343"/>
                          </a:solidFill>
                        </a:rPr>
                        <a:t>51</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GB">
                          <a:solidFill>
                            <a:srgbClr val="434343"/>
                          </a:solidFill>
                        </a:rPr>
                        <a:t>13</a:t>
                      </a:r>
                      <a:endParaRPr>
                        <a:solidFill>
                          <a:srgbClr val="434343"/>
                        </a:solidFill>
                      </a:endParaRPr>
                    </a:p>
                  </a:txBody>
                  <a:tcPr marT="91425" marB="91425" marR="91425" marL="91425"/>
                </a:tc>
              </a:tr>
              <a:tr h="370275">
                <a:tc>
                  <a:txBody>
                    <a:bodyPr/>
                    <a:lstStyle/>
                    <a:p>
                      <a:pPr indent="0" lvl="0" marL="0" rtl="0" algn="l">
                        <a:spcBef>
                          <a:spcPts val="0"/>
                        </a:spcBef>
                        <a:spcAft>
                          <a:spcPts val="0"/>
                        </a:spcAft>
                        <a:buNone/>
                      </a:pPr>
                      <a:r>
                        <a:rPr lang="en-GB">
                          <a:solidFill>
                            <a:srgbClr val="434343"/>
                          </a:solidFill>
                          <a:latin typeface="Proxima Nova"/>
                          <a:ea typeface="Proxima Nova"/>
                          <a:cs typeface="Proxima Nova"/>
                          <a:sym typeface="Proxima Nova"/>
                        </a:rPr>
                        <a:t>Density 2 Benign</a:t>
                      </a:r>
                      <a:endParaRPr/>
                    </a:p>
                  </a:txBody>
                  <a:tcPr marT="91425" marB="91425" marR="91425" marL="91425"/>
                </a:tc>
                <a:tc>
                  <a:txBody>
                    <a:bodyPr/>
                    <a:lstStyle/>
                    <a:p>
                      <a:pPr indent="0" lvl="0" marL="0" rtl="0" algn="l">
                        <a:spcBef>
                          <a:spcPts val="0"/>
                        </a:spcBef>
                        <a:spcAft>
                          <a:spcPts val="0"/>
                        </a:spcAft>
                        <a:buNone/>
                      </a:pPr>
                      <a:r>
                        <a:rPr lang="en-GB">
                          <a:solidFill>
                            <a:srgbClr val="434343"/>
                          </a:solidFill>
                        </a:rPr>
                        <a:t>6</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GB">
                          <a:solidFill>
                            <a:srgbClr val="434343"/>
                          </a:solidFill>
                        </a:rPr>
                        <a:t>2</a:t>
                      </a:r>
                      <a:endParaRPr>
                        <a:solidFill>
                          <a:srgbClr val="434343"/>
                        </a:solidFill>
                      </a:endParaRPr>
                    </a:p>
                  </a:txBody>
                  <a:tcPr marT="91425" marB="91425" marR="91425" marL="91425"/>
                </a:tc>
              </a:tr>
              <a:tr h="370275">
                <a:tc>
                  <a:txBody>
                    <a:bodyPr/>
                    <a:lstStyle/>
                    <a:p>
                      <a:pPr indent="0" lvl="0" marL="0" rtl="0" algn="l">
                        <a:spcBef>
                          <a:spcPts val="0"/>
                        </a:spcBef>
                        <a:spcAft>
                          <a:spcPts val="0"/>
                        </a:spcAft>
                        <a:buNone/>
                      </a:pPr>
                      <a:r>
                        <a:rPr lang="en-GB">
                          <a:solidFill>
                            <a:srgbClr val="434343"/>
                          </a:solidFill>
                          <a:latin typeface="Proxima Nova"/>
                          <a:ea typeface="Proxima Nova"/>
                          <a:cs typeface="Proxima Nova"/>
                          <a:sym typeface="Proxima Nova"/>
                        </a:rPr>
                        <a:t>Density 3 Malignant</a:t>
                      </a:r>
                      <a:endParaRPr/>
                    </a:p>
                  </a:txBody>
                  <a:tcPr marT="91425" marB="91425" marR="91425" marL="91425"/>
                </a:tc>
                <a:tc>
                  <a:txBody>
                    <a:bodyPr/>
                    <a:lstStyle/>
                    <a:p>
                      <a:pPr indent="0" lvl="0" marL="0" rtl="0" algn="l">
                        <a:spcBef>
                          <a:spcPts val="0"/>
                        </a:spcBef>
                        <a:spcAft>
                          <a:spcPts val="0"/>
                        </a:spcAft>
                        <a:buNone/>
                      </a:pPr>
                      <a:r>
                        <a:rPr lang="en-GB">
                          <a:solidFill>
                            <a:srgbClr val="434343"/>
                          </a:solidFill>
                        </a:rPr>
                        <a:t>13</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GB">
                          <a:solidFill>
                            <a:srgbClr val="434343"/>
                          </a:solidFill>
                        </a:rPr>
                        <a:t>3</a:t>
                      </a:r>
                      <a:endParaRPr>
                        <a:solidFill>
                          <a:srgbClr val="434343"/>
                        </a:solidFill>
                      </a:endParaRPr>
                    </a:p>
                  </a:txBody>
                  <a:tcPr marT="91425" marB="91425" marR="91425" marL="91425"/>
                </a:tc>
              </a:tr>
              <a:tr h="370275">
                <a:tc>
                  <a:txBody>
                    <a:bodyPr/>
                    <a:lstStyle/>
                    <a:p>
                      <a:pPr indent="0" lvl="0" marL="0" rtl="0" algn="l">
                        <a:spcBef>
                          <a:spcPts val="0"/>
                        </a:spcBef>
                        <a:spcAft>
                          <a:spcPts val="0"/>
                        </a:spcAft>
                        <a:buNone/>
                      </a:pPr>
                      <a:r>
                        <a:rPr lang="en-GB">
                          <a:solidFill>
                            <a:srgbClr val="434343"/>
                          </a:solidFill>
                          <a:latin typeface="Proxima Nova"/>
                          <a:ea typeface="Proxima Nova"/>
                          <a:cs typeface="Proxima Nova"/>
                          <a:sym typeface="Proxima Nova"/>
                        </a:rPr>
                        <a:t>Density 3 Benign</a:t>
                      </a:r>
                      <a:endParaRPr/>
                    </a:p>
                  </a:txBody>
                  <a:tcPr marT="91425" marB="91425" marR="91425" marL="91425"/>
                </a:tc>
                <a:tc>
                  <a:txBody>
                    <a:bodyPr/>
                    <a:lstStyle/>
                    <a:p>
                      <a:pPr indent="0" lvl="0" marL="0" rtl="0" algn="l">
                        <a:spcBef>
                          <a:spcPts val="0"/>
                        </a:spcBef>
                        <a:spcAft>
                          <a:spcPts val="0"/>
                        </a:spcAft>
                        <a:buNone/>
                      </a:pPr>
                      <a:r>
                        <a:rPr lang="en-GB">
                          <a:solidFill>
                            <a:srgbClr val="434343"/>
                          </a:solidFill>
                        </a:rPr>
                        <a:t>21</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GB">
                          <a:solidFill>
                            <a:srgbClr val="434343"/>
                          </a:solidFill>
                        </a:rPr>
                        <a:t>5</a:t>
                      </a:r>
                      <a:endParaRPr>
                        <a:solidFill>
                          <a:srgbClr val="434343"/>
                        </a:solidFill>
                      </a:endParaRPr>
                    </a:p>
                  </a:txBody>
                  <a:tcPr marT="91425" marB="91425" marR="91425" marL="91425"/>
                </a:tc>
              </a:tr>
              <a:tr h="370275">
                <a:tc>
                  <a:txBody>
                    <a:bodyPr/>
                    <a:lstStyle/>
                    <a:p>
                      <a:pPr indent="0" lvl="0" marL="0" rtl="0" algn="l">
                        <a:spcBef>
                          <a:spcPts val="0"/>
                        </a:spcBef>
                        <a:spcAft>
                          <a:spcPts val="0"/>
                        </a:spcAft>
                        <a:buNone/>
                      </a:pPr>
                      <a:r>
                        <a:rPr lang="en-GB">
                          <a:solidFill>
                            <a:srgbClr val="434343"/>
                          </a:solidFill>
                          <a:latin typeface="Proxima Nova"/>
                          <a:ea typeface="Proxima Nova"/>
                          <a:cs typeface="Proxima Nova"/>
                          <a:sym typeface="Proxima Nova"/>
                        </a:rPr>
                        <a:t>Density 4 Malignant</a:t>
                      </a:r>
                      <a:endParaRPr/>
                    </a:p>
                  </a:txBody>
                  <a:tcPr marT="91425" marB="91425" marR="91425" marL="91425"/>
                </a:tc>
                <a:tc>
                  <a:txBody>
                    <a:bodyPr/>
                    <a:lstStyle/>
                    <a:p>
                      <a:pPr indent="0" lvl="0" marL="0" rtl="0" algn="l">
                        <a:spcBef>
                          <a:spcPts val="0"/>
                        </a:spcBef>
                        <a:spcAft>
                          <a:spcPts val="0"/>
                        </a:spcAft>
                        <a:buNone/>
                      </a:pPr>
                      <a:r>
                        <a:rPr lang="en-GB">
                          <a:solidFill>
                            <a:srgbClr val="434343"/>
                          </a:solidFill>
                        </a:rPr>
                        <a:t>1</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GB">
                          <a:solidFill>
                            <a:srgbClr val="434343"/>
                          </a:solidFill>
                        </a:rPr>
                        <a:t>1</a:t>
                      </a:r>
                      <a:endParaRPr>
                        <a:solidFill>
                          <a:srgbClr val="434343"/>
                        </a:solidFill>
                      </a:endParaRPr>
                    </a:p>
                  </a:txBody>
                  <a:tcPr marT="91425" marB="91425" marR="91425" marL="91425"/>
                </a:tc>
              </a:tr>
              <a:tr h="370275">
                <a:tc>
                  <a:txBody>
                    <a:bodyPr/>
                    <a:lstStyle/>
                    <a:p>
                      <a:pPr indent="0" lvl="0" marL="0" rtl="0" algn="l">
                        <a:spcBef>
                          <a:spcPts val="0"/>
                        </a:spcBef>
                        <a:spcAft>
                          <a:spcPts val="0"/>
                        </a:spcAft>
                        <a:buNone/>
                      </a:pPr>
                      <a:r>
                        <a:rPr lang="en-GB">
                          <a:solidFill>
                            <a:srgbClr val="434343"/>
                          </a:solidFill>
                          <a:latin typeface="Proxima Nova"/>
                          <a:ea typeface="Proxima Nova"/>
                          <a:cs typeface="Proxima Nova"/>
                          <a:sym typeface="Proxima Nova"/>
                        </a:rPr>
                        <a:t>Density 4 Benign</a:t>
                      </a:r>
                      <a:endParaRPr/>
                    </a:p>
                  </a:txBody>
                  <a:tcPr marT="91425" marB="91425" marR="91425" marL="91425"/>
                </a:tc>
                <a:tc>
                  <a:txBody>
                    <a:bodyPr/>
                    <a:lstStyle/>
                    <a:p>
                      <a:pPr indent="0" lvl="0" marL="0" rtl="0" algn="l">
                        <a:spcBef>
                          <a:spcPts val="0"/>
                        </a:spcBef>
                        <a:spcAft>
                          <a:spcPts val="0"/>
                        </a:spcAft>
                        <a:buNone/>
                      </a:pPr>
                      <a:r>
                        <a:rPr lang="en-GB">
                          <a:solidFill>
                            <a:srgbClr val="434343"/>
                          </a:solidFill>
                        </a:rPr>
                        <a:t>10</a:t>
                      </a:r>
                      <a:endParaRPr>
                        <a:solidFill>
                          <a:srgbClr val="434343"/>
                        </a:solidFill>
                      </a:endParaRPr>
                    </a:p>
                  </a:txBody>
                  <a:tcPr marT="91425" marB="91425" marR="91425" marL="91425"/>
                </a:tc>
                <a:tc>
                  <a:txBody>
                    <a:bodyPr/>
                    <a:lstStyle/>
                    <a:p>
                      <a:pPr indent="0" lvl="0" marL="0" rtl="0" algn="l">
                        <a:spcBef>
                          <a:spcPts val="0"/>
                        </a:spcBef>
                        <a:spcAft>
                          <a:spcPts val="0"/>
                        </a:spcAft>
                        <a:buNone/>
                      </a:pPr>
                      <a:r>
                        <a:rPr lang="en-GB">
                          <a:solidFill>
                            <a:srgbClr val="434343"/>
                          </a:solidFill>
                        </a:rPr>
                        <a:t>2</a:t>
                      </a:r>
                      <a:endParaRPr>
                        <a:solidFill>
                          <a:srgbClr val="434343"/>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Augmentations</a:t>
            </a:r>
            <a:endParaRPr/>
          </a:p>
        </p:txBody>
      </p:sp>
      <p:pic>
        <p:nvPicPr>
          <p:cNvPr id="87" name="Google Shape;87;p17"/>
          <p:cNvPicPr preferRelativeResize="0"/>
          <p:nvPr/>
        </p:nvPicPr>
        <p:blipFill>
          <a:blip r:embed="rId3">
            <a:alphaModFix/>
          </a:blip>
          <a:stretch>
            <a:fillRect/>
          </a:stretch>
        </p:blipFill>
        <p:spPr>
          <a:xfrm>
            <a:off x="7277875" y="888250"/>
            <a:ext cx="1866125" cy="3723400"/>
          </a:xfrm>
          <a:prstGeom prst="rect">
            <a:avLst/>
          </a:prstGeom>
          <a:noFill/>
          <a:ln>
            <a:noFill/>
          </a:ln>
        </p:spPr>
      </p:pic>
      <p:sp>
        <p:nvSpPr>
          <p:cNvPr id="88" name="Google Shape;88;p17"/>
          <p:cNvSpPr txBox="1"/>
          <p:nvPr>
            <p:ph idx="1" type="body"/>
          </p:nvPr>
        </p:nvSpPr>
        <p:spPr>
          <a:xfrm>
            <a:off x="311700" y="1152475"/>
            <a:ext cx="7271400" cy="3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Considering the small Dataset, we applied different types of augmentation:</a:t>
            </a:r>
            <a:endParaRPr/>
          </a:p>
          <a:p>
            <a:pPr indent="-342900" lvl="0" marL="457200" rtl="0" algn="l">
              <a:spcBef>
                <a:spcPts val="1600"/>
              </a:spcBef>
              <a:spcAft>
                <a:spcPts val="0"/>
              </a:spcAft>
              <a:buSzPts val="1800"/>
              <a:buChar char="●"/>
            </a:pPr>
            <a:r>
              <a:rPr lang="en-GB"/>
              <a:t>Centered Crop and resize: created a bounding box around the breast and cropped the image</a:t>
            </a:r>
            <a:endParaRPr/>
          </a:p>
          <a:p>
            <a:pPr indent="-342900" lvl="0" marL="457200" rtl="0" algn="l">
              <a:spcBef>
                <a:spcPts val="0"/>
              </a:spcBef>
              <a:spcAft>
                <a:spcPts val="0"/>
              </a:spcAft>
              <a:buSzPts val="1800"/>
              <a:buChar char="●"/>
            </a:pPr>
            <a:r>
              <a:rPr lang="en-GB"/>
              <a:t>Horizontal flip	</a:t>
            </a:r>
            <a:endParaRPr/>
          </a:p>
          <a:p>
            <a:pPr indent="-342900" lvl="0" marL="457200" rtl="0" algn="l">
              <a:spcBef>
                <a:spcPts val="0"/>
              </a:spcBef>
              <a:spcAft>
                <a:spcPts val="0"/>
              </a:spcAft>
              <a:buSzPts val="1800"/>
              <a:buChar char="●"/>
            </a:pPr>
            <a:r>
              <a:rPr lang="en-GB"/>
              <a:t>Vertical flip</a:t>
            </a:r>
            <a:endParaRPr/>
          </a:p>
          <a:p>
            <a:pPr indent="-342900" lvl="0" marL="457200" rtl="0" algn="l">
              <a:spcBef>
                <a:spcPts val="0"/>
              </a:spcBef>
              <a:spcAft>
                <a:spcPts val="0"/>
              </a:spcAft>
              <a:buSzPts val="1800"/>
              <a:buChar char="●"/>
            </a:pPr>
            <a:r>
              <a:rPr lang="en-GB"/>
              <a:t>Brightness (+0.3)</a:t>
            </a:r>
            <a:endParaRPr/>
          </a:p>
          <a:p>
            <a:pPr indent="-342900" lvl="0" marL="457200" rtl="0" algn="l">
              <a:spcBef>
                <a:spcPts val="0"/>
              </a:spcBef>
              <a:spcAft>
                <a:spcPts val="0"/>
              </a:spcAft>
              <a:buSzPts val="1800"/>
              <a:buChar char="●"/>
            </a:pPr>
            <a:r>
              <a:rPr lang="en-GB"/>
              <a:t>Crop + vertical flip</a:t>
            </a:r>
            <a:endParaRPr/>
          </a:p>
          <a:p>
            <a:pPr indent="-342900" lvl="0" marL="457200" rtl="0" algn="l">
              <a:spcBef>
                <a:spcPts val="0"/>
              </a:spcBef>
              <a:spcAft>
                <a:spcPts val="0"/>
              </a:spcAft>
              <a:buSzPts val="1800"/>
              <a:buChar char="●"/>
            </a:pPr>
            <a:r>
              <a:rPr lang="en-GB"/>
              <a:t>Crop + vertical flip + horizontal flip</a:t>
            </a:r>
            <a:endParaRPr/>
          </a:p>
          <a:p>
            <a:pPr indent="-342900" lvl="0" marL="457200" rtl="0" algn="l">
              <a:spcBef>
                <a:spcPts val="0"/>
              </a:spcBef>
              <a:spcAft>
                <a:spcPts val="0"/>
              </a:spcAft>
              <a:buSzPts val="1800"/>
              <a:buChar char="●"/>
            </a:pPr>
            <a:r>
              <a:rPr lang="en-GB"/>
              <a:t>All augmentation combined (after which the augmented dataset, </a:t>
            </a:r>
            <a:br>
              <a:rPr lang="en-GB"/>
            </a:br>
            <a:r>
              <a:rPr lang="en-GB"/>
              <a:t>which initially contained only 170 images,  had 2720 images)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augmentation on validation set</a:t>
            </a:r>
            <a:endParaRPr/>
          </a:p>
        </p:txBody>
      </p:sp>
      <p:sp>
        <p:nvSpPr>
          <p:cNvPr id="94" name="Google Shape;94;p18"/>
          <p:cNvSpPr txBox="1"/>
          <p:nvPr>
            <p:ph idx="1" type="body"/>
          </p:nvPr>
        </p:nvSpPr>
        <p:spPr>
          <a:xfrm>
            <a:off x="311700" y="1152475"/>
            <a:ext cx="5244600" cy="296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We also applied data augmentation on the really small validation set, but we didn’t consider the crop augmentation because it can possibly remove significant information of the image/breast. The final validation set contains 344 images and was augmented with vertical and  horizontal flip and brightness modification, which doesn’t affected the contained informations of the images:</a:t>
            </a:r>
            <a:endParaRPr/>
          </a:p>
        </p:txBody>
      </p:sp>
      <p:pic>
        <p:nvPicPr>
          <p:cNvPr id="95" name="Google Shape;95;p18"/>
          <p:cNvPicPr preferRelativeResize="0"/>
          <p:nvPr/>
        </p:nvPicPr>
        <p:blipFill>
          <a:blip r:embed="rId3">
            <a:alphaModFix/>
          </a:blip>
          <a:stretch>
            <a:fillRect/>
          </a:stretch>
        </p:blipFill>
        <p:spPr>
          <a:xfrm>
            <a:off x="5525368" y="1152475"/>
            <a:ext cx="3618632" cy="3606151"/>
          </a:xfrm>
          <a:prstGeom prst="rect">
            <a:avLst/>
          </a:prstGeom>
          <a:noFill/>
          <a:ln>
            <a:noFill/>
          </a:ln>
        </p:spPr>
      </p:pic>
      <p:sp>
        <p:nvSpPr>
          <p:cNvPr id="96" name="Google Shape;96;p18"/>
          <p:cNvSpPr txBox="1"/>
          <p:nvPr/>
        </p:nvSpPr>
        <p:spPr>
          <a:xfrm>
            <a:off x="311700" y="4184800"/>
            <a:ext cx="5213700" cy="6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434343"/>
                </a:solidFill>
                <a:latin typeface="Proxima Nova"/>
                <a:ea typeface="Proxima Nova"/>
                <a:cs typeface="Proxima Nova"/>
                <a:sym typeface="Proxima Nova"/>
              </a:rPr>
              <a:t>This validation set is used only for model prediction and creation of the classification report</a:t>
            </a:r>
            <a:endParaRPr>
              <a:solidFill>
                <a:srgbClr val="434343"/>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Augmentation importance</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we can see on the following graphs the augmentation affected a lot the performance of the Neural Network, bringing to a more stable ANN in terms of accuracy and loss:</a:t>
            </a:r>
            <a:endParaRPr/>
          </a:p>
          <a:p>
            <a:pPr indent="0" lvl="0" marL="0" rtl="0" algn="l">
              <a:spcBef>
                <a:spcPts val="1600"/>
              </a:spcBef>
              <a:spcAft>
                <a:spcPts val="1600"/>
              </a:spcAft>
              <a:buNone/>
            </a:pPr>
            <a:r>
              <a:t/>
            </a:r>
            <a:endParaRPr/>
          </a:p>
        </p:txBody>
      </p:sp>
      <p:pic>
        <p:nvPicPr>
          <p:cNvPr id="103" name="Google Shape;103;p19"/>
          <p:cNvPicPr preferRelativeResize="0"/>
          <p:nvPr/>
        </p:nvPicPr>
        <p:blipFill>
          <a:blip r:embed="rId3">
            <a:alphaModFix/>
          </a:blip>
          <a:stretch>
            <a:fillRect/>
          </a:stretch>
        </p:blipFill>
        <p:spPr>
          <a:xfrm>
            <a:off x="1126650" y="2197325"/>
            <a:ext cx="2707425" cy="2666249"/>
          </a:xfrm>
          <a:prstGeom prst="rect">
            <a:avLst/>
          </a:prstGeom>
          <a:noFill/>
          <a:ln>
            <a:noFill/>
          </a:ln>
        </p:spPr>
      </p:pic>
      <p:pic>
        <p:nvPicPr>
          <p:cNvPr id="104" name="Google Shape;104;p19"/>
          <p:cNvPicPr preferRelativeResize="0"/>
          <p:nvPr/>
        </p:nvPicPr>
        <p:blipFill>
          <a:blip r:embed="rId4">
            <a:alphaModFix/>
          </a:blip>
          <a:stretch>
            <a:fillRect/>
          </a:stretch>
        </p:blipFill>
        <p:spPr>
          <a:xfrm>
            <a:off x="5142713" y="2197325"/>
            <a:ext cx="2457361" cy="2666250"/>
          </a:xfrm>
          <a:prstGeom prst="rect">
            <a:avLst/>
          </a:prstGeom>
          <a:noFill/>
          <a:ln>
            <a:noFill/>
          </a:ln>
        </p:spPr>
      </p:pic>
      <p:sp>
        <p:nvSpPr>
          <p:cNvPr id="105" name="Google Shape;105;p19"/>
          <p:cNvSpPr txBox="1"/>
          <p:nvPr/>
        </p:nvSpPr>
        <p:spPr>
          <a:xfrm>
            <a:off x="1126650" y="4821575"/>
            <a:ext cx="2707500" cy="28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700">
                <a:latin typeface="Proxima Nova"/>
                <a:ea typeface="Proxima Nova"/>
                <a:cs typeface="Proxima Nova"/>
                <a:sym typeface="Proxima Nova"/>
              </a:rPr>
              <a:t>Accuracy and loss of Inception trained on standard Dataset</a:t>
            </a:r>
            <a:endParaRPr sz="700">
              <a:latin typeface="Proxima Nova"/>
              <a:ea typeface="Proxima Nova"/>
              <a:cs typeface="Proxima Nova"/>
              <a:sym typeface="Proxima Nova"/>
            </a:endParaRPr>
          </a:p>
        </p:txBody>
      </p:sp>
      <p:sp>
        <p:nvSpPr>
          <p:cNvPr id="106" name="Google Shape;106;p19"/>
          <p:cNvSpPr txBox="1"/>
          <p:nvPr/>
        </p:nvSpPr>
        <p:spPr>
          <a:xfrm>
            <a:off x="4892575" y="4757050"/>
            <a:ext cx="2833200" cy="28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700">
                <a:latin typeface="Proxima Nova"/>
                <a:ea typeface="Proxima Nova"/>
                <a:cs typeface="Proxima Nova"/>
                <a:sym typeface="Proxima Nova"/>
              </a:rPr>
              <a:t>Accuracy and loss of Inception trained on fully augmented Dataset</a:t>
            </a:r>
            <a:endParaRPr sz="7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Training on Inception</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InceptionV3 is a widely-used image recognition model with 78.1% accuracy on ImageNet dataset. Instead of using transfer learning on our dataset, we trained all the</a:t>
            </a:r>
            <a:r>
              <a:rPr lang="en-GB"/>
              <a:t> Neural Network on our Dataset, unfreezing all the layers.</a:t>
            </a:r>
            <a:endParaRPr/>
          </a:p>
          <a:p>
            <a:pPr indent="-342900" lvl="0" marL="457200" rtl="0" algn="l">
              <a:spcBef>
                <a:spcPts val="0"/>
              </a:spcBef>
              <a:spcAft>
                <a:spcPts val="0"/>
              </a:spcAft>
              <a:buSzPts val="1800"/>
              <a:buChar char="●"/>
            </a:pPr>
            <a:r>
              <a:rPr lang="en-GB"/>
              <a:t>Added two fully connected layers at the end of the model, with the last layer with 8 output nodes (our classes number).</a:t>
            </a:r>
            <a:endParaRPr/>
          </a:p>
          <a:p>
            <a:pPr indent="-342900" lvl="0" marL="457200" rtl="0" algn="l">
              <a:spcBef>
                <a:spcPts val="0"/>
              </a:spcBef>
              <a:spcAft>
                <a:spcPts val="0"/>
              </a:spcAft>
              <a:buSzPts val="1800"/>
              <a:buChar char="●"/>
            </a:pPr>
            <a:r>
              <a:rPr lang="en-GB"/>
              <a:t>Using Adam optimizer.</a:t>
            </a:r>
            <a:endParaRPr/>
          </a:p>
          <a:p>
            <a:pPr indent="-342900" lvl="0" marL="457200" rtl="0" algn="l">
              <a:spcBef>
                <a:spcPts val="0"/>
              </a:spcBef>
              <a:spcAft>
                <a:spcPts val="0"/>
              </a:spcAft>
              <a:buSzPts val="1800"/>
              <a:buChar char="●"/>
            </a:pPr>
            <a:r>
              <a:rPr lang="en-GB"/>
              <a:t>Using kullback leibler loss function.</a:t>
            </a:r>
            <a:endParaRPr/>
          </a:p>
          <a:p>
            <a:pPr indent="-342900" lvl="0" marL="457200" rtl="0" algn="l">
              <a:spcBef>
                <a:spcPts val="0"/>
              </a:spcBef>
              <a:spcAft>
                <a:spcPts val="0"/>
              </a:spcAft>
              <a:buSzPts val="1800"/>
              <a:buChar char="●"/>
            </a:pPr>
            <a:r>
              <a:rPr lang="en-GB"/>
              <a:t>Saving best model as .h5 file to be able to use/ look at it later</a:t>
            </a:r>
            <a:endParaRPr/>
          </a:p>
          <a:p>
            <a:pPr indent="-342900" lvl="0" marL="457200" rtl="0" algn="l">
              <a:spcBef>
                <a:spcPts val="0"/>
              </a:spcBef>
              <a:spcAft>
                <a:spcPts val="0"/>
              </a:spcAft>
              <a:buSzPts val="1800"/>
              <a:buChar char="●"/>
            </a:pPr>
            <a:r>
              <a:rPr lang="en-GB"/>
              <a:t>Training for 100 epochs using early stopping as regularization factor, to avoid overfitting (the metric used for early stopping is validation accuracy)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Evaluation of Inception</a:t>
            </a:r>
            <a:endParaRPr/>
          </a:p>
        </p:txBody>
      </p:sp>
      <p:sp>
        <p:nvSpPr>
          <p:cNvPr id="118" name="Google Shape;118;p21"/>
          <p:cNvSpPr txBox="1"/>
          <p:nvPr>
            <p:ph idx="1" type="body"/>
          </p:nvPr>
        </p:nvSpPr>
        <p:spPr>
          <a:xfrm>
            <a:off x="112225" y="1121313"/>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Results of Inception trained on fully augmented Dataset</a:t>
            </a:r>
            <a:endParaRPr/>
          </a:p>
        </p:txBody>
      </p:sp>
      <p:pic>
        <p:nvPicPr>
          <p:cNvPr id="119" name="Google Shape;119;p21"/>
          <p:cNvPicPr preferRelativeResize="0"/>
          <p:nvPr/>
        </p:nvPicPr>
        <p:blipFill rotWithShape="1">
          <a:blip r:embed="rId3">
            <a:alphaModFix/>
          </a:blip>
          <a:srcRect b="0" l="0" r="17307" t="0"/>
          <a:stretch/>
        </p:blipFill>
        <p:spPr>
          <a:xfrm>
            <a:off x="5134873" y="1550975"/>
            <a:ext cx="4009125" cy="3381375"/>
          </a:xfrm>
          <a:prstGeom prst="rect">
            <a:avLst/>
          </a:prstGeom>
          <a:noFill/>
          <a:ln>
            <a:noFill/>
          </a:ln>
        </p:spPr>
      </p:pic>
      <p:pic>
        <p:nvPicPr>
          <p:cNvPr id="120" name="Google Shape;120;p21"/>
          <p:cNvPicPr preferRelativeResize="0"/>
          <p:nvPr/>
        </p:nvPicPr>
        <p:blipFill>
          <a:blip r:embed="rId4">
            <a:alphaModFix/>
          </a:blip>
          <a:stretch>
            <a:fillRect/>
          </a:stretch>
        </p:blipFill>
        <p:spPr>
          <a:xfrm>
            <a:off x="311700" y="1778250"/>
            <a:ext cx="5048250" cy="255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