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6" r:id="rId10"/>
    <p:sldId id="269" r:id="rId11"/>
    <p:sldId id="270" r:id="rId12"/>
    <p:sldId id="271" r:id="rId13"/>
    <p:sldId id="272" r:id="rId14"/>
    <p:sldId id="273" r:id="rId15"/>
    <p:sldId id="279" r:id="rId16"/>
    <p:sldId id="281" r:id="rId17"/>
    <p:sldId id="282" r:id="rId18"/>
    <p:sldId id="284" r:id="rId19"/>
    <p:sldId id="285" r:id="rId20"/>
    <p:sldId id="288" r:id="rId21"/>
    <p:sldId id="289" r:id="rId22"/>
    <p:sldId id="290" r:id="rId23"/>
    <p:sldId id="291" r:id="rId24"/>
    <p:sldId id="292" r:id="rId25"/>
    <p:sldId id="293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50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4530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>
                <a:solidFill>
                  <a:srgbClr val="404040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404040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404040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404040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40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  <a:buChar char="•"/>
            </a:lvl3pPr>
            <a:lvl4pPr>
              <a:buFont typeface="Arial"/>
              <a:buChar char="•"/>
            </a:lvl4pPr>
            <a:lvl5pPr>
              <a:buFont typeface="Arial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</a:lvl1pPr>
            <a:lvl2pPr>
              <a:buFont typeface="Arial"/>
              <a:buChar char="•"/>
            </a:lvl2pPr>
            <a:lvl3pPr>
              <a:buFont typeface="Arial"/>
              <a:buChar char="•"/>
            </a:lvl3pPr>
            <a:lvl4pPr>
              <a:buFont typeface="Arial"/>
              <a:buChar char="•"/>
            </a:lvl4pPr>
            <a:lvl5pPr>
              <a:buFont typeface="Arial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3200"/>
            </a:lvl1pPr>
            <a:lvl2pPr marL="718457" indent="-261257">
              <a:buFont typeface="Arial"/>
              <a:buChar char="•"/>
              <a:defRPr sz="3200"/>
            </a:lvl2pPr>
            <a:lvl3pPr marL="1219200" indent="-304800">
              <a:buFont typeface="Arial"/>
              <a:buChar char="•"/>
              <a:defRPr sz="3200"/>
            </a:lvl3pPr>
            <a:lvl4pPr marL="1737360" indent="-365760">
              <a:buFont typeface="Arial"/>
              <a:buChar char="•"/>
              <a:defRPr sz="3200"/>
            </a:lvl4pPr>
            <a:lvl5pPr marL="2194560" indent="-365760">
              <a:buFont typeface="Arial"/>
              <a:buChar char="•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4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12422"/>
            <a:ext cx="10515600" cy="285120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5263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solidFill>
                  <a:srgbClr val="404040"/>
                </a:solidFill>
              </a:defRPr>
            </a:lvl1pPr>
            <a:lvl2pPr marL="0" indent="457200">
              <a:buSzTx/>
              <a:buNone/>
              <a:defRPr sz="2400">
                <a:solidFill>
                  <a:srgbClr val="404040"/>
                </a:solidFill>
              </a:defRPr>
            </a:lvl2pPr>
            <a:lvl3pPr marL="0" indent="914400">
              <a:buSzTx/>
              <a:buNone/>
              <a:defRPr sz="2400">
                <a:solidFill>
                  <a:srgbClr val="404040"/>
                </a:solidFill>
              </a:defRPr>
            </a:lvl3pPr>
            <a:lvl4pPr marL="0" indent="1371600">
              <a:buSzTx/>
              <a:buNone/>
              <a:defRPr sz="2400">
                <a:solidFill>
                  <a:srgbClr val="404040"/>
                </a:solidFill>
              </a:defRPr>
            </a:lvl4pPr>
            <a:lvl5pPr marL="0" indent="1828800">
              <a:buSzTx/>
              <a:buNone/>
              <a:defRPr sz="2400">
                <a:solidFill>
                  <a:srgbClr val="40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5126" y="1828800"/>
            <a:ext cx="5181601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45126" y="1681850"/>
            <a:ext cx="5156201" cy="8257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2400" b="1"/>
            </a:lvl1pPr>
            <a:lvl2pPr marL="0" indent="457200">
              <a:spcBef>
                <a:spcPts val="0"/>
              </a:spcBef>
              <a:buSzTx/>
              <a:buNone/>
              <a:defRPr sz="2400" b="1"/>
            </a:lvl2pPr>
            <a:lvl3pPr marL="0" indent="914400">
              <a:spcBef>
                <a:spcPts val="0"/>
              </a:spcBef>
              <a:buSzTx/>
              <a:buNone/>
              <a:defRPr sz="2400" b="1"/>
            </a:lvl3pPr>
            <a:lvl4pPr marL="0" indent="1371600">
              <a:spcBef>
                <a:spcPts val="0"/>
              </a:spcBef>
              <a:buSzTx/>
              <a:buNone/>
              <a:defRPr sz="2400" b="1"/>
            </a:lvl4pPr>
            <a:lvl5pPr marL="0" indent="1828800">
              <a:spcBef>
                <a:spcPts val="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199" y="1681851"/>
            <a:ext cx="5181603" cy="825698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41247" y="457200"/>
            <a:ext cx="3931922" cy="160019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41247" y="2057398"/>
            <a:ext cx="3931922" cy="38100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41247" y="457200"/>
            <a:ext cx="3931922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41247" y="2057400"/>
            <a:ext cx="3931922" cy="3810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45126" y="365759"/>
            <a:ext cx="1051560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45126" y="1828800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14976" y="642605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1"/>
          <p:cNvSpPr txBox="1">
            <a:spLocks noGrp="1"/>
          </p:cNvSpPr>
          <p:nvPr>
            <p:ph type="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Rilevazione di anomalie di rete mediante analisi su serie temporali</a:t>
            </a:r>
          </a:p>
        </p:txBody>
      </p:sp>
      <p:sp>
        <p:nvSpPr>
          <p:cNvPr id="176" name="Sottotitolo 2"/>
          <p:cNvSpPr txBox="1">
            <a:spLocks noGrp="1"/>
          </p:cNvSpPr>
          <p:nvPr>
            <p:ph type="body" sz="quarter" idx="1"/>
          </p:nvPr>
        </p:nvSpPr>
        <p:spPr>
          <a:xfrm>
            <a:off x="1524000" y="5046524"/>
            <a:ext cx="4346713" cy="1655762"/>
          </a:xfrm>
          <a:prstGeom prst="rect">
            <a:avLst/>
          </a:prstGeom>
        </p:spPr>
        <p:txBody>
          <a:bodyPr/>
          <a:lstStyle/>
          <a:p>
            <a:pPr algn="l"/>
            <a:r>
              <a:t>Candidato: </a:t>
            </a:r>
          </a:p>
          <a:p>
            <a:pPr algn="l">
              <a:defRPr b="1" i="1"/>
            </a:pPr>
            <a:r>
              <a:t>Salvatore Costantino</a:t>
            </a:r>
          </a:p>
        </p:txBody>
      </p:sp>
      <p:sp>
        <p:nvSpPr>
          <p:cNvPr id="177" name="Sottotitolo 2"/>
          <p:cNvSpPr txBox="1"/>
          <p:nvPr/>
        </p:nvSpPr>
        <p:spPr>
          <a:xfrm>
            <a:off x="6096000" y="5046524"/>
            <a:ext cx="4346713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  <a:defRPr sz="2400"/>
            </a:pPr>
            <a:r>
              <a:t>Relatore: </a:t>
            </a:r>
          </a:p>
          <a:p>
            <a:pPr algn="r">
              <a:lnSpc>
                <a:spcPct val="90000"/>
              </a:lnSpc>
              <a:spcBef>
                <a:spcPts val="1000"/>
              </a:spcBef>
              <a:defRPr sz="2400" b="1" i="1"/>
            </a:pPr>
            <a:r>
              <a:t>Dott. Luca Deri</a:t>
            </a:r>
          </a:p>
        </p:txBody>
      </p:sp>
      <p:pic>
        <p:nvPicPr>
          <p:cNvPr id="178" name="Immagine 5" descr="Immagin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4266" y="4055"/>
            <a:ext cx="3183469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Prophet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Segnaposto contenuto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3"/>
                <a:ext cx="10515600" cy="4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98881" indent="-198881" algn="just" defTabSz="795527">
                  <a:lnSpc>
                    <a:spcPct val="72000"/>
                  </a:lnSpc>
                  <a:spcBef>
                    <a:spcPts val="800"/>
                  </a:spcBef>
                  <a:defRPr sz="2175"/>
                </a:pPr>
                <a:r>
                  <a:rPr lang="it-IT" sz="2600" dirty="0"/>
                  <a:t>Modello di </a:t>
                </a:r>
                <a:r>
                  <a:rPr lang="it-IT" sz="2600" b="1" dirty="0"/>
                  <a:t>regressione</a:t>
                </a:r>
                <a:r>
                  <a:rPr lang="it-IT" sz="2600" dirty="0"/>
                  <a:t> che assume la seguente forma:</a:t>
                </a:r>
              </a:p>
              <a:p>
                <a:pPr marL="542405" lvl="1" indent="-144641" algn="just" defTabSz="795527">
                  <a:lnSpc>
                    <a:spcPct val="72000"/>
                  </a:lnSpc>
                  <a:spcBef>
                    <a:spcPts val="1500"/>
                  </a:spcBef>
                  <a:buFontTx/>
                  <a:buChar char="▪"/>
                  <a:defRPr sz="1914"/>
                </a:pP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it-IT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it-IT" sz="2200" b="1" dirty="0"/>
                  <a:t> </a:t>
                </a:r>
                <a:r>
                  <a:rPr lang="it-IT" sz="2200" dirty="0"/>
                  <a:t>(</a:t>
                </a:r>
                <a:r>
                  <a:rPr lang="it-IT" sz="2200" i="1" dirty="0"/>
                  <a:t>modello moltiplicativo</a:t>
                </a:r>
                <a:r>
                  <a:rPr lang="it-IT" sz="2200" dirty="0"/>
                  <a:t>)</a:t>
                </a:r>
              </a:p>
              <a:p>
                <a:pPr marL="397764" lvl="1" indent="0" algn="just" defTabSz="795527">
                  <a:lnSpc>
                    <a:spcPct val="72000"/>
                  </a:lnSpc>
                  <a:spcBef>
                    <a:spcPts val="0"/>
                  </a:spcBef>
                  <a:buNone/>
                  <a:defRPr sz="1914"/>
                </a:pPr>
                <a:endParaRPr lang="it-IT" sz="2200" dirty="0"/>
              </a:p>
              <a:p>
                <a:pPr algn="just" defTabSz="795527">
                  <a:lnSpc>
                    <a:spcPct val="100000"/>
                  </a:lnSpc>
                  <a:spcBef>
                    <a:spcPts val="1500"/>
                  </a:spcBef>
                  <a:defRPr sz="1914"/>
                </a:pPr>
                <a:r>
                  <a:rPr lang="it-IT" sz="2600" dirty="0"/>
                  <a:t>Consente di apprendere il comportamento di una serie temporale, e di predire nuovi punti in base alla storia passata</a:t>
                </a:r>
              </a:p>
              <a:p>
                <a:pPr algn="just" defTabSz="795527">
                  <a:lnSpc>
                    <a:spcPct val="100000"/>
                  </a:lnSpc>
                  <a:spcBef>
                    <a:spcPts val="0"/>
                  </a:spcBef>
                  <a:defRPr sz="1914"/>
                </a:pPr>
                <a:endParaRPr lang="it-IT" sz="2200" dirty="0"/>
              </a:p>
              <a:p>
                <a:pPr marL="198881" indent="-198881" algn="just" defTabSz="795527">
                  <a:lnSpc>
                    <a:spcPct val="100000"/>
                  </a:lnSpc>
                  <a:spcBef>
                    <a:spcPts val="0"/>
                  </a:spcBef>
                  <a:defRPr sz="2175"/>
                </a:pPr>
                <a:r>
                  <a:rPr lang="it-IT" sz="2600" dirty="0"/>
                  <a:t>Scelta </a:t>
                </a:r>
                <a:r>
                  <a:rPr lang="it-IT" sz="2600" b="1" dirty="0"/>
                  <a:t>iper-parametri</a:t>
                </a:r>
                <a:r>
                  <a:rPr lang="it-IT" sz="2600" dirty="0"/>
                  <a:t> (tramite model selection) che determinano la capacità del modello di predire nuovi punti della serie temporale</a:t>
                </a:r>
              </a:p>
              <a:p>
                <a:pPr marL="198881" indent="-198881" algn="just" defTabSz="795527">
                  <a:lnSpc>
                    <a:spcPct val="100000"/>
                  </a:lnSpc>
                  <a:spcBef>
                    <a:spcPts val="0"/>
                  </a:spcBef>
                  <a:defRPr sz="2175"/>
                </a:pPr>
                <a:endParaRPr lang="it-IT" dirty="0"/>
              </a:p>
              <a:p>
                <a:pPr marL="198881" indent="-198881" algn="just" defTabSz="795527">
                  <a:lnSpc>
                    <a:spcPct val="72000"/>
                  </a:lnSpc>
                  <a:spcBef>
                    <a:spcPts val="800"/>
                  </a:spcBef>
                  <a:defRPr sz="2175"/>
                </a:pPr>
                <a:r>
                  <a:rPr lang="it-IT" sz="2600" dirty="0"/>
                  <a:t>Tempo impiegato per training e predizione: circa 9 secondi</a:t>
                </a:r>
              </a:p>
              <a:p>
                <a:pPr marL="198881" indent="-198881" algn="just" defTabSz="795527">
                  <a:lnSpc>
                    <a:spcPct val="72000"/>
                  </a:lnSpc>
                  <a:spcBef>
                    <a:spcPts val="800"/>
                  </a:spcBef>
                  <a:defRPr sz="2175"/>
                </a:pPr>
                <a:endParaRPr lang="it-IT" sz="2600" dirty="0"/>
              </a:p>
            </p:txBody>
          </p:sp>
        </mc:Choice>
        <mc:Fallback xmlns="">
          <p:sp>
            <p:nvSpPr>
              <p:cNvPr id="230" name="Segnaposto contenuto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3"/>
                <a:ext cx="10515600" cy="4548673"/>
              </a:xfrm>
              <a:prstGeom prst="rect">
                <a:avLst/>
              </a:prstGeom>
              <a:blipFill>
                <a:blip r:embed="rId2"/>
                <a:stretch>
                  <a:fillRect l="-1333" t="-3213" r="-14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Esempio di allarmi sulle metriche analizzate</a:t>
            </a:r>
          </a:p>
        </p:txBody>
      </p:sp>
      <p:pic>
        <p:nvPicPr>
          <p:cNvPr id="234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287767"/>
            <a:ext cx="10525125" cy="3427055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Mitigazione Traffico: XDP</a:t>
            </a:r>
          </a:p>
        </p:txBody>
      </p:sp>
      <p:sp>
        <p:nvSpPr>
          <p:cNvPr id="238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rPr lang="it-IT" dirty="0"/>
              <a:t>Analisi dei pacchetti direttamente all’interno del Kernel Linux, grazie alla tecnologia </a:t>
            </a:r>
            <a:r>
              <a:rPr lang="it-IT" b="1" dirty="0"/>
              <a:t>eBPF</a:t>
            </a:r>
            <a:r>
              <a:rPr lang="it-IT" dirty="0"/>
              <a:t> (Extended Berkeley Packet Filter</a:t>
            </a:r>
            <a:r>
              <a:rPr dirty="0"/>
              <a:t>)</a:t>
            </a:r>
            <a:endParaRPr lang="it-IT" dirty="0"/>
          </a:p>
          <a:p>
            <a:pPr lvl="1">
              <a:defRPr sz="2600"/>
            </a:pPr>
            <a:r>
              <a:rPr lang="it-IT" sz="2200" dirty="0"/>
              <a:t>Blocco totale del traffico degli host anomali, per sospetta attività d’attacco</a:t>
            </a:r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3237F8-941C-403D-B9C3-C87FE89A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95" y="3147279"/>
            <a:ext cx="6785318" cy="37107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Architettura software</a:t>
            </a:r>
          </a:p>
        </p:txBody>
      </p:sp>
      <p:pic>
        <p:nvPicPr>
          <p:cNvPr id="243" name="Immagine 4" descr="Immagin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6187" y="1825625"/>
            <a:ext cx="6990102" cy="435133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0557" y="6414760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3203" y="3429000"/>
            <a:ext cx="1157068" cy="115706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ectangle"/>
          <p:cNvSpPr/>
          <p:nvPr/>
        </p:nvSpPr>
        <p:spPr>
          <a:xfrm>
            <a:off x="4148799" y="1780432"/>
            <a:ext cx="2491250" cy="447776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7" name="Rectangle"/>
          <p:cNvSpPr/>
          <p:nvPr/>
        </p:nvSpPr>
        <p:spPr>
          <a:xfrm>
            <a:off x="2461846" y="1780431"/>
            <a:ext cx="1519406" cy="4477763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8" name="Python"/>
          <p:cNvSpPr txBox="1"/>
          <p:nvPr/>
        </p:nvSpPr>
        <p:spPr>
          <a:xfrm>
            <a:off x="4687212" y="6393133"/>
            <a:ext cx="14645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 b="1" dirty="0"/>
              <a:t>Codice </a:t>
            </a:r>
            <a:r>
              <a:rPr b="1" dirty="0"/>
              <a:t>Python</a:t>
            </a:r>
          </a:p>
        </p:txBody>
      </p:sp>
      <p:sp>
        <p:nvSpPr>
          <p:cNvPr id="249" name="C"/>
          <p:cNvSpPr txBox="1"/>
          <p:nvPr/>
        </p:nvSpPr>
        <p:spPr>
          <a:xfrm>
            <a:off x="2770625" y="6393131"/>
            <a:ext cx="9018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it-IT" b="1" dirty="0"/>
              <a:t>Codice </a:t>
            </a:r>
            <a:r>
              <a:rPr b="1" dirty="0"/>
              <a:t>C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Validazione</a:t>
            </a:r>
          </a:p>
        </p:txBody>
      </p:sp>
      <p:sp>
        <p:nvSpPr>
          <p:cNvPr id="252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rPr lang="it-IT" dirty="0"/>
              <a:t>Validazione effettuata sugli host di un ISP locale avente le seguenti caratteristiche:</a:t>
            </a:r>
          </a:p>
          <a:p>
            <a:pPr lvl="1">
              <a:buFont typeface="Wingdings" panose="05000000000000000000" pitchFamily="2" charset="2"/>
              <a:buChar char="§"/>
              <a:defRPr sz="2600"/>
            </a:pPr>
            <a:r>
              <a:rPr lang="it-IT" sz="2200" dirty="0"/>
              <a:t>256k host totali</a:t>
            </a:r>
          </a:p>
          <a:p>
            <a:pPr lvl="1">
              <a:buFont typeface="Wingdings" panose="05000000000000000000" pitchFamily="2" charset="2"/>
              <a:buChar char="§"/>
              <a:defRPr sz="2600"/>
            </a:pPr>
            <a:r>
              <a:rPr lang="it-IT" sz="2200" dirty="0"/>
              <a:t>16k host attivi</a:t>
            </a:r>
          </a:p>
          <a:p>
            <a:pPr lvl="1">
              <a:buFont typeface="Wingdings" panose="05000000000000000000" pitchFamily="2" charset="2"/>
              <a:buChar char="§"/>
              <a:defRPr sz="2600"/>
            </a:pPr>
            <a:r>
              <a:rPr lang="it-IT" sz="2200" dirty="0"/>
              <a:t>Velocità media di rete pari a 600 Mbit/s</a:t>
            </a:r>
          </a:p>
          <a:p>
            <a:pPr lvl="1">
              <a:buFont typeface="Wingdings" panose="05000000000000000000" pitchFamily="2" charset="2"/>
              <a:buChar char="§"/>
              <a:defRPr sz="2600"/>
            </a:pPr>
            <a:endParaRPr lang="it-IT" dirty="0"/>
          </a:p>
          <a:p>
            <a:pPr>
              <a:defRPr sz="2600"/>
            </a:pPr>
            <a:r>
              <a:rPr lang="it-IT" dirty="0"/>
              <a:t>Metriche a breve termine analizzate per circa due giorni</a:t>
            </a:r>
          </a:p>
          <a:p>
            <a:pPr>
              <a:defRPr sz="2600"/>
            </a:pPr>
            <a:endParaRPr lang="it-IT" dirty="0"/>
          </a:p>
          <a:p>
            <a:pPr>
              <a:defRPr sz="2600"/>
            </a:pPr>
            <a:r>
              <a:rPr lang="it-IT" dirty="0"/>
              <a:t>Metriche a medio-lungo termine analizzate per circa tre settimane</a:t>
            </a:r>
          </a:p>
          <a:p>
            <a:pPr>
              <a:defRPr sz="2600"/>
            </a:pPr>
            <a:endParaRPr lang="it-IT" dirty="0"/>
          </a:p>
          <a:p>
            <a:pPr>
              <a:defRPr sz="2600"/>
            </a:pPr>
            <a:endParaRPr lang="it-IT" dirty="0"/>
          </a:p>
        </p:txBody>
      </p:sp>
      <p:sp>
        <p:nvSpPr>
          <p:cNvPr id="2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olo 1"/>
          <p:cNvSpPr txBox="1">
            <a:spLocks noGrp="1"/>
          </p:cNvSpPr>
          <p:nvPr>
            <p:ph type="title"/>
          </p:nvPr>
        </p:nvSpPr>
        <p:spPr>
          <a:xfrm>
            <a:off x="737925" y="151736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Anomalie Rilevate</a:t>
            </a:r>
            <a:endParaRPr lang="it-IT" dirty="0">
              <a:solidFill>
                <a:schemeClr val="accent1">
                  <a:lumOff val="10098"/>
                </a:schemeClr>
              </a:solidFill>
            </a:endParaRPr>
          </a:p>
        </p:txBody>
      </p:sp>
      <p:pic>
        <p:nvPicPr>
          <p:cNvPr id="278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9" y="1267846"/>
            <a:ext cx="6296552" cy="5265305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7A0E291F-077E-4543-B1C8-F9378B2D2B46}"/>
              </a:ext>
            </a:extLst>
          </p:cNvPr>
          <p:cNvSpPr/>
          <p:nvPr/>
        </p:nvSpPr>
        <p:spPr>
          <a:xfrm>
            <a:off x="2630658" y="1589649"/>
            <a:ext cx="548640" cy="4023552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212E5CC8-CE05-4B90-BAF0-DDEF056A6925}"/>
              </a:ext>
            </a:extLst>
          </p:cNvPr>
          <p:cNvSpPr/>
          <p:nvPr/>
        </p:nvSpPr>
        <p:spPr>
          <a:xfrm>
            <a:off x="2757268" y="5849703"/>
            <a:ext cx="422030" cy="565057"/>
          </a:xfrm>
          <a:prstGeom prst="leftBrace">
            <a:avLst/>
          </a:prstGeom>
          <a:noFill/>
          <a:ln w="28575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D8204C-4AEF-43C6-8AA1-F5BA54FE7AB1}"/>
              </a:ext>
            </a:extLst>
          </p:cNvPr>
          <p:cNvSpPr txBox="1"/>
          <p:nvPr/>
        </p:nvSpPr>
        <p:spPr>
          <a:xfrm>
            <a:off x="323557" y="2461847"/>
            <a:ext cx="25321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1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Metriche a breve termine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A8322EF-2466-4B02-860A-51973798AB9D}"/>
              </a:ext>
            </a:extLst>
          </p:cNvPr>
          <p:cNvSpPr txBox="1"/>
          <p:nvPr/>
        </p:nvSpPr>
        <p:spPr>
          <a:xfrm>
            <a:off x="156978" y="5861991"/>
            <a:ext cx="253218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1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Metriche a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1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medio –lungo termine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21BEE39-1326-4F5B-ABEE-798B8679104B}"/>
              </a:ext>
            </a:extLst>
          </p:cNvPr>
          <p:cNvSpPr/>
          <p:nvPr/>
        </p:nvSpPr>
        <p:spPr>
          <a:xfrm>
            <a:off x="6991643" y="1262085"/>
            <a:ext cx="1111348" cy="5276827"/>
          </a:xfrm>
          <a:prstGeom prst="rect">
            <a:avLst/>
          </a:prstGeom>
          <a:noFill/>
          <a:ln w="28575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Valutazione Threshold</a:t>
            </a:r>
          </a:p>
        </p:txBody>
      </p:sp>
      <p:sp>
        <p:nvSpPr>
          <p:cNvPr id="292" name="Segnaposto contenuto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4"/>
            <a:ext cx="10515600" cy="146091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it-IT" dirty="0"/>
              <a:t>Sono stati etichettati manualmente 25 host: 15 host risultati anomali e 10 host risultati non anomali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Rettangolo 3"/>
              <p:cNvSpPr txBox="1"/>
              <p:nvPr/>
            </p:nvSpPr>
            <p:spPr>
              <a:xfrm>
                <a:off x="3514196" y="3135720"/>
                <a:ext cx="5163607" cy="25424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𝑃𝑅𝐸𝐶𝐼𝑆𝐼𝑂𝑁𝐸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13+2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=87%</m:t>
                      </m:r>
                    </m:oMath>
                  </m:oMathPara>
                </a14:m>
                <a:endParaRPr sz="2000" dirty="0"/>
              </a:p>
              <a:p>
                <a:pPr>
                  <a:lnSpc>
                    <a:spcPct val="140000"/>
                  </a:lnSpc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𝑆𝑃𝐸𝐶𝐼𝐹𝐼𝐶𝐼𝑇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10+2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=83%</m:t>
                      </m:r>
                    </m:oMath>
                  </m:oMathPara>
                </a14:m>
                <a:endParaRPr sz="2000" dirty="0"/>
              </a:p>
              <a:p>
                <a:pPr>
                  <a:lnSpc>
                    <a:spcPct val="140000"/>
                  </a:lnSpc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𝑆𝐸𝑁𝑆𝐼𝐵𝐼𝐿𝐼𝑇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13+0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93" name="Rettangol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96" y="3135720"/>
                <a:ext cx="5163607" cy="2542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Vero Positivo Threshold</a:t>
            </a:r>
          </a:p>
        </p:txBody>
      </p:sp>
      <p:sp>
        <p:nvSpPr>
          <p:cNvPr id="297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it-IT" dirty="0"/>
              <a:t>«ping_packets»: presenti risposte ICMP echo (curva viola), senza richieste ICMP echo (curva blu)</a:t>
            </a:r>
          </a:p>
        </p:txBody>
      </p:sp>
      <p:pic>
        <p:nvPicPr>
          <p:cNvPr id="298" name="Immagine 3" descr="Immagin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2538" y="2754311"/>
            <a:ext cx="9546924" cy="3738564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0557" y="6414760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Valutazione</a:t>
            </a:r>
            <a:r>
              <a:rPr dirty="0"/>
              <a:t> RSI</a:t>
            </a:r>
          </a:p>
        </p:txBody>
      </p:sp>
      <p:sp>
        <p:nvSpPr>
          <p:cNvPr id="307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it-IT" dirty="0"/>
              <a:t>Sono stati etichettati manualmente 20 host: 10 host rilevati anomali, 10 host non rilevati anomali</a:t>
            </a:r>
          </a:p>
        </p:txBody>
      </p:sp>
      <p:graphicFrame>
        <p:nvGraphicFramePr>
          <p:cNvPr id="308" name="Tabella 3"/>
          <p:cNvGraphicFramePr/>
          <p:nvPr>
            <p:extLst>
              <p:ext uri="{D42A27DB-BD31-4B8C-83A1-F6EECF244321}">
                <p14:modId xmlns:p14="http://schemas.microsoft.com/office/powerpoint/2010/main" val="1046195892"/>
              </p:ext>
            </p:extLst>
          </p:nvPr>
        </p:nvGraphicFramePr>
        <p:xfrm>
          <a:off x="3347581" y="2653955"/>
          <a:ext cx="5496837" cy="15500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2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4362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/>
                        <a:t> 
 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noProof="0" dirty="0"/>
                        <a:t> </a:t>
                      </a:r>
                      <a:r>
                        <a:rPr lang="it-IT" sz="1600" b="1" i="1" noProof="0" dirty="0"/>
                        <a:t>Host anomali</a:t>
                      </a:r>
                      <a:endParaRPr lang="it-IT" sz="1600" b="1" i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noProof="0" dirty="0"/>
                        <a:t> </a:t>
                      </a:r>
                      <a:r>
                        <a:rPr lang="it-IT" sz="1600" b="1" i="1" noProof="0" dirty="0"/>
                        <a:t>Host non anomali</a:t>
                      </a:r>
                      <a:endParaRPr lang="it-IT" sz="1600" b="1" i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noProof="0" dirty="0"/>
                        <a:t> </a:t>
                      </a:r>
                      <a:r>
                        <a:rPr lang="it-IT" sz="1600" b="1" i="1" noProof="0" dirty="0"/>
                        <a:t>Rilevati</a:t>
                      </a:r>
                      <a:endParaRPr lang="it-IT" sz="1600" b="1" i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600" noProof="0" dirty="0"/>
                        <a:t> </a:t>
                      </a:r>
                      <a:r>
                        <a:rPr lang="it-IT" sz="1600" b="1" noProof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6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600" b="1" noProof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i="1" noProof="0" dirty="0"/>
                        <a:t> Non rilevati</a:t>
                      </a:r>
                      <a:endParaRPr lang="it-IT" sz="1600" b="1" i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600" noProof="0" dirty="0"/>
                        <a:t> </a:t>
                      </a:r>
                      <a:r>
                        <a:rPr lang="it-IT" sz="1600" b="1" noProof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600" noProof="0" dirty="0"/>
                        <a:t> </a:t>
                      </a:r>
                      <a:r>
                        <a:rPr lang="it-IT" sz="1600" b="1" noProof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ttangolo 4"/>
              <p:cNvSpPr txBox="1"/>
              <p:nvPr/>
            </p:nvSpPr>
            <p:spPr>
              <a:xfrm>
                <a:off x="3793158" y="4126152"/>
                <a:ext cx="5369599" cy="25369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𝑃𝑅𝐸𝐶𝐼𝑆𝐼𝑂𝑁𝐸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=70%</m:t>
                      </m:r>
                    </m:oMath>
                  </m:oMathPara>
                </a14:m>
                <a:endParaRPr sz="2000" dirty="0"/>
              </a:p>
              <a:p>
                <a:pPr>
                  <a:lnSpc>
                    <a:spcPct val="140000"/>
                  </a:lnSpc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𝑆𝑃𝐸𝐶𝐼𝐹𝐼𝐶𝐼𝑇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=73%</m:t>
                      </m:r>
                    </m:oMath>
                  </m:oMathPara>
                </a14:m>
                <a:endParaRPr sz="2000" dirty="0"/>
              </a:p>
              <a:p>
                <a:pPr>
                  <a:lnSpc>
                    <a:spcPct val="140000"/>
                  </a:lnSpc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𝑆𝐸𝑁𝑆𝐼𝐵𝐼𝐿𝐼𝑇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=78%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09" name="Rettangol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58" y="4126152"/>
                <a:ext cx="5369599" cy="2536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Vero Positivo RSI</a:t>
            </a:r>
          </a:p>
        </p:txBody>
      </p:sp>
      <p:sp>
        <p:nvSpPr>
          <p:cNvPr id="313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it-IT" dirty="0"/>
              <a:t>«dns_errors</a:t>
            </a:r>
            <a:r>
              <a:rPr dirty="0"/>
              <a:t>»: </a:t>
            </a:r>
            <a:r>
              <a:rPr lang="it-IT" dirty="0"/>
              <a:t>il valore del rapporto risulta anomalo, e  registra un incremento di circa 0.50 rispetto ai 5 minuti precedenti</a:t>
            </a:r>
            <a:endParaRPr dirty="0"/>
          </a:p>
        </p:txBody>
      </p:sp>
      <p:pic>
        <p:nvPicPr>
          <p:cNvPr id="314" name="Immagine 3" descr="Immagin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625" y="2795208"/>
            <a:ext cx="9054750" cy="3619552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0557" y="6414760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198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6313" indent="-226313" algn="just" defTabSz="905255">
              <a:spcBef>
                <a:spcPts val="900"/>
              </a:spcBef>
              <a:defRPr sz="2574"/>
            </a:pPr>
            <a:r>
              <a:rPr lang="it-IT" dirty="0"/>
              <a:t>Realizzazione di un sistema automatico di rilevazione di anomalie di rete su serie temporali</a:t>
            </a:r>
          </a:p>
          <a:p>
            <a:pPr marL="226313" indent="-226313" algn="just" defTabSz="905255">
              <a:spcBef>
                <a:spcPts val="900"/>
              </a:spcBef>
              <a:defRPr sz="2574"/>
            </a:pPr>
            <a:endParaRPr lang="it-IT" dirty="0"/>
          </a:p>
          <a:p>
            <a:pPr marL="226313" indent="-226313" algn="just" defTabSz="905255">
              <a:spcBef>
                <a:spcPts val="900"/>
              </a:spcBef>
              <a:defRPr sz="2574"/>
            </a:pPr>
            <a:r>
              <a:rPr lang="it-IT" dirty="0"/>
              <a:t>Implementazione di tecniche per la rilevazione di anomalie, non basate esclusivamente su soglie fisse (difficili da definire a priori da un utente, e non sempre generalizzabili per tutti i tipi di metriche)</a:t>
            </a:r>
          </a:p>
          <a:p>
            <a:pPr marL="226313" indent="-226313" algn="just" defTabSz="905255">
              <a:spcBef>
                <a:spcPts val="900"/>
              </a:spcBef>
              <a:defRPr sz="2574"/>
            </a:pPr>
            <a:endParaRPr lang="it-IT" dirty="0"/>
          </a:p>
          <a:p>
            <a:pPr marL="226313" indent="-226313" algn="just" defTabSz="905255">
              <a:spcBef>
                <a:spcPts val="900"/>
              </a:spcBef>
              <a:defRPr sz="2574"/>
            </a:pPr>
            <a:r>
              <a:rPr lang="it-IT" dirty="0"/>
              <a:t>Implementazione di una tecnica di mitigazione del traffico degli host anomali</a:t>
            </a:r>
          </a:p>
          <a:p>
            <a:pPr marL="226313" indent="-226313" algn="just" defTabSz="905255">
              <a:spcBef>
                <a:spcPts val="900"/>
              </a:spcBef>
              <a:defRPr sz="2574"/>
            </a:pPr>
            <a:endParaRPr lang="it-IT" dirty="0"/>
          </a:p>
          <a:p>
            <a:pPr marL="226313" indent="-226313" algn="just" defTabSz="905255">
              <a:spcBef>
                <a:spcPts val="900"/>
              </a:spcBef>
              <a:defRPr sz="2574"/>
            </a:pPr>
            <a:r>
              <a:rPr lang="it-IT" dirty="0"/>
              <a:t>Efficienza in spazio ed in tempo, in modo da poter analizzare gli host di un’intera sottorete</a:t>
            </a:r>
          </a:p>
          <a:p>
            <a:pPr marL="226313" indent="-226313" algn="just" defTabSz="905255">
              <a:spcBef>
                <a:spcPts val="900"/>
              </a:spcBef>
              <a:defRPr sz="2574"/>
            </a:pPr>
            <a:endParaRPr lang="it-IT" dirty="0"/>
          </a:p>
          <a:p>
            <a:pPr marL="226313" indent="-226313" algn="just" defTabSz="905255">
              <a:spcBef>
                <a:spcPts val="900"/>
              </a:spcBef>
              <a:defRPr sz="2574"/>
            </a:pPr>
            <a:r>
              <a:rPr lang="it-IT" dirty="0"/>
              <a:t>Buona performance in termini di precisione, specificità e sensibilità</a:t>
            </a:r>
          </a:p>
          <a:p>
            <a:pPr marL="226313" indent="-226313" algn="just" defTabSz="905255">
              <a:spcBef>
                <a:spcPts val="900"/>
              </a:spcBef>
              <a:defRPr sz="2574"/>
            </a:pPr>
            <a:endParaRPr lang="it-IT" sz="2600" dirty="0"/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Valutazione Prophet</a:t>
            </a:r>
          </a:p>
        </p:txBody>
      </p:sp>
      <p:sp>
        <p:nvSpPr>
          <p:cNvPr id="328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rPr lang="it-IT" dirty="0"/>
              <a:t>3 anomalie rilevate, su oltre 400 controlli</a:t>
            </a:r>
          </a:p>
          <a:p>
            <a:endParaRPr lang="it-IT" dirty="0"/>
          </a:p>
          <a:p>
            <a:pPr>
              <a:defRPr sz="2600"/>
            </a:pPr>
            <a:r>
              <a:rPr lang="it-IT" dirty="0"/>
              <a:t>Tutte e 3 sono falsi positivi, riconducibili ad un cambiamento di comportamento fisiologico degli host analizzati</a:t>
            </a:r>
          </a:p>
          <a:p>
            <a:pPr>
              <a:defRPr sz="2600"/>
            </a:pPr>
            <a:endParaRPr lang="it-IT" dirty="0"/>
          </a:p>
          <a:p>
            <a:pPr>
              <a:defRPr sz="2600"/>
            </a:pPr>
            <a:r>
              <a:rPr lang="it-IT" dirty="0"/>
              <a:t>Specificità prossima al 100%</a:t>
            </a:r>
          </a:p>
          <a:p>
            <a:endParaRPr lang="it-IT" dirty="0"/>
          </a:p>
          <a:p>
            <a:pPr>
              <a:defRPr sz="2600"/>
            </a:pPr>
            <a:r>
              <a:rPr lang="it-IT" dirty="0"/>
              <a:t>I 3 falsi positivi non vengono rilevati, se viene attivato il controllo delle categorie di protocolli</a:t>
            </a:r>
          </a:p>
        </p:txBody>
      </p:sp>
      <p:sp>
        <p:nvSpPr>
          <p:cNvPr id="3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olo 1"/>
          <p:cNvSpPr txBox="1">
            <a:spLocks noGrp="1"/>
          </p:cNvSpPr>
          <p:nvPr>
            <p:ph type="title"/>
          </p:nvPr>
        </p:nvSpPr>
        <p:spPr>
          <a:xfrm>
            <a:off x="838200" y="1949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Falso positivo Prophet</a:t>
            </a:r>
          </a:p>
        </p:txBody>
      </p:sp>
      <p:pic>
        <p:nvPicPr>
          <p:cNvPr id="332" name="Immagine 3" descr="Immagin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0655" y="1195781"/>
            <a:ext cx="9190690" cy="5679508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ED9F71D-DED2-4A35-8C36-5AE368A33B08}"/>
              </a:ext>
            </a:extLst>
          </p:cNvPr>
          <p:cNvCxnSpPr>
            <a:cxnSpLocks/>
          </p:cNvCxnSpPr>
          <p:nvPr/>
        </p:nvCxnSpPr>
        <p:spPr>
          <a:xfrm flipV="1">
            <a:off x="9931791" y="1389187"/>
            <a:ext cx="0" cy="347823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E3FE0C-C218-4842-8E13-6E528B9FCCAC}"/>
              </a:ext>
            </a:extLst>
          </p:cNvPr>
          <p:cNvSpPr txBox="1"/>
          <p:nvPr/>
        </p:nvSpPr>
        <p:spPr>
          <a:xfrm>
            <a:off x="9415899" y="2171182"/>
            <a:ext cx="369330" cy="10568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i="1" dirty="0">
                <a:solidFill>
                  <a:schemeClr val="tx1"/>
                </a:solidFill>
              </a:rPr>
              <a:t>Fitting</a:t>
            </a:r>
            <a:endParaRPr kumimoji="0" lang="it-IT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AFB2EEB-067E-485A-BE99-4BEB6C64E740}"/>
              </a:ext>
            </a:extLst>
          </p:cNvPr>
          <p:cNvSpPr txBox="1"/>
          <p:nvPr/>
        </p:nvSpPr>
        <p:spPr>
          <a:xfrm>
            <a:off x="10078354" y="1759903"/>
            <a:ext cx="369330" cy="1619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1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predizione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A56B04A-FD7A-4B49-AD68-24CA19F4EF59}"/>
              </a:ext>
            </a:extLst>
          </p:cNvPr>
          <p:cNvSpPr txBox="1"/>
          <p:nvPr/>
        </p:nvSpPr>
        <p:spPr>
          <a:xfrm>
            <a:off x="2406770" y="2758974"/>
            <a:ext cx="52179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1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Curva rossa: valori serie temporale reale (no training)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5D48EB9-8D4E-4884-9456-6277277B61B7}"/>
              </a:ext>
            </a:extLst>
          </p:cNvPr>
          <p:cNvSpPr txBox="1"/>
          <p:nvPr/>
        </p:nvSpPr>
        <p:spPr>
          <a:xfrm>
            <a:off x="2406769" y="2389644"/>
            <a:ext cx="53445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1" i="1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Curva blu: approssimazione serie temporale reale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B9795C1-435C-4E24-9454-300A0D79D93B}"/>
              </a:ext>
            </a:extLst>
          </p:cNvPr>
          <p:cNvSpPr txBox="1"/>
          <p:nvPr/>
        </p:nvSpPr>
        <p:spPr>
          <a:xfrm>
            <a:off x="2406768" y="2020314"/>
            <a:ext cx="48662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i="1" dirty="0">
                <a:solidFill>
                  <a:schemeClr val="tx1"/>
                </a:solidFill>
              </a:rPr>
              <a:t>Punti neri</a:t>
            </a:r>
            <a:r>
              <a:rPr kumimoji="0" lang="it-IT" sz="1800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valori serie temporale reale (training)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9FD6EC4-D77F-41D4-B749-55039FE8663B}"/>
              </a:ext>
            </a:extLst>
          </p:cNvPr>
          <p:cNvSpPr txBox="1"/>
          <p:nvPr/>
        </p:nvSpPr>
        <p:spPr>
          <a:xfrm>
            <a:off x="2406771" y="3128304"/>
            <a:ext cx="36892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i="1" dirty="0">
                <a:solidFill>
                  <a:schemeClr val="accent1">
                    <a:lumMod val="75000"/>
                  </a:schemeClr>
                </a:solidFill>
              </a:rPr>
              <a:t>Area celeste</a:t>
            </a:r>
            <a:r>
              <a:rPr kumimoji="0" lang="it-IT" sz="1800" b="1" i="1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intervalli di incertezza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Risultati finali</a:t>
            </a:r>
          </a:p>
        </p:txBody>
      </p:sp>
      <p:graphicFrame>
        <p:nvGraphicFramePr>
          <p:cNvPr id="336" name="Tabella 3"/>
          <p:cNvGraphicFramePr/>
          <p:nvPr>
            <p:extLst>
              <p:ext uri="{D42A27DB-BD31-4B8C-83A1-F6EECF244321}">
                <p14:modId xmlns:p14="http://schemas.microsoft.com/office/powerpoint/2010/main" val="2870499822"/>
              </p:ext>
            </p:extLst>
          </p:nvPr>
        </p:nvGraphicFramePr>
        <p:xfrm>
          <a:off x="838200" y="1690688"/>
          <a:ext cx="5695121" cy="4174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8686">
                <a:tc gridSpan="2"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200" noProof="0"/>
                        <a:t> </a:t>
                      </a:r>
                      <a:endParaRPr lang="it-IT" sz="1200" b="1" noProof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500" b="1" i="1" noProof="0" dirty="0"/>
                        <a:t>Host anomali</a:t>
                      </a:r>
                      <a:endParaRPr lang="it-IT" sz="1500" b="1" i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500" b="1" i="1" noProof="0" dirty="0"/>
                        <a:t>Host non anomali</a:t>
                      </a:r>
                      <a:endParaRPr lang="it-IT" sz="1500" b="1" i="1" noProof="0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19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Threshold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/>
                        <a:t> Rilevati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13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2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1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/>
                        <a:t> Non rilevati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10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219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RSI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/>
                        <a:t> Rilevati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3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1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/>
                        <a:t> Non rilevati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8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219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Prophet + DPI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/>
                        <a:t> Rilevati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0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21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/>
                        <a:t> Non rilevati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454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219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Totale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/>
                        <a:t> Rilevati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>
                          <a:solidFill>
                            <a:schemeClr val="bg1"/>
                          </a:solidFill>
                        </a:rPr>
                        <a:t> 20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 marL="0" marR="0" marT="0" marB="0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21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i="1" noProof="0" dirty="0"/>
                        <a:t> Non rilevati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marL="0" marR="0" marT="0" marB="0" horzOverflow="overflow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defRPr sz="1800"/>
                      </a:pPr>
                      <a:r>
                        <a:rPr lang="it-IT" sz="1500" b="1" noProof="0" dirty="0"/>
                        <a:t> </a:t>
                      </a:r>
                      <a:r>
                        <a:rPr lang="it-IT" sz="1500" b="1" noProof="0" dirty="0">
                          <a:solidFill>
                            <a:schemeClr val="bg1"/>
                          </a:solidFill>
                        </a:rPr>
                        <a:t>472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ttangolo 4"/>
              <p:cNvSpPr txBox="1"/>
              <p:nvPr/>
            </p:nvSpPr>
            <p:spPr>
              <a:xfrm>
                <a:off x="6789530" y="2482194"/>
                <a:ext cx="5294618" cy="25424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𝑃𝑅𝐸𝐶𝐼𝑆𝐼𝑂𝑁𝐸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=80%</m:t>
                      </m:r>
                    </m:oMath>
                  </m:oMathPara>
                </a14:m>
                <a:endParaRPr sz="2000" dirty="0"/>
              </a:p>
              <a:p>
                <a:pPr>
                  <a:lnSpc>
                    <a:spcPct val="140000"/>
                  </a:lnSpc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𝑆𝑃𝐸𝐶𝐼𝐹𝐼𝐶𝐼𝑇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𝟒𝟕𝟐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𝟒𝟕𝟐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=99%</m:t>
                      </m:r>
                    </m:oMath>
                  </m:oMathPara>
                </a14:m>
                <a:endParaRPr sz="2000" dirty="0"/>
              </a:p>
              <a:p>
                <a:pPr>
                  <a:lnSpc>
                    <a:spcPct val="140000"/>
                  </a:lnSpc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𝑆𝐸𝑁𝑆𝐼𝐵𝐼𝐿𝐼𝑇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=91%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37" name="Rettangol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30" y="2482194"/>
                <a:ext cx="5294618" cy="2542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Lavori Futuri</a:t>
            </a:r>
          </a:p>
        </p:txBody>
      </p:sp>
      <p:sp>
        <p:nvSpPr>
          <p:cNvPr id="341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rPr lang="it-IT" dirty="0"/>
              <a:t>Correlazione tra serie temporali di host diversi, in modo da generare allarmi più significativi</a:t>
            </a:r>
          </a:p>
          <a:p>
            <a:endParaRPr lang="it-IT" dirty="0"/>
          </a:p>
          <a:p>
            <a:pPr>
              <a:defRPr sz="2600"/>
            </a:pPr>
            <a:r>
              <a:rPr lang="it-IT" dirty="0"/>
              <a:t>Allarmi come input ad un livello di analisi superiore, per esempio un autoencoder</a:t>
            </a:r>
          </a:p>
          <a:p>
            <a:endParaRPr lang="it-IT" dirty="0"/>
          </a:p>
          <a:p>
            <a:pPr>
              <a:defRPr sz="2600"/>
            </a:pPr>
            <a:r>
              <a:rPr lang="it-IT" dirty="0"/>
              <a:t>Miglioramento tecnica di mitigazione, che appare troppo drastica e non in grado di proteggere un eventuale host sotto possibile attacco</a:t>
            </a:r>
          </a:p>
        </p:txBody>
      </p:sp>
      <p:sp>
        <p:nvSpPr>
          <p:cNvPr id="3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Contributo originale</a:t>
            </a:r>
          </a:p>
        </p:txBody>
      </p:sp>
      <p:sp>
        <p:nvSpPr>
          <p:cNvPr id="345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 sz="2600"/>
            </a:pPr>
            <a:r>
              <a:rPr lang="it-IT" dirty="0"/>
              <a:t>Uso di algoritmi e tecniche non attualmente presenti nello stato dell’arte relativo alla rilevazione di anomalie di rete:</a:t>
            </a:r>
          </a:p>
          <a:p>
            <a:pPr marL="685800" lvl="1" indent="-228600" algn="just">
              <a:spcBef>
                <a:spcPts val="1200"/>
              </a:spcBef>
              <a:buFontTx/>
              <a:buChar char="▪"/>
              <a:defRPr sz="2200" b="1"/>
            </a:pPr>
            <a:r>
              <a:rPr lang="it-IT" dirty="0"/>
              <a:t>Indicatore statistico finanziario</a:t>
            </a:r>
            <a:r>
              <a:rPr lang="it-IT" b="0" dirty="0"/>
              <a:t>, nel breve termine</a:t>
            </a:r>
            <a:endParaRPr lang="it-IT" sz="2400" dirty="0"/>
          </a:p>
          <a:p>
            <a:pPr marL="685800" lvl="1" indent="-228600" algn="just">
              <a:spcBef>
                <a:spcPts val="1200"/>
              </a:spcBef>
              <a:buFontTx/>
              <a:buChar char="▪"/>
              <a:defRPr sz="2200" b="1"/>
            </a:pPr>
            <a:r>
              <a:rPr lang="it-IT" dirty="0"/>
              <a:t>Modello di predizione</a:t>
            </a:r>
            <a:r>
              <a:rPr lang="it-IT" b="0" dirty="0"/>
              <a:t> su serie temporale, nel medio-lungo termine</a:t>
            </a:r>
            <a:endParaRPr lang="it-IT" sz="2400" dirty="0"/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Conclusione</a:t>
            </a:r>
          </a:p>
        </p:txBody>
      </p:sp>
      <p:sp>
        <p:nvSpPr>
          <p:cNvPr id="349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 sz="2600"/>
            </a:pPr>
            <a:r>
              <a:rPr lang="it-IT" dirty="0"/>
              <a:t>Il problema della rilevazione di anomalie non ha, ad oggi, una soluzione semplice e universale, e ogni tecnica presenta i suoi punti di forza e debolezza</a:t>
            </a:r>
          </a:p>
          <a:p>
            <a:pPr algn="just">
              <a:defRPr sz="2600"/>
            </a:pPr>
            <a:r>
              <a:rPr lang="it-IT" dirty="0"/>
              <a:t>In questo lavoro di Tesi vengono analizzati host generici, su cui non è possibile effettuare alcuna assunzione sul tipo di traffico generato (come invece accade in ambiente IoT (Internet of Things)): il  problema è risultato particolarmente complesso da affrontare</a:t>
            </a:r>
          </a:p>
          <a:p>
            <a:pPr algn="just">
              <a:defRPr sz="2600"/>
            </a:pPr>
            <a:r>
              <a:rPr lang="it-IT" dirty="0"/>
              <a:t>Si è realizzato un sistema intelligente, capace di analizzare e mitigare alcune anomalie di rete presenti in un’intera rete, in modo efficiente e con buona precisione</a:t>
            </a:r>
          </a:p>
        </p:txBody>
      </p:sp>
      <p:sp>
        <p:nvSpPr>
          <p:cNvPr id="3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Metriche di Rete</a:t>
            </a:r>
          </a:p>
        </p:txBody>
      </p:sp>
      <p:sp>
        <p:nvSpPr>
          <p:cNvPr id="202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 sz="2600"/>
            </a:pPr>
            <a:r>
              <a:rPr lang="it-IT" b="1" dirty="0"/>
              <a:t>Metriche a breve termine </a:t>
            </a:r>
            <a:r>
              <a:rPr lang="it-IT" dirty="0"/>
              <a:t>(analizzate dal sistema ogni cinque minuti), ovvero coppie di metriche il cui rapporto in situazioni normali si mantiene approssimativamente costante nel tempo e non supera alcuni valori soglia</a:t>
            </a:r>
          </a:p>
          <a:p>
            <a:pPr algn="just">
              <a:defRPr sz="2600"/>
            </a:pPr>
            <a:endParaRPr lang="it-IT" dirty="0"/>
          </a:p>
          <a:p>
            <a:pPr algn="just">
              <a:defRPr sz="2600"/>
            </a:pPr>
            <a:r>
              <a:rPr lang="it-IT" b="1" dirty="0"/>
              <a:t>Metriche a medio-lungo termine </a:t>
            </a:r>
            <a:r>
              <a:rPr lang="it-IT" dirty="0"/>
              <a:t>(analizzate dal sistema ogni ora), ovvero singole metriche aventi solitamente trend e stagionalità</a:t>
            </a:r>
          </a:p>
          <a:p>
            <a:pPr algn="just">
              <a:defRPr sz="2600"/>
            </a:pPr>
            <a:endParaRPr lang="it-IT" dirty="0"/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Metriche a Breve Termine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Segnaposto contenuto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ctr" defTabSz="740663">
                  <a:lnSpc>
                    <a:spcPct val="81000"/>
                  </a:lnSpc>
                  <a:spcBef>
                    <a:spcPts val="800"/>
                  </a:spcBef>
                  <a:buSzTx/>
                  <a:buNone/>
                  <a:defRPr sz="2106" i="1"/>
                </a:pPr>
                <a:r>
                  <a:rPr lang="it-IT" sz="2600" dirty="0"/>
                  <a:t>Data la coppia di contatori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600" dirty="0"/>
                  <a:t>relativi alle metriche </a:t>
                </a:r>
                <a14:m>
                  <m:oMath xmlns:m="http://schemas.openxmlformats.org/officeDocument/2006/math"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</m:sub>
                    </m:sSub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600" dirty="0"/>
                  <a:t> da analizzare, consideriamo </a:t>
                </a:r>
              </a:p>
              <a:p>
                <a:pPr marL="0" indent="0" algn="ctr" defTabSz="740663">
                  <a:lnSpc>
                    <a:spcPct val="81000"/>
                  </a:lnSpc>
                  <a:spcBef>
                    <a:spcPts val="1400"/>
                  </a:spcBef>
                  <a:buSzTx/>
                  <a:buNone/>
                  <a:defRPr sz="2268"/>
                </a:pPr>
                <a:r>
                  <a:rPr lang="it-IT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  ∆</m:t>
                    </m:r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it-IT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it-IT" sz="2600" dirty="0"/>
              </a:p>
              <a:p>
                <a:pPr marL="185165" indent="-185165" defTabSz="740663">
                  <a:lnSpc>
                    <a:spcPct val="81000"/>
                  </a:lnSpc>
                  <a:spcBef>
                    <a:spcPts val="1900"/>
                  </a:spcBef>
                  <a:defRPr sz="2106"/>
                </a:pPr>
                <a:r>
                  <a:rPr lang="it-IT" sz="2600" dirty="0"/>
                  <a:t>In totale sono state analizzate 14 metriche a breve termine tra cui:</a:t>
                </a:r>
              </a:p>
              <a:p>
                <a:pPr marL="555498" lvl="1" indent="-185165" defTabSz="740663">
                  <a:lnSpc>
                    <a:spcPct val="81000"/>
                  </a:lnSpc>
                  <a:spcBef>
                    <a:spcPts val="2400"/>
                  </a:spcBef>
                  <a:buFontTx/>
                  <a:buChar char="➢"/>
                  <a:defRPr sz="1944"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𝑟𝑖𝑠𝑝𝑜𝑠𝑡𝑒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𝐷𝑁𝑆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𝑟𝑖𝑐𝑒𝑣𝑢𝑡𝑒</m:t>
                        </m:r>
                      </m:num>
                      <m:den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𝑟𝑖𝑐h𝑖𝑒𝑠𝑡𝑒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𝐷𝑁𝑆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𝑖𝑛𝑣𝑖𝑎𝑡𝑒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𝑟𝑖𝑠𝑝𝑜𝑠𝑡𝑒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𝐷𝑁𝑆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𝑟𝑖𝑐𝑒𝑣𝑢𝑡𝑒</m:t>
                        </m:r>
                      </m:den>
                    </m:f>
                  </m:oMath>
                </a14:m>
                <a:endParaRPr lang="it-IT" sz="2200" dirty="0"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547782" lvl="1" indent="-177450" defTabSz="740663">
                  <a:lnSpc>
                    <a:spcPct val="81000"/>
                  </a:lnSpc>
                  <a:spcBef>
                    <a:spcPts val="2400"/>
                  </a:spcBef>
                  <a:buFontTx/>
                  <a:buChar char="➢"/>
                  <a:defRPr sz="1944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𝑏𝑦𝑡𝑒𝑠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𝑝𝑟𝑜𝑡𝑜𝑐𝑜𝑙𝑙𝑜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𝐷𝑁𝑆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𝑟𝑖𝑐𝑒𝑣𝑢𝑡𝑖</m:t>
                        </m:r>
                      </m:num>
                      <m:den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𝑝𝑎𝑐𝑐h𝑒𝑡𝑡𝑖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𝐷𝑁𝑆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𝑟𝑖𝑐𝑒𝑣𝑢𝑡𝑖</m:t>
                        </m:r>
                      </m:den>
                    </m:f>
                  </m:oMath>
                </a14:m>
                <a:endParaRPr lang="it-IT" sz="2200" dirty="0"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547782" lvl="1" indent="-177450" defTabSz="740663">
                  <a:lnSpc>
                    <a:spcPct val="81000"/>
                  </a:lnSpc>
                  <a:spcBef>
                    <a:spcPts val="2400"/>
                  </a:spcBef>
                  <a:buFontTx/>
                  <a:buChar char="➢"/>
                  <a:defRPr sz="1944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𝑓𝑙𝑢𝑠𝑠𝑖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𝑠𝑜𝑠𝑝𝑒𝑡𝑡𝑖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𝑐𝑜𝑚𝑒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𝑐𝑙𝑖𝑒𝑛𝑡</m:t>
                        </m:r>
                      </m:num>
                      <m:den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𝑓𝑙𝑢𝑠𝑠𝑖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𝑡𝑜𝑡𝑎𝑙𝑖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𝑐𝑜𝑚𝑒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𝑐𝑙𝑖𝑒𝑛𝑡</m:t>
                        </m:r>
                      </m:den>
                    </m:f>
                  </m:oMath>
                </a14:m>
                <a:endParaRPr lang="it-IT" sz="2200" dirty="0"/>
              </a:p>
            </p:txBody>
          </p:sp>
        </mc:Choice>
        <mc:Fallback xmlns="">
          <p:sp>
            <p:nvSpPr>
              <p:cNvPr id="206" name="Segnaposto contenuto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333" t="-25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Metriche a Medio-lungo Termine</a:t>
            </a:r>
          </a:p>
        </p:txBody>
      </p:sp>
      <p:sp>
        <p:nvSpPr>
          <p:cNvPr id="210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 sz="2600"/>
            </a:pPr>
            <a:r>
              <a:rPr lang="it-IT" dirty="0"/>
              <a:t>Bytes inviati, Bytes ricevuti, flussi come client, flussi come server</a:t>
            </a:r>
          </a:p>
          <a:p>
            <a:pPr algn="just">
              <a:defRPr sz="2600"/>
            </a:pPr>
            <a:endParaRPr lang="it-IT" dirty="0"/>
          </a:p>
          <a:p>
            <a:pPr algn="just">
              <a:defRPr sz="2600"/>
            </a:pPr>
            <a:r>
              <a:rPr lang="it-IT" dirty="0"/>
              <a:t>Ulteriore controllo sulle seguenti categorie di protocolli/eventi: </a:t>
            </a:r>
          </a:p>
          <a:p>
            <a:pPr marL="685800" lvl="1" indent="-228600" algn="just">
              <a:spcBef>
                <a:spcPts val="500"/>
              </a:spcBef>
              <a:buFontTx/>
              <a:buChar char="▪"/>
              <a:defRPr sz="2200"/>
            </a:pPr>
            <a:r>
              <a:rPr lang="it-IT" dirty="0"/>
              <a:t>Protocolli di accesso remoto</a:t>
            </a:r>
            <a:endParaRPr lang="it-IT" sz="2400" dirty="0"/>
          </a:p>
          <a:p>
            <a:pPr marL="685800" lvl="1" indent="-228600" algn="just">
              <a:spcBef>
                <a:spcPts val="500"/>
              </a:spcBef>
              <a:buFontTx/>
              <a:buChar char="▪"/>
              <a:defRPr sz="2200"/>
            </a:pPr>
            <a:r>
              <a:rPr lang="it-IT" dirty="0"/>
              <a:t>Protocolli sconosciuti</a:t>
            </a:r>
            <a:endParaRPr lang="it-IT" sz="2400" dirty="0"/>
          </a:p>
          <a:p>
            <a:pPr marL="685800" lvl="1" indent="-228600" algn="just">
              <a:spcBef>
                <a:spcPts val="500"/>
              </a:spcBef>
              <a:buFontTx/>
              <a:buChar char="▪"/>
              <a:defRPr sz="2200"/>
            </a:pPr>
            <a:r>
              <a:rPr lang="it-IT" dirty="0"/>
              <a:t>Malware</a:t>
            </a:r>
            <a:endParaRPr lang="it-IT" sz="2400" dirty="0"/>
          </a:p>
          <a:p>
            <a:pPr marL="685800" lvl="1" indent="-228600" algn="just">
              <a:spcBef>
                <a:spcPts val="500"/>
              </a:spcBef>
              <a:buFontTx/>
              <a:buChar char="▪"/>
              <a:defRPr sz="2200"/>
            </a:pPr>
            <a:r>
              <a:rPr lang="it-IT" dirty="0"/>
              <a:t>Mining</a:t>
            </a:r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cniche di Rilevazioni Anomali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Tecniche di Rilevazioni di Anomalie</a:t>
            </a:r>
          </a:p>
        </p:txBody>
      </p:sp>
      <p:sp>
        <p:nvSpPr>
          <p:cNvPr id="214" name="In questo lavoro di tesi sono state considerat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it-IT" sz="2600" dirty="0"/>
              <a:t>In questo lavoro di Tesi sono state considerate le seguenti tecniche/algoritmi: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it-IT" sz="2200" b="1" dirty="0"/>
              <a:t>Threshold</a:t>
            </a:r>
            <a:r>
              <a:rPr lang="it-IT" sz="2200" dirty="0"/>
              <a:t>, per la rilevazione di valori anomali delle metriche a breve termine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it-IT" sz="2200" b="1" dirty="0"/>
              <a:t>RSI</a:t>
            </a:r>
            <a:r>
              <a:rPr lang="it-IT" sz="2200" dirty="0"/>
              <a:t>, per la rilevazione di variazioni anomale dei valori delle metriche a breve termine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it-IT" sz="2200" b="1" dirty="0"/>
              <a:t>Prophet</a:t>
            </a:r>
            <a:r>
              <a:rPr lang="it-IT" sz="2200" dirty="0"/>
              <a:t>, per la rilevazioni di comportamenti delle metriche a lungo termine non in linea con la loro storia passata (in termini di trend e stagionalità)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Threshold</a:t>
            </a:r>
          </a:p>
        </p:txBody>
      </p:sp>
      <p:sp>
        <p:nvSpPr>
          <p:cNvPr id="218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it-IT" sz="2600" dirty="0"/>
              <a:t>Soglie utilizzate:</a:t>
            </a:r>
          </a:p>
          <a:p>
            <a:pPr lvl="1" algn="just">
              <a:buFont typeface="Wingdings" panose="05000000000000000000" pitchFamily="2" charset="2"/>
              <a:buChar char="§"/>
              <a:defRPr sz="2600"/>
            </a:pPr>
            <a:r>
              <a:rPr lang="it-IT" sz="2200" dirty="0"/>
              <a:t>Soglia fissata a </a:t>
            </a:r>
            <a:r>
              <a:rPr lang="it-IT" sz="2200" b="1" dirty="0"/>
              <a:t>576</a:t>
            </a:r>
            <a:r>
              <a:rPr lang="it-IT" sz="2200" dirty="0"/>
              <a:t> per le metriche relative alla dimensione media dei pacchetti DNS inviati e ricevuti</a:t>
            </a:r>
          </a:p>
          <a:p>
            <a:pPr marL="1143000" lvl="2" indent="-228600" algn="just">
              <a:spcBef>
                <a:spcPts val="500"/>
              </a:spcBef>
              <a:buFontTx/>
              <a:buChar char="▪"/>
              <a:defRPr sz="2200"/>
            </a:pPr>
            <a:r>
              <a:rPr lang="it-IT" sz="2100" dirty="0"/>
              <a:t>Data exfiltration/infiltration</a:t>
            </a:r>
            <a:endParaRPr lang="it-IT" sz="2200" dirty="0"/>
          </a:p>
          <a:p>
            <a:pPr lvl="1" algn="just">
              <a:spcBef>
                <a:spcPts val="1800"/>
              </a:spcBef>
              <a:buFont typeface="Wingdings" panose="05000000000000000000" pitchFamily="2" charset="2"/>
              <a:buChar char="§"/>
              <a:defRPr sz="2600"/>
            </a:pPr>
            <a:r>
              <a:rPr lang="it-IT" sz="2200" dirty="0"/>
              <a:t>Soglia fissata a </a:t>
            </a:r>
            <a:r>
              <a:rPr lang="it-IT" sz="2200" b="1" dirty="0"/>
              <a:t>0.50</a:t>
            </a:r>
            <a:r>
              <a:rPr lang="it-IT" sz="2200" dirty="0"/>
              <a:t> per le altre metriche a breve termine</a:t>
            </a:r>
          </a:p>
          <a:p>
            <a:pPr marL="1143000" lvl="2" indent="-228600" algn="just">
              <a:spcBef>
                <a:spcPts val="500"/>
              </a:spcBef>
              <a:buFontTx/>
              <a:buChar char="▪"/>
              <a:defRPr sz="2200"/>
            </a:pPr>
            <a:r>
              <a:rPr lang="it-IT" sz="2100" dirty="0"/>
              <a:t>Il valore del rapporto risulta anomalo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RSI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Segnaposto contenuto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63756"/>
                <a:ext cx="10515600" cy="492912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198881" indent="-198881" algn="just" defTabSz="795527">
                  <a:lnSpc>
                    <a:spcPct val="81000"/>
                  </a:lnSpc>
                  <a:spcBef>
                    <a:spcPts val="800"/>
                  </a:spcBef>
                  <a:defRPr sz="2088"/>
                </a:pPr>
                <a:r>
                  <a:rPr lang="it-IT" sz="2600" dirty="0"/>
                  <a:t>Indicatore statistico utilizzato per effettuare analisi su mercati finanziari, in grado di rilevare la velocità del movimento dei prezzi</a:t>
                </a:r>
              </a:p>
              <a:p>
                <a:pPr marL="198881" indent="-198881" algn="just" defTabSz="795527">
                  <a:lnSpc>
                    <a:spcPct val="81000"/>
                  </a:lnSpc>
                  <a:spcBef>
                    <a:spcPts val="800"/>
                  </a:spcBef>
                  <a:defRPr sz="2088"/>
                </a:pPr>
                <a:r>
                  <a:rPr lang="it-IT" sz="2600" b="1" dirty="0"/>
                  <a:t>Idea chiave</a:t>
                </a:r>
                <a:r>
                  <a:rPr lang="it-IT" sz="2600" dirty="0"/>
                  <a:t>: utilizziamolo per misurare la velocità con cui variano i valori legati alle metriche di rete</a:t>
                </a:r>
              </a:p>
              <a:p>
                <a:pPr marL="198881" indent="-198881" algn="just" defTabSz="795527">
                  <a:lnSpc>
                    <a:spcPct val="81000"/>
                  </a:lnSpc>
                  <a:spcBef>
                    <a:spcPts val="800"/>
                  </a:spcBef>
                  <a:spcAft>
                    <a:spcPts val="1200"/>
                  </a:spcAft>
                  <a:defRPr sz="2088"/>
                </a:pPr>
                <a:r>
                  <a:rPr lang="it-IT" sz="2600" dirty="0"/>
                  <a:t>Periodo lungo </a:t>
                </a:r>
                <a:r>
                  <a:rPr lang="it-IT" sz="2600" b="1" dirty="0"/>
                  <a:t>50</a:t>
                </a:r>
                <a:r>
                  <a:rPr lang="it-IT" sz="2600" dirty="0"/>
                  <a:t>: numero di punti della metrica che contribuiscono al calcolo dell’RSI</a:t>
                </a:r>
              </a:p>
              <a:p>
                <a:pPr marL="0" indent="0" algn="just" defTabSz="795527">
                  <a:lnSpc>
                    <a:spcPct val="81000"/>
                  </a:lnSpc>
                  <a:spcBef>
                    <a:spcPts val="2400"/>
                  </a:spcBef>
                  <a:buNone/>
                  <a:defRPr sz="2175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𝑹𝑺𝑰</m:t>
                      </m:r>
                      <m:r>
                        <a:rPr lang="it-IT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it-IT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type m:val="lin"/>
                          <m:ctrlPr>
                            <a:rPr lang="it-IT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num>
                        <m:den>
                          <m:r>
                            <a:rPr lang="it-IT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it-IT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it-IT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600" b="1" dirty="0"/>
              </a:p>
              <a:p>
                <a:pPr marL="838200" lvl="1" indent="-342900" algn="just" defTabSz="795527">
                  <a:lnSpc>
                    <a:spcPct val="81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  <a:defRPr sz="2175"/>
                </a:pPr>
                <a:r>
                  <a:rPr lang="it-IT" sz="2200" b="1" dirty="0"/>
                  <a:t>U</a:t>
                </a:r>
                <a:r>
                  <a:rPr lang="it-IT" sz="2200" dirty="0"/>
                  <a:t>: media delle differenze positive tra punti consecutivi nel periodo fissato</a:t>
                </a:r>
              </a:p>
              <a:p>
                <a:pPr marL="838200" lvl="1" indent="-342900" algn="just" defTabSz="795527">
                  <a:lnSpc>
                    <a:spcPct val="81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  <a:defRPr sz="2175"/>
                </a:pPr>
                <a:r>
                  <a:rPr lang="it-IT" sz="2200" b="1" dirty="0"/>
                  <a:t>D</a:t>
                </a:r>
                <a:r>
                  <a:rPr lang="it-IT" sz="2200" dirty="0"/>
                  <a:t>: media delle differenze negative tra punti consecutivi nel periodo fissato</a:t>
                </a:r>
                <a:endParaRPr lang="it-IT" sz="2200" i="1" dirty="0"/>
              </a:p>
              <a:p>
                <a:pPr marL="198881" indent="-198881" algn="just" defTabSz="795527">
                  <a:lnSpc>
                    <a:spcPct val="81000"/>
                  </a:lnSpc>
                  <a:spcBef>
                    <a:spcPts val="2000"/>
                  </a:spcBef>
                  <a:defRPr sz="2088"/>
                </a:pPr>
                <a:r>
                  <a:rPr lang="it-IT" sz="2600" dirty="0"/>
                  <a:t>Oscilla tra due valori: 0 e 100</a:t>
                </a:r>
              </a:p>
              <a:p>
                <a:pPr marL="198881" indent="-198881" algn="just" defTabSz="795527">
                  <a:lnSpc>
                    <a:spcPct val="81000"/>
                  </a:lnSpc>
                  <a:spcBef>
                    <a:spcPts val="2000"/>
                  </a:spcBef>
                  <a:defRPr sz="2088"/>
                </a:pPr>
                <a:r>
                  <a:rPr lang="it-IT" sz="2600" dirty="0"/>
                  <a:t>Una metrica viene classificata anomala se il relativo valore dell’RSI risulta maggiore di </a:t>
                </a:r>
                <a:r>
                  <a:rPr lang="it-IT" sz="2600" b="1" dirty="0"/>
                  <a:t>80</a:t>
                </a:r>
              </a:p>
            </p:txBody>
          </p:sp>
        </mc:Choice>
        <mc:Fallback xmlns="">
          <p:sp>
            <p:nvSpPr>
              <p:cNvPr id="222" name="Segnaposto contenuto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63756"/>
                <a:ext cx="10515600" cy="4929120"/>
              </a:xfrm>
              <a:prstGeom prst="rect">
                <a:avLst/>
              </a:prstGeom>
              <a:blipFill>
                <a:blip r:embed="rId2"/>
                <a:stretch>
                  <a:fillRect l="-1333" t="-2599" r="-1449" b="-5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o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Soglia RSI: 80 vs 70</a:t>
            </a:r>
          </a:p>
        </p:txBody>
      </p:sp>
      <p:sp>
        <p:nvSpPr>
          <p:cNvPr id="265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rPr lang="it-IT" noProof="1"/>
              <a:t>70 è la soglia superiore utilizzata nell’algoritmo originale, ma essa genera vari falsi positivi</a:t>
            </a:r>
          </a:p>
          <a:p>
            <a:pPr>
              <a:defRPr sz="2600"/>
            </a:pPr>
            <a:r>
              <a:rPr lang="it-IT" noProof="1"/>
              <a:t>Falso positivo rilevato di tipo «dns_errors» (valore rapporto circa 0.07) </a:t>
            </a:r>
          </a:p>
        </p:txBody>
      </p:sp>
      <p:pic>
        <p:nvPicPr>
          <p:cNvPr id="266" name="Immagine 3" descr="Immagin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0590" y="3186922"/>
            <a:ext cx="8030819" cy="347614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DOfficeLightV0">
  <a:themeElements>
    <a:clrScheme name="HDOfficeLightV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HDOfficeLightV0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DOfficeLightV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1249</Words>
  <Application>Microsoft Office PowerPoint</Application>
  <PresentationFormat>Widescreen</PresentationFormat>
  <Paragraphs>198</Paragraphs>
  <Slides>25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Helvetica</vt:lpstr>
      <vt:lpstr>Wingdings</vt:lpstr>
      <vt:lpstr>HDOfficeLightV0</vt:lpstr>
      <vt:lpstr>Rilevazione di anomalie di rete mediante analisi su serie temporali</vt:lpstr>
      <vt:lpstr>Obiettivi</vt:lpstr>
      <vt:lpstr>Metriche di Rete</vt:lpstr>
      <vt:lpstr>Metriche a Breve Termine</vt:lpstr>
      <vt:lpstr>Metriche a Medio-lungo Termine</vt:lpstr>
      <vt:lpstr>Tecniche di Rilevazioni di Anomalie</vt:lpstr>
      <vt:lpstr>Threshold</vt:lpstr>
      <vt:lpstr>RSI</vt:lpstr>
      <vt:lpstr>Soglia RSI: 80 vs 70</vt:lpstr>
      <vt:lpstr>Prophet</vt:lpstr>
      <vt:lpstr>Esempio di allarmi sulle metriche analizzate</vt:lpstr>
      <vt:lpstr>Mitigazione Traffico: XDP</vt:lpstr>
      <vt:lpstr>Architettura software</vt:lpstr>
      <vt:lpstr>Validazione</vt:lpstr>
      <vt:lpstr>Anomalie Rilevate</vt:lpstr>
      <vt:lpstr>Valutazione Threshold</vt:lpstr>
      <vt:lpstr>Vero Positivo Threshold</vt:lpstr>
      <vt:lpstr>Valutazione RSI</vt:lpstr>
      <vt:lpstr>Vero Positivo RSI</vt:lpstr>
      <vt:lpstr>Valutazione Prophet</vt:lpstr>
      <vt:lpstr>Falso positivo Prophet</vt:lpstr>
      <vt:lpstr>Risultati finali</vt:lpstr>
      <vt:lpstr>Lavori Futuri</vt:lpstr>
      <vt:lpstr>Contributo originale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Rilevazione di anomalie di rete mediante analisi su serie temporali</dc:title>
  <cp:lastModifiedBy>SALVATORE COSTANTINO</cp:lastModifiedBy>
  <cp:revision>223</cp:revision>
  <dcterms:modified xsi:type="dcterms:W3CDTF">2019-07-26T07:07:31Z</dcterms:modified>
</cp:coreProperties>
</file>