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54" r:id="rId2"/>
  </p:sldMasterIdLst>
  <p:sldIdLst>
    <p:sldId id="274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3" r:id="rId15"/>
    <p:sldId id="267" r:id="rId16"/>
    <p:sldId id="277" r:id="rId17"/>
    <p:sldId id="273" r:id="rId18"/>
    <p:sldId id="278" r:id="rId19"/>
    <p:sldId id="279" r:id="rId20"/>
    <p:sldId id="269" r:id="rId21"/>
    <p:sldId id="280" r:id="rId22"/>
    <p:sldId id="281" r:id="rId23"/>
    <p:sldId id="284" r:id="rId24"/>
    <p:sldId id="282" r:id="rId25"/>
    <p:sldId id="270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93" r:id="rId36"/>
    <p:sldId id="294" r:id="rId37"/>
    <p:sldId id="285" r:id="rId38"/>
    <p:sldId id="271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2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221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241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4FAA-805B-4115-A5FD-5DDDCDA53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690854-150D-4081-8275-D8CA88721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618193-B336-47AE-A4E4-836AC381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90852-7F67-4CB8-A9CA-1491A176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AE9B18-933F-4580-877A-7E002C18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5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77EE7B-6032-4975-B95E-E0367051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6CB7C3-A4A2-4211-9141-F566CAC1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7F2F6-0FDF-484D-AABE-B196010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77BC6-AFF2-4C16-ADD9-A6DCAC83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E7861E-7A59-4B2E-9423-D1F4288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8885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6E17C-673A-4B6C-BC03-8D94501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EB52BB-C8F3-4295-9156-B4ED21E1D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838462-6ED5-4281-87B5-5CA1C24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3275CE-5514-4250-A33D-7624C3C6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AA1713-27A4-4EFC-B8E6-69C4F53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05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C17FF-AD8C-4A04-BB0B-9A3F4F4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9C91BC-5169-4688-A833-5AF27FBE7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05679D-99F9-47AA-986E-5F97FD95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F4621D-0FF5-4712-B2F6-B6707407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4DB131-4B82-46B4-812E-EBD745C6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C4C2AE-F17B-4008-A42C-3758EB29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3961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9D24FE-A0C4-4B95-981E-F5B587F1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E66FE0-A42C-4A32-AF03-CE66A430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F15395-5079-48AC-B765-763A02FC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26FFB1-DF0D-40F6-A3E7-9FB5DE5C4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843AA8-D9F4-4FA9-AC6D-959BCE8CB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DE6C13-C6E8-4813-8CC4-65E5ED5D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D15790-2A8C-4A45-A9BD-7518219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C70DD69-1759-4A14-8E7D-41249782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35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2BF69-6075-43C0-82F7-74E9DE23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53BB7E-9F60-410F-80BB-A6C3548D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896173-C87B-478F-B1A4-A10D752C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B9B139-463F-416C-AB55-44665741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536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C99069-0DD7-46A6-9970-8496B039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D15EE0-1F7F-4084-AE13-72626E18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C0888E-4384-430B-B2B6-D0F42237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720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16554-4EE2-4BDB-AB2D-6410B36F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C4A646-D8C3-446D-A5DE-45B01B5C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187810-3571-4264-8D98-1EC04A37E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1A062-1B5D-4078-A07C-45974754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6DBF18-CE5D-4049-A168-9F36F4D7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6BA739-1892-4728-AC2F-5A6EB9C6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79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181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0A850-318A-47C8-BF6D-3E4C21C1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3B4C587-ADB1-48DB-9F7D-8DDAC9C3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F23536-55C9-4AEE-BB9B-488F21E7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08A083B-3760-40EB-8849-03E2D076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BD81F4-1817-4822-A48F-97FC5EE8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6BA98C-C261-47E7-B7A1-B9514EE0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258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020B8E-A13A-437D-9780-CD83B297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07E58E-EA6D-4C94-AB49-837A6D04F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8020D0-2A1B-4353-B451-05C1F599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24FE6-7DD1-4011-93AE-5E80B50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C276E0-2EFE-495B-BCB2-B4FFEC9F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51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3ABC40-068B-4D06-92F9-42BED6C1E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87D6C2-FA11-4289-902B-D7E75FB0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77C93D-74D0-4659-84FB-230FAD1F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627A55-D6D2-4B25-8517-5FBEBC57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84789D-955E-4A91-A239-84A5EAB6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0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5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6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8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69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72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3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5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32213C-47FC-4451-897E-8214E154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F50804-5CF2-4E88-A4A2-5C1141F4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D85AA2-5FDD-4C5E-927C-18E3951F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6E59-51A4-453A-8800-D86902F7AE21}" type="datetimeFigureOut">
              <a:rPr lang="it-IT" smtClean="0"/>
              <a:t>22/07/2019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A5DB74-EA85-4ED1-8556-07E611886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3F785C-10A7-48A8-A24A-27482079E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3C61-C819-46CE-AF21-7A91FDEC79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4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8872E-683B-406F-9246-07D583A58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it-IT" sz="5400" b="1" dirty="0"/>
              <a:t>Rilevazione di anomalie di rete mediante analisi su serie temporali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764FCE-A9B2-43E3-A457-04A961C5D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6525"/>
            <a:ext cx="4346713" cy="1655762"/>
          </a:xfrm>
        </p:spPr>
        <p:txBody>
          <a:bodyPr/>
          <a:lstStyle/>
          <a:p>
            <a:pPr algn="l"/>
            <a:r>
              <a:rPr lang="it-IT" dirty="0"/>
              <a:t>Candidato: </a:t>
            </a:r>
          </a:p>
          <a:p>
            <a:pPr algn="l"/>
            <a:r>
              <a:rPr lang="it-IT" i="1" dirty="0"/>
              <a:t>Salvatore Costantino</a:t>
            </a:r>
          </a:p>
          <a:p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73E6B84F-E62B-4968-AFDB-CA86B69FADE1}"/>
              </a:ext>
            </a:extLst>
          </p:cNvPr>
          <p:cNvSpPr txBox="1">
            <a:spLocks/>
          </p:cNvSpPr>
          <p:nvPr/>
        </p:nvSpPr>
        <p:spPr>
          <a:xfrm>
            <a:off x="6096000" y="5046525"/>
            <a:ext cx="434671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Relatore: </a:t>
            </a:r>
          </a:p>
          <a:p>
            <a:pPr algn="r"/>
            <a:r>
              <a:rPr lang="it-IT" i="1" dirty="0"/>
              <a:t>Luca Deri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786F1C-8968-41B3-9E97-377F4317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66" y="4055"/>
            <a:ext cx="3183468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5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BE0DA-61A6-45BC-B240-B88C176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Rilevazione delle Anomalie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BC746-CE06-46A5-8DC0-DAD88AE2C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600" dirty="0"/>
              <a:t>Rilevare un’anomalia significa individuare eventi o valori che per qualche loro caratteristica non possono essere considerati normali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Criteri di normalità per le metriche a breve termine: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Non superamento dei valori soglia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Comportamento (valore delle metriche) più o meno costante nel tempo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Criterio di normalità per le metriche a breve termine: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Comportamento futuro coerente con quello passato</a:t>
            </a:r>
          </a:p>
        </p:txBody>
      </p:sp>
    </p:spTree>
    <p:extLst>
      <p:ext uri="{BB962C8B-B14F-4D97-AF65-F5344CB8AC3E}">
        <p14:creationId xmlns:p14="http://schemas.microsoft.com/office/powerpoint/2010/main" val="163946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61011-A2F3-4FCA-B3A4-0AA1C79F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6DADD-F08A-4D5C-BA91-F09979D5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600" dirty="0"/>
              <a:t>Tecnica applicata a tutte le metriche a breve termine </a:t>
            </a:r>
          </a:p>
          <a:p>
            <a:pPr algn="just"/>
            <a:endParaRPr lang="it-IT" dirty="0"/>
          </a:p>
          <a:p>
            <a:pPr algn="just"/>
            <a:r>
              <a:rPr lang="it-IT" sz="2600" dirty="0"/>
              <a:t>Soglia fissata a </a:t>
            </a:r>
            <a:r>
              <a:rPr lang="it-IT" sz="2600" b="1" dirty="0"/>
              <a:t>576</a:t>
            </a:r>
            <a:r>
              <a:rPr lang="it-IT" sz="2600" dirty="0"/>
              <a:t> (bytes) per le metriche relative alla dimensione media dei pacchetti DNS inviati e ricevuti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Data exfiltration/infiltration</a:t>
            </a:r>
          </a:p>
          <a:p>
            <a:pPr algn="just"/>
            <a:endParaRPr lang="it-IT" dirty="0"/>
          </a:p>
          <a:p>
            <a:pPr algn="just"/>
            <a:r>
              <a:rPr lang="it-IT" sz="2600" dirty="0"/>
              <a:t>Soglia fissata a </a:t>
            </a:r>
            <a:r>
              <a:rPr lang="it-IT" sz="2600" b="1" dirty="0"/>
              <a:t>0.50</a:t>
            </a:r>
            <a:r>
              <a:rPr lang="it-IT" sz="2600" dirty="0"/>
              <a:t> per le altre metriche a breve termine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Valore rapporto anomalo</a:t>
            </a:r>
          </a:p>
        </p:txBody>
      </p:sp>
    </p:spTree>
    <p:extLst>
      <p:ext uri="{BB962C8B-B14F-4D97-AF65-F5344CB8AC3E}">
        <p14:creationId xmlns:p14="http://schemas.microsoft.com/office/powerpoint/2010/main" val="272603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1CD2D-E6A2-489A-90DE-4B59376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A49FD1-BB21-41DA-83CE-AD8DDBDB3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757"/>
                <a:ext cx="10515600" cy="492911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it-IT" sz="2600" dirty="0"/>
                  <a:t>Indicatore statistico utilizzato per effettuare analisi su mercati finanziari, in grado di rilevare la velocità del movimento dei prezzi</a:t>
                </a:r>
              </a:p>
              <a:p>
                <a:pPr algn="just"/>
                <a:r>
                  <a:rPr lang="it-IT" sz="2600" dirty="0"/>
                  <a:t>Idea chiave: utilizziamolo per misurare la velocità con cui variano i valori legati alle metriche di rete</a:t>
                </a:r>
              </a:p>
              <a:p>
                <a:pPr algn="just"/>
                <a:r>
                  <a:rPr lang="it-IT" sz="2600" dirty="0"/>
                  <a:t>Tecnica applicata a quasi tutte le metriche a breve termine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it-IT" sz="2200" dirty="0"/>
                  <a:t>Dopo aver applicato la tecnica delle soglie fisse</a:t>
                </a:r>
              </a:p>
              <a:p>
                <a:pPr algn="just"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𝑅𝑆𝐼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=100∗</m:t>
                    </m:r>
                    <m:f>
                      <m:fPr>
                        <m:type m:val="li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sz="2400" dirty="0"/>
              </a:p>
              <a:p>
                <a:pPr lvl="1" algn="just">
                  <a:spcBef>
                    <a:spcPts val="12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(0,  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|</m:t>
                            </m:r>
                            <m:func>
                              <m:func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0,  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nary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it-IT" i="1" dirty="0"/>
              </a:p>
              <a:p>
                <a:pPr lvl="1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𝑛𝑒𝑤</m:t>
                                    </m:r>
                                  </m:sub>
                                </m:s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𝑙𝑎𝑠𝑡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it-IT" i="1" dirty="0"/>
              </a:p>
              <a:p>
                <a:pPr lvl="1" algn="just"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−1)+| 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𝑙𝑎𝑠𝑡</m:t>
                                </m:r>
                              </m:sub>
                            </m:sSub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 |)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it-IT" dirty="0"/>
              </a:p>
              <a:p>
                <a:pPr algn="just">
                  <a:spcBef>
                    <a:spcPts val="2400"/>
                  </a:spcBef>
                </a:pPr>
                <a:r>
                  <a:rPr lang="it-IT" sz="2600" dirty="0"/>
                  <a:t>Oscilla tra due valori: 0 e 100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8A49FD1-BB21-41DA-83CE-AD8DDBDB3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757"/>
                <a:ext cx="10515600" cy="4929118"/>
              </a:xfrm>
              <a:blipFill>
                <a:blip r:embed="rId2"/>
                <a:stretch>
                  <a:fillRect l="-812" t="-2351" r="-870" b="-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71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931EC-E556-4E48-A2EC-8EC6A719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Threshold &amp; 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37FB3C-6BFD-4544-A163-B6952B47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600" dirty="0"/>
              <a:t>Condizioni volumetriche minime di traffico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Valori minimi delle metriche, affinché i valori registrati risultino significativi </a:t>
            </a:r>
          </a:p>
          <a:p>
            <a:pPr lvl="1" algn="just"/>
            <a:endParaRPr lang="it-IT" dirty="0"/>
          </a:p>
          <a:p>
            <a:pPr algn="just"/>
            <a:r>
              <a:rPr lang="it-IT" sz="2600" dirty="0"/>
              <a:t>Condizioni su traffico p2p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Non vengono effettuate analisi sui messaggi ICMP port unreachable e host unreachable, se è presente traffico p2p (in tal caso i valori risultano fisiologicamente alterati)</a:t>
            </a:r>
          </a:p>
        </p:txBody>
      </p:sp>
    </p:spTree>
    <p:extLst>
      <p:ext uri="{BB962C8B-B14F-4D97-AF65-F5344CB8AC3E}">
        <p14:creationId xmlns:p14="http://schemas.microsoft.com/office/powerpoint/2010/main" val="202171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ABC3D-A422-479B-B1F1-26B0915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Prophet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3022DB-B252-461F-B297-2559AF3D3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867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it-IT" dirty="0"/>
                  <a:t>Modello di regressione che può assumere una delle seguenti forme:</a:t>
                </a:r>
              </a:p>
              <a:p>
                <a:pPr lvl="1" algn="just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𝑎𝑑𝑑𝑖𝑡𝑖𝑣𝑜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  <a:p>
                <a:pPr lvl="1" algn="just">
                  <a:spcBef>
                    <a:spcPts val="18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𝑚𝑜𝑙𝑡𝑖𝑝𝑙𝑖𝑐𝑎𝑡𝑖𝑣𝑜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dirty="0"/>
              </a:p>
              <a:p>
                <a:pPr algn="just">
                  <a:spcBef>
                    <a:spcPts val="2400"/>
                  </a:spcBef>
                </a:pPr>
                <a:r>
                  <a:rPr lang="it-IT" dirty="0"/>
                  <a:t>g lineare,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</m:num>
                                  <m:den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it-IT" dirty="0"/>
              </a:p>
              <a:p>
                <a:pPr algn="just">
                  <a:spcBef>
                    <a:spcPts val="1200"/>
                  </a:spcBef>
                </a:pPr>
                <a:r>
                  <a:rPr lang="it-IT" dirty="0"/>
                  <a:t>Scelta iper-parametri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it-IT" dirty="0"/>
                  <a:t>changepoint_prior_scale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it-IT" dirty="0"/>
                  <a:t>seasonality_prior_scale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it-IT" dirty="0"/>
                  <a:t>ordine serie di Fourier</a:t>
                </a:r>
              </a:p>
              <a:p>
                <a:pPr algn="just"/>
                <a:r>
                  <a:rPr lang="it-IT" dirty="0"/>
                  <a:t>Usiamo il modello moltiplicativo</a:t>
                </a:r>
              </a:p>
              <a:p>
                <a:pPr algn="just"/>
                <a:r>
                  <a:rPr lang="it-IT" dirty="0"/>
                  <a:t>Tempo per training e predizione: circa 9 secondi</a:t>
                </a:r>
              </a:p>
              <a:p>
                <a:pPr algn="just"/>
                <a:r>
                  <a:rPr lang="it-IT" dirty="0"/>
                  <a:t>Intervalli di incertezza integrati, per la rilevazione di anomalie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3022DB-B252-461F-B297-2559AF3D3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8671"/>
              </a:xfrm>
              <a:blipFill>
                <a:blip r:embed="rId2"/>
                <a:stretch>
                  <a:fillRect l="-928" t="-33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05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5C67A-D390-4200-A938-C3AC64E4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b="1" dirty="0"/>
              <a:t>Allarmi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320E1F-08F2-4C6F-A31B-6843F23038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675" y="2264648"/>
            <a:ext cx="10525125" cy="34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3AB7-62FA-4AEA-B595-6192C52C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Mitigazione tramite XDP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694EE6-BDEB-4B99-8673-7D8A8864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/>
              <a:t>Analisi dei pacchetti direttamente all’interno del Kernel Linux, grazie alla tecnologia </a:t>
            </a:r>
            <a:r>
              <a:rPr lang="it-IT" sz="2600" b="1" dirty="0"/>
              <a:t>eBPF</a:t>
            </a:r>
            <a:r>
              <a:rPr lang="it-IT" sz="2600" dirty="0"/>
              <a:t> (Extended Berkeley Packet Filter)</a:t>
            </a:r>
          </a:p>
          <a:p>
            <a:r>
              <a:rPr lang="it-IT" sz="2600" dirty="0"/>
              <a:t>Eseguito nella parte bassa dello stack protocollare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/>
              <a:t>Velocità di filtraggio molto elevata</a:t>
            </a:r>
          </a:p>
          <a:p>
            <a:r>
              <a:rPr lang="it-IT" sz="2600" dirty="0"/>
              <a:t>Il codice XDP, prima di essere iniettato nel Kernel Linux, deve essere validato da un verificatore: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/>
              <a:t>Non sono ammessi cicli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200" dirty="0"/>
              <a:t>controllo esplicito dei limiti di memoria del pacchetto sotto analisi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70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7BD77D7-5A11-4306-AFD4-855B5F30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97" y="2660632"/>
            <a:ext cx="7608608" cy="286195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B6B527-DFEE-41C4-B4AB-C68BE5DD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Controllo limiti memoria</a:t>
            </a:r>
          </a:p>
        </p:txBody>
      </p:sp>
    </p:spTree>
    <p:extLst>
      <p:ext uri="{BB962C8B-B14F-4D97-AF65-F5344CB8AC3E}">
        <p14:creationId xmlns:p14="http://schemas.microsoft.com/office/powerpoint/2010/main" val="277044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1C7A7-BF6E-417C-9BE6-339638C8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Architettura</a:t>
            </a:r>
            <a:r>
              <a:rPr lang="en-US" b="1" dirty="0"/>
              <a:t> software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6AC27-567B-4A01-908C-34ADDB48B5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7" y="1825626"/>
            <a:ext cx="69901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33329-E487-4D40-86A6-DC6289A8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Validazione dei modelli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CD62B-A498-48B2-985E-6D5902F7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Valori Soglia</a:t>
            </a:r>
          </a:p>
          <a:p>
            <a:pPr lvl="1"/>
            <a:r>
              <a:rPr lang="it-IT" dirty="0"/>
              <a:t>Scelto valore soglia a 576 per metriche relative alla dimensione media dei pacchetti DNS</a:t>
            </a:r>
          </a:p>
          <a:p>
            <a:pPr lvl="1"/>
            <a:r>
              <a:rPr lang="it-IT" dirty="0"/>
              <a:t>Scelto valore soglia a 0.50 per le altre metriche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Periodo e valore soglia RSI</a:t>
            </a:r>
          </a:p>
          <a:p>
            <a:pPr lvl="1"/>
            <a:r>
              <a:rPr lang="it-IT" dirty="0"/>
              <a:t>Scelto periodo pari 50</a:t>
            </a:r>
          </a:p>
          <a:p>
            <a:pPr lvl="1"/>
            <a:r>
              <a:rPr lang="it-IT" dirty="0"/>
              <a:t>Scelta soglia pari a 80</a:t>
            </a:r>
          </a:p>
          <a:p>
            <a:endParaRPr lang="it-IT" dirty="0"/>
          </a:p>
          <a:p>
            <a:r>
              <a:rPr lang="it-IT" dirty="0"/>
              <a:t>Prophet</a:t>
            </a:r>
          </a:p>
          <a:p>
            <a:pPr lvl="1"/>
            <a:r>
              <a:rPr lang="it-IT" dirty="0"/>
              <a:t>Model Selection per scelta iper-parametri</a:t>
            </a:r>
          </a:p>
          <a:p>
            <a:pPr lvl="1"/>
            <a:r>
              <a:rPr lang="it-IT" dirty="0"/>
              <a:t>Scelta del modello moltiplicativo</a:t>
            </a:r>
          </a:p>
        </p:txBody>
      </p:sp>
    </p:spTree>
    <p:extLst>
      <p:ext uri="{BB962C8B-B14F-4D97-AF65-F5344CB8AC3E}">
        <p14:creationId xmlns:p14="http://schemas.microsoft.com/office/powerpoint/2010/main" val="427837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FAD5A-E191-48BF-B6DD-FA38772F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9B47DC-0AE7-4A98-8318-B714C44D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Necessità di rilevare e mitigare le anomalie di rete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Aumento dei servizi offerti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Aumento delle problematiche legate alla sicurezza e alla gestione degli host connessi in rete</a:t>
            </a:r>
          </a:p>
          <a:p>
            <a:endParaRPr lang="it-IT" dirty="0"/>
          </a:p>
          <a:p>
            <a:r>
              <a:rPr lang="it-IT" dirty="0"/>
              <a:t>Rilevazione di anomalie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Necessità di definire ciò che viene considerato normale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Registrazione di allarmi</a:t>
            </a:r>
          </a:p>
          <a:p>
            <a:endParaRPr lang="it-IT" dirty="0"/>
          </a:p>
          <a:p>
            <a:r>
              <a:rPr lang="it-IT" dirty="0"/>
              <a:t>Mitigazione delle anomalie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Automatica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Manuale</a:t>
            </a:r>
          </a:p>
        </p:txBody>
      </p:sp>
    </p:spTree>
    <p:extLst>
      <p:ext uri="{BB962C8B-B14F-4D97-AF65-F5344CB8AC3E}">
        <p14:creationId xmlns:p14="http://schemas.microsoft.com/office/powerpoint/2010/main" val="809888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D56FA-184F-433B-9CDA-0C742AF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Periodo RSI: 25 vs 50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038337-1923-4B6F-8D9B-2B2E32FC9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2600" dirty="0"/>
              <a:t>Più è corto il periodo, più l’RSI risulta sensibile con il rischio di generare falsi allarmi (falsi positivi)</a:t>
            </a:r>
          </a:p>
          <a:p>
            <a:r>
              <a:rPr lang="it-IT" sz="2600" dirty="0"/>
              <a:t>Falso positivo rilevato di tipo «dns_errors» (rapporto circa 0.03)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952550-FA8C-4A66-9A73-12AFF33C56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9" y="3169053"/>
            <a:ext cx="82118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C10AA-536F-43B9-AC39-7E1F1A08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Soglia RSI: 80 vs 70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BC4EDB-C1BE-45E2-9ED9-B5014DF1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/>
              <a:t>70 è la soglia superiore consigliata, ma essa genera vari falsi positivi</a:t>
            </a:r>
          </a:p>
          <a:p>
            <a:r>
              <a:rPr lang="it-IT" sz="2600" dirty="0"/>
              <a:t>Falso positivo rilevato di tipo «dns_errors» (rapporto circa 0.07)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BCD2A7-298E-4845-8680-FB165C3A8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0591" y="2835758"/>
            <a:ext cx="8030818" cy="34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43548-C85F-4827-A99C-8BEE72DB1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Modello Prophet: </a:t>
            </a:r>
            <a:r>
              <a:rPr lang="en-US" b="1" dirty="0"/>
              <a:t>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dditivo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80AB5A-E585-4FA3-84EC-7F8EE412C8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44" y="1509715"/>
            <a:ext cx="7695786" cy="49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2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592D9-3041-41CC-97C0-CE941153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832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Modello Prophet: Moltiplicativo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52649F-1971-47D7-A7F6-FF36A242C2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39" y="1509715"/>
            <a:ext cx="7748796" cy="49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0CFC-B392-458D-AC4F-20F6BC68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Validazione Performance di Rilevazione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5AF287-32BF-474E-9A7E-BF2330D8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/>
              <a:t>Validazione effettuata sugli host di un ISP locale, contenente decine di migliaia di host</a:t>
            </a:r>
          </a:p>
          <a:p>
            <a:endParaRPr lang="it-IT" sz="2600" dirty="0"/>
          </a:p>
          <a:p>
            <a:r>
              <a:rPr lang="it-IT" sz="2600" dirty="0"/>
              <a:t>Si sono considerati alcuni host campione, in base ai risultati del report di rilevazione di anomalie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61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262C86-A186-4A50-AEB1-3685D5D8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25" y="151736"/>
            <a:ext cx="10515600" cy="1325563"/>
          </a:xfrm>
        </p:spPr>
        <p:txBody>
          <a:bodyPr/>
          <a:lstStyle/>
          <a:p>
            <a:r>
              <a:rPr lang="it-IT" b="1" dirty="0"/>
              <a:t>Statistiche generali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82F0E3-D4B0-4A96-86C3-1780C8AB3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1676" y="1286815"/>
            <a:ext cx="6296550" cy="54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1B94E-A620-44D5-AAF5-001A5280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 per host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DE243E-CD81-4299-9B4F-885703B72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675" y="2540932"/>
            <a:ext cx="10525125" cy="29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37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18086D-196A-4193-90A2-E5200EA0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Validazione Tecnica 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69009-B0F1-4518-97C5-638D361C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914"/>
          </a:xfrm>
        </p:spPr>
        <p:txBody>
          <a:bodyPr>
            <a:normAutofit/>
          </a:bodyPr>
          <a:lstStyle/>
          <a:p>
            <a:r>
              <a:rPr lang="it-IT" sz="2600" dirty="0"/>
              <a:t>Controllati 25 host: 15 host risultati anomali e 10 host risultati non anomali</a:t>
            </a:r>
          </a:p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B15CBF6-622E-4FB9-B448-8B3EF9F2B008}"/>
                  </a:ext>
                </a:extLst>
              </p:cNvPr>
              <p:cNvSpPr/>
              <p:nvPr/>
            </p:nvSpPr>
            <p:spPr>
              <a:xfrm>
                <a:off x="2577548" y="3009111"/>
                <a:ext cx="7036904" cy="2686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𝑃𝑅𝐸𝐶𝐼𝑆𝐼𝑂𝑁𝐸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13+2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=87%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10+2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=83%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13+0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=100%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B15CBF6-622E-4FB9-B448-8B3EF9F2B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48" y="3009111"/>
                <a:ext cx="7036904" cy="268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26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FF675-7C3E-4356-BD56-997DA253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Vero Positivo 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B3BB11-EE6B-4697-AD80-2C2E3513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/>
              <a:t>«ping_packets»: presenti risposte (curva viola), senza richieste (curva blu)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23AC5B-4C54-4F5E-96BD-04A8DE03DD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538" y="2573337"/>
            <a:ext cx="9546923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58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9076-D1FA-4D97-BBF6-ABD23CF4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Falso Positivo Threshold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92A7DB-0220-442C-BA6A-5B105A34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«anomalous_flows_as_client»: flussi sospetti come client (curva blu) &lt; 0.01 (flussi al secondo)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06CF43-A17A-469A-AEEA-119DCB006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7374" y="2732363"/>
            <a:ext cx="9157252" cy="357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3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DD573-1998-43E5-B176-83E78EC3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Stato dell’Arte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1E263-2D74-4A4E-8144-4BA107B1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t-IT" dirty="0"/>
              <a:t>Signature-based IDS (Intrusion Detection System)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Anomaly-based IDS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/>
              <a:t>Statistical-based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/>
              <a:t>Knowledge-based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/>
              <a:t>Machine learning-based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Rilevazione di anomalie su serie temporali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/>
              <a:t>Analisi su un insieme di serie temporali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dirty="0"/>
              <a:t>Analisi su singola serie temporale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550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3DC82-C1B5-45D8-963C-36FA9579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Validazione 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B8594-4D74-4C79-84A7-C8DBFB103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/>
              <a:t>Controllati 20 host: 10 host rilevati anomali, 10 host non rilevati anomali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6035B18-B143-44A2-872C-945B19EB6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37434"/>
              </p:ext>
            </p:extLst>
          </p:nvPr>
        </p:nvGraphicFramePr>
        <p:xfrm>
          <a:off x="2997807" y="2522538"/>
          <a:ext cx="5496837" cy="1550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279">
                  <a:extLst>
                    <a:ext uri="{9D8B030D-6E8A-4147-A177-3AD203B41FA5}">
                      <a16:colId xmlns:a16="http://schemas.microsoft.com/office/drawing/2014/main" val="3886988355"/>
                    </a:ext>
                  </a:extLst>
                </a:gridCol>
                <a:gridCol w="1832279">
                  <a:extLst>
                    <a:ext uri="{9D8B030D-6E8A-4147-A177-3AD203B41FA5}">
                      <a16:colId xmlns:a16="http://schemas.microsoft.com/office/drawing/2014/main" val="3232525062"/>
                    </a:ext>
                  </a:extLst>
                </a:gridCol>
                <a:gridCol w="1832279">
                  <a:extLst>
                    <a:ext uri="{9D8B030D-6E8A-4147-A177-3AD203B41FA5}">
                      <a16:colId xmlns:a16="http://schemas.microsoft.com/office/drawing/2014/main" val="406515937"/>
                    </a:ext>
                  </a:extLst>
                </a:gridCol>
              </a:tblGrid>
              <a:tr h="794362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 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Host anomali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Host non anomali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76946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Rilevati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7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3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254636"/>
                  </a:ext>
                </a:extLst>
              </a:tr>
              <a:tr h="377864"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Non rilevati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2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8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3481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B81D8908-D1DB-412B-83EA-6A12F2FBA29C}"/>
                  </a:ext>
                </a:extLst>
              </p:cNvPr>
              <p:cNvSpPr/>
              <p:nvPr/>
            </p:nvSpPr>
            <p:spPr>
              <a:xfrm>
                <a:off x="2567111" y="4072628"/>
                <a:ext cx="6096000" cy="25789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𝑃𝑅𝐸𝐶𝐼𝑆𝐼𝑂𝑁𝐸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7+3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=70%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8+3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=73%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7+2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=78%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B81D8908-D1DB-412B-83EA-6A12F2FBA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111" y="4072628"/>
                <a:ext cx="6096000" cy="2578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8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BA45E-CCA8-4235-BE07-F5C9DE04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Vero Positivo 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C08E9-75D5-46B7-8DD9-2FECC4E6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/>
              <a:t>«dns_errors»: si passa da 0 a circa 0.50 (valore rapporto)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7A47EE-EAE5-44E4-8028-D675DCABC0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64" y="2795208"/>
            <a:ext cx="8459871" cy="3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91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07DE96-7041-4DF6-B5A1-747C55B4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Falso Positivo 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191E6-D6BA-41FD-A753-D4E15AF8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/>
              <a:t>«dns_errors»: rapporto non significativo (&lt; 0.15)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64CCF-76C5-4931-AB9B-0C57A45AC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7643" y="2636517"/>
            <a:ext cx="8876713" cy="35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8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4B180-9A9A-4BF0-82AC-9F8B509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Falso Negativo 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92ED0-EAB9-4F0C-8795-AD7A09DD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600" dirty="0"/>
              <a:t>«host_unreachable_as_client»: anomalia presente all’interno dei primi 51 valori, su cui calcolare l’RSI (il trend generale risulta costante)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856B16-D312-4AB5-8857-01F1CFC0F1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7724" y="2875722"/>
            <a:ext cx="8195146" cy="343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024F3-5845-4637-9D76-DE96D25E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Validazione Prophet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DF6B6-97B0-4FA6-944E-9C2CF73B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/>
              <a:t>3 anomalie rilevate, su oltre 400 controlli</a:t>
            </a:r>
          </a:p>
          <a:p>
            <a:endParaRPr lang="it-IT" dirty="0"/>
          </a:p>
          <a:p>
            <a:r>
              <a:rPr lang="it-IT" sz="2600" dirty="0"/>
              <a:t>Tutte e 3 sono falsi positivi, riconducibili ad un cambiamento di comportamento fisiologico degli host analizzati</a:t>
            </a:r>
          </a:p>
          <a:p>
            <a:endParaRPr lang="it-IT" dirty="0"/>
          </a:p>
          <a:p>
            <a:r>
              <a:rPr lang="it-IT" sz="2600" dirty="0"/>
              <a:t>I 3 falsi positivo non vengono rilevati, se viene attivato il controllo delle categorie NDPI</a:t>
            </a:r>
          </a:p>
        </p:txBody>
      </p:sp>
    </p:spTree>
    <p:extLst>
      <p:ext uri="{BB962C8B-B14F-4D97-AF65-F5344CB8AC3E}">
        <p14:creationId xmlns:p14="http://schemas.microsoft.com/office/powerpoint/2010/main" val="3404312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AEE07-F16D-4F79-9A1F-44B7B5EE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Falso positivo Prophet</a:t>
            </a: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31A449EA-812A-4A6D-BDC3-FA4116EECD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3" y="1470991"/>
            <a:ext cx="8163340" cy="5194162"/>
          </a:xfrm>
        </p:spPr>
      </p:pic>
    </p:spTree>
    <p:extLst>
      <p:ext uri="{BB962C8B-B14F-4D97-AF65-F5344CB8AC3E}">
        <p14:creationId xmlns:p14="http://schemas.microsoft.com/office/powerpoint/2010/main" val="3294926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6FE70-2F02-4B4E-B238-455988A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finali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8FD1DF0-616C-405E-BA90-21012967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41706"/>
              </p:ext>
            </p:extLst>
          </p:nvPr>
        </p:nvGraphicFramePr>
        <p:xfrm>
          <a:off x="957469" y="1652615"/>
          <a:ext cx="5695121" cy="417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241">
                  <a:extLst>
                    <a:ext uri="{9D8B030D-6E8A-4147-A177-3AD203B41FA5}">
                      <a16:colId xmlns:a16="http://schemas.microsoft.com/office/drawing/2014/main" val="3929972894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1235897231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3312216612"/>
                    </a:ext>
                  </a:extLst>
                </a:gridCol>
                <a:gridCol w="1423960">
                  <a:extLst>
                    <a:ext uri="{9D8B030D-6E8A-4147-A177-3AD203B41FA5}">
                      <a16:colId xmlns:a16="http://schemas.microsoft.com/office/drawing/2014/main" val="1395114983"/>
                    </a:ext>
                  </a:extLst>
                </a:gridCol>
              </a:tblGrid>
              <a:tr h="868686">
                <a:tc gridSpan="2"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Host anomali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Host non anomali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8883599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Threshold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0" dirty="0">
                          <a:effectLst/>
                        </a:rPr>
                        <a:t>Rilevati</a:t>
                      </a:r>
                      <a:endParaRPr lang="it-IT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13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>
                          <a:effectLst/>
                        </a:rPr>
                        <a:t>2</a:t>
                      </a:r>
                      <a:endParaRPr lang="it-IT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067839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Non rilevati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0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>
                          <a:effectLst/>
                        </a:rPr>
                        <a:t>10</a:t>
                      </a:r>
                      <a:endParaRPr lang="it-IT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028528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RSI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Rilevati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7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>
                          <a:effectLst/>
                        </a:rPr>
                        <a:t>3</a:t>
                      </a:r>
                      <a:endParaRPr lang="it-IT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21564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</a:rPr>
                        <a:t>Non rilevati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2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8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95786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Prophet + NDPI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</a:rPr>
                        <a:t>Rilevati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0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0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731107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</a:rPr>
                        <a:t>Non rilevati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>
                          <a:effectLst/>
                        </a:rPr>
                        <a:t>0</a:t>
                      </a:r>
                      <a:endParaRPr lang="it-IT" sz="15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454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451862"/>
                  </a:ext>
                </a:extLst>
              </a:tr>
              <a:tr h="413219">
                <a:tc rowSpan="2"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</a:rPr>
                        <a:t>Totale</a:t>
                      </a:r>
                      <a:endParaRPr lang="it-IT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</a:rPr>
                        <a:t>Rilevati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20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5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334494"/>
                  </a:ext>
                </a:extLst>
              </a:tr>
              <a:tr h="41321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</a:rPr>
                        <a:t>Non rilevati</a:t>
                      </a:r>
                      <a:endParaRPr lang="it-IT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2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it-IT" sz="1500" b="1" dirty="0">
                          <a:effectLst/>
                        </a:rPr>
                        <a:t>472</a:t>
                      </a:r>
                      <a:endParaRPr lang="it-IT" sz="15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984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75B6AA2-C901-47BC-BDE2-FBC3977DB300}"/>
                  </a:ext>
                </a:extLst>
              </p:cNvPr>
              <p:cNvSpPr/>
              <p:nvPr/>
            </p:nvSpPr>
            <p:spPr>
              <a:xfrm>
                <a:off x="6281531" y="2396421"/>
                <a:ext cx="6096000" cy="26868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𝑃𝑅𝐸𝐶𝐼𝑆𝐼𝑂𝑁𝐸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it-IT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20+5</m:t>
                          </m:r>
                        </m:den>
                      </m:f>
                      <m:r>
                        <a:rPr lang="it-IT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=80%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𝑆𝑃𝐸𝐶𝐼𝐹𝐼𝐶𝐼𝑇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472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472+5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=99%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𝑆𝐸𝑁𝑆𝐼𝐵𝐼𝐿𝐼𝑇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20+2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=91%</m:t>
                      </m:r>
                    </m:oMath>
                  </m:oMathPara>
                </a14:m>
                <a:endParaRPr lang="it-I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75B6AA2-C901-47BC-BDE2-FBC3977DB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531" y="2396421"/>
                <a:ext cx="6096000" cy="2686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4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291655-6727-425B-B473-1E9BE414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Lavori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11F4A6-C89F-413B-9E06-3D371FF9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600" dirty="0"/>
              <a:t>Correlazione tra serie temporali di host diversi</a:t>
            </a:r>
          </a:p>
          <a:p>
            <a:endParaRPr lang="it-IT" dirty="0"/>
          </a:p>
          <a:p>
            <a:r>
              <a:rPr lang="it-IT" sz="2600" dirty="0"/>
              <a:t>Allarmi come input ad un livello di analisi superiore, per esempio un autoencoder</a:t>
            </a:r>
          </a:p>
          <a:p>
            <a:endParaRPr lang="it-IT" dirty="0"/>
          </a:p>
          <a:p>
            <a:r>
              <a:rPr lang="it-IT" sz="2600" dirty="0"/>
              <a:t>Miglioramento tecnica di mitigazione, che appare troppo drastica e non in grado di proteggere un eventuale host sotto attacco</a:t>
            </a:r>
          </a:p>
        </p:txBody>
      </p:sp>
    </p:spTree>
    <p:extLst>
      <p:ext uri="{BB962C8B-B14F-4D97-AF65-F5344CB8AC3E}">
        <p14:creationId xmlns:p14="http://schemas.microsoft.com/office/powerpoint/2010/main" val="1068846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F340D-12CF-422E-BFDE-5EA51D7A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FF72EE-5F89-4D87-AF4B-37CDDE2E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600" dirty="0"/>
              <a:t>Il problema della rilevazione di anomalie non ha, ad oggi, una soluzione semplice e universale, e ogni tecnica presenta i suoi punti di forza e debolezza</a:t>
            </a:r>
          </a:p>
          <a:p>
            <a:pPr algn="just"/>
            <a:r>
              <a:rPr lang="it-IT" sz="2600" dirty="0"/>
              <a:t>Si è realizzato un sistema intelligente, capace di analizzare e mitigare alcune anomalie di rete presenti in un’intera rete, in modo efficiente e con buona precisione</a:t>
            </a:r>
          </a:p>
          <a:p>
            <a:pPr algn="just"/>
            <a:r>
              <a:rPr lang="it-IT" sz="2600" dirty="0"/>
              <a:t>Si noti, che in questo lavoro di Tesi vengono analizzati host generici, e non è possibile effettuare alcuna assunzione sul tipo di traffico che essi possono generare (come può accadere in ambiente IoT (Internet of Things)); quindi il problema che si è trattato è risultato particolarmente difficile da affrontare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383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08188-0A5B-4BC5-854F-988D8C58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E333D-AB4A-4634-A9E9-51D97F5B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600" dirty="0"/>
              <a:t>Realizzazione di un sistema automatico di rilevazione di anomalie su serie temporali</a:t>
            </a:r>
          </a:p>
          <a:p>
            <a:pPr algn="just"/>
            <a:r>
              <a:rPr lang="it-IT" sz="2600" dirty="0"/>
              <a:t>Implementazione tecnica di mitigazione</a:t>
            </a:r>
          </a:p>
          <a:p>
            <a:pPr algn="just"/>
            <a:r>
              <a:rPr lang="it-IT" sz="2600" dirty="0"/>
              <a:t>Efficiente in spazio ed in tempo, in modo da poter analizzare gli host di un’intera sottorete</a:t>
            </a:r>
          </a:p>
          <a:p>
            <a:pPr algn="just"/>
            <a:r>
              <a:rPr lang="it-IT" sz="2600" dirty="0"/>
              <a:t>Apprendimento del comportamento passato, per le metriche a lungo termine</a:t>
            </a:r>
          </a:p>
          <a:p>
            <a:pPr algn="just"/>
            <a:r>
              <a:rPr lang="it-IT" sz="2600" dirty="0"/>
              <a:t>Confronto con un profilo comportamentale considerato normale, per le metriche a breve termine</a:t>
            </a:r>
          </a:p>
          <a:p>
            <a:pPr algn="just"/>
            <a:r>
              <a:rPr lang="it-IT" sz="2600" dirty="0"/>
              <a:t>Buona performane in termini di precisione, specificità e sensibilità</a:t>
            </a:r>
          </a:p>
        </p:txBody>
      </p:sp>
    </p:spTree>
    <p:extLst>
      <p:ext uri="{BB962C8B-B14F-4D97-AF65-F5344CB8AC3E}">
        <p14:creationId xmlns:p14="http://schemas.microsoft.com/office/powerpoint/2010/main" val="47182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3F6116-9398-4406-BC27-3A6538B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Motivazione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4E61B4-3097-419D-AF55-5794B7A9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600" dirty="0"/>
              <a:t>Attualmente alcune tecniche risultano troppo costose per analizzare un’intera sottorete (reti neurali), specialmente nel breve termine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Effettuare ragionamenti preliminari sui dati da analizzare, fase trascurata da molti articoli individuati in letteratura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Enfasi posta sull’analisi di serie temporali, in modo da studiare il comportamento temporale di una metrica di rete. Nella letteratura il fattore tempo viene spesso tralasciato. </a:t>
            </a:r>
          </a:p>
        </p:txBody>
      </p:sp>
    </p:spTree>
    <p:extLst>
      <p:ext uri="{BB962C8B-B14F-4D97-AF65-F5344CB8AC3E}">
        <p14:creationId xmlns:p14="http://schemas.microsoft.com/office/powerpoint/2010/main" val="412009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40657-7A06-4A15-81E9-CF019D18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Contributo originale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578BAB-E630-4B81-BCDF-73F09488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600" dirty="0"/>
              <a:t>Uso di algoritmi e metriche non attualmente presenti nello stato dell’arte relativo alla rilevazione di anomalie di rete: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Indicatore statistico finanziario</a:t>
            </a:r>
            <a:r>
              <a:rPr lang="it-IT" sz="2200" dirty="0"/>
              <a:t>, nel breve termine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Modello di predizione</a:t>
            </a:r>
            <a:r>
              <a:rPr lang="it-IT" sz="2200" dirty="0"/>
              <a:t> su serie temporale, nel medio-lungo termine</a:t>
            </a:r>
          </a:p>
          <a:p>
            <a:pPr lvl="1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200" b="1" dirty="0"/>
              <a:t>Utilizzo e correlazione di un ampio insieme di metriche</a:t>
            </a:r>
            <a:r>
              <a:rPr lang="it-IT" sz="2200" dirty="0"/>
              <a:t>, grazie al software di monitoraggio di rete ntop</a:t>
            </a:r>
          </a:p>
        </p:txBody>
      </p:sp>
    </p:spTree>
    <p:extLst>
      <p:ext uri="{BB962C8B-B14F-4D97-AF65-F5344CB8AC3E}">
        <p14:creationId xmlns:p14="http://schemas.microsoft.com/office/powerpoint/2010/main" val="62578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98DA7-5F11-47A2-AC21-F77726C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BB376-3168-4520-A0BD-2E322C2D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600" dirty="0"/>
              <a:t>Metriche a breve termine (analizzate dal sistema ogni 5 minuti), ovvero coppie di metriche il cui rapporto in situazioni normali si mantiene più o meno costante nel tempo e non supera alcuni valori soglia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Metriche a medio-lungo termine (analizzate dal sistema ogni ora), ovvero singola metrica avente solitamente trend e stagionalità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Le metriche considerate compaiono molto spesso nel traffico odierno e si è visto che esse sono spesso affette da anomalie</a:t>
            </a:r>
          </a:p>
        </p:txBody>
      </p:sp>
    </p:spTree>
    <p:extLst>
      <p:ext uri="{BB962C8B-B14F-4D97-AF65-F5344CB8AC3E}">
        <p14:creationId xmlns:p14="http://schemas.microsoft.com/office/powerpoint/2010/main" val="21126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F331F-0FE6-49CF-A4B3-EAEFA03A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Metriche a Breve Termine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FCFCE7-796A-4314-BF47-E34DC89C4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it-IT" sz="2600" i="1" dirty="0"/>
                  <a:t>Data la coppia di contatori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600" i="1"/>
                        </m:ctrlPr>
                      </m:dPr>
                      <m:e>
                        <m:r>
                          <a:rPr lang="it-IT" sz="2600" i="1"/>
                          <m:t>𝑥</m:t>
                        </m:r>
                        <m:r>
                          <a:rPr lang="it-IT" sz="2600" i="1"/>
                          <m:t>, </m:t>
                        </m:r>
                        <m:r>
                          <a:rPr lang="it-IT" sz="2600" i="1"/>
                          <m:t>𝑦</m:t>
                        </m:r>
                      </m:e>
                    </m:d>
                    <m:r>
                      <a:rPr lang="it-IT" sz="2600" i="1"/>
                      <m:t> </m:t>
                    </m:r>
                  </m:oMath>
                </a14:m>
                <a:r>
                  <a:rPr lang="it-IT" sz="2600" i="1" dirty="0"/>
                  <a:t>relativi alle metriche </a:t>
                </a:r>
                <a14:m>
                  <m:oMath xmlns:m="http://schemas.openxmlformats.org/officeDocument/2006/math">
                    <m:r>
                      <a:rPr lang="it-IT" sz="2600" i="1"/>
                      <m:t>(</m:t>
                    </m:r>
                    <m:sSub>
                      <m:sSubPr>
                        <m:ctrlPr>
                          <a:rPr lang="it-IT" sz="2600" i="1"/>
                        </m:ctrlPr>
                      </m:sSubPr>
                      <m:e>
                        <m:r>
                          <a:rPr lang="it-IT" sz="2600" i="1"/>
                          <m:t>𝑀</m:t>
                        </m:r>
                      </m:e>
                      <m:sub>
                        <m:r>
                          <a:rPr lang="it-IT" sz="2600" i="1"/>
                          <m:t>𝑥</m:t>
                        </m:r>
                        <m:r>
                          <a:rPr lang="it-IT" sz="2600" i="1"/>
                          <m:t>,  </m:t>
                        </m:r>
                      </m:sub>
                    </m:sSub>
                    <m:r>
                      <a:rPr lang="it-IT" sz="2600" i="1"/>
                      <m:t> </m:t>
                    </m:r>
                    <m:sSub>
                      <m:sSubPr>
                        <m:ctrlPr>
                          <a:rPr lang="it-IT" sz="2600" i="1"/>
                        </m:ctrlPr>
                      </m:sSubPr>
                      <m:e>
                        <m:r>
                          <a:rPr lang="it-IT" sz="2600" i="1"/>
                          <m:t>𝑀</m:t>
                        </m:r>
                      </m:e>
                      <m:sub>
                        <m:r>
                          <a:rPr lang="it-IT" sz="2600" i="1"/>
                          <m:t>𝑦</m:t>
                        </m:r>
                      </m:sub>
                    </m:sSub>
                    <m:r>
                      <a:rPr lang="it-IT" sz="2600" i="1"/>
                      <m:t>)</m:t>
                    </m:r>
                  </m:oMath>
                </a14:m>
                <a:r>
                  <a:rPr lang="it-IT" sz="2600" i="1" dirty="0"/>
                  <a:t> da analizzare, consideriamo </a:t>
                </a:r>
              </a:p>
              <a:p>
                <a:pPr marL="0" indent="0" algn="ctr">
                  <a:spcBef>
                    <a:spcPts val="1800"/>
                  </a:spcBef>
                  <a:buNone/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it-IT" dirty="0"/>
              </a:p>
              <a:p>
                <a:pPr>
                  <a:spcBef>
                    <a:spcPts val="2400"/>
                  </a:spcBef>
                </a:pPr>
                <a:r>
                  <a:rPr lang="it-IT" sz="2600" dirty="0"/>
                  <a:t>In totale sono state analizzate 14 metriche a breve termine tra cui:</a:t>
                </a:r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it-IT" sz="23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23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𝑟𝑖𝑠𝑝𝑜𝑠𝑡𝑒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𝐷𝑁𝑆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𝑟𝑖𝑐𝑒𝑣𝑢𝑡𝑒</m:t>
                            </m:r>
                          </m:num>
                          <m:den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𝑟𝑖𝑐h𝑖𝑒𝑠𝑡𝑒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𝐷𝑁𝑆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𝑖𝑛𝑣𝑖𝑎𝑡𝑒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𝑟𝑖𝑠𝑝𝑜𝑠𝑡𝑒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𝐷𝑁𝑆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300" b="0" i="1" smtClean="0">
                                <a:latin typeface="Cambria Math" panose="02040503050406030204" pitchFamily="18" charset="0"/>
                              </a:rPr>
                              <m:t>𝑟𝑖𝑐𝑒𝑣𝑢𝑡𝑒</m:t>
                            </m:r>
                          </m:den>
                        </m:f>
                      </m:e>
                    </m:box>
                  </m:oMath>
                </a14:m>
                <a:endParaRPr lang="it-IT" sz="2300" b="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𝑏𝑦𝑡𝑒𝑠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𝑝𝑟𝑜𝑡𝑜𝑐𝑜𝑙𝑙𝑜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𝑟𝑖𝑐𝑒𝑣𝑢𝑡𝑖</m:t>
                        </m:r>
                      </m:num>
                      <m:den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𝑝𝑎𝑐𝑐h𝑒𝑡𝑡𝑖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𝐷𝑁𝑆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𝑟𝑖𝑐𝑒𝑣𝑢𝑡𝑖</m:t>
                        </m:r>
                      </m:den>
                    </m:f>
                  </m:oMath>
                </a14:m>
                <a:endParaRPr lang="it-IT" sz="2300" b="0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it-IT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𝑓𝑙𝑢𝑠𝑠𝑖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𝑠𝑜𝑠𝑝𝑒𝑡𝑡𝑖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𝑐𝑜𝑚𝑒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𝑐𝑙𝑖𝑒𝑛𝑡</m:t>
                        </m:r>
                      </m:num>
                      <m:den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𝑓𝑙𝑢𝑠𝑠𝑖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𝑡𝑜𝑡𝑎𝑙𝑖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𝑐𝑜𝑚𝑒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300" b="0" i="1" smtClean="0">
                            <a:latin typeface="Cambria Math" panose="02040503050406030204" pitchFamily="18" charset="0"/>
                          </a:rPr>
                          <m:t>𝑐𝑙𝑖𝑒𝑛𝑡</m:t>
                        </m:r>
                      </m:den>
                    </m:f>
                  </m:oMath>
                </a14:m>
                <a:endParaRPr lang="it-IT" sz="23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FCFCE7-796A-4314-BF47-E34DC89C4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7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8CAAD-505A-4E63-99F3-9A3A627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Metriche a Medio-lungo Termine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7D21F-5465-49B5-B6A6-E8D6EB16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sz="2600" dirty="0"/>
              <a:t>Singole metriche aventi </a:t>
            </a:r>
            <a:r>
              <a:rPr lang="it-IT" sz="2600" b="1" dirty="0"/>
              <a:t>trend</a:t>
            </a:r>
            <a:r>
              <a:rPr lang="it-IT" sz="2600" dirty="0"/>
              <a:t> e </a:t>
            </a:r>
            <a:r>
              <a:rPr lang="it-IT" sz="2600" b="1" dirty="0"/>
              <a:t>multi-stagionalità</a:t>
            </a:r>
          </a:p>
          <a:p>
            <a:pPr marL="0" indent="0" algn="just">
              <a:buNone/>
            </a:pPr>
            <a:endParaRPr lang="it-IT" sz="2600" dirty="0"/>
          </a:p>
          <a:p>
            <a:pPr algn="just"/>
            <a:r>
              <a:rPr lang="it-IT" sz="2600" dirty="0"/>
              <a:t>Bytes inviati, Bytes ricevuti, flussi come client, flussi come server</a:t>
            </a:r>
          </a:p>
          <a:p>
            <a:pPr algn="just"/>
            <a:endParaRPr lang="it-IT" sz="2600" dirty="0"/>
          </a:p>
          <a:p>
            <a:pPr algn="just"/>
            <a:r>
              <a:rPr lang="it-IT" sz="2600" dirty="0"/>
              <a:t>Ulteriore controllo sulle seguenti categorie di protocolli/eventi: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Accesso Remoto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Protocolli Sconosciuti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Malware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200" dirty="0"/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336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1514</Words>
  <Application>Microsoft Office PowerPoint</Application>
  <PresentationFormat>Widescreen</PresentationFormat>
  <Paragraphs>235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Tema di Office</vt:lpstr>
      <vt:lpstr>Rilevazione di anomalie di rete mediante analisi su serie temporali</vt:lpstr>
      <vt:lpstr>Introduzione</vt:lpstr>
      <vt:lpstr>Stato dell’Arte</vt:lpstr>
      <vt:lpstr>Obiettivi</vt:lpstr>
      <vt:lpstr>Motivazione</vt:lpstr>
      <vt:lpstr>Contributo originale</vt:lpstr>
      <vt:lpstr>Metriche</vt:lpstr>
      <vt:lpstr>Metriche a Breve Termine</vt:lpstr>
      <vt:lpstr>Metriche a Medio-lungo Termine</vt:lpstr>
      <vt:lpstr>Rilevazione delle Anomalie</vt:lpstr>
      <vt:lpstr>Threshold</vt:lpstr>
      <vt:lpstr>RSI</vt:lpstr>
      <vt:lpstr>Threshold &amp; RSI</vt:lpstr>
      <vt:lpstr>Prophet</vt:lpstr>
      <vt:lpstr>Allarmi</vt:lpstr>
      <vt:lpstr>Mitigazione tramite XDP</vt:lpstr>
      <vt:lpstr>Controllo limiti memoria</vt:lpstr>
      <vt:lpstr>Architettura software</vt:lpstr>
      <vt:lpstr>Validazione dei modelli</vt:lpstr>
      <vt:lpstr>Periodo RSI: 25 vs 50</vt:lpstr>
      <vt:lpstr>Soglia RSI: 80 vs 70</vt:lpstr>
      <vt:lpstr>Modello Prophet: Additivo</vt:lpstr>
      <vt:lpstr>Modello Prophet: Moltiplicativo </vt:lpstr>
      <vt:lpstr>Validazione Performance di Rilevazione</vt:lpstr>
      <vt:lpstr>Statistiche generali</vt:lpstr>
      <vt:lpstr>Statistiche per host</vt:lpstr>
      <vt:lpstr>Validazione Tecnica Threshold</vt:lpstr>
      <vt:lpstr>Vero Positivo Threshold</vt:lpstr>
      <vt:lpstr>Falso Positivo Threshold</vt:lpstr>
      <vt:lpstr>Validazione RSI</vt:lpstr>
      <vt:lpstr>Vero Positivo RSI</vt:lpstr>
      <vt:lpstr>Falso Positivo RSI</vt:lpstr>
      <vt:lpstr>Falso Negativo RSI</vt:lpstr>
      <vt:lpstr>Validazione Prophet</vt:lpstr>
      <vt:lpstr>Falso positivo Prophet</vt:lpstr>
      <vt:lpstr>Risultati finali</vt:lpstr>
      <vt:lpstr>Lavori Futuri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Rilevazione di anomalie di rete mediante analisi su serie temporali</dc:title>
  <dc:creator>SALVATORE COSTANTINO</dc:creator>
  <cp:lastModifiedBy>SALVATORE COSTANTINO</cp:lastModifiedBy>
  <cp:revision>58</cp:revision>
  <dcterms:created xsi:type="dcterms:W3CDTF">2019-07-22T20:49:48Z</dcterms:created>
  <dcterms:modified xsi:type="dcterms:W3CDTF">2019-07-23T10:00:52Z</dcterms:modified>
</cp:coreProperties>
</file>