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60" r:id="rId5"/>
  </p:sldMasterIdLst>
  <p:notesMasterIdLst>
    <p:notesMasterId r:id="rId19"/>
  </p:notesMasterIdLst>
  <p:sldIdLst>
    <p:sldId id="2147470283" r:id="rId6"/>
    <p:sldId id="2147470284" r:id="rId7"/>
    <p:sldId id="2147470285" r:id="rId8"/>
    <p:sldId id="2147470286" r:id="rId9"/>
    <p:sldId id="2147470290" r:id="rId10"/>
    <p:sldId id="2147470295" r:id="rId11"/>
    <p:sldId id="2147470296" r:id="rId12"/>
    <p:sldId id="2147470303" r:id="rId13"/>
    <p:sldId id="2147470304" r:id="rId14"/>
    <p:sldId id="2147470305" r:id="rId15"/>
    <p:sldId id="2147470306" r:id="rId16"/>
    <p:sldId id="2147470317" r:id="rId17"/>
    <p:sldId id="214747028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4A86F38-8924-42BD-9408-00174E399FEA}">
          <p14:sldIdLst>
            <p14:sldId id="2147470283"/>
            <p14:sldId id="2147470284"/>
            <p14:sldId id="2147470285"/>
            <p14:sldId id="2147470286"/>
            <p14:sldId id="2147470290"/>
            <p14:sldId id="2147470295"/>
            <p14:sldId id="2147470296"/>
            <p14:sldId id="2147470303"/>
            <p14:sldId id="2147470304"/>
            <p14:sldId id="2147470305"/>
            <p14:sldId id="2147470306"/>
            <p14:sldId id="2147470317"/>
            <p14:sldId id="2147470282"/>
          </p14:sldIdLst>
        </p14:section>
        <p14:section name="Contacts" id="{19F1CFBC-A306-49DA-8DDA-9BBFDD65A5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Cattani" initials="GC" lastIdx="2" clrIdx="0">
    <p:extLst>
      <p:ext uri="{19B8F6BF-5375-455C-9EA6-DF929625EA0E}">
        <p15:presenceInfo xmlns:p15="http://schemas.microsoft.com/office/powerpoint/2012/main" userId="S-1-5-21-663029386-805717852-1160604102-1113" providerId="AD"/>
      </p:ext>
    </p:extLst>
  </p:cmAuthor>
  <p:cmAuthor id="2" name="RPN" initials="RPN" lastIdx="4" clrIdx="1">
    <p:extLst>
      <p:ext uri="{19B8F6BF-5375-455C-9EA6-DF929625EA0E}">
        <p15:presenceInfo xmlns:p15="http://schemas.microsoft.com/office/powerpoint/2012/main" userId="RP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1B4DF"/>
    <a:srgbClr val="C55A11"/>
    <a:srgbClr val="B4C7E7"/>
    <a:srgbClr val="AB8CD5"/>
    <a:srgbClr val="6588C1"/>
    <a:srgbClr val="73A3D5"/>
    <a:srgbClr val="FFE699"/>
    <a:srgbClr val="6EACE5"/>
    <a:srgbClr val="80B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1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5:16:3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3461 185 24575,'-35'-2'0,"1"-3"0,-1 0 0,1-2 0,1-2 0,-35-14 0,-84-18 0,54 25 0,-1 4 0,-132 1 0,-265 9 0,-349 5 0,715 4 0,1 5 0,-194 44 0,140 0 0,166-49 0,0-1 0,1 2 0,0 0 0,0 1 0,0 1 0,1 0 0,1 1 0,0 1 0,0 0 0,2 1 0,-1 0 0,1 1 0,1 0 0,-11 19 0,-10 23 0,2 1 0,-38 101 0,32-70 0,3 5 0,4 1 0,4 1 0,-12 102 0,25-97 0,4-1 0,9 169 0,2-102 0,-3 1505 0,15-1404 0,-4-130 0,-3-56 0,27 108 0,-21-122 0,26 225 0,-26-166 0,107 572 0,-90-540 0,-11-67 0,5-1 0,35 87 0,-52-151 0,-1 1 0,-1-1 0,4 42 0,-6-35 0,14 54 0,55 157 0,19 59 0,-9-61 0,4 18 0,-52-127 0,16 65 0,-17-73 0,3 9 0,40 146 0,-34-142 0,-7-23 0,27 108 0,-52-178 0,26 66 0,-10-35 0,-20-58 0,0-1 0,1 0 0,1 0 0,1 0 0,0-1 0,1-1 0,1 0 0,0 0 0,1-1 0,0-1 0,1 0 0,1-1 0,0-1 0,1 0 0,0-1 0,1 0 0,21 8 0,3-1 0,1-2 0,0-2 0,1-2 0,0-2 0,1-1 0,58 2 0,108 16 0,-33-1 0,-27-1 0,-98-13 0,90 6 0,504-15 0,-315-5 0,1290 3 0,-1608 0 0,0 0 0,0-1 0,0 0 0,-1-1 0,1 0 0,0-1 0,-1-1 0,1 0 0,-1-1 0,0 0 0,-1-1 0,1 0 0,12-9 0,127-73 0,-110 66 0,0-1 0,-2-2 0,52-41 0,-59 38 0,-5 5 0,-1 0 0,39-47 0,-58 60 0,-1 1 0,1-1 0,-2 0 0,1 0 0,-1 0 0,-1-1 0,0 0 0,-1 0 0,0 0 0,0 0 0,-1-1 0,1-15 0,-2-88 0,-2 73 0,2-1 0,2 0 0,1 0 0,12-49 0,-2 30 0,-4-2 0,3-68 0,6-41 0,62-264 0,10-118 0,-78 405 0,10-59 0,29-98 0,-43 247 0,-2 9 0,3-74 0,-8 94 0,1 1 0,2 0 0,10-36 0,-6 28 0,5-47 0,-11 51 0,25-438 0,-30-643 0,-5 978-560,-46-251 0,17 166-5104,11 78 4439,-60-184 8717,55 220-6975,-8-56-517,24 94 0,-42-122 0,-50-52 0,80 188 0,-22-55 0,-85-164 0,-46-96 0,102 199 0,28 58 0,34 74 0,-2 0 0,-1 1 0,-2 1 0,-2 1 0,-42-54 0,-74-56 0,112 123 0,-1 2 0,0 1 0,-56-33 0,-26-8 0,-137-68 0,194 103 0,41 20 0,-1 0 0,0 1 0,-1 1 0,1 0 0,-17-4 0,-89-23 0,80 19 0,-1 3 0,0 1 0,0 2 0,-52-3 0,15 6 0,-87-17 0,90 9 0,-104-2 0,165 15-76,0 0 1,0 1-1,1 1 0,-1 0 0,1 0 0,0 1 0,0 1 0,0 0 1,0 0-1,1 1 0,0 0 0,0 1 0,0 0 0,1 1 1,0 0-1,1 0 0,-12 14 0,10-8-6750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5:16:35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3461 185 24575,'-35'-2'0,"1"-3"0,-1 0 0,1-2 0,1-2 0,-35-14 0,-84-18 0,54 25 0,-1 4 0,-132 1 0,-265 9 0,-349 5 0,715 4 0,1 5 0,-194 44 0,140 0 0,166-49 0,0-1 0,1 2 0,0 0 0,0 1 0,0 1 0,1 0 0,1 1 0,0 1 0,0 0 0,2 1 0,-1 0 0,1 1 0,1 0 0,-11 19 0,-10 23 0,2 1 0,-38 101 0,32-70 0,3 5 0,4 1 0,4 1 0,-12 102 0,25-97 0,4-1 0,9 169 0,2-102 0,-3 1505 0,15-1404 0,-4-130 0,-3-56 0,27 108 0,-21-122 0,26 225 0,-26-166 0,107 572 0,-90-540 0,-11-67 0,5-1 0,35 87 0,-52-151 0,-1 1 0,-1-1 0,4 42 0,-6-35 0,14 54 0,55 157 0,19 59 0,-9-61 0,4 18 0,-52-127 0,16 65 0,-17-73 0,3 9 0,40 146 0,-34-142 0,-7-23 0,27 108 0,-52-178 0,26 66 0,-10-35 0,-20-58 0,0-1 0,1 0 0,1 0 0,1 0 0,0-1 0,1-1 0,1 0 0,0 0 0,1-1 0,0-1 0,1 0 0,1-1 0,0-1 0,1 0 0,0-1 0,1 0 0,21 8 0,3-1 0,1-2 0,0-2 0,1-2 0,0-2 0,1-1 0,58 2 0,108 16 0,-33-1 0,-27-1 0,-98-13 0,90 6 0,504-15 0,-315-5 0,1290 3 0,-1608 0 0,0 0 0,0-1 0,0 0 0,-1-1 0,1 0 0,0-1 0,-1-1 0,1 0 0,-1-1 0,0 0 0,-1-1 0,1 0 0,12-9 0,127-73 0,-110 66 0,0-1 0,-2-2 0,52-41 0,-59 38 0,-5 5 0,-1 0 0,39-47 0,-58 60 0,-1 1 0,1-1 0,-2 0 0,1 0 0,-1 0 0,-1-1 0,0 0 0,-1 0 0,0 0 0,0 0 0,-1-1 0,1-15 0,-2-88 0,-2 73 0,2-1 0,2 0 0,1 0 0,12-49 0,-2 30 0,-4-2 0,3-68 0,6-41 0,62-264 0,10-118 0,-78 405 0,10-59 0,29-98 0,-43 247 0,-2 9 0,3-74 0,-8 94 0,1 1 0,2 0 0,10-36 0,-6 28 0,5-47 0,-11 51 0,25-438 0,-30-643 0,-5 978-560,-46-251 0,17 166-5104,11 78 4439,-60-184 8717,55 220-6975,-8-56-517,24 94 0,-42-122 0,-50-52 0,80 188 0,-22-55 0,-85-164 0,-46-96 0,102 199 0,28 58 0,34 74 0,-2 0 0,-1 1 0,-2 1 0,-2 1 0,-42-54 0,-74-56 0,112 123 0,-1 2 0,0 1 0,-56-33 0,-26-8 0,-137-68 0,194 103 0,41 20 0,-1 0 0,0 1 0,-1 1 0,1 0 0,-17-4 0,-89-23 0,80 19 0,-1 3 0,0 1 0,0 2 0,-52-3 0,15 6 0,-87-17 0,90 9 0,-104-2 0,165 15-76,0 0 1,0 1-1,1 1 0,-1 0 0,1 0 0,0 1 0,0 1 0,0 0 1,0 0-1,1 1 0,0 0 0,0 1 0,0 0 0,1 1 1,0 0-1,1 0 0,-12 14 0,10-8-6750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5:38:2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5634 526 24575,'-27'-1'0,"-1"-2"0,1-2 0,-51-14 0,4 1 0,-271-63 0,190 50 0,33 8 0,75 13 0,0 2 0,-69-3 0,82 9 0,-1-2 0,1-1 0,0-1 0,1-2 0,0-1 0,-41-18 0,-212-64 0,15 7 0,230 70 0,-2 2 0,-80-12 0,-91 3 0,197 20 0,-518-7 0,304 11 0,-491-3 0,700 2 0,1 0 0,-1 2 0,1 0 0,-41 15 0,-3 1 0,8-6 0,2 2 0,0 3 0,-98 49 0,116-45 0,1 2 0,1 2 0,-49 48 0,-36 29 0,92-84 0,1 2 0,1 0 0,1 1 0,2 2 0,0 1 0,1 0 0,2 1 0,-21 37 0,-26 55 0,-79 154 0,113-199 0,4 0 0,-26 105 0,-31 100 0,46-138 0,25-96 0,2 0 0,1 1 0,3 1 0,-3 55 0,3 0 0,-37 181 0,34-223 0,-14 127 0,10-20 0,1-3 0,0-53 0,-2 189 0,18 1209 0,-4-1448 0,-21 112 0,13-106 0,-4 74 0,13 534 0,4-336 0,-1-260 0,15 105 0,-1-68 0,23 137 0,-34-230 0,11 64 0,4-1 0,44 124 0,-15-58 0,-33-96 0,25 59 0,-10-55 0,2 0 0,2-3 0,3 0 0,79 91 0,-102-130 0,1-1 0,0 0 0,1-2 0,1 0 0,1 0 0,22 14 0,8 0 0,1-1 0,1-3 0,70 25 0,-32-31 0,7 2 0,-41-7 0,1-2 0,102 8 0,-4-1 0,452 130 0,-591-145 0,36 7 0,97 9 0,-90-14 0,61 15 0,-61-11 0,88 6 0,-81-10 0,91 0 0,-109-6 0,0 1 0,0 3 0,75 16 0,-45-3 0,1-3 0,126 7 0,159-16 0,-252-5 0,3853-1 0,-3758-14 0,-82 3 0,164-30 0,-247 34 0,116-20 0,13 2 0,-136 21 0,1-2 0,60-21 0,23-5 0,-42 18 0,0-3 0,-2-3 0,-1-4 0,82-39 0,-140 56 0,-1-1 0,0 0 0,0-1 0,-1 0 0,-1-1 0,0-1 0,0 0 0,15-21 0,-9 7 0,-2 0 0,0 0 0,17-45 0,42-166 0,-66 212 0,0-2 0,-2 1 0,-1-1 0,3-51 0,-10-114 0,-1 81 0,2 5 0,3-138 0,1 224 0,0 0 0,1 0 0,11-29 0,-8 27 0,-1 0 0,5-31 0,9-130 0,-4 41 0,-6 47 0,-3 42 0,8-60 0,0-130 0,-16-1488 0,-1 1674 0,-3 0 0,-19-86 0,2 61 0,-3 2 0,-4 1 0,-43-82 0,40 93 0,-32-73 0,-5-15 0,43 78 0,2 8 0,-47-100 0,45 112 0,-22-67 0,0-3 0,-51-107 0,58 142 0,-4 2 0,-3 2 0,-5 2 0,-93-117 0,111 164 0,-79-67 0,60 59 0,-11-13 0,-3 4 0,-2 2 0,-2 4 0,-89-48 0,83 55 0,-74-57 0,78 49 0,-81-42 0,-135-44 0,132 66 0,-86-37 0,22 13 0,83 35 0,-71-21 0,184 71 0,0 2 0,-1 2 0,-42-8 0,39 9 0,1 0 0,-51-20 0,53 16 0,0 2 0,-52-10 0,49 13 0,0-2 0,-34-13 0,13 3 0,-1 3 0,0 2 0,0 2 0,-1 2 0,-1 3 0,-85 2 0,112 5 0,0 1 0,1 1 0,0 2 0,0 1 0,-45 18 0,3-2 0,47-17-1365,2-3-5461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5:38:3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9879A-9075-46C5-AB58-BB11CF5B1AC2}" type="datetimeFigureOut">
              <a:rPr lang="it-IT" smtClean="0"/>
              <a:t>21/10/2022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9681-3FAE-4CB5-B076-6451EF44D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3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19681-3FAE-4CB5-B076-6451EF44DC5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11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5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DE9FA-DBE3-4ED5-AD58-03E27D102E5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785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5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DE9FA-DBE3-4ED5-AD58-03E27D102E5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43871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5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DE9FA-DBE3-4ED5-AD58-03E27D102E5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4229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5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DE9FA-DBE3-4ED5-AD58-03E27D102E5B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909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5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9DE9FA-DBE3-4ED5-AD58-03E27D102E5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212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07236A9-DC03-4E76-8201-0543C4F459A1}"/>
              </a:ext>
            </a:extLst>
          </p:cNvPr>
          <p:cNvSpPr/>
          <p:nvPr userDrawn="1"/>
        </p:nvSpPr>
        <p:spPr>
          <a:xfrm>
            <a:off x="-983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WordPictureWatermark3">
            <a:extLst>
              <a:ext uri="{FF2B5EF4-FFF2-40B4-BE49-F238E27FC236}">
                <a16:creationId xmlns:a16="http://schemas.microsoft.com/office/drawing/2014/main" id="{B5B7A648-AAEC-4DB9-BDD9-F46C3B534E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1342" r="20213" b="2351"/>
          <a:stretch/>
        </p:blipFill>
        <p:spPr bwMode="auto">
          <a:xfrm rot="5400000">
            <a:off x="2615920" y="-2720677"/>
            <a:ext cx="6845573" cy="1228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1B840DA-248A-44AC-BBF4-C45906E3AE48}"/>
              </a:ext>
            </a:extLst>
          </p:cNvPr>
          <p:cNvSpPr txBox="1">
            <a:spLocks/>
          </p:cNvSpPr>
          <p:nvPr userDrawn="1"/>
        </p:nvSpPr>
        <p:spPr>
          <a:xfrm>
            <a:off x="610114" y="3776238"/>
            <a:ext cx="11213586" cy="8989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1" u="none" strike="noStrike" kern="1200" cap="none" spc="0" normalizeH="0" baseline="0" noProof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Consultancy And Solutions For Life Science Companies</a:t>
            </a:r>
          </a:p>
        </p:txBody>
      </p:sp>
      <p:pic>
        <p:nvPicPr>
          <p:cNvPr id="10" name="Immagine 9" descr="Immagine che contiene segnale, orologio&#10;&#10;Descrizione generata automaticamente">
            <a:extLst>
              <a:ext uri="{FF2B5EF4-FFF2-40B4-BE49-F238E27FC236}">
                <a16:creationId xmlns:a16="http://schemas.microsoft.com/office/drawing/2014/main" id="{F493D362-BEEE-4902-AF09-147C1E600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4" y="1271339"/>
            <a:ext cx="2233235" cy="23735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EE5B74-90E2-4E91-8626-9E058C947131}"/>
              </a:ext>
            </a:extLst>
          </p:cNvPr>
          <p:cNvSpPr txBox="1"/>
          <p:nvPr userDrawn="1"/>
        </p:nvSpPr>
        <p:spPr>
          <a:xfrm>
            <a:off x="2489277" y="1981434"/>
            <a:ext cx="677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 YOU CAN </a:t>
            </a: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YOU CAN </a:t>
            </a: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RELY ON</a:t>
            </a:r>
          </a:p>
        </p:txBody>
      </p:sp>
    </p:spTree>
    <p:extLst>
      <p:ext uri="{BB962C8B-B14F-4D97-AF65-F5344CB8AC3E}">
        <p14:creationId xmlns:p14="http://schemas.microsoft.com/office/powerpoint/2010/main" val="269792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9753D-911D-4539-8C26-242038F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65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560AEE-FBE7-45C5-BD16-4F5318EA8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B415C3DD-1437-4C21-8CAF-1ADBB55D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129790-CB16-448F-AA5A-914C70ED9B01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7E0360B-9971-4227-A1FF-4C158488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919654F-579F-400E-B8E8-3AF7E2E1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98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6306DE-47CA-4B7A-9C21-4DBC013CE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B2F7A69-F425-44ED-95E8-5A81A1B9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77512F0D-425E-44E1-B08F-712BE86FABC1}"/>
              </a:ext>
            </a:extLst>
          </p:cNvPr>
          <p:cNvSpPr txBox="1">
            <a:spLocks/>
          </p:cNvSpPr>
          <p:nvPr userDrawn="1"/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i="1" kern="1200">
                <a:solidFill>
                  <a:srgbClr val="00558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200F5D-1C81-44A7-8463-311B8F8D9FEC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48791DF-3B03-4B83-BC83-D02ED6A5C379}"/>
              </a:ext>
            </a:extLst>
          </p:cNvPr>
          <p:cNvSpPr txBox="1">
            <a:spLocks/>
          </p:cNvSpPr>
          <p:nvPr userDrawn="1"/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9BE1704-C4CB-449C-BA4B-C6E7B4F91490}"/>
              </a:ext>
            </a:extLst>
          </p:cNvPr>
          <p:cNvSpPr txBox="1">
            <a:spLocks/>
          </p:cNvSpPr>
          <p:nvPr userDrawn="1"/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81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07236A9-DC03-4E76-8201-0543C4F459A1}"/>
              </a:ext>
            </a:extLst>
          </p:cNvPr>
          <p:cNvSpPr/>
          <p:nvPr userDrawn="1"/>
        </p:nvSpPr>
        <p:spPr>
          <a:xfrm>
            <a:off x="-983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WordPictureWatermark3">
            <a:extLst>
              <a:ext uri="{FF2B5EF4-FFF2-40B4-BE49-F238E27FC236}">
                <a16:creationId xmlns:a16="http://schemas.microsoft.com/office/drawing/2014/main" id="{B5B7A648-AAEC-4DB9-BDD9-F46C3B534E6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1342" r="20213" b="2351"/>
          <a:stretch/>
        </p:blipFill>
        <p:spPr bwMode="auto">
          <a:xfrm rot="5400000">
            <a:off x="2632396" y="-2701013"/>
            <a:ext cx="6845573" cy="1228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A1B840DA-248A-44AC-BBF4-C45906E3AE48}"/>
              </a:ext>
            </a:extLst>
          </p:cNvPr>
          <p:cNvSpPr txBox="1">
            <a:spLocks/>
          </p:cNvSpPr>
          <p:nvPr userDrawn="1"/>
        </p:nvSpPr>
        <p:spPr>
          <a:xfrm>
            <a:off x="610114" y="3776238"/>
            <a:ext cx="11213586" cy="8989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i="1">
                <a:solidFill>
                  <a:srgbClr val="00558C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Consultancy And Solutions For Life Science Companies</a:t>
            </a:r>
          </a:p>
        </p:txBody>
      </p:sp>
      <p:pic>
        <p:nvPicPr>
          <p:cNvPr id="10" name="Immagine 9" descr="Immagine che contiene segnale, orologio&#10;&#10;Descrizione generata automaticamente">
            <a:extLst>
              <a:ext uri="{FF2B5EF4-FFF2-40B4-BE49-F238E27FC236}">
                <a16:creationId xmlns:a16="http://schemas.microsoft.com/office/drawing/2014/main" id="{F493D362-BEEE-4902-AF09-147C1E600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14" y="1271339"/>
            <a:ext cx="2233235" cy="237356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EE5B74-90E2-4E91-8626-9E058C947131}"/>
              </a:ext>
            </a:extLst>
          </p:cNvPr>
          <p:cNvSpPr txBox="1"/>
          <p:nvPr userDrawn="1"/>
        </p:nvSpPr>
        <p:spPr>
          <a:xfrm>
            <a:off x="2489277" y="1981434"/>
            <a:ext cx="677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it-IT" sz="3600" b="1">
                <a:solidFill>
                  <a:srgbClr val="00558C"/>
                </a:solidFill>
              </a:rPr>
              <a:t>EXPERIENCE YOU CAN </a:t>
            </a:r>
            <a:r>
              <a:rPr lang="it-IT" sz="3600" b="1">
                <a:solidFill>
                  <a:schemeClr val="accent2">
                    <a:lumMod val="75000"/>
                  </a:schemeClr>
                </a:solidFill>
              </a:rPr>
              <a:t>TRUST</a:t>
            </a:r>
          </a:p>
          <a:p>
            <a:r>
              <a:rPr lang="it-IT" sz="3600" b="1">
                <a:solidFill>
                  <a:srgbClr val="00558C"/>
                </a:solidFill>
              </a:rPr>
              <a:t>SERVICE YOU CAN </a:t>
            </a:r>
            <a:r>
              <a:rPr lang="it-IT" sz="3600" b="1">
                <a:solidFill>
                  <a:schemeClr val="accent2">
                    <a:lumMod val="75000"/>
                  </a:schemeClr>
                </a:solidFill>
              </a:rPr>
              <a:t>RELY ON</a:t>
            </a:r>
          </a:p>
        </p:txBody>
      </p:sp>
    </p:spTree>
    <p:extLst>
      <p:ext uri="{BB962C8B-B14F-4D97-AF65-F5344CB8AC3E}">
        <p14:creationId xmlns:p14="http://schemas.microsoft.com/office/powerpoint/2010/main" val="148205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BF29A-6DF1-4D1A-81FB-4F3EE7B8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340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AE109-9A0F-483A-9519-85DE7EAE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DC603E-C742-4440-8D63-BD1A234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9A6A08-6132-4564-8374-AE26CB9DA4CF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B49A9-2C81-4402-989F-FDCE605D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DECDF-03B7-4A13-BC22-9B6837E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EEB0B-723C-450C-A05B-AAB2B4701D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504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96E44-8C65-4AB8-A85E-984C2835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FE4F1-FA28-4671-8D10-0BA564AC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5DD3BA-71D8-4229-97E1-49B714F6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476663-1619-41E6-9DB1-441FB8A7871D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8F870D-05AB-423F-99B9-B7E728AF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2D6707-1474-41CE-BC96-4CB16C6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AEEB0B-723C-450C-A05B-AAB2B4701D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153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11A96-BA4A-4963-8249-245775AA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C0A334-B8B0-4177-9A47-56E28EA3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211DF9-EB3F-479B-8771-E02272F2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456506-55CD-4C3F-B62E-818A7B23CAC3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52E55-7DF4-4D49-A674-7750C9B0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63CA42-74DA-4778-941D-235A114B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47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3FB5C-6FB7-425B-9774-3D419857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39BF31-435E-44B0-95FC-C8CFF856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43E8-8785-41EA-B9AB-8B6784BF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4B1DE8-7DE1-4FD5-8740-0F90BD139010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FCD2A6-F019-4E65-A1E7-BDB5CC9C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37BB8-822B-4C71-9032-F53BECF0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4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3FA08-B3EB-4A46-AAEF-45BF6C8C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9A8E98-7207-461F-8DC3-760E159C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43D19-16CA-452B-9B5F-9002C39E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A68F20-274A-4BF8-937A-640E4D3F8529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B339A5-B238-4F0D-A336-F82E8C87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0ABF6-B6BD-4DEC-BAF6-49DD74AA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451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5DBEC-F800-47A1-A240-FE82A843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477789-7D04-4A92-925C-F081F9BD3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817ACD-4F69-40C1-9CB5-BC01A2DB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04597C-E8CD-4478-8F97-563ADFDF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BE9829-6F80-4DB6-9012-EFD0855937D7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2AC49D-0DE8-4D94-99BA-0236AB6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559B01-30A9-4ECC-9FB3-D2C2F2BD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774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85E7F-B039-4854-A4C3-0A00DB7A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A6A88D-5447-4B82-B943-8AD24105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9BFC04-4143-49B9-8BC8-8982895F4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4921E3-A4F3-4B30-AE77-0F3BEFC7B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280041-6AD4-4A9B-B3BC-9D96BDC67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03F995-E621-4EC5-8922-E311E5E1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79A178-1897-4E38-A6CC-78560B01E03B}" type="datetime1">
              <a:rPr lang="it-IT" smtClean="0"/>
              <a:t>21/10/2022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00028A-5897-48AA-9DBE-8BB5B5F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DDD145-1E65-4EEC-9131-159E356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90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BF29A-6DF1-4D1A-81FB-4F3EE7B8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93404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AE109-9A0F-483A-9519-85DE7EAE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DC603E-C742-4440-8D63-BD1A234E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D460B-AF0C-4845-A4DB-66F452043ADB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3B49A9-2C81-4402-989F-FDCE605D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DECDF-03B7-4A13-BC22-9B6837E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475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DBC211-916F-4C6D-ADDF-B7E045C7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782950-A734-4F43-B429-4D30658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1231E9-AF9B-4866-98EF-70661C178DA1}" type="datetime1">
              <a:rPr lang="it-IT" smtClean="0"/>
              <a:t>21/10/2022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12D99E-813C-46FD-838F-89353588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5D4356-8CA0-4587-A1FF-F335D01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417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61CAB98-0B54-43E8-A8F7-8941F8C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970AA5-339D-4AC2-9365-0FB91F5ACBDE}" type="datetime1">
              <a:rPr lang="it-IT" smtClean="0"/>
              <a:t>21/10/2022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B53C5E-1F8D-4C25-AC35-06EC3717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2146C-76BE-46A7-A1C0-6C6237E6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840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CCE73C-9C1A-4E5E-BC00-4B36C5A1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15638-15B6-4082-8E45-D6F4F254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ECDD26-F17F-4A1D-A471-4243467B6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31561C-C0EE-48FE-A71E-D7A3C146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7385A7-5D21-425E-BC5C-171DD0AA5EA4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D1D6-37DE-409F-9302-8C70CFB2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A5A970-3D6F-4945-892C-15A09FFD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366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6B1FE-3D50-43F6-B61F-6A26C77B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C9FD08-6C27-4484-9EE7-3A6E5A313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88144C-3D1D-46DB-B50D-6DBB37CF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C68193-E716-4C93-B579-2735E0B2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9CFC35-649A-4A92-AABD-66ACF28AF893}" type="datetime1">
              <a:rPr lang="it-IT" smtClean="0"/>
              <a:t>21/10/2022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721244-867D-4F1E-9ED7-82C99D43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D1FC5E-D44D-42AF-BFE6-4213D6A0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594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EC5FE-D946-4ECC-BE4C-29DBCBE3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8F7EEA-4083-4697-B831-8188B6BF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8C0B5-EAAA-40B9-8391-E733848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DBFA23-3A82-4916-B5C3-C65A921A2D0B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CD7FA3-CF05-427F-BB39-F9016127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8EDDD6-0BB2-44FD-9928-E41A7AB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384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C42C42-AE21-4386-8A0A-D06A183C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E97EBA-15CF-489E-AA28-DDDAA88D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66B88C-63DD-442E-8C9C-38F4CCA9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D73E84-44A4-482F-A040-89D8B7D70517}" type="datetime1">
              <a:rPr lang="it-IT" smtClean="0"/>
              <a:t>21/10/2022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2805CF-9597-4FD1-AAC7-B791879D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t-IT"/>
              <a:t>Regulatory Pharma Net - Confidential document​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B06587-5287-47BE-BF40-A207AE45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694746-2D17-42C7-B0BC-6E1D07872C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1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96E44-8C65-4AB8-A85E-984C2835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1FE4F1-FA28-4671-8D10-0BA564AC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FB8F1FD-0F32-4344-95CD-3262585D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C4CFBD-FC31-41EC-B8BE-FE280B039626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55D18C49-4E4B-4404-A16E-71BCED55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46FBBA8-32CE-4128-9861-8914CF01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02AC0-4B52-4CBC-B702-99D36EE6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5770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797468-DF09-44FC-8274-A2FDCA62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80218-E2F6-4E1A-B556-253C787D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0D298D86-7EDB-45F9-8813-3AACAAA6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64BD6-9A16-4DCA-B7BB-980C22FEFDA8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631BF4EC-A18D-45D0-BC30-51D17CFE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8417873A-54F1-4BCC-AE0C-DE5558D8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89687-84C2-4268-88F7-0578D35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5362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ADE90-3118-42FD-8DB3-BA47EDE5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96ACA8-EC26-43BA-847B-48CFDC2C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6CC8FA-A93F-44AA-AD21-4E703AB99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AEEB59-49FD-4B54-8FDE-0153634B3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53B214DC-70F0-4EF6-AAD1-50901C30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9CC939-797F-4F01-A4E8-B1AA8E398142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A39A31C-4123-4CA6-8A37-5001F130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EF2FCFA4-A4D4-49B8-9A38-85CF51F1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CB915-9530-437E-B62D-6653EF2F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90"/>
            <a:ext cx="10515600" cy="606606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32FDB3D-0591-4927-B6CA-5B5411AB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164026-26A1-4CB7-B804-D140142863A5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34BBBF-C445-4FC8-8FEB-B5642B5A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2535555B-01B2-4F2A-9734-E1ED3329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13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C990D87-6EF1-4B16-80AA-CA3ABFA9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F34326-6A31-4605-BEDC-3907C6306310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2854FF8-0EF6-42E1-8B36-94F33D88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81024D0-1362-4C27-A574-E04099D5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23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41256-9E08-4193-9A99-0DD20833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EFA89-73C1-47DD-9FD5-B94D80D5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69443C-C30D-46C0-AC37-3E877A77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285D49F6-EE63-4D4B-9BAA-6BD098DE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FE51F-BB03-457F-A7CB-F1F7B4C02D9B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AC66893-0D77-4214-BECA-35C08815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0574A3C-4A39-4FD7-9943-F0071F8F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62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91469-B1E0-4706-AD12-3521560A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B77213-39A8-4F28-A56A-34DEF685A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DABFA6-4C24-493E-B011-4F712D6FC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61453A97-4B01-4E48-8926-D886177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6910"/>
            <a:ext cx="1248784" cy="281118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540A3-E706-43A9-B816-C9A1C150B5E5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0AC9535-45A9-43F9-8E8F-BDB243E8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281118"/>
          </a:xfrm>
          <a:prstGeom prst="rect">
            <a:avLst/>
          </a:prstGeom>
        </p:spPr>
        <p:txBody>
          <a:bodyPr/>
          <a:lstStyle>
            <a:lvl1pPr algn="ctr"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5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5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D7B39CA-7026-49A4-A7D3-689A5948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104" y="6271708"/>
            <a:ext cx="957431" cy="44976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2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EA5F82-153D-4C59-85DA-3408E05993B3}"/>
              </a:ext>
            </a:extLst>
          </p:cNvPr>
          <p:cNvCxnSpPr>
            <a:cxnSpLocks/>
          </p:cNvCxnSpPr>
          <p:nvPr userDrawn="1"/>
        </p:nvCxnSpPr>
        <p:spPr>
          <a:xfrm>
            <a:off x="822789" y="754848"/>
            <a:ext cx="10331450" cy="0"/>
          </a:xfrm>
          <a:prstGeom prst="line">
            <a:avLst/>
          </a:prstGeom>
          <a:ln w="38100">
            <a:solidFill>
              <a:srgbClr val="81B4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aborazione 7">
            <a:extLst>
              <a:ext uri="{FF2B5EF4-FFF2-40B4-BE49-F238E27FC236}">
                <a16:creationId xmlns:a16="http://schemas.microsoft.com/office/drawing/2014/main" id="{51235370-F947-4BC7-973A-CB0121BA8B72}"/>
              </a:ext>
            </a:extLst>
          </p:cNvPr>
          <p:cNvSpPr/>
          <p:nvPr userDrawn="1"/>
        </p:nvSpPr>
        <p:spPr>
          <a:xfrm>
            <a:off x="0" y="136525"/>
            <a:ext cx="250361" cy="577048"/>
          </a:xfrm>
          <a:prstGeom prst="flowChartProcess">
            <a:avLst/>
          </a:prstGeom>
          <a:solidFill>
            <a:srgbClr val="6588C1"/>
          </a:solidFill>
          <a:ln>
            <a:solidFill>
              <a:srgbClr val="6C89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laborazione 8">
            <a:extLst>
              <a:ext uri="{FF2B5EF4-FFF2-40B4-BE49-F238E27FC236}">
                <a16:creationId xmlns:a16="http://schemas.microsoft.com/office/drawing/2014/main" id="{540CE902-4BA6-4D61-B2AA-4714B66EFF9A}"/>
              </a:ext>
            </a:extLst>
          </p:cNvPr>
          <p:cNvSpPr/>
          <p:nvPr userDrawn="1"/>
        </p:nvSpPr>
        <p:spPr>
          <a:xfrm>
            <a:off x="320676" y="136525"/>
            <a:ext cx="146513" cy="577048"/>
          </a:xfrm>
          <a:prstGeom prst="flowChartProcess">
            <a:avLst/>
          </a:prstGeom>
          <a:solidFill>
            <a:srgbClr val="73A3D5"/>
          </a:solidFill>
          <a:ln>
            <a:solidFill>
              <a:srgbClr val="85B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aborazione 9">
            <a:extLst>
              <a:ext uri="{FF2B5EF4-FFF2-40B4-BE49-F238E27FC236}">
                <a16:creationId xmlns:a16="http://schemas.microsoft.com/office/drawing/2014/main" id="{D72776AD-3440-435A-B521-C906C7EA4928}"/>
              </a:ext>
            </a:extLst>
          </p:cNvPr>
          <p:cNvSpPr/>
          <p:nvPr userDrawn="1"/>
        </p:nvSpPr>
        <p:spPr>
          <a:xfrm>
            <a:off x="549276" y="136525"/>
            <a:ext cx="45719" cy="577048"/>
          </a:xfrm>
          <a:prstGeom prst="flowChartProcess">
            <a:avLst/>
          </a:prstGeom>
          <a:solidFill>
            <a:srgbClr val="81B4DF"/>
          </a:solidFill>
          <a:ln>
            <a:solidFill>
              <a:srgbClr val="80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 descr="Immagine che contiene segnale, orologio&#10;&#10;Descrizione generata automaticamente">
            <a:extLst>
              <a:ext uri="{FF2B5EF4-FFF2-40B4-BE49-F238E27FC236}">
                <a16:creationId xmlns:a16="http://schemas.microsoft.com/office/drawing/2014/main" id="{695A5F40-52AD-4DBB-BF84-5E062DD15A3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1" y="6249082"/>
            <a:ext cx="485261" cy="515753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DCDEFAD-69B9-46C9-93D9-BDB02013C50E}"/>
              </a:ext>
            </a:extLst>
          </p:cNvPr>
          <p:cNvCxnSpPr>
            <a:cxnSpLocks/>
          </p:cNvCxnSpPr>
          <p:nvPr userDrawn="1"/>
        </p:nvCxnSpPr>
        <p:spPr>
          <a:xfrm>
            <a:off x="863600" y="6497019"/>
            <a:ext cx="10331450" cy="0"/>
          </a:xfrm>
          <a:prstGeom prst="line">
            <a:avLst/>
          </a:prstGeom>
          <a:ln w="38100">
            <a:solidFill>
              <a:srgbClr val="0055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itolo 15">
            <a:extLst>
              <a:ext uri="{FF2B5EF4-FFF2-40B4-BE49-F238E27FC236}">
                <a16:creationId xmlns:a16="http://schemas.microsoft.com/office/drawing/2014/main" id="{09198E7D-4EC3-4855-A494-882B5888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89" y="136525"/>
            <a:ext cx="10515600" cy="79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DEBFBC21-9782-4840-A72F-BACF6E2FA861}"/>
              </a:ext>
            </a:extLst>
          </p:cNvPr>
          <p:cNvSpPr/>
          <p:nvPr userDrawn="1"/>
        </p:nvSpPr>
        <p:spPr>
          <a:xfrm>
            <a:off x="11338389" y="6314456"/>
            <a:ext cx="360000" cy="360000"/>
          </a:xfrm>
          <a:prstGeom prst="ellipse">
            <a:avLst/>
          </a:prstGeom>
          <a:solidFill>
            <a:srgbClr val="0055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E83EC470-ED40-449C-86B9-9AF70A05B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3472" y="6309331"/>
            <a:ext cx="46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6D4CB5-4829-47B1-8D91-6F647A82745D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AA69E331-6F42-4592-A5CB-62401325C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286" y="6496909"/>
            <a:ext cx="1396698" cy="308219"/>
          </a:xfrm>
          <a:prstGeom prst="rect">
            <a:avLst/>
          </a:prstGeom>
        </p:spPr>
        <p:txBody>
          <a:bodyPr/>
          <a:lstStyle>
            <a:lvl1pPr>
              <a:defRPr sz="1000" i="1">
                <a:solidFill>
                  <a:srgbClr val="0055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060CE-A7A5-4549-8EDF-8420EFA0C61A}" type="datetime1">
              <a:rPr kumimoji="0" lang="it-IT" sz="1000" b="0" i="1" u="none" strike="noStrike" kern="1200" cap="none" spc="0" normalizeH="0" baseline="0" noProof="0" smtClean="0">
                <a:ln>
                  <a:noFill/>
                </a:ln>
                <a:solidFill>
                  <a:srgbClr val="00558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</a:rPr>
              <a:t>21/10/2022</a:t>
            </a:fld>
            <a:endParaRPr kumimoji="0" lang="it-IT" sz="1000" b="0" i="1" u="none" strike="noStrike" kern="1200" cap="none" spc="0" normalizeH="0" baseline="0" noProof="0">
              <a:ln>
                <a:noFill/>
              </a:ln>
              <a:solidFill>
                <a:srgbClr val="00558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75BB04D5-C215-42E9-AC09-6DFEFF7A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1218" y="6538911"/>
            <a:ext cx="4602182" cy="308219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Regulatory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Pharma Net -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Confidential</a:t>
            </a:r>
            <a:r>
              <a:rPr kumimoji="0" lang="it-IT" sz="1000" b="0" i="1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  <a:r>
              <a:rPr kumimoji="0" lang="it-IT" sz="1000" b="0" i="1" u="none" strike="noStrike" kern="1200" cap="none" spc="0" normalizeH="0" baseline="0" noProof="0" err="1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document</a:t>
            </a:r>
            <a:r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​</a:t>
            </a: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49" r:id="rId12"/>
    <p:sldLayoutId id="2147483650" r:id="rId13"/>
    <p:sldLayoutId id="2147483651" r:id="rId14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08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vatore.pirri@santannapisa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.pirri@regulatorypharmanet.co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em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alvatorepirri.netlify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.berto@regulatorypharmanet.com" TargetMode="External"/><Relationship Id="rId5" Type="http://schemas.openxmlformats.org/officeDocument/2006/relationships/hyperlink" Target="mailto:l.piampiani@regulatorypharmanet.com" TargetMode="External"/><Relationship Id="rId4" Type="http://schemas.openxmlformats.org/officeDocument/2006/relationships/hyperlink" Target="mailto:s.pirri@regulatorypharmane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lvatorepirri.netlify.ap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lvatore.pirri@regulatorypharmane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upervised-vs-unsupervised-learning" TargetMode="External"/><Relationship Id="rId2" Type="http://schemas.openxmlformats.org/officeDocument/2006/relationships/hyperlink" Target="https://www.ibm.com/cloud/blog/supervised-vs-unsupervised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ofund.org/resource/choosing-right-social-media-platform-your-busin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96/jmir.277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ltmetric.com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88A33-532E-4D80-B7E1-F80F1E3F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PhD Talks by </a:t>
            </a:r>
            <a:r>
              <a:rPr lang="en-GB" dirty="0" err="1"/>
              <a:t>VheP</a:t>
            </a:r>
            <a:r>
              <a:rPr lang="en-GB" dirty="0"/>
              <a:t> at the University of Newcastle Business School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A20E6E-455D-4E77-9964-9440834B2293}"/>
              </a:ext>
            </a:extLst>
          </p:cNvPr>
          <p:cNvSpPr txBox="1"/>
          <p:nvPr/>
        </p:nvSpPr>
        <p:spPr>
          <a:xfrm>
            <a:off x="1356085" y="2359298"/>
            <a:ext cx="9479830" cy="18774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applications through social media for healthcare decision-making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 case from Twitter!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C022FC0-18E7-4CCD-90B9-301293A432B3}"/>
              </a:ext>
            </a:extLst>
          </p:cNvPr>
          <p:cNvSpPr/>
          <p:nvPr/>
        </p:nvSpPr>
        <p:spPr>
          <a:xfrm>
            <a:off x="-1" y="5521387"/>
            <a:ext cx="11265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Salvatore Pirri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s.pirri@regulatorypharmanet.com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0"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2022</a:t>
            </a:r>
          </a:p>
        </p:txBody>
      </p:sp>
    </p:spTree>
    <p:extLst>
      <p:ext uri="{BB962C8B-B14F-4D97-AF65-F5344CB8AC3E}">
        <p14:creationId xmlns:p14="http://schemas.microsoft.com/office/powerpoint/2010/main" val="102054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C66E862-A049-4AB3-81AE-492D7084F2B6}"/>
              </a:ext>
            </a:extLst>
          </p:cNvPr>
          <p:cNvSpPr txBox="1">
            <a:spLocks/>
          </p:cNvSpPr>
          <p:nvPr/>
        </p:nvSpPr>
        <p:spPr>
          <a:xfrm>
            <a:off x="763274" y="84843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theory to practise..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12F8C2-B4BB-4FD4-9630-768BF8A23020}"/>
              </a:ext>
            </a:extLst>
          </p:cNvPr>
          <p:cNvSpPr/>
          <p:nvPr/>
        </p:nvSpPr>
        <p:spPr>
          <a:xfrm>
            <a:off x="791850" y="6532612"/>
            <a:ext cx="104870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>
                <a:solidFill>
                  <a:srgbClr val="2E2E2E"/>
                </a:solidFill>
                <a:latin typeface="NexusSans"/>
              </a:rPr>
              <a:t>Grimmer, J., &amp; Stewart, B. (2013). Text as Data: The Promise and Pitfalls of Automatic Content Analysis Methods for Political Texts. Political Analysis, 21(3), 267-297. doi:10.1093/pan/mps028</a:t>
            </a:r>
            <a:endParaRPr lang="en-GB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87BF90-2F08-48C2-AAD1-481B56A7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2" y="1442301"/>
            <a:ext cx="6328919" cy="4811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C847947-5144-48A4-8036-0DE4CE4C252D}"/>
                  </a:ext>
                </a:extLst>
              </p14:cNvPr>
              <p14:cNvContentPartPr/>
              <p14:nvPr/>
            </p14:nvContentPartPr>
            <p14:xfrm>
              <a:off x="648939" y="3091264"/>
              <a:ext cx="2292840" cy="33199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C847947-5144-48A4-8036-0DE4CE4C25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299" y="3082624"/>
                <a:ext cx="2310480" cy="3337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91AE5C-AA25-4185-8257-7FAFED8ADDBE}"/>
              </a:ext>
            </a:extLst>
          </p:cNvPr>
          <p:cNvSpPr txBox="1"/>
          <p:nvPr/>
        </p:nvSpPr>
        <p:spPr>
          <a:xfrm>
            <a:off x="1795359" y="904247"/>
            <a:ext cx="3344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text as data methods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1367D3B-4ABB-487C-BA22-914A75D5CA3A}"/>
              </a:ext>
            </a:extLst>
          </p:cNvPr>
          <p:cNvCxnSpPr>
            <a:cxnSpLocks/>
          </p:cNvCxnSpPr>
          <p:nvPr/>
        </p:nvCxnSpPr>
        <p:spPr>
          <a:xfrm>
            <a:off x="1000812" y="6167819"/>
            <a:ext cx="6306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EF6AD53-3DE2-4886-9AC1-E48A8B1D68BF}"/>
              </a:ext>
            </a:extLst>
          </p:cNvPr>
          <p:cNvCxnSpPr>
            <a:cxnSpLocks/>
          </p:cNvCxnSpPr>
          <p:nvPr/>
        </p:nvCxnSpPr>
        <p:spPr>
          <a:xfrm>
            <a:off x="1040088" y="1342870"/>
            <a:ext cx="6306533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83C4DC-691C-489B-8D2C-3FBE9A4CD144}"/>
              </a:ext>
            </a:extLst>
          </p:cNvPr>
          <p:cNvSpPr txBox="1"/>
          <p:nvPr/>
        </p:nvSpPr>
        <p:spPr>
          <a:xfrm>
            <a:off x="7714565" y="1337324"/>
            <a:ext cx="4276330" cy="47705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Classification organizes texts into a set of categories. Sometimes researchers know the categories beforehand. In this case, automated methods can minimize the amount of </a:t>
            </a:r>
            <a:r>
              <a:rPr lang="en-GB" sz="1600" i="0" dirty="0" err="1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labor</a:t>
            </a:r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needed to classify documents. </a:t>
            </a:r>
          </a:p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Dictionary methods, for example, use the frequency of key words to determine a document’s class. </a:t>
            </a:r>
          </a:p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Supervised methods begin with human hand coding of documents into a predetermined set of categories. Used techniques can be text analysis or classification.</a:t>
            </a:r>
          </a:p>
          <a:p>
            <a:r>
              <a:rPr lang="en-GB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U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nsupervised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methods will return classes that are theoretically interesting, obtained from unlabelled process. techniques can be </a:t>
            </a:r>
            <a:r>
              <a:rPr lang="en-GB" sz="1600" i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clustering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GB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LDA method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4CC803D-8034-487B-A143-3C9A2726980A}"/>
              </a:ext>
            </a:extLst>
          </p:cNvPr>
          <p:cNvSpPr txBox="1"/>
          <p:nvPr/>
        </p:nvSpPr>
        <p:spPr>
          <a:xfrm>
            <a:off x="556335" y="2708813"/>
            <a:ext cx="1664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C0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Supervised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0AF0A5B6-3266-4628-B8D8-5806EC347319}"/>
                  </a:ext>
                </a:extLst>
              </p14:cNvPr>
              <p14:cNvContentPartPr/>
              <p14:nvPr/>
            </p14:nvContentPartPr>
            <p14:xfrm>
              <a:off x="3316899" y="3166504"/>
              <a:ext cx="3650040" cy="31971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0AF0A5B6-3266-4628-B8D8-5806EC347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8259" y="3157504"/>
                <a:ext cx="3667680" cy="32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37B5510E-112C-4A0D-9987-9BDACDDC0F56}"/>
                  </a:ext>
                </a:extLst>
              </p14:cNvPr>
              <p14:cNvContentPartPr/>
              <p14:nvPr/>
            </p14:nvContentPartPr>
            <p14:xfrm>
              <a:off x="1027299" y="2884624"/>
              <a:ext cx="360" cy="3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37B5510E-112C-4A0D-9987-9BDACDDC0F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659" y="28756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46D96A3-8F0A-4A47-AA6D-2265E7EAA886}"/>
              </a:ext>
            </a:extLst>
          </p:cNvPr>
          <p:cNvSpPr txBox="1"/>
          <p:nvPr/>
        </p:nvSpPr>
        <p:spPr>
          <a:xfrm>
            <a:off x="3602764" y="2608996"/>
            <a:ext cx="1664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C0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Unsupervised </a:t>
            </a:r>
          </a:p>
        </p:txBody>
      </p:sp>
    </p:spTree>
    <p:extLst>
      <p:ext uri="{BB962C8B-B14F-4D97-AF65-F5344CB8AC3E}">
        <p14:creationId xmlns:p14="http://schemas.microsoft.com/office/powerpoint/2010/main" val="214178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C66E862-A049-4AB3-81AE-492D7084F2B6}"/>
              </a:ext>
            </a:extLst>
          </p:cNvPr>
          <p:cNvSpPr txBox="1">
            <a:spLocks/>
          </p:cNvSpPr>
          <p:nvPr/>
        </p:nvSpPr>
        <p:spPr>
          <a:xfrm>
            <a:off x="763274" y="84843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theory to practise..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8AF2EF-07DC-4BC6-9BAD-F4B6AF7F56E3}"/>
              </a:ext>
            </a:extLst>
          </p:cNvPr>
          <p:cNvSpPr txBox="1"/>
          <p:nvPr/>
        </p:nvSpPr>
        <p:spPr>
          <a:xfrm>
            <a:off x="3048786" y="2079528"/>
            <a:ext cx="65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Montserrat" panose="00000500000000000000" pitchFamily="2" charset="0"/>
              </a:rPr>
              <a:t>Practical examples.. </a:t>
            </a:r>
            <a:r>
              <a:rPr lang="en-GB" sz="4800" dirty="0"/>
              <a:t>💻</a:t>
            </a:r>
          </a:p>
        </p:txBody>
      </p:sp>
      <p:pic>
        <p:nvPicPr>
          <p:cNvPr id="11" name="Immagine 10" descr="Immagine che contiene persona, interni&#10;&#10;Descrizione generata automaticamente">
            <a:extLst>
              <a:ext uri="{FF2B5EF4-FFF2-40B4-BE49-F238E27FC236}">
                <a16:creationId xmlns:a16="http://schemas.microsoft.com/office/drawing/2014/main" id="{CE868DC5-F2A3-4626-97A3-8D2EA4C05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164" y="3516195"/>
            <a:ext cx="2521671" cy="18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8ACE486-8DA9-42CC-B13D-CFCE7CFF2562}"/>
              </a:ext>
            </a:extLst>
          </p:cNvPr>
          <p:cNvSpPr txBox="1">
            <a:spLocks/>
          </p:cNvSpPr>
          <p:nvPr/>
        </p:nvSpPr>
        <p:spPr>
          <a:xfrm>
            <a:off x="763274" y="134718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91331D-BE9F-4E85-AEE7-657AAAB2949F}"/>
              </a:ext>
            </a:extLst>
          </p:cNvPr>
          <p:cNvSpPr txBox="1"/>
          <p:nvPr/>
        </p:nvSpPr>
        <p:spPr>
          <a:xfrm>
            <a:off x="1515575" y="856351"/>
            <a:ext cx="9044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R code available for the proposed text analysis techniques and studies</a:t>
            </a:r>
          </a:p>
          <a:p>
            <a:pPr algn="ctr"/>
            <a:r>
              <a:rPr lang="en-GB" sz="2400" dirty="0"/>
              <a:t> </a:t>
            </a:r>
            <a:r>
              <a:rPr lang="en-GB" dirty="0">
                <a:hlinkClick r:id="rId2"/>
              </a:rPr>
              <a:t>https://salvatorepirri.netlify.app/</a:t>
            </a:r>
            <a:r>
              <a:rPr lang="en-GB" dirty="0"/>
              <a:t> </a:t>
            </a:r>
            <a:endParaRPr lang="en-GB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980DDDD-9CF6-4717-BFCC-B6E438D5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4" y="1975495"/>
            <a:ext cx="4773696" cy="364390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F5CD0D-0A0B-48D5-A76C-DA3AD15B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092" y="1975495"/>
            <a:ext cx="4685704" cy="3643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098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DBC8D-FB4A-4D73-9815-4486549A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104" y="1396289"/>
            <a:ext cx="503478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DCFD1A13-2B88-47B7-AAE9-AD6F3296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5CE4102-C93A-420A-98A7-5A7DD0C5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9 consigli per una sessione di domande e risposte di grande successo |  AhaSlides">
            <a:extLst>
              <a:ext uri="{FF2B5EF4-FFF2-40B4-BE49-F238E27FC236}">
                <a16:creationId xmlns:a16="http://schemas.microsoft.com/office/drawing/2014/main" id="{89D7285A-9E85-4AB1-937B-6A0A280A1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8" t="25410" b="22986"/>
          <a:stretch/>
        </p:blipFill>
        <p:spPr bwMode="auto">
          <a:xfrm>
            <a:off x="1195483" y="1147965"/>
            <a:ext cx="3633188" cy="18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F4EC0C5-9552-4134-80A6-DB39616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599325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en-US" sz="15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500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E19A639-8599-4ECC-B79F-7EE5688CE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8" y="4455622"/>
            <a:ext cx="1205432" cy="19210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4DF78D-4F2D-4517-A7AB-511D0298FFD7}"/>
              </a:ext>
            </a:extLst>
          </p:cNvPr>
          <p:cNvSpPr txBox="1"/>
          <p:nvPr/>
        </p:nvSpPr>
        <p:spPr>
          <a:xfrm>
            <a:off x="6096000" y="3204484"/>
            <a:ext cx="5682857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it-IT" sz="1400" b="1" dirty="0"/>
              <a:t>Regulatory Pharma Net </a:t>
            </a:r>
            <a:r>
              <a:rPr lang="en-US" altLang="it-IT" sz="1400" b="1" dirty="0" err="1"/>
              <a:t>srl</a:t>
            </a:r>
            <a:endParaRPr lang="en-US" altLang="it-IT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it-IT" sz="1400" dirty="0"/>
              <a:t>Corso Italia, 116 - 56125 Pisa, Italy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it-IT" sz="1400" dirty="0"/>
              <a:t>Phone: +39 050 9134</a:t>
            </a:r>
            <a:endParaRPr lang="en-US" altLang="it-IT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it-IT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it-IT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it-IT" sz="1400" b="1" dirty="0"/>
              <a:t>Contacts: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it-IT" sz="1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400" b="1" dirty="0"/>
              <a:t>Salvatore Pirri: </a:t>
            </a:r>
            <a:r>
              <a:rPr lang="en-US" sz="1400" dirty="0"/>
              <a:t>Value &amp; Market Access Specialist </a:t>
            </a:r>
            <a:r>
              <a:rPr lang="en-US" sz="1400" dirty="0">
                <a:hlinkClick r:id="rId4"/>
              </a:rPr>
              <a:t>s.pirri@regulatorypharmanet.com</a:t>
            </a:r>
            <a:r>
              <a:rPr lang="en-US" sz="1400" dirty="0"/>
              <a:t> </a:t>
            </a:r>
            <a:endParaRPr lang="en-US" altLang="it-IT" sz="1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400" b="1" dirty="0"/>
              <a:t>Lucia Piampiani: </a:t>
            </a:r>
            <a:r>
              <a:rPr lang="en-US" altLang="it-IT" sz="1400" dirty="0"/>
              <a:t>Operations and Value &amp; Access Director </a:t>
            </a:r>
            <a:r>
              <a:rPr lang="en-US" altLang="it-IT" sz="1400" dirty="0">
                <a:hlinkClick r:id="rId5"/>
              </a:rPr>
              <a:t>l.piampiani@regulatorypharmanet.com</a:t>
            </a:r>
            <a:r>
              <a:rPr lang="en-US" altLang="it-IT" sz="1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it-IT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it-IT" sz="1400" b="1" dirty="0"/>
              <a:t>Patrizia Berto: </a:t>
            </a:r>
            <a:r>
              <a:rPr lang="en-US" altLang="it-IT" sz="1400" dirty="0"/>
              <a:t>Senior Vice President </a:t>
            </a:r>
            <a:r>
              <a:rPr lang="en-US" sz="1400" dirty="0"/>
              <a:t>Value &amp; Access </a:t>
            </a:r>
            <a:r>
              <a:rPr lang="en-US" sz="1400" dirty="0">
                <a:hlinkClick r:id="rId6"/>
              </a:rPr>
              <a:t>p.berto@regulatorypharmanet.com</a:t>
            </a:r>
            <a:r>
              <a:rPr lang="en-US" sz="1400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95320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88A33-532E-4D80-B7E1-F80F1E3F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136525"/>
            <a:ext cx="10515600" cy="8934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me..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714166A-D54A-42FC-A58E-2FB8C6DD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6" y="907154"/>
            <a:ext cx="10228758" cy="4096331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260FAB-6906-4278-8354-001305AE57DB}"/>
              </a:ext>
            </a:extLst>
          </p:cNvPr>
          <p:cNvSpPr txBox="1"/>
          <p:nvPr/>
        </p:nvSpPr>
        <p:spPr>
          <a:xfrm>
            <a:off x="800492" y="5949013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https://salvatorepirri.netlify.app/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salvatore.pirri@regulatorypharmanet.com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76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5A35EFC1-7C15-4C4A-9A45-83BF93042C2C}"/>
              </a:ext>
            </a:extLst>
          </p:cNvPr>
          <p:cNvSpPr/>
          <p:nvPr/>
        </p:nvSpPr>
        <p:spPr>
          <a:xfrm>
            <a:off x="38030" y="3574327"/>
            <a:ext cx="10757229" cy="2639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81B4D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86FA530-16B7-4FC5-B171-A0DFE93B5376}"/>
              </a:ext>
            </a:extLst>
          </p:cNvPr>
          <p:cNvSpPr/>
          <p:nvPr/>
        </p:nvSpPr>
        <p:spPr>
          <a:xfrm>
            <a:off x="36560" y="857839"/>
            <a:ext cx="10757229" cy="2639505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0">
                <a:schemeClr val="accent2">
                  <a:lumMod val="105000"/>
                  <a:satMod val="103000"/>
                  <a:tint val="73000"/>
                </a:schemeClr>
              </a:gs>
              <a:gs pos="0">
                <a:schemeClr val="accent2">
                  <a:satMod val="109000"/>
                  <a:tint val="81000"/>
                  <a:alpha val="28000"/>
                  <a:lumMod val="10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7C5DA3F-9E07-4239-BDD3-FC2C862B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0" y="136525"/>
            <a:ext cx="10515600" cy="89340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B60A9A8-8B65-467F-8581-871C381DEBF5}"/>
              </a:ext>
            </a:extLst>
          </p:cNvPr>
          <p:cNvSpPr/>
          <p:nvPr/>
        </p:nvSpPr>
        <p:spPr>
          <a:xfrm>
            <a:off x="834206" y="1507709"/>
            <a:ext cx="9921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definitions: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vs Machine Learning (ML) vs Big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among ML techniques (Supervised and Unsupervised)</a:t>
            </a: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platform: definition and applications in healthcare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ED0603-55BB-4CDF-8C6A-67A24EC70E18}"/>
              </a:ext>
            </a:extLst>
          </p:cNvPr>
          <p:cNvSpPr/>
          <p:nvPr/>
        </p:nvSpPr>
        <p:spPr>
          <a:xfrm>
            <a:off x="686167" y="988368"/>
            <a:ext cx="4261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domain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04B18C6-D159-4524-B35D-0B1B1E045D17}"/>
              </a:ext>
            </a:extLst>
          </p:cNvPr>
          <p:cNvSpPr/>
          <p:nvPr/>
        </p:nvSpPr>
        <p:spPr>
          <a:xfrm>
            <a:off x="668059" y="3717306"/>
            <a:ext cx="42186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47CCDF2-BBFB-4CBB-A59A-DA3741BDA4A7}"/>
              </a:ext>
            </a:extLst>
          </p:cNvPr>
          <p:cNvSpPr/>
          <p:nvPr/>
        </p:nvSpPr>
        <p:spPr>
          <a:xfrm>
            <a:off x="842724" y="4198771"/>
            <a:ext cx="8687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 from twitter data:</a:t>
            </a:r>
          </a:p>
          <a:p>
            <a:pPr marL="1257300" lvl="2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and lexical</a:t>
            </a:r>
          </a:p>
          <a:p>
            <a:pPr marL="1257300" lvl="2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remarks! </a:t>
            </a:r>
          </a:p>
        </p:txBody>
      </p:sp>
    </p:spTree>
    <p:extLst>
      <p:ext uri="{BB962C8B-B14F-4D97-AF65-F5344CB8AC3E}">
        <p14:creationId xmlns:p14="http://schemas.microsoft.com/office/powerpoint/2010/main" val="16481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7C5DA3F-9E07-4239-BDD3-FC2C862B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Aim(s)…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407501A-4C86-4F82-8D35-AD3B1ABEF4F5}"/>
              </a:ext>
            </a:extLst>
          </p:cNvPr>
          <p:cNvSpPr/>
          <p:nvPr/>
        </p:nvSpPr>
        <p:spPr>
          <a:xfrm>
            <a:off x="572493" y="2071316"/>
            <a:ext cx="6874682" cy="41191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Lecture is to: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an overview of the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use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2200" i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analyze online content and users’ activities. 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practical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ML application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social media communities (twitter).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5AC26A1-2026-4E5D-97DB-92CD12A93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" r="4" b="11027"/>
          <a:stretch/>
        </p:blipFill>
        <p:spPr>
          <a:xfrm>
            <a:off x="7675658" y="2112830"/>
            <a:ext cx="3941064" cy="3788350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F4AEEB0B-723C-450C-A05B-AAB2B4701D57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4</a:t>
            </a:fld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529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7C5DA3F-9E07-4239-BDD3-FC2C862B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5" y="0"/>
            <a:ext cx="10515600" cy="89340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domain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vs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Big Data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20FC178-295C-4FA7-A352-1B1E5F99C324}"/>
              </a:ext>
            </a:extLst>
          </p:cNvPr>
          <p:cNvSpPr/>
          <p:nvPr/>
        </p:nvSpPr>
        <p:spPr>
          <a:xfrm>
            <a:off x="755164" y="6442964"/>
            <a:ext cx="11508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Web: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https://www.ibm.com/cloud/blog/supervised-vs-unsupervised-learning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Source: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https://devopedia.org/supervised-vs-unsupervised-learning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D8F9786-6804-4389-BCFD-F5800881580A}"/>
              </a:ext>
            </a:extLst>
          </p:cNvPr>
          <p:cNvSpPr/>
          <p:nvPr/>
        </p:nvSpPr>
        <p:spPr>
          <a:xfrm>
            <a:off x="1352508" y="847768"/>
            <a:ext cx="9320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 there are 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approaches: </a:t>
            </a:r>
          </a:p>
          <a:p>
            <a:pPr algn="just"/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main difference is that supervised machine learning relies on </a:t>
            </a:r>
            <a:r>
              <a:rPr lang="en-US" sz="1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labelled input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training data, whereas unsupervised learning processes </a:t>
            </a:r>
            <a:r>
              <a:rPr lang="en-US" sz="1600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unlabelled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raw data.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276575B2-C472-4D06-B4AD-7F8A5772E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372" y="1944987"/>
            <a:ext cx="7789057" cy="4290546"/>
          </a:xfrm>
          <a:prstGeom prst="rect">
            <a:avLst/>
          </a:prstGeom>
        </p:spPr>
      </p:pic>
      <p:cxnSp>
        <p:nvCxnSpPr>
          <p:cNvPr id="19" name="Connettore 1 6">
            <a:extLst>
              <a:ext uri="{FF2B5EF4-FFF2-40B4-BE49-F238E27FC236}">
                <a16:creationId xmlns:a16="http://schemas.microsoft.com/office/drawing/2014/main" id="{BEDB8069-518D-4FEF-A184-18E4609CAEEB}"/>
              </a:ext>
            </a:extLst>
          </p:cNvPr>
          <p:cNvCxnSpPr>
            <a:cxnSpLocks/>
          </p:cNvCxnSpPr>
          <p:nvPr/>
        </p:nvCxnSpPr>
        <p:spPr bwMode="auto">
          <a:xfrm>
            <a:off x="693455" y="1773730"/>
            <a:ext cx="106388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03C1FD5-BEAB-4DE9-ACC7-B9CE02BD0604}"/>
              </a:ext>
            </a:extLst>
          </p:cNvPr>
          <p:cNvCxnSpPr/>
          <p:nvPr/>
        </p:nvCxnSpPr>
        <p:spPr>
          <a:xfrm>
            <a:off x="3054285" y="3221609"/>
            <a:ext cx="174395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848EDF7-7ED9-4E2D-90BA-65D8A2926FF5}"/>
              </a:ext>
            </a:extLst>
          </p:cNvPr>
          <p:cNvCxnSpPr>
            <a:cxnSpLocks/>
          </p:cNvCxnSpPr>
          <p:nvPr/>
        </p:nvCxnSpPr>
        <p:spPr>
          <a:xfrm flipV="1">
            <a:off x="6854858" y="3183901"/>
            <a:ext cx="2289142" cy="15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CD5C5-6A43-49E8-A122-C8D483E0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AEEB0B-723C-450C-A05B-AAB2B4701D57}" type="slidenum">
              <a:rPr kumimoji="0" lang="it-IT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57C5DA3F-9E07-4239-BDD3-FC2C862B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55" y="0"/>
            <a:ext cx="10515600" cy="893404"/>
          </a:xfrm>
        </p:spPr>
        <p:txBody>
          <a:bodyPr>
            <a:norm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Theoretical domain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Social Media Analytics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Health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20FC178-295C-4FA7-A352-1B1E5F99C324}"/>
              </a:ext>
            </a:extLst>
          </p:cNvPr>
          <p:cNvSpPr/>
          <p:nvPr/>
        </p:nvSpPr>
        <p:spPr>
          <a:xfrm>
            <a:off x="783445" y="6593794"/>
            <a:ext cx="115083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https://aofund.org/resource/choosing-right-social-media-platform-your-business/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D8F9786-6804-4389-BCFD-F5800881580A}"/>
              </a:ext>
            </a:extLst>
          </p:cNvPr>
          <p:cNvSpPr/>
          <p:nvPr/>
        </p:nvSpPr>
        <p:spPr>
          <a:xfrm>
            <a:off x="3586078" y="723925"/>
            <a:ext cx="56726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concepts to keep in mind…</a:t>
            </a:r>
            <a:endParaRPr lang="it-IT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2AE478A-6547-4D07-BDFF-1B90379D2FF0}"/>
              </a:ext>
            </a:extLst>
          </p:cNvPr>
          <p:cNvSpPr txBox="1"/>
          <p:nvPr/>
        </p:nvSpPr>
        <p:spPr>
          <a:xfrm>
            <a:off x="6381946" y="3761411"/>
            <a:ext cx="5753491" cy="17543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are </a:t>
            </a:r>
            <a:r>
              <a:rPr lang="en-GB" sz="3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space 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matter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private your setting are !!!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CD2B17-65FE-4CDF-B72F-C18E9345D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" y="2053820"/>
            <a:ext cx="6039435" cy="4246767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4DF26FE-6CEC-49FF-8880-68429D996BEC}"/>
              </a:ext>
            </a:extLst>
          </p:cNvPr>
          <p:cNvCxnSpPr/>
          <p:nvPr/>
        </p:nvCxnSpPr>
        <p:spPr>
          <a:xfrm>
            <a:off x="6287676" y="1828801"/>
            <a:ext cx="0" cy="44717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841915E8-5838-4E9F-B51F-384F4C32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919" y="2295667"/>
            <a:ext cx="1362371" cy="1362371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13197153-9796-46A1-B82F-F24421198037}"/>
              </a:ext>
            </a:extLst>
          </p:cNvPr>
          <p:cNvSpPr/>
          <p:nvPr/>
        </p:nvSpPr>
        <p:spPr>
          <a:xfrm>
            <a:off x="1952098" y="1509796"/>
            <a:ext cx="24973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design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6523391-2D4D-4BA5-8DBE-435AF51EAC86}"/>
              </a:ext>
            </a:extLst>
          </p:cNvPr>
          <p:cNvSpPr/>
          <p:nvPr/>
        </p:nvSpPr>
        <p:spPr>
          <a:xfrm>
            <a:off x="7864274" y="1509796"/>
            <a:ext cx="249735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setting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164671" y="1223402"/>
            <a:ext cx="96863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text analysis ?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can be gathered from speech, newspaper articles, diary report, open survey answer, archival notes, website and social media platforms [1]…</a:t>
            </a:r>
          </a:p>
          <a:p>
            <a:pPr lvl="1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text is essentially the main (</a:t>
            </a:r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but not the only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type of information we can capture from social media; performing several type of ML techniques, gathering suitable information for </a:t>
            </a:r>
            <a:r>
              <a:rPr lang="en-U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users’ behavior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predicative analytics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Twitter ?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particularly gained traction among healthcare professionals and researchers [2]. While allowing users to freely read public messages up to 140 characters, only registered users can write and mention other users (by using the symbol @) and mark keywords or topics in a tweet using hashtags (#) </a:t>
            </a: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media-based metrics, also called “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altmetrics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create new ways to assess scientific impact   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Tx/>
              <a:buChar char="-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(most important) twitter allows trough a dedicated API to collect all the requested information.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782423" y="6532612"/>
            <a:ext cx="10487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>
                <a:solidFill>
                  <a:srgbClr val="2E2E2E"/>
                </a:solidFill>
                <a:latin typeface="NexusSans"/>
              </a:rPr>
              <a:t>[1] Grimmer, J., &amp; Stewart, B. (2013). Text as Data: The Promise and Pitfalls of Automatic Content Analysis Methods for Political Texts. Political Analysis, 21(3), 267-297. doi:10.1093/pan/mps028</a:t>
            </a:r>
          </a:p>
          <a:p>
            <a:pPr algn="l"/>
            <a:r>
              <a:rPr lang="en-GB" sz="900" dirty="0">
                <a:solidFill>
                  <a:srgbClr val="2E2E2E"/>
                </a:solidFill>
                <a:latin typeface="NexusSans"/>
              </a:rPr>
              <a:t>[2] </a:t>
            </a:r>
            <a:r>
              <a:rPr lang="en-GB" sz="900" b="0" i="0" dirty="0">
                <a:solidFill>
                  <a:srgbClr val="2E2E2E"/>
                </a:solidFill>
                <a:effectLst/>
                <a:latin typeface="NexusSans"/>
              </a:rPr>
              <a:t>B.L. </a:t>
            </a:r>
            <a:r>
              <a:rPr lang="en-GB" sz="900" b="0" i="0" dirty="0" err="1">
                <a:solidFill>
                  <a:srgbClr val="2E2E2E"/>
                </a:solidFill>
                <a:effectLst/>
                <a:latin typeface="NexusSans"/>
              </a:rPr>
              <a:t>Neiger</a:t>
            </a:r>
            <a:r>
              <a:rPr lang="en-GB" sz="900" b="0" i="0" dirty="0">
                <a:solidFill>
                  <a:srgbClr val="2E2E2E"/>
                </a:solidFill>
                <a:effectLst/>
                <a:latin typeface="NexusSans"/>
              </a:rPr>
              <a:t>, R. Thackeray, S.H. Burton, </a:t>
            </a:r>
            <a:r>
              <a:rPr lang="en-GB" sz="900" i="1" dirty="0">
                <a:solidFill>
                  <a:srgbClr val="2E2E2E"/>
                </a:solidFill>
                <a:effectLst/>
                <a:latin typeface="NexusSans"/>
              </a:rPr>
              <a:t>et </a:t>
            </a:r>
            <a:r>
              <a:rPr lang="en-GB" sz="900" i="1" dirty="0" err="1">
                <a:solidFill>
                  <a:srgbClr val="2E2E2E"/>
                </a:solidFill>
                <a:effectLst/>
                <a:latin typeface="NexusSans"/>
              </a:rPr>
              <a:t>al.</a:t>
            </a:r>
            <a:r>
              <a:rPr lang="en-GB" sz="900" i="0" dirty="0" err="1">
                <a:solidFill>
                  <a:srgbClr val="2E2E2E"/>
                </a:solidFill>
                <a:effectLst/>
                <a:latin typeface="NexusSans"/>
              </a:rPr>
              <a:t>Use</a:t>
            </a:r>
            <a:r>
              <a:rPr lang="en-GB" sz="900" i="0" dirty="0">
                <a:solidFill>
                  <a:srgbClr val="2E2E2E"/>
                </a:solidFill>
                <a:effectLst/>
                <a:latin typeface="NexusSans"/>
              </a:rPr>
              <a:t> of twitter among local health departments: an analysis of information sharing, engagement, and action;</a:t>
            </a:r>
            <a:r>
              <a:rPr lang="en-GB" sz="900" dirty="0">
                <a:solidFill>
                  <a:srgbClr val="2E2E2E"/>
                </a:solidFill>
                <a:latin typeface="NexusSans"/>
              </a:rPr>
              <a:t> </a:t>
            </a:r>
            <a:r>
              <a:rPr lang="en-GB" sz="900" i="0" dirty="0">
                <a:solidFill>
                  <a:srgbClr val="2E2E2E"/>
                </a:solidFill>
                <a:effectLst/>
                <a:latin typeface="NexusSans"/>
              </a:rPr>
              <a:t>J. Med</a:t>
            </a:r>
            <a:r>
              <a:rPr lang="en-GB" sz="900" b="0" i="0" dirty="0">
                <a:solidFill>
                  <a:srgbClr val="2E2E2E"/>
                </a:solidFill>
                <a:effectLst/>
                <a:latin typeface="NexusSans"/>
              </a:rPr>
              <a:t>. Internet Res., 15 (8) (2013), p. e177, </a:t>
            </a:r>
            <a:r>
              <a:rPr lang="en-GB" sz="900" b="0" i="0" u="none" strike="noStrike" dirty="0">
                <a:solidFill>
                  <a:srgbClr val="007398"/>
                </a:solidFill>
                <a:effectLst/>
                <a:latin typeface="NexusSans"/>
                <a:hlinkClick r:id="rId3"/>
              </a:rPr>
              <a:t>10.2196/jmir.2775</a:t>
            </a:r>
            <a:endParaRPr lang="en-GB" sz="900" b="0" i="0" dirty="0">
              <a:solidFill>
                <a:srgbClr val="2E2E2E"/>
              </a:solidFill>
              <a:effectLst/>
              <a:latin typeface="NexusSans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5C66E862-A049-4AB3-81AE-492D7084F2B6}"/>
              </a:ext>
            </a:extLst>
          </p:cNvPr>
          <p:cNvSpPr txBox="1">
            <a:spLocks/>
          </p:cNvSpPr>
          <p:nvPr/>
        </p:nvSpPr>
        <p:spPr>
          <a:xfrm>
            <a:off x="763274" y="84843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theory to practise..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2CE3300-ED41-4C58-B7E9-86EBB349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36" y="4722829"/>
            <a:ext cx="2504812" cy="12616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1694-EA75-4773-B135-8EA782AEF772}"/>
              </a:ext>
            </a:extLst>
          </p:cNvPr>
          <p:cNvSpPr txBox="1"/>
          <p:nvPr/>
        </p:nvSpPr>
        <p:spPr>
          <a:xfrm>
            <a:off x="9950534" y="5984512"/>
            <a:ext cx="19489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hlinkClick r:id="rId5"/>
              </a:rPr>
              <a:t>https://www.altmetric.com/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01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C66E862-A049-4AB3-81AE-492D7084F2B6}"/>
              </a:ext>
            </a:extLst>
          </p:cNvPr>
          <p:cNvSpPr txBox="1">
            <a:spLocks/>
          </p:cNvSpPr>
          <p:nvPr/>
        </p:nvSpPr>
        <p:spPr>
          <a:xfrm>
            <a:off x="763274" y="84843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theory to practise..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E867147-C87C-4204-95FA-1A2D60597250}"/>
              </a:ext>
            </a:extLst>
          </p:cNvPr>
          <p:cNvSpPr txBox="1"/>
          <p:nvPr/>
        </p:nvSpPr>
        <p:spPr>
          <a:xfrm>
            <a:off x="7714565" y="1337324"/>
            <a:ext cx="4276330" cy="47705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i="0" dirty="0">
                <a:solidFill>
                  <a:srgbClr val="272822"/>
                </a:solidFill>
                <a:effectLst/>
                <a:latin typeface="Montserrat" panose="00000500000000000000" pitchFamily="2" charset="0"/>
              </a:rPr>
              <a:t>Classification organizes texts into a set of categories. Sometimes researchers know the categories beforehand. In this case, automated methods can minimize the amount of </a:t>
            </a:r>
            <a:r>
              <a:rPr lang="en-GB" sz="1600" i="0" dirty="0" err="1">
                <a:solidFill>
                  <a:srgbClr val="272822"/>
                </a:solidFill>
                <a:effectLst/>
                <a:latin typeface="Montserrat" panose="00000500000000000000" pitchFamily="2" charset="0"/>
              </a:rPr>
              <a:t>labor</a:t>
            </a:r>
            <a:r>
              <a:rPr lang="en-GB" sz="1600" dirty="0">
                <a:solidFill>
                  <a:srgbClr val="272822"/>
                </a:solidFill>
                <a:latin typeface="Montserrat" panose="00000500000000000000" pitchFamily="2" charset="0"/>
              </a:rPr>
              <a:t> </a:t>
            </a:r>
            <a:r>
              <a:rPr lang="en-GB" sz="1600" i="0" dirty="0">
                <a:solidFill>
                  <a:srgbClr val="272822"/>
                </a:solidFill>
                <a:effectLst/>
                <a:latin typeface="Montserrat" panose="00000500000000000000" pitchFamily="2" charset="0"/>
              </a:rPr>
              <a:t>needed to classify documents. </a:t>
            </a:r>
          </a:p>
          <a:p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Dictionary methods, for example, use the frequency of key words to determine a document’s class. </a:t>
            </a:r>
          </a:p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Supervised methods begin with human hand coding of documents into a predetermined set of categories. Used techniques can be text analysis or classification.</a:t>
            </a:r>
          </a:p>
          <a:p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U</a:t>
            </a:r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nsupervised methods will return classes that are theoretically interesting, obtained from unlabelled process. techniques can be clustering or LDA method.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12F8C2-B4BB-4FD4-9630-768BF8A23020}"/>
              </a:ext>
            </a:extLst>
          </p:cNvPr>
          <p:cNvSpPr/>
          <p:nvPr/>
        </p:nvSpPr>
        <p:spPr>
          <a:xfrm>
            <a:off x="791850" y="6532612"/>
            <a:ext cx="104870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>
                <a:solidFill>
                  <a:srgbClr val="2E2E2E"/>
                </a:solidFill>
                <a:latin typeface="NexusSans"/>
              </a:rPr>
              <a:t>Grimmer, J., &amp; Stewart, B. (2013). Text as Data: The Promise and Pitfalls of Automatic Content Analysis Methods for Political Texts. Political Analysis, 21(3), 267-297. doi:10.1093/pan/mps028</a:t>
            </a:r>
            <a:endParaRPr lang="en-GB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87BF90-2F08-48C2-AAD1-481B56A7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2" y="1442301"/>
            <a:ext cx="6328919" cy="481148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91AE5C-AA25-4185-8257-7FAFED8ADDBE}"/>
              </a:ext>
            </a:extLst>
          </p:cNvPr>
          <p:cNvSpPr txBox="1"/>
          <p:nvPr/>
        </p:nvSpPr>
        <p:spPr>
          <a:xfrm>
            <a:off x="1795359" y="904247"/>
            <a:ext cx="3344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GB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 as data methods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1367D3B-4ABB-487C-BA22-914A75D5CA3A}"/>
              </a:ext>
            </a:extLst>
          </p:cNvPr>
          <p:cNvCxnSpPr>
            <a:cxnSpLocks/>
          </p:cNvCxnSpPr>
          <p:nvPr/>
        </p:nvCxnSpPr>
        <p:spPr>
          <a:xfrm>
            <a:off x="1000812" y="6167819"/>
            <a:ext cx="6306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EF6AD53-3DE2-4886-9AC1-E48A8B1D68BF}"/>
              </a:ext>
            </a:extLst>
          </p:cNvPr>
          <p:cNvCxnSpPr>
            <a:cxnSpLocks/>
          </p:cNvCxnSpPr>
          <p:nvPr/>
        </p:nvCxnSpPr>
        <p:spPr>
          <a:xfrm>
            <a:off x="1040088" y="1342870"/>
            <a:ext cx="6306533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66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5C66E862-A049-4AB3-81AE-492D7084F2B6}"/>
              </a:ext>
            </a:extLst>
          </p:cNvPr>
          <p:cNvSpPr txBox="1">
            <a:spLocks/>
          </p:cNvSpPr>
          <p:nvPr/>
        </p:nvSpPr>
        <p:spPr>
          <a:xfrm>
            <a:off x="763274" y="84843"/>
            <a:ext cx="10515600" cy="893404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800" b="1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theory to practise..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912F8C2-B4BB-4FD4-9630-768BF8A23020}"/>
              </a:ext>
            </a:extLst>
          </p:cNvPr>
          <p:cNvSpPr/>
          <p:nvPr/>
        </p:nvSpPr>
        <p:spPr>
          <a:xfrm>
            <a:off x="791850" y="6532612"/>
            <a:ext cx="104870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900" dirty="0">
                <a:solidFill>
                  <a:srgbClr val="2E2E2E"/>
                </a:solidFill>
                <a:latin typeface="NexusSans"/>
              </a:rPr>
              <a:t>Grimmer, J., &amp; Stewart, B. (2013). Text as Data: The Promise and Pitfalls of Automatic Content Analysis Methods for Political Texts. Political Analysis, 21(3), 267-297. doi:10.1093/pan/mps028</a:t>
            </a:r>
            <a:endParaRPr lang="en-GB" sz="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87BF90-2F08-48C2-AAD1-481B56A7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2" y="1442301"/>
            <a:ext cx="6328919" cy="4811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C847947-5144-48A4-8036-0DE4CE4C252D}"/>
                  </a:ext>
                </a:extLst>
              </p14:cNvPr>
              <p14:cNvContentPartPr/>
              <p14:nvPr/>
            </p14:nvContentPartPr>
            <p14:xfrm>
              <a:off x="648939" y="3091264"/>
              <a:ext cx="2292840" cy="33199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C847947-5144-48A4-8036-0DE4CE4C25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299" y="3082624"/>
                <a:ext cx="2310480" cy="3337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91AE5C-AA25-4185-8257-7FAFED8ADDBE}"/>
              </a:ext>
            </a:extLst>
          </p:cNvPr>
          <p:cNvSpPr txBox="1"/>
          <p:nvPr/>
        </p:nvSpPr>
        <p:spPr>
          <a:xfrm>
            <a:off x="1795359" y="904247"/>
            <a:ext cx="3344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text as data methods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1367D3B-4ABB-487C-BA22-914A75D5CA3A}"/>
              </a:ext>
            </a:extLst>
          </p:cNvPr>
          <p:cNvCxnSpPr>
            <a:cxnSpLocks/>
          </p:cNvCxnSpPr>
          <p:nvPr/>
        </p:nvCxnSpPr>
        <p:spPr>
          <a:xfrm>
            <a:off x="1000812" y="6167819"/>
            <a:ext cx="6306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EF6AD53-3DE2-4886-9AC1-E48A8B1D68BF}"/>
              </a:ext>
            </a:extLst>
          </p:cNvPr>
          <p:cNvCxnSpPr>
            <a:cxnSpLocks/>
          </p:cNvCxnSpPr>
          <p:nvPr/>
        </p:nvCxnSpPr>
        <p:spPr>
          <a:xfrm>
            <a:off x="1040088" y="1342870"/>
            <a:ext cx="6306533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83C4DC-691C-489B-8D2C-3FBE9A4CD144}"/>
              </a:ext>
            </a:extLst>
          </p:cNvPr>
          <p:cNvSpPr txBox="1"/>
          <p:nvPr/>
        </p:nvSpPr>
        <p:spPr>
          <a:xfrm>
            <a:off x="7714565" y="1337324"/>
            <a:ext cx="4276330" cy="47705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Classification organizes texts into a set of categories. Sometimes researchers know the categories beforehand. In this case, automated methods can minimize the amount of </a:t>
            </a:r>
            <a:r>
              <a:rPr lang="en-GB" sz="1600" i="0" dirty="0" err="1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labor</a:t>
            </a:r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needed to classify documents. </a:t>
            </a:r>
          </a:p>
          <a:p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Dictionary methods, for example, use the frequency of key words to determine a document’s class. </a:t>
            </a:r>
          </a:p>
          <a:p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Supervised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methods begin with human hand coding of documents into a predetermined set of categories. Used techniques can be </a:t>
            </a:r>
            <a:r>
              <a:rPr lang="en-GB" sz="1600" i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topics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lang="en-GB" sz="16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sentiment analysis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r>
              <a:rPr lang="en-GB" sz="16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2" charset="0"/>
              </a:rPr>
              <a:t>U</a:t>
            </a:r>
            <a:r>
              <a:rPr lang="en-GB" sz="1600" i="0" dirty="0">
                <a:solidFill>
                  <a:schemeClr val="bg2">
                    <a:lumMod val="90000"/>
                  </a:schemeClr>
                </a:solidFill>
                <a:effectLst/>
                <a:latin typeface="Montserrat" panose="00000500000000000000" pitchFamily="2" charset="0"/>
              </a:rPr>
              <a:t>nsupervised methods will return classes that are theoretically interesting, obtained from unlabelled process. techniques can be clustering or LDA method.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A00303-122E-4118-8EC3-279647264A6B}"/>
              </a:ext>
            </a:extLst>
          </p:cNvPr>
          <p:cNvSpPr txBox="1"/>
          <p:nvPr/>
        </p:nvSpPr>
        <p:spPr>
          <a:xfrm>
            <a:off x="556335" y="2708813"/>
            <a:ext cx="1664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C00000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Supervised </a:t>
            </a:r>
          </a:p>
        </p:txBody>
      </p:sp>
    </p:spTree>
    <p:extLst>
      <p:ext uri="{BB962C8B-B14F-4D97-AF65-F5344CB8AC3E}">
        <p14:creationId xmlns:p14="http://schemas.microsoft.com/office/powerpoint/2010/main" val="249915372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0E41F0F3AAE94291FD6FFAE49DA6AE" ma:contentTypeVersion="5" ma:contentTypeDescription="Creare un nuovo documento." ma:contentTypeScope="" ma:versionID="9d13e51ffba213a6672a83b843b474cb">
  <xsd:schema xmlns:xsd="http://www.w3.org/2001/XMLSchema" xmlns:xs="http://www.w3.org/2001/XMLSchema" xmlns:p="http://schemas.microsoft.com/office/2006/metadata/properties" xmlns:ns2="3dd26604-4984-4d25-8865-7a666f22bb56" targetNamespace="http://schemas.microsoft.com/office/2006/metadata/properties" ma:root="true" ma:fieldsID="0605084c8702afdc521d3bbcea995f9d" ns2:_="">
    <xsd:import namespace="3dd26604-4984-4d25-8865-7a666f22bb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26604-4984-4d25-8865-7a666f22b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9F2872-3832-4FB7-87D2-590CB72E2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d26604-4984-4d25-8865-7a666f22b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46732C-EE68-4A88-9540-D2461E427BEB}">
  <ds:schemaRefs>
    <ds:schemaRef ds:uri="http://purl.org/dc/dcmitype/"/>
    <ds:schemaRef ds:uri="http://schemas.microsoft.com/office/2006/metadata/properties"/>
    <ds:schemaRef ds:uri="3dd26604-4984-4d25-8865-7a666f22bb56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12F75A-8DD7-4AAD-9BD3-B60BFCC74C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PR_nuovo layout_Project_widescreen</Template>
  <TotalTime>995</TotalTime>
  <Words>1179</Words>
  <Application>Microsoft Office PowerPoint</Application>
  <PresentationFormat>Widescreen</PresentationFormat>
  <Paragraphs>114</Paragraphs>
  <Slides>13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Montserrat</vt:lpstr>
      <vt:lpstr>NexusSans</vt:lpstr>
      <vt:lpstr>Times New Roman</vt:lpstr>
      <vt:lpstr>1_Tema di Office</vt:lpstr>
      <vt:lpstr>Personalizza struttura</vt:lpstr>
      <vt:lpstr>PhD Talks by VheP at the University of Newcastle Business School</vt:lpstr>
      <vt:lpstr>About me..</vt:lpstr>
      <vt:lpstr>Agenda</vt:lpstr>
      <vt:lpstr>Aim(s)…</vt:lpstr>
      <vt:lpstr>Theoretical domain Artificial Intelligence (AI) vs Machine Learning (ML) vs Big Data</vt:lpstr>
      <vt:lpstr>Theoretical domain Social Media Analytics for Health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PB</dc:creator>
  <cp:lastModifiedBy>Salvatore Pirri</cp:lastModifiedBy>
  <cp:revision>135</cp:revision>
  <dcterms:created xsi:type="dcterms:W3CDTF">2020-05-18T10:25:46Z</dcterms:created>
  <dcterms:modified xsi:type="dcterms:W3CDTF">2022-10-21T16:29:40Z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0x010100A90E41F0F3AAE94291FD6FFAE49DA6AE</vt:lpwstr>
  </property>
</Properties>
</file>