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 varScale="1">
        <p:scale>
          <a:sx n="79" d="100"/>
          <a:sy n="79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C1799-6671-ECC4-BABF-E541FE3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" y="355003"/>
            <a:ext cx="6154264" cy="3706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05DAA8-8263-312E-7231-6600F607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36" y="638651"/>
            <a:ext cx="5522537" cy="31393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Rules for a Single Example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SHAP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radius_mean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12.47,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texture_mean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18.6,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0.2063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481.9,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concavity_se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0.02701, it increased the prediction by 0.0243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 Unicode MS"/>
              </a:rPr>
              <a:t>…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52ED3-BB16-D6F4-6BCA-07F5A2E0BBD5}"/>
              </a:ext>
            </a:extLst>
          </p:cNvPr>
          <p:cNvSpPr txBox="1"/>
          <p:nvPr/>
        </p:nvSpPr>
        <p:spPr>
          <a:xfrm>
            <a:off x="247425" y="4061621"/>
            <a:ext cx="11672048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machine learning model we used to help diagnose breast cancer looked at several characteristics of tumors. One characteristic, the average size of the tumor (</a:t>
            </a:r>
            <a:r>
              <a:rPr lang="en-US" dirty="0" err="1"/>
              <a:t>radius_mean</a:t>
            </a:r>
            <a:r>
              <a:rPr lang="en-US" dirty="0"/>
              <a:t>), suggests that larger tumors might be more likely to be malignant (cancerous). Specifically, having an average radius of 15.5 increases the chances of a malignant tumor by about 20%.</a:t>
            </a:r>
          </a:p>
          <a:p>
            <a:r>
              <a:rPr lang="en-US" dirty="0"/>
              <a:t>Another characteristic we considered is the texture of the tumor (</a:t>
            </a:r>
            <a:r>
              <a:rPr lang="en-US" dirty="0" err="1"/>
              <a:t>texture_mean</a:t>
            </a:r>
            <a:r>
              <a:rPr lang="en-US" dirty="0"/>
              <a:t>), with rough textures potentially being a sign of malignancy. Here, a lower average texture (like 22.4) seems to decrease the chances of a malignant tumor by around 15%.</a:t>
            </a:r>
          </a:p>
          <a:p>
            <a:r>
              <a:rPr lang="en-US" dirty="0"/>
              <a:t>In addition, we looked at the shape of the tumor (</a:t>
            </a:r>
            <a:r>
              <a:rPr lang="en-US" dirty="0" err="1"/>
              <a:t>perimeter_mean</a:t>
            </a:r>
            <a:r>
              <a:rPr lang="en-US" dirty="0"/>
              <a:t>), where more irregular shapes (like a perimeter of 102.3) are indicative of malignancy and could increase the chances of a malignant tumor by approximately 25%.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77F03-1AA3-FA13-1941-37551400AF6F}"/>
              </a:ext>
            </a:extLst>
          </p:cNvPr>
          <p:cNvSpPr txBox="1"/>
          <p:nvPr/>
        </p:nvSpPr>
        <p:spPr>
          <a:xfrm>
            <a:off x="121336" y="0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9EF042-98C0-2E9D-018D-6A503E4EDEE7}"/>
              </a:ext>
            </a:extLst>
          </p:cNvPr>
          <p:cNvSpPr txBox="1"/>
          <p:nvPr/>
        </p:nvSpPr>
        <p:spPr>
          <a:xfrm>
            <a:off x="6275600" y="-7164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D21D3A-48CE-56E5-2300-7D7C30321E3C}"/>
              </a:ext>
            </a:extLst>
          </p:cNvPr>
          <p:cNvSpPr txBox="1"/>
          <p:nvPr/>
        </p:nvSpPr>
        <p:spPr>
          <a:xfrm>
            <a:off x="121336" y="3550465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504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6AA70F-9768-0E74-EB5F-E963EE476133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Poor data, </a:t>
            </a:r>
            <a:r>
              <a:rPr lang="fr-FR" dirty="0" err="1"/>
              <a:t>poor</a:t>
            </a:r>
            <a:r>
              <a:rPr lang="fr-FR" dirty="0"/>
              <a:t> model performances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98E80EE-E5AA-4176-67A4-D1B809670101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inspection and </a:t>
            </a:r>
            <a:r>
              <a:rPr lang="fr-FR" dirty="0" err="1"/>
              <a:t>cleaning</a:t>
            </a:r>
            <a:r>
              <a:rPr lang="fr-FR" dirty="0"/>
              <a:t>, </a:t>
            </a:r>
            <a:r>
              <a:rPr lang="fr-FR" dirty="0" err="1"/>
              <a:t>optimize</a:t>
            </a:r>
            <a:r>
              <a:rPr lang="fr-FR" dirty="0"/>
              <a:t> the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7F7FB7-DE97-63DD-2847-5C0DCE716B07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1E73CD-6C92-A0F9-B0A0-E9DAF477718B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8ECDCFD-5265-5A4A-75A0-21A7731328FE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en-US" dirty="0"/>
              <a:t>quantification of the explanation’s uncertainty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A26C58E-2274-98F0-5BED-9AAC9B97F4F6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Methods to </a:t>
            </a:r>
            <a:r>
              <a:rPr lang="fr-FR" dirty="0" err="1"/>
              <a:t>quantify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in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496CE66-FD6B-32C5-B0F0-303DE7921BE9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clarity</a:t>
            </a:r>
            <a:r>
              <a:rPr lang="fr-FR" dirty="0"/>
              <a:t> and </a:t>
            </a:r>
            <a:r>
              <a:rPr lang="fr-FR" dirty="0" err="1"/>
              <a:t>complexity</a:t>
            </a:r>
            <a:r>
              <a:rPr lang="fr-FR" dirty="0"/>
              <a:t> of the </a:t>
            </a:r>
            <a:r>
              <a:rPr lang="fr-FR" dirty="0" err="1"/>
              <a:t>explanation</a:t>
            </a:r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4967BE-4FCA-84F1-4BAD-E2A14AB20CA8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Human </a:t>
            </a:r>
            <a:r>
              <a:rPr lang="fr-FR" dirty="0" err="1"/>
              <a:t>readable</a:t>
            </a:r>
            <a:r>
              <a:rPr lang="fr-FR" dirty="0"/>
              <a:t> </a:t>
            </a:r>
            <a:r>
              <a:rPr lang="fr-FR" dirty="0" err="1"/>
              <a:t>explanation</a:t>
            </a:r>
            <a:r>
              <a:rPr lang="fr-FR" dirty="0"/>
              <a:t>, final user </a:t>
            </a:r>
            <a:r>
              <a:rPr lang="fr-FR" dirty="0" err="1"/>
              <a:t>involved</a:t>
            </a:r>
            <a:r>
              <a:rPr lang="fr-FR" dirty="0"/>
              <a:t> in system design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7439B2F-8624-A322-C1F3-8DD097A5D44B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Performance/</a:t>
            </a:r>
            <a:r>
              <a:rPr lang="fr-FR" dirty="0" err="1"/>
              <a:t>Interpretability</a:t>
            </a:r>
            <a:r>
              <a:rPr lang="fr-FR" dirty="0"/>
              <a:t>  </a:t>
            </a:r>
            <a:r>
              <a:rPr lang="fr-FR" dirty="0" err="1"/>
              <a:t>trade</a:t>
            </a:r>
            <a:r>
              <a:rPr lang="fr-FR" dirty="0"/>
              <a:t>-off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BD33F80-2C0B-1C53-C4DA-40632DCEB87D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Explainability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C1E5AF1-F49B-E06D-B7FD-1ABA1543F8A3}"/>
              </a:ext>
            </a:extLst>
          </p:cNvPr>
          <p:cNvSpPr/>
          <p:nvPr/>
        </p:nvSpPr>
        <p:spPr>
          <a:xfrm>
            <a:off x="7851648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Composition of the </a:t>
            </a:r>
            <a:r>
              <a:rPr lang="fr-FR" dirty="0" err="1"/>
              <a:t>explanation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39C66-211F-CA17-7FDA-DBA82CD51E92}"/>
              </a:ext>
            </a:extLst>
          </p:cNvPr>
          <p:cNvSpPr/>
          <p:nvPr/>
        </p:nvSpPr>
        <p:spPr>
          <a:xfrm>
            <a:off x="11679936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 the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C8AF836-43B7-C4E4-B032-D284E1CCD6DE}"/>
              </a:ext>
            </a:extLst>
          </p:cNvPr>
          <p:cNvSpPr/>
          <p:nvPr/>
        </p:nvSpPr>
        <p:spPr>
          <a:xfrm>
            <a:off x="7851648" y="3517393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Scalability</a:t>
            </a:r>
            <a:r>
              <a:rPr lang="fr-FR" dirty="0"/>
              <a:t> of XAI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FB2583-3C5B-5EF0-7A88-849AC91A9DF2}"/>
              </a:ext>
            </a:extLst>
          </p:cNvPr>
          <p:cNvSpPr/>
          <p:nvPr/>
        </p:nvSpPr>
        <p:spPr>
          <a:xfrm>
            <a:off x="11679936" y="3517393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, benchmark </a:t>
            </a:r>
            <a:r>
              <a:rPr lang="fr-FR" dirty="0" err="1"/>
              <a:t>execution</a:t>
            </a:r>
            <a:r>
              <a:rPr lang="fr-FR" dirty="0"/>
              <a:t> time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8071A10-AE89-DD93-5DE1-531D19F181FD}"/>
              </a:ext>
            </a:extLst>
          </p:cNvPr>
          <p:cNvSpPr/>
          <p:nvPr/>
        </p:nvSpPr>
        <p:spPr>
          <a:xfrm>
            <a:off x="7833360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dependance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95522E-A4E4-DE79-51D2-5EB3D35BC273}"/>
              </a:ext>
            </a:extLst>
          </p:cNvPr>
          <p:cNvSpPr/>
          <p:nvPr/>
        </p:nvSpPr>
        <p:spPr>
          <a:xfrm>
            <a:off x="11661648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Permute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conditional</a:t>
            </a:r>
            <a:r>
              <a:rPr lang="fr-FR" dirty="0"/>
              <a:t> permutation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579703A-76AE-CEC8-D29C-73F4AEC8E594}"/>
              </a:ext>
            </a:extLst>
          </p:cNvPr>
          <p:cNvSpPr/>
          <p:nvPr/>
        </p:nvSpPr>
        <p:spPr>
          <a:xfrm>
            <a:off x="7833360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interpretability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7816E54-3C8B-A146-3EF8-29131876B471}"/>
              </a:ext>
            </a:extLst>
          </p:cNvPr>
          <p:cNvSpPr/>
          <p:nvPr/>
        </p:nvSpPr>
        <p:spPr>
          <a:xfrm>
            <a:off x="11661648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choice</a:t>
            </a:r>
            <a:r>
              <a:rPr lang="fr-FR" dirty="0"/>
              <a:t> a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need</a:t>
            </a:r>
            <a:r>
              <a:rPr lang="fr-FR" dirty="0"/>
              <a:t> and </a:t>
            </a:r>
            <a:r>
              <a:rPr lang="fr-FR" dirty="0" err="1"/>
              <a:t>domain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1816F2-06F6-3F27-AB86-B0111D84DE0B}"/>
              </a:ext>
            </a:extLst>
          </p:cNvPr>
          <p:cNvSpPr txBox="1"/>
          <p:nvPr/>
        </p:nvSpPr>
        <p:spPr>
          <a:xfrm>
            <a:off x="7790688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5B3FA71-AD50-EB99-F954-10DC8E303615}"/>
              </a:ext>
            </a:extLst>
          </p:cNvPr>
          <p:cNvSpPr txBox="1"/>
          <p:nvPr/>
        </p:nvSpPr>
        <p:spPr>
          <a:xfrm>
            <a:off x="11625072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24400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871</Words>
  <Application>Microsoft Office PowerPoint</Application>
  <PresentationFormat>Grand écran</PresentationFormat>
  <Paragraphs>197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Tema di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13</cp:revision>
  <dcterms:created xsi:type="dcterms:W3CDTF">2024-05-09T12:23:10Z</dcterms:created>
  <dcterms:modified xsi:type="dcterms:W3CDTF">2024-09-20T09:30:20Z</dcterms:modified>
</cp:coreProperties>
</file>