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0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5A460-2AC7-41C9-BAA7-77AEC979901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3CC9-0351-4558-97BD-CBC22B610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3CC9-0351-4558-97BD-CBC22B6104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3CC9-0351-4558-97BD-CBC22B6104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3CC9-0351-4558-97BD-CBC22B6104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3CC9-0351-4558-97BD-CBC22B6104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3CC9-0351-4558-97BD-CBC22B6104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3CC9-0351-4558-97BD-CBC22B6104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3CC9-0351-4558-97BD-CBC22B6104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3F9C-1168-C58B-3BC8-06BBD618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1AEE-F057-1EE0-FC78-C6AF00F71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AA19-A267-5942-DF00-2645F0CF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DE2A-069B-66F9-933B-CD4385EF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161A-B5F6-656B-A093-65414BFB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0839-88D7-CD8D-E764-5A8DC305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72D70-47C9-D007-347E-4E63DC5B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6E25-566B-7C51-B7E2-67C2684D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0C6A-9387-F562-B2CD-C4E04EB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2ADB-309F-9A2B-D794-82EDC491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EB8D8-0D4D-3CDF-848F-C99457071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E641F-2CB9-D6D3-6AB7-729E1C06D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F61F-744B-B6EA-3159-153E593C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84F7-4C7E-C9F8-B1DC-74052B1B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C4FD-8F25-2B73-F822-2D606B0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59BE-08C1-5A09-2740-0200D47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978A-B9EA-DE7D-6A74-A0729A36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6A5B-CA0D-C4D6-3D86-755E5CCD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E5BE-4633-2D42-69F1-C2E044DE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2633-4668-1C47-B02C-5CDB1C4E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AB63-33E2-A484-310A-2A3EC9AD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4C0D-4137-E22B-0A10-76623C3A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E9DB-BDBA-4AFC-73E0-C6D86EDD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66B4-0AED-5C05-7725-4C706AEA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9914-B613-1860-0AF0-63BFE71C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86BB-FDE9-BD16-D45A-B99F168C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FA9B-8F69-857B-6375-B3DEDE457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F574B-F32F-757F-DDD3-F14C4842B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4908-C1B0-B333-39A6-D7B37E2C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AEF4-BC2C-F705-063A-AE5C4141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F475-B6CB-69EA-1E22-E84BFB26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0BAF-589C-3148-6FC1-8ADD2596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BD38-C59F-35EB-6D63-B004BB41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5DFC-8230-5CF5-785C-0CFD3802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9C773-F69E-461A-BE12-04C636596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1D362-F968-22ED-AA62-6520BB72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3AB7B-FEEB-9074-D460-17CE275F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E9FF6-B548-C9DC-D31C-32A7B11E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8573B-B966-9DE4-EAEE-2B370247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FC70-1D0D-7E1C-8B6A-528881FA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EE8EB-C57E-C3A0-3452-AFCAD49C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65E87-675C-F39D-4A05-970290AB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7B6D1-A16F-5A9F-919B-550AD362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D2864-D570-4E7E-5286-F9404CA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7EF87-CAE3-89B2-F92E-7D971FB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D17F6-03C1-2C82-7F44-62650A19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F1A2-A2E3-6D7A-223D-A523087F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BCBD-D3CE-45C6-A048-AE4767D72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F98F-194C-51C9-F7EB-287A54CA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90A82-49C7-A6E1-333C-4BD56A4B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2026D-C4D5-9F0F-4DDD-D91D9D49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229A-BF66-D7D8-86F3-81D2CC3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DD13-74BF-4483-DD87-890846AF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CC0C-8A87-CD80-4F54-5794DE63D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2E3F1-A97B-4D01-94D3-935D9B79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0E4FF-4F84-1903-C8FE-F64A0D2D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0F4C-E43A-EE09-9444-CB5310A2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DB6B-B4E6-B8CC-D9A3-AFE68C62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3E7BB-9401-FEF0-A635-A76704CC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D14BB-CCB4-D990-11D3-AD755BC47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136C-6F30-7438-A8F8-81706EC6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F2C0-69E7-4D0F-A93B-D19E9F14C21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1B0F-160F-AABC-6325-A7A1F7F8B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4C4D-89AD-D3B5-3934-E137C3507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59E5-ACF4-4C01-832C-A1AE80F3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67684-2DA0-8C50-9D3A-EE934AD2A37F}"/>
              </a:ext>
            </a:extLst>
          </p:cNvPr>
          <p:cNvSpPr txBox="1"/>
          <p:nvPr/>
        </p:nvSpPr>
        <p:spPr>
          <a:xfrm>
            <a:off x="-49239" y="2705725"/>
            <a:ext cx="6803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Hanson" pitchFamily="2" charset="0"/>
              </a:rPr>
              <a:t>Technical </a:t>
            </a:r>
          </a:p>
          <a:p>
            <a:r>
              <a:rPr lang="en-US" sz="4400" u="sng" dirty="0">
                <a:solidFill>
                  <a:schemeClr val="bg1"/>
                </a:solidFill>
                <a:latin typeface="Hanson" pitchFamily="2" charset="0"/>
              </a:rPr>
              <a:t>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46EB0-35D6-0862-EAFE-AD9B50021C87}"/>
              </a:ext>
            </a:extLst>
          </p:cNvPr>
          <p:cNvSpPr txBox="1"/>
          <p:nvPr/>
        </p:nvSpPr>
        <p:spPr>
          <a:xfrm>
            <a:off x="-9755479" y="580445"/>
            <a:ext cx="631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Integrating MySQL with Tableau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C79D1-BD9A-6733-304D-51A05923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010" y="1629719"/>
            <a:ext cx="2282269" cy="996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308CF6-6E16-DCD6-0432-B650E56BF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3010" y="3015775"/>
            <a:ext cx="3600875" cy="2775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F01C8-EE3B-3873-FC57-D5A6317CC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7703" y="1320928"/>
            <a:ext cx="5186640" cy="51453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A34E1-285D-347B-1D99-F6F2A870588C}"/>
              </a:ext>
            </a:extLst>
          </p:cNvPr>
          <p:cNvSpPr txBox="1"/>
          <p:nvPr/>
        </p:nvSpPr>
        <p:spPr>
          <a:xfrm>
            <a:off x="13373276" y="2869630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C4F518-C4DE-2ED5-72FB-BEBC12AD075A}"/>
              </a:ext>
            </a:extLst>
          </p:cNvPr>
          <p:cNvSpPr txBox="1"/>
          <p:nvPr/>
        </p:nvSpPr>
        <p:spPr>
          <a:xfrm>
            <a:off x="13352178" y="1715749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D10D0-6FBB-DA07-6BBE-FC3E35642F6F}"/>
              </a:ext>
            </a:extLst>
          </p:cNvPr>
          <p:cNvSpPr txBox="1"/>
          <p:nvPr/>
        </p:nvSpPr>
        <p:spPr>
          <a:xfrm>
            <a:off x="18881102" y="1543104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5318631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254B1-0B75-6355-2360-485CBE5DEFDB}"/>
              </a:ext>
            </a:extLst>
          </p:cNvPr>
          <p:cNvSpPr txBox="1"/>
          <p:nvPr/>
        </p:nvSpPr>
        <p:spPr>
          <a:xfrm>
            <a:off x="1583397" y="193695"/>
            <a:ext cx="902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Top Customers</a:t>
            </a:r>
            <a:r>
              <a:rPr lang="en-US" dirty="0">
                <a:solidFill>
                  <a:schemeClr val="bg1"/>
                </a:solidFill>
                <a:latin typeface="Hanson" pitchFamily="2" charset="0"/>
              </a:rPr>
              <a:t> (Dynamic Parameter)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3E844-E5F3-9041-42F0-E07BF4307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81548" y="972165"/>
            <a:ext cx="4952376" cy="5414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3E194-1E90-68CE-4C76-3DFF39BB5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9691" y="2167290"/>
            <a:ext cx="5882255" cy="3301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D9DA02-BBAA-53C5-2E4C-931AAF172475}"/>
              </a:ext>
            </a:extLst>
          </p:cNvPr>
          <p:cNvSpPr txBox="1"/>
          <p:nvPr/>
        </p:nvSpPr>
        <p:spPr>
          <a:xfrm>
            <a:off x="12526951" y="1498945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482A-5FAE-5785-95CD-685F42AB7304}"/>
              </a:ext>
            </a:extLst>
          </p:cNvPr>
          <p:cNvSpPr txBox="1"/>
          <p:nvPr/>
        </p:nvSpPr>
        <p:spPr>
          <a:xfrm>
            <a:off x="-6576762" y="999520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1031F-E295-3C18-3F87-C949FEAEF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23" y="1120022"/>
            <a:ext cx="6766811" cy="52668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E763881-4105-AC4F-02FD-EDA98DEB1B1C}"/>
              </a:ext>
            </a:extLst>
          </p:cNvPr>
          <p:cNvSpPr/>
          <p:nvPr/>
        </p:nvSpPr>
        <p:spPr>
          <a:xfrm>
            <a:off x="4245428" y="1151426"/>
            <a:ext cx="2743201" cy="10158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812CAC-9482-22BC-C4C9-636F47E6C175}"/>
              </a:ext>
            </a:extLst>
          </p:cNvPr>
          <p:cNvSpPr/>
          <p:nvPr/>
        </p:nvSpPr>
        <p:spPr>
          <a:xfrm>
            <a:off x="7059386" y="1589024"/>
            <a:ext cx="1687285" cy="1574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61730-1837-461D-A677-46C73F3F3A12}"/>
              </a:ext>
            </a:extLst>
          </p:cNvPr>
          <p:cNvSpPr txBox="1"/>
          <p:nvPr/>
        </p:nvSpPr>
        <p:spPr>
          <a:xfrm>
            <a:off x="8821489" y="1471373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nson" pitchFamily="2" charset="0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89340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254B1-0B75-6355-2360-485CBE5DEFDB}"/>
              </a:ext>
            </a:extLst>
          </p:cNvPr>
          <p:cNvSpPr txBox="1"/>
          <p:nvPr/>
        </p:nvSpPr>
        <p:spPr>
          <a:xfrm>
            <a:off x="13622983" y="193695"/>
            <a:ext cx="902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Top Customers</a:t>
            </a:r>
            <a:r>
              <a:rPr lang="en-US" dirty="0">
                <a:solidFill>
                  <a:schemeClr val="bg1"/>
                </a:solidFill>
                <a:latin typeface="Hanson" pitchFamily="2" charset="0"/>
              </a:rPr>
              <a:t> (Dynamic Parameter)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1031F-E295-3C18-3F87-C949FEAEF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1609" y="1120022"/>
            <a:ext cx="6766811" cy="52668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E763881-4105-AC4F-02FD-EDA98DEB1B1C}"/>
              </a:ext>
            </a:extLst>
          </p:cNvPr>
          <p:cNvSpPr/>
          <p:nvPr/>
        </p:nvSpPr>
        <p:spPr>
          <a:xfrm>
            <a:off x="16285014" y="1151426"/>
            <a:ext cx="2743201" cy="10158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812CAC-9482-22BC-C4C9-636F47E6C175}"/>
              </a:ext>
            </a:extLst>
          </p:cNvPr>
          <p:cNvSpPr/>
          <p:nvPr/>
        </p:nvSpPr>
        <p:spPr>
          <a:xfrm>
            <a:off x="19098972" y="1589024"/>
            <a:ext cx="1687285" cy="1574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61730-1837-461D-A677-46C73F3F3A12}"/>
              </a:ext>
            </a:extLst>
          </p:cNvPr>
          <p:cNvSpPr txBox="1"/>
          <p:nvPr/>
        </p:nvSpPr>
        <p:spPr>
          <a:xfrm>
            <a:off x="20861075" y="1471373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nson" pitchFamily="2" charset="0"/>
              </a:rPr>
              <a:t>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99EE7-3B6E-CBBB-F6D4-788B94A8A621}"/>
              </a:ext>
            </a:extLst>
          </p:cNvPr>
          <p:cNvSpPr txBox="1"/>
          <p:nvPr/>
        </p:nvSpPr>
        <p:spPr>
          <a:xfrm>
            <a:off x="-1845616" y="2844225"/>
            <a:ext cx="902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Tableau Desktop</a:t>
            </a:r>
            <a:endParaRPr lang="en-US" dirty="0">
              <a:solidFill>
                <a:schemeClr val="bg1"/>
              </a:solidFill>
              <a:latin typeface="Hanson" pitchFamily="2" charset="0"/>
            </a:endParaRP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E6D4F9A3-3D30-57A2-CB43-702C51503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4250" y="26794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4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99EE7-3B6E-CBBB-F6D4-788B94A8A621}"/>
              </a:ext>
            </a:extLst>
          </p:cNvPr>
          <p:cNvSpPr txBox="1"/>
          <p:nvPr/>
        </p:nvSpPr>
        <p:spPr>
          <a:xfrm>
            <a:off x="12464128" y="2844225"/>
            <a:ext cx="7179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Tableau Desktop</a:t>
            </a:r>
            <a:endParaRPr lang="en-US" dirty="0">
              <a:solidFill>
                <a:schemeClr val="bg1"/>
              </a:solidFill>
              <a:latin typeface="Hanson" pitchFamily="2" charset="0"/>
            </a:endParaRP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E6D4F9A3-3D30-57A2-CB43-702C51503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8378" y="267941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83282-5B4A-9E1C-C668-8DB2502E262B}"/>
              </a:ext>
            </a:extLst>
          </p:cNvPr>
          <p:cNvSpPr txBox="1"/>
          <p:nvPr/>
        </p:nvSpPr>
        <p:spPr>
          <a:xfrm>
            <a:off x="0" y="1015424"/>
            <a:ext cx="7179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Conclusion : </a:t>
            </a:r>
            <a:endParaRPr lang="en-US" dirty="0">
              <a:solidFill>
                <a:schemeClr val="bg1"/>
              </a:solidFill>
              <a:latin typeface="Hanso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BEE62-2D28-976F-7C8E-584D1CCDEDE3}"/>
              </a:ext>
            </a:extLst>
          </p:cNvPr>
          <p:cNvSpPr txBox="1"/>
          <p:nvPr/>
        </p:nvSpPr>
        <p:spPr>
          <a:xfrm>
            <a:off x="185056" y="2430567"/>
            <a:ext cx="11778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anson" pitchFamily="2" charset="0"/>
              </a:rPr>
              <a:t>Focus on Bronze Memberships.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anson" pitchFamily="2" charset="0"/>
              </a:rPr>
              <a:t> sales of Chicago </a:t>
            </a:r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and Houston are not performing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anson" pitchFamily="2" charset="0"/>
              </a:rPr>
              <a:t>Introduce new plans to improve the conversion rate.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anson" pitchFamily="2" charset="0"/>
              </a:rPr>
              <a:t>1/3 of the Reviews are Unsatisfied.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2180C-15BD-A3EF-47BF-F8F43E27D1B5}"/>
              </a:ext>
            </a:extLst>
          </p:cNvPr>
          <p:cNvSpPr txBox="1"/>
          <p:nvPr/>
        </p:nvSpPr>
        <p:spPr>
          <a:xfrm>
            <a:off x="-7609840" y="2844225"/>
            <a:ext cx="71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Hanson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970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99EE7-3B6E-CBBB-F6D4-788B94A8A621}"/>
              </a:ext>
            </a:extLst>
          </p:cNvPr>
          <p:cNvSpPr txBox="1"/>
          <p:nvPr/>
        </p:nvSpPr>
        <p:spPr>
          <a:xfrm>
            <a:off x="12464128" y="2844225"/>
            <a:ext cx="7179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Tableau Desktop</a:t>
            </a:r>
            <a:endParaRPr lang="en-US" dirty="0">
              <a:solidFill>
                <a:schemeClr val="bg1"/>
              </a:solidFill>
              <a:latin typeface="Hanson" pitchFamily="2" charset="0"/>
            </a:endParaRP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E6D4F9A3-3D30-57A2-CB43-702C51503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8378" y="267941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83282-5B4A-9E1C-C668-8DB2502E262B}"/>
              </a:ext>
            </a:extLst>
          </p:cNvPr>
          <p:cNvSpPr txBox="1"/>
          <p:nvPr/>
        </p:nvSpPr>
        <p:spPr>
          <a:xfrm>
            <a:off x="71120" y="2844225"/>
            <a:ext cx="71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Hanson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6264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5BF216-2B92-655F-F8F3-1A421656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60" y="1629719"/>
            <a:ext cx="2282269" cy="996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E480B8-7B22-0B63-73C4-3E83E8338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60" y="3015775"/>
            <a:ext cx="3600875" cy="2775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A888E9-EFB7-9F98-A1F5-AE035BE8C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553" y="1320928"/>
            <a:ext cx="5186640" cy="51453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E2BBE3-BAEC-7C36-F07D-2C93B7926AAD}"/>
              </a:ext>
            </a:extLst>
          </p:cNvPr>
          <p:cNvSpPr txBox="1"/>
          <p:nvPr/>
        </p:nvSpPr>
        <p:spPr>
          <a:xfrm>
            <a:off x="-18874" y="2869630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397D9F-2DDE-701A-34D3-E9166425C6E0}"/>
              </a:ext>
            </a:extLst>
          </p:cNvPr>
          <p:cNvSpPr txBox="1"/>
          <p:nvPr/>
        </p:nvSpPr>
        <p:spPr>
          <a:xfrm>
            <a:off x="-39972" y="1715749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863AC-4836-B33A-541C-D279AB77A1C6}"/>
              </a:ext>
            </a:extLst>
          </p:cNvPr>
          <p:cNvSpPr txBox="1"/>
          <p:nvPr/>
        </p:nvSpPr>
        <p:spPr>
          <a:xfrm>
            <a:off x="5488952" y="1543104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3.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BBB490-3BC7-EFE0-0BF4-C5F417E7CCB0}"/>
              </a:ext>
            </a:extLst>
          </p:cNvPr>
          <p:cNvSpPr txBox="1"/>
          <p:nvPr/>
        </p:nvSpPr>
        <p:spPr>
          <a:xfrm>
            <a:off x="2937249" y="322372"/>
            <a:ext cx="631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Integrating MySQL with Tableau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5B25558-2751-B9A4-985B-D9FFC2DC2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602346" y="1629239"/>
            <a:ext cx="11880610" cy="3010161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44CF9912-C771-EC3B-7FF8-D60756260D6D}"/>
              </a:ext>
            </a:extLst>
          </p:cNvPr>
          <p:cNvSpPr/>
          <p:nvPr/>
        </p:nvSpPr>
        <p:spPr>
          <a:xfrm rot="5400000">
            <a:off x="-11662352" y="4038640"/>
            <a:ext cx="2372560" cy="2967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DD76CC-FE6C-989C-462B-A8616C9A30F4}"/>
              </a:ext>
            </a:extLst>
          </p:cNvPr>
          <p:cNvSpPr txBox="1"/>
          <p:nvPr/>
        </p:nvSpPr>
        <p:spPr>
          <a:xfrm>
            <a:off x="-12202523" y="5503877"/>
            <a:ext cx="345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Database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A75A413-BD5D-5E9F-2C0E-476567782C7E}"/>
              </a:ext>
            </a:extLst>
          </p:cNvPr>
          <p:cNvSpPr/>
          <p:nvPr/>
        </p:nvSpPr>
        <p:spPr>
          <a:xfrm>
            <a:off x="-7848321" y="2303900"/>
            <a:ext cx="2372560" cy="2967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91BC5E-2FF7-A0A8-6D1F-11F57744D0C8}"/>
              </a:ext>
            </a:extLst>
          </p:cNvPr>
          <p:cNvSpPr txBox="1"/>
          <p:nvPr/>
        </p:nvSpPr>
        <p:spPr>
          <a:xfrm>
            <a:off x="-6367758" y="2221436"/>
            <a:ext cx="345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anson" pitchFamily="2" charset="0"/>
              </a:rPr>
              <a:t>Table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72A42-CA90-7298-ADCF-8AC103AC8C96}"/>
              </a:ext>
            </a:extLst>
          </p:cNvPr>
          <p:cNvSpPr txBox="1"/>
          <p:nvPr/>
        </p:nvSpPr>
        <p:spPr>
          <a:xfrm>
            <a:off x="12991832" y="2705725"/>
            <a:ext cx="6803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Hanson" pitchFamily="2" charset="0"/>
              </a:rPr>
              <a:t>Technical </a:t>
            </a:r>
          </a:p>
          <a:p>
            <a:r>
              <a:rPr lang="en-US" sz="4400" u="sng" dirty="0">
                <a:solidFill>
                  <a:schemeClr val="bg1"/>
                </a:solidFill>
                <a:latin typeface="Hanson" pitchFamily="2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08859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77CC3-CC8F-B697-E8E9-0A7BA9730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0230" y="959905"/>
            <a:ext cx="4115157" cy="493818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AA65D-CC4F-E098-5FEB-E59CFD41E1EC}"/>
              </a:ext>
            </a:extLst>
          </p:cNvPr>
          <p:cNvSpPr txBox="1"/>
          <p:nvPr/>
        </p:nvSpPr>
        <p:spPr>
          <a:xfrm>
            <a:off x="-5714681" y="2008138"/>
            <a:ext cx="345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son" pitchFamily="2" charset="0"/>
              </a:rPr>
              <a:t>7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anson" pitchFamily="2" charset="0"/>
              </a:rPr>
              <a:t> </a:t>
            </a:r>
            <a:r>
              <a:rPr lang="en-US" sz="2400" dirty="0">
                <a:latin typeface="Hanson" pitchFamily="2" charset="0"/>
              </a:rPr>
              <a:t>-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anson" pitchFamily="2" charset="0"/>
              </a:rPr>
              <a:t>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ED442-46F8-0785-B675-1B292291AC9A}"/>
              </a:ext>
            </a:extLst>
          </p:cNvPr>
          <p:cNvSpPr txBox="1"/>
          <p:nvPr/>
        </p:nvSpPr>
        <p:spPr>
          <a:xfrm>
            <a:off x="-5714681" y="3567499"/>
            <a:ext cx="322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son" pitchFamily="2" charset="0"/>
              </a:rPr>
              <a:t>4</a:t>
            </a:r>
            <a:r>
              <a:rPr lang="en-US" sz="2400" dirty="0">
                <a:solidFill>
                  <a:srgbClr val="00B050"/>
                </a:solidFill>
                <a:latin typeface="Hanson" pitchFamily="2" charset="0"/>
              </a:rPr>
              <a:t> </a:t>
            </a:r>
            <a:r>
              <a:rPr lang="en-US" sz="2400" dirty="0">
                <a:latin typeface="Hanson" pitchFamily="2" charset="0"/>
              </a:rPr>
              <a:t>-</a:t>
            </a:r>
            <a:r>
              <a:rPr lang="en-US" sz="2400" dirty="0">
                <a:solidFill>
                  <a:srgbClr val="00B050"/>
                </a:solidFill>
                <a:latin typeface="Hanson" pitchFamily="2" charset="0"/>
              </a:rPr>
              <a:t> Measures</a:t>
            </a:r>
          </a:p>
        </p:txBody>
      </p:sp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E9C0A746-EF74-CC89-BB4B-94CD3FE7F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092846">
            <a:off x="-2009098" y="3110298"/>
            <a:ext cx="1019912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3DCFF9-0DB7-A74E-1CF0-20FB7A68A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95" y="1629239"/>
            <a:ext cx="11880610" cy="30101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011CFF-55DC-6846-D46C-61BBC9B23924}"/>
              </a:ext>
            </a:extLst>
          </p:cNvPr>
          <p:cNvSpPr/>
          <p:nvPr/>
        </p:nvSpPr>
        <p:spPr>
          <a:xfrm rot="5400000">
            <a:off x="1095689" y="4038640"/>
            <a:ext cx="2372560" cy="2967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B934F-6CA6-F26D-4C16-7E3C12CECDE1}"/>
              </a:ext>
            </a:extLst>
          </p:cNvPr>
          <p:cNvSpPr txBox="1"/>
          <p:nvPr/>
        </p:nvSpPr>
        <p:spPr>
          <a:xfrm>
            <a:off x="555518" y="5503877"/>
            <a:ext cx="345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Database</a:t>
            </a:r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05CD2C1A-326F-5FFB-E23B-6B4591DE4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475397">
            <a:off x="-2009097" y="2193715"/>
            <a:ext cx="1019912" cy="9144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ACF258-2E07-2BF2-A1C5-8113FFC86F72}"/>
              </a:ext>
            </a:extLst>
          </p:cNvPr>
          <p:cNvSpPr/>
          <p:nvPr/>
        </p:nvSpPr>
        <p:spPr>
          <a:xfrm>
            <a:off x="4909720" y="2303900"/>
            <a:ext cx="2372560" cy="2967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AE9E5B-4F99-AC13-3EA3-6C5AB5259A9C}"/>
              </a:ext>
            </a:extLst>
          </p:cNvPr>
          <p:cNvSpPr txBox="1"/>
          <p:nvPr/>
        </p:nvSpPr>
        <p:spPr>
          <a:xfrm>
            <a:off x="6390283" y="2221436"/>
            <a:ext cx="345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anson" pitchFamily="2" charset="0"/>
              </a:rPr>
              <a:t>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241D8A-B3E1-7214-E93A-41AF4453440B}"/>
              </a:ext>
            </a:extLst>
          </p:cNvPr>
          <p:cNvSpPr txBox="1"/>
          <p:nvPr/>
        </p:nvSpPr>
        <p:spPr>
          <a:xfrm>
            <a:off x="2937249" y="580445"/>
            <a:ext cx="631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Integrating MySQL with Tableau</a:t>
            </a:r>
          </a:p>
        </p:txBody>
      </p:sp>
    </p:spTree>
    <p:extLst>
      <p:ext uri="{BB962C8B-B14F-4D97-AF65-F5344CB8AC3E}">
        <p14:creationId xmlns:p14="http://schemas.microsoft.com/office/powerpoint/2010/main" val="427773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67684-2DA0-8C50-9D3A-EE934AD2A37F}"/>
              </a:ext>
            </a:extLst>
          </p:cNvPr>
          <p:cNvSpPr txBox="1"/>
          <p:nvPr/>
        </p:nvSpPr>
        <p:spPr>
          <a:xfrm>
            <a:off x="12462199" y="2828835"/>
            <a:ext cx="485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Hanson" pitchFamily="2" charset="0"/>
              </a:rPr>
              <a:t>Technical </a:t>
            </a:r>
          </a:p>
          <a:p>
            <a:r>
              <a:rPr lang="en-US" sz="3600" u="sng" dirty="0">
                <a:latin typeface="Hanson" pitchFamily="2" charset="0"/>
              </a:rPr>
              <a:t>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77CC3-CC8F-B697-E8E9-0A7BA9730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71" y="959905"/>
            <a:ext cx="4115157" cy="493818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AA65D-CC4F-E098-5FEB-E59CFD41E1EC}"/>
              </a:ext>
            </a:extLst>
          </p:cNvPr>
          <p:cNvSpPr txBox="1"/>
          <p:nvPr/>
        </p:nvSpPr>
        <p:spPr>
          <a:xfrm>
            <a:off x="2057719" y="2008138"/>
            <a:ext cx="345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son" pitchFamily="2" charset="0"/>
              </a:rPr>
              <a:t>7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anson" pitchFamily="2" charset="0"/>
              </a:rPr>
              <a:t> </a:t>
            </a:r>
            <a:r>
              <a:rPr lang="en-US" sz="2400" dirty="0">
                <a:latin typeface="Hanson" pitchFamily="2" charset="0"/>
              </a:rPr>
              <a:t>-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anson" pitchFamily="2" charset="0"/>
              </a:rPr>
              <a:t>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ED442-46F8-0785-B675-1B292291AC9A}"/>
              </a:ext>
            </a:extLst>
          </p:cNvPr>
          <p:cNvSpPr txBox="1"/>
          <p:nvPr/>
        </p:nvSpPr>
        <p:spPr>
          <a:xfrm>
            <a:off x="2057719" y="3567499"/>
            <a:ext cx="322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son" pitchFamily="2" charset="0"/>
              </a:rPr>
              <a:t>4</a:t>
            </a:r>
            <a:r>
              <a:rPr lang="en-US" sz="2400" dirty="0">
                <a:solidFill>
                  <a:srgbClr val="00B050"/>
                </a:solidFill>
                <a:latin typeface="Hanson" pitchFamily="2" charset="0"/>
              </a:rPr>
              <a:t> </a:t>
            </a:r>
            <a:r>
              <a:rPr lang="en-US" sz="2400" dirty="0">
                <a:latin typeface="Hanson" pitchFamily="2" charset="0"/>
              </a:rPr>
              <a:t>-</a:t>
            </a:r>
            <a:r>
              <a:rPr lang="en-US" sz="2400" dirty="0">
                <a:solidFill>
                  <a:srgbClr val="00B050"/>
                </a:solidFill>
                <a:latin typeface="Hanson" pitchFamily="2" charset="0"/>
              </a:rPr>
              <a:t> Measures</a:t>
            </a:r>
          </a:p>
        </p:txBody>
      </p:sp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7E8962E6-BA9C-6B0E-4097-801B0CC6E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583537">
            <a:off x="5770785" y="2111539"/>
            <a:ext cx="1019912" cy="914400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E9C0A746-EF74-CC89-BB4B-94CD3FE7F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092846">
            <a:off x="5763302" y="3110298"/>
            <a:ext cx="1019912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BDE07-54E1-E71B-A323-CCE09ACAA99A}"/>
              </a:ext>
            </a:extLst>
          </p:cNvPr>
          <p:cNvSpPr txBox="1"/>
          <p:nvPr/>
        </p:nvSpPr>
        <p:spPr>
          <a:xfrm>
            <a:off x="-221501" y="498240"/>
            <a:ext cx="631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Understanding the Data</a:t>
            </a:r>
          </a:p>
        </p:txBody>
      </p:sp>
    </p:spTree>
    <p:extLst>
      <p:ext uri="{BB962C8B-B14F-4D97-AF65-F5344CB8AC3E}">
        <p14:creationId xmlns:p14="http://schemas.microsoft.com/office/powerpoint/2010/main" val="271993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AAB69F-4CCF-676E-ED83-A1A922101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91" y="995943"/>
            <a:ext cx="5118452" cy="48299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8E8B5-FFA2-EB89-8212-9F8C43F06B9E}"/>
              </a:ext>
            </a:extLst>
          </p:cNvPr>
          <p:cNvSpPr txBox="1"/>
          <p:nvPr/>
        </p:nvSpPr>
        <p:spPr>
          <a:xfrm>
            <a:off x="5673062" y="349612"/>
            <a:ext cx="631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Donut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2EA1F-F55F-AE21-4721-5CABFF8BEDB9}"/>
              </a:ext>
            </a:extLst>
          </p:cNvPr>
          <p:cNvSpPr txBox="1"/>
          <p:nvPr/>
        </p:nvSpPr>
        <p:spPr>
          <a:xfrm>
            <a:off x="6096000" y="1220161"/>
            <a:ext cx="7063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Create Zero Axis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Sync the Axis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Hide the Zero Line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Assign Color palette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1E1965-D909-4C03-7508-EB28B411E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74" y="1742672"/>
            <a:ext cx="3919411" cy="5162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BDA62A-F861-0C0A-01D5-BC948C53D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874" y="2790613"/>
            <a:ext cx="3261893" cy="795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DB6388-ED28-27BA-6588-9B747562A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709" y="4267544"/>
            <a:ext cx="3100735" cy="795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65C75C-F769-A21A-0FAB-626D35F7F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709" y="5744475"/>
            <a:ext cx="2149026" cy="8001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41EB43-90BD-F38C-28D6-AA43905B5D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05473" y="959905"/>
            <a:ext cx="4115157" cy="493818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572784-7538-A02A-C28E-0CEA0502C79F}"/>
              </a:ext>
            </a:extLst>
          </p:cNvPr>
          <p:cNvSpPr txBox="1"/>
          <p:nvPr/>
        </p:nvSpPr>
        <p:spPr>
          <a:xfrm>
            <a:off x="12791021" y="2008138"/>
            <a:ext cx="345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son" pitchFamily="2" charset="0"/>
              </a:rPr>
              <a:t>7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anson" pitchFamily="2" charset="0"/>
              </a:rPr>
              <a:t> </a:t>
            </a:r>
            <a:r>
              <a:rPr lang="en-US" sz="2400" dirty="0">
                <a:latin typeface="Hanson" pitchFamily="2" charset="0"/>
              </a:rPr>
              <a:t>-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anson" pitchFamily="2" charset="0"/>
              </a:rPr>
              <a:t> Dimensions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9B9FFE-BECB-D027-F171-87B7ACDFB851}"/>
              </a:ext>
            </a:extLst>
          </p:cNvPr>
          <p:cNvSpPr txBox="1"/>
          <p:nvPr/>
        </p:nvSpPr>
        <p:spPr>
          <a:xfrm>
            <a:off x="12791021" y="3567499"/>
            <a:ext cx="322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son" pitchFamily="2" charset="0"/>
              </a:rPr>
              <a:t>4</a:t>
            </a:r>
            <a:r>
              <a:rPr lang="en-US" sz="2400" dirty="0">
                <a:solidFill>
                  <a:srgbClr val="00B050"/>
                </a:solidFill>
                <a:latin typeface="Hanson" pitchFamily="2" charset="0"/>
              </a:rPr>
              <a:t> </a:t>
            </a:r>
            <a:r>
              <a:rPr lang="en-US" sz="2400" dirty="0">
                <a:latin typeface="Hanson" pitchFamily="2" charset="0"/>
              </a:rPr>
              <a:t>-</a:t>
            </a:r>
            <a:r>
              <a:rPr lang="en-US" sz="2400" dirty="0">
                <a:solidFill>
                  <a:srgbClr val="00B050"/>
                </a:solidFill>
                <a:latin typeface="Hanson" pitchFamily="2" charset="0"/>
              </a:rPr>
              <a:t> Measures</a:t>
            </a:r>
          </a:p>
        </p:txBody>
      </p: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80939150-073C-E32A-F071-113C885007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1583537">
            <a:off x="16504087" y="2111539"/>
            <a:ext cx="1019912" cy="9144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FCD2B177-3C44-50DA-9142-EA4B17A636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092846">
            <a:off x="16496604" y="3110298"/>
            <a:ext cx="10199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8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AAB69F-4CCF-676E-ED83-A1A922101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29517" y="995943"/>
            <a:ext cx="5118452" cy="4829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8E8B5-FFA2-EB89-8212-9F8C43F06B9E}"/>
              </a:ext>
            </a:extLst>
          </p:cNvPr>
          <p:cNvSpPr txBox="1"/>
          <p:nvPr/>
        </p:nvSpPr>
        <p:spPr>
          <a:xfrm>
            <a:off x="12487512" y="349612"/>
            <a:ext cx="631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Donut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2EA1F-F55F-AE21-4721-5CABFF8BEDB9}"/>
              </a:ext>
            </a:extLst>
          </p:cNvPr>
          <p:cNvSpPr txBox="1"/>
          <p:nvPr/>
        </p:nvSpPr>
        <p:spPr>
          <a:xfrm>
            <a:off x="12475022" y="1220161"/>
            <a:ext cx="7063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Create Zero Axis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Sync the Axis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Hide the Zero Line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Hanson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Hanson" pitchFamily="2" charset="0"/>
              </a:rPr>
              <a:t> Assign Color palette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1E1965-D909-4C03-7508-EB28B411E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896" y="1742672"/>
            <a:ext cx="3919411" cy="5162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BDA62A-F861-0C0A-01D5-BC948C53D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1896" y="2790613"/>
            <a:ext cx="3261893" cy="7955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DB6388-ED28-27BA-6588-9B747562A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1731" y="4267544"/>
            <a:ext cx="3100735" cy="7955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65C75C-F769-A21A-0FAB-626D35F7F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31731" y="5744475"/>
            <a:ext cx="2149026" cy="800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E69CE-297E-162C-8BE9-1B0570971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015" y="1115818"/>
            <a:ext cx="6243590" cy="438146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17092-7498-B0F0-5176-03A3C5AC53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2012" y="2051259"/>
            <a:ext cx="2177230" cy="37745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513C1-A148-072C-416F-6A14F7DCD6A9}"/>
              </a:ext>
            </a:extLst>
          </p:cNvPr>
          <p:cNvSpPr txBox="1"/>
          <p:nvPr/>
        </p:nvSpPr>
        <p:spPr>
          <a:xfrm>
            <a:off x="2644281" y="265522"/>
            <a:ext cx="69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Horizontal Bar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3DA56-8ECC-70FB-AC2D-07542B300641}"/>
              </a:ext>
            </a:extLst>
          </p:cNvPr>
          <p:cNvSpPr txBox="1"/>
          <p:nvPr/>
        </p:nvSpPr>
        <p:spPr>
          <a:xfrm>
            <a:off x="6142434" y="1955230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8040F2-1F60-F3C0-EDDA-94246FF2AB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12" y="1082696"/>
            <a:ext cx="3832920" cy="8725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337B87-5301-D538-9403-0AFC78E6D189}"/>
              </a:ext>
            </a:extLst>
          </p:cNvPr>
          <p:cNvSpPr txBox="1"/>
          <p:nvPr/>
        </p:nvSpPr>
        <p:spPr>
          <a:xfrm>
            <a:off x="6142434" y="1206558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2810C-65A7-9FA2-9F8C-8F5DE08FC9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3121" y="3050826"/>
            <a:ext cx="2800864" cy="17754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F4376F-B66A-D4E9-BEBF-72EB47D7B008}"/>
              </a:ext>
            </a:extLst>
          </p:cNvPr>
          <p:cNvSpPr txBox="1"/>
          <p:nvPr/>
        </p:nvSpPr>
        <p:spPr>
          <a:xfrm>
            <a:off x="8930302" y="2453151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72799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E69CE-297E-162C-8BE9-1B0570971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75035" y="1115818"/>
            <a:ext cx="6243590" cy="438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17092-7498-B0F0-5176-03A3C5AC5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5548" y="2051259"/>
            <a:ext cx="2177230" cy="3774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513C1-A148-072C-416F-6A14F7DCD6A9}"/>
              </a:ext>
            </a:extLst>
          </p:cNvPr>
          <p:cNvSpPr txBox="1"/>
          <p:nvPr/>
        </p:nvSpPr>
        <p:spPr>
          <a:xfrm>
            <a:off x="12506727" y="265522"/>
            <a:ext cx="69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Horizontal Bar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3DA56-8ECC-70FB-AC2D-07542B300641}"/>
              </a:ext>
            </a:extLst>
          </p:cNvPr>
          <p:cNvSpPr txBox="1"/>
          <p:nvPr/>
        </p:nvSpPr>
        <p:spPr>
          <a:xfrm>
            <a:off x="13751541" y="1955230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8040F2-1F60-F3C0-EDDA-94246FF2A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5548" y="1082696"/>
            <a:ext cx="3832920" cy="872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337B87-5301-D538-9403-0AFC78E6D189}"/>
              </a:ext>
            </a:extLst>
          </p:cNvPr>
          <p:cNvSpPr txBox="1"/>
          <p:nvPr/>
        </p:nvSpPr>
        <p:spPr>
          <a:xfrm>
            <a:off x="6031975" y="1445273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2810C-65A7-9FA2-9F8C-8F5DE08FC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86657" y="3050826"/>
            <a:ext cx="2800864" cy="17754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F4376F-B66A-D4E9-BEBF-72EB47D7B008}"/>
              </a:ext>
            </a:extLst>
          </p:cNvPr>
          <p:cNvSpPr txBox="1"/>
          <p:nvPr/>
        </p:nvSpPr>
        <p:spPr>
          <a:xfrm>
            <a:off x="16593838" y="2453151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BEA94-A9B1-3938-AFB3-2231B3F34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3" y="1115818"/>
            <a:ext cx="5656959" cy="451423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8F1D42-D495-84A8-E152-443CC07E050F}"/>
              </a:ext>
            </a:extLst>
          </p:cNvPr>
          <p:cNvSpPr txBox="1"/>
          <p:nvPr/>
        </p:nvSpPr>
        <p:spPr>
          <a:xfrm>
            <a:off x="2433843" y="193695"/>
            <a:ext cx="69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Bar Chart (Bins)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D68987-FE40-837C-E782-DB752CCBE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2332" y="1402994"/>
            <a:ext cx="4796721" cy="49650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444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33DA56-8ECC-70FB-AC2D-07542B300641}"/>
              </a:ext>
            </a:extLst>
          </p:cNvPr>
          <p:cNvSpPr txBox="1"/>
          <p:nvPr/>
        </p:nvSpPr>
        <p:spPr>
          <a:xfrm>
            <a:off x="5910521" y="1115818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37B87-5301-D538-9403-0AFC78E6D189}"/>
              </a:ext>
            </a:extLst>
          </p:cNvPr>
          <p:cNvSpPr txBox="1"/>
          <p:nvPr/>
        </p:nvSpPr>
        <p:spPr>
          <a:xfrm>
            <a:off x="13751541" y="1206558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4376F-B66A-D4E9-BEBF-72EB47D7B008}"/>
              </a:ext>
            </a:extLst>
          </p:cNvPr>
          <p:cNvSpPr txBox="1"/>
          <p:nvPr/>
        </p:nvSpPr>
        <p:spPr>
          <a:xfrm>
            <a:off x="5885561" y="3646169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BEA94-A9B1-3938-AFB3-2231B3F34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3" y="1115818"/>
            <a:ext cx="5656959" cy="45142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0DE6B6-4D29-ED68-440F-D0275B7CE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270" y="1115818"/>
            <a:ext cx="3459780" cy="1966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8F1D42-D495-84A8-E152-443CC07E050F}"/>
              </a:ext>
            </a:extLst>
          </p:cNvPr>
          <p:cNvSpPr txBox="1"/>
          <p:nvPr/>
        </p:nvSpPr>
        <p:spPr>
          <a:xfrm>
            <a:off x="2433843" y="193695"/>
            <a:ext cx="69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Bar Chart (Bins)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8554C-B565-246A-A57D-43C6F5F71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536" y="3938557"/>
            <a:ext cx="4860191" cy="12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6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88CEB50C-833B-7B07-A411-3E85F94D14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33DA56-8ECC-70FB-AC2D-07542B300641}"/>
              </a:ext>
            </a:extLst>
          </p:cNvPr>
          <p:cNvSpPr txBox="1"/>
          <p:nvPr/>
        </p:nvSpPr>
        <p:spPr>
          <a:xfrm>
            <a:off x="14673513" y="1115818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37B87-5301-D538-9403-0AFC78E6D189}"/>
              </a:ext>
            </a:extLst>
          </p:cNvPr>
          <p:cNvSpPr txBox="1"/>
          <p:nvPr/>
        </p:nvSpPr>
        <p:spPr>
          <a:xfrm>
            <a:off x="13751541" y="1206558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4376F-B66A-D4E9-BEBF-72EB47D7B008}"/>
              </a:ext>
            </a:extLst>
          </p:cNvPr>
          <p:cNvSpPr txBox="1"/>
          <p:nvPr/>
        </p:nvSpPr>
        <p:spPr>
          <a:xfrm>
            <a:off x="14648553" y="3646169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BEA94-A9B1-3938-AFB3-2231B3F34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59276" y="1115818"/>
            <a:ext cx="5656959" cy="45142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0DE6B6-4D29-ED68-440F-D0275B7CE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2262" y="1115818"/>
            <a:ext cx="3459780" cy="1966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8F1D42-D495-84A8-E152-443CC07E050F}"/>
              </a:ext>
            </a:extLst>
          </p:cNvPr>
          <p:cNvSpPr txBox="1"/>
          <p:nvPr/>
        </p:nvSpPr>
        <p:spPr>
          <a:xfrm>
            <a:off x="14963289" y="193695"/>
            <a:ext cx="69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Bar Chart (Bins)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8554C-B565-246A-A57D-43C6F5F71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7528" y="3938557"/>
            <a:ext cx="4860191" cy="1247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254B1-0B75-6355-2360-485CBE5DEFDB}"/>
              </a:ext>
            </a:extLst>
          </p:cNvPr>
          <p:cNvSpPr txBox="1"/>
          <p:nvPr/>
        </p:nvSpPr>
        <p:spPr>
          <a:xfrm>
            <a:off x="1583397" y="193695"/>
            <a:ext cx="902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Top Customers</a:t>
            </a:r>
            <a:r>
              <a:rPr lang="en-US" dirty="0">
                <a:solidFill>
                  <a:schemeClr val="bg1"/>
                </a:solidFill>
                <a:latin typeface="Hanson" pitchFamily="2" charset="0"/>
              </a:rPr>
              <a:t> (Dynamic Parameter)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3E844-E5F3-9041-42F0-E07BF4307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530" y="972165"/>
            <a:ext cx="4952376" cy="5414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3E194-1E90-68CE-4C76-3DFF39BB5A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2955" y="2167290"/>
            <a:ext cx="5882255" cy="3301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D9DA02-BBAA-53C5-2E4C-931AAF172475}"/>
              </a:ext>
            </a:extLst>
          </p:cNvPr>
          <p:cNvSpPr txBox="1"/>
          <p:nvPr/>
        </p:nvSpPr>
        <p:spPr>
          <a:xfrm>
            <a:off x="-98808" y="914170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482A-5FAE-5785-95CD-685F42AB7304}"/>
              </a:ext>
            </a:extLst>
          </p:cNvPr>
          <p:cNvSpPr txBox="1"/>
          <p:nvPr/>
        </p:nvSpPr>
        <p:spPr>
          <a:xfrm>
            <a:off x="6055302" y="1408205"/>
            <a:ext cx="111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nson" pitchFamily="2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129632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217</Words>
  <Application>Microsoft Office PowerPoint</Application>
  <PresentationFormat>Widescreen</PresentationFormat>
  <Paragraphs>95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Hanson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Salvino Madison</dc:creator>
  <cp:lastModifiedBy>Salvino Madison</cp:lastModifiedBy>
  <cp:revision>3</cp:revision>
  <dcterms:created xsi:type="dcterms:W3CDTF">2023-11-14T18:58:38Z</dcterms:created>
  <dcterms:modified xsi:type="dcterms:W3CDTF">2023-11-15T12:08:46Z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2023-11-14T20:40:04Z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797bb924-7691-43f3-9f94-ba72e4f88d19</vt:lpwstr>
  </property>
  <property fmtid="{D5CDD505-2E9C-101B-9397-08002B2CF9AE}" pid="7" name="MSIP_Label_defa4170-0d19-0005-0004-bc88714345d2_ActionId">
    <vt:lpwstr>f7dab122-c263-4a9b-92f2-614fc479a0ff</vt:lpwstr>
  </property>
  <property fmtid="{D5CDD505-2E9C-101B-9397-08002B2CF9AE}" pid="8" name="MSIP_Label_defa4170-0d19-0005-0004-bc88714345d2_ContentBits">
    <vt:lpwstr>0</vt:lpwstr>
  </property>
</Properties>
</file>