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57" r:id="rId5"/>
    <p:sldId id="389" r:id="rId6"/>
    <p:sldId id="384" r:id="rId7"/>
    <p:sldId id="272" r:id="rId8"/>
    <p:sldId id="317" r:id="rId9"/>
    <p:sldId id="392" r:id="rId10"/>
    <p:sldId id="402" r:id="rId11"/>
    <p:sldId id="403" r:id="rId12"/>
    <p:sldId id="405" r:id="rId13"/>
    <p:sldId id="404" r:id="rId14"/>
    <p:sldId id="398" r:id="rId15"/>
    <p:sldId id="400" r:id="rId16"/>
    <p:sldId id="399" r:id="rId17"/>
    <p:sldId id="401" r:id="rId18"/>
    <p:sldId id="393" r:id="rId19"/>
    <p:sldId id="277" r:id="rId20"/>
    <p:sldId id="395" r:id="rId21"/>
    <p:sldId id="394" r:id="rId22"/>
    <p:sldId id="397" r:id="rId23"/>
    <p:sldId id="396" r:id="rId24"/>
    <p:sldId id="268" r:id="rId25"/>
    <p:sldId id="270" r:id="rId26"/>
    <p:sldId id="321" r:id="rId27"/>
    <p:sldId id="391" r:id="rId2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156E8-92F9-446E-A26B-E7FD3AE7D347}">
          <p14:sldIdLst>
            <p14:sldId id="257"/>
            <p14:sldId id="389"/>
            <p14:sldId id="384"/>
            <p14:sldId id="272"/>
          </p14:sldIdLst>
        </p14:section>
        <p14:section name="basic structures" id="{EB7DB200-FF7D-45E5-8DA1-425E7207E884}">
          <p14:sldIdLst>
            <p14:sldId id="317"/>
            <p14:sldId id="392"/>
            <p14:sldId id="402"/>
            <p14:sldId id="403"/>
            <p14:sldId id="405"/>
            <p14:sldId id="404"/>
          </p14:sldIdLst>
        </p14:section>
        <p14:section name="sequential Astar" id="{51AE10FD-5ED1-4823-BEDA-1CB2516F25AE}">
          <p14:sldIdLst>
            <p14:sldId id="398"/>
            <p14:sldId id="400"/>
          </p14:sldIdLst>
        </p14:section>
        <p14:section name="parallel Astar" id="{D0D65C72-31C1-47D4-A26F-B29C1019F396}">
          <p14:sldIdLst>
            <p14:sldId id="399"/>
            <p14:sldId id="401"/>
          </p14:sldIdLst>
        </p14:section>
        <p14:section name="results" id="{9A6FA1E9-F5D2-4CEB-AB62-6AA00DF01EC7}">
          <p14:sldIdLst>
            <p14:sldId id="393"/>
            <p14:sldId id="277"/>
            <p14:sldId id="395"/>
            <p14:sldId id="394"/>
            <p14:sldId id="397"/>
            <p14:sldId id="396"/>
          </p14:sldIdLst>
        </p14:section>
        <p14:section name="summary" id="{A7C92EBC-F405-4269-BD41-3E460410364E}">
          <p14:sldIdLst>
            <p14:sldId id="268"/>
            <p14:sldId id="270"/>
            <p14:sldId id="321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61" autoAdjust="0"/>
  </p:normalViewPr>
  <p:slideViewPr>
    <p:cSldViewPr snapToGrid="0">
      <p:cViewPr>
        <p:scale>
          <a:sx n="63" d="100"/>
          <a:sy n="63" d="100"/>
        </p:scale>
        <p:origin x="804" y="1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A0F-49F4-8864-21D0EB017C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3.8730000000000002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3.8450000000000002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Sheet1!$D$2</c:f>
              <c:numCache>
                <c:formatCode>0.000</c:formatCode>
                <c:ptCount val="1"/>
                <c:pt idx="0">
                  <c:v>2.681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780930935289935"/>
          <c:y val="0.90281341845899987"/>
          <c:w val="0.264381291135867"/>
          <c:h val="8.0370467941817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9524786355613383E-2"/>
                  <c:y val="-8.27842774447958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F0F-4D42-ACF7-9FF299ADCE61}"/>
                </c:ext>
              </c:extLst>
            </c:dLbl>
            <c:dLbl>
              <c:idx val="1"/>
              <c:layout>
                <c:manualLayout>
                  <c:x val="-3.4105376106543836E-2"/>
                  <c:y val="-9.55485391202006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F0F-4D42-ACF7-9FF299ADCE61}"/>
                </c:ext>
              </c:extLst>
            </c:dLbl>
            <c:dLbl>
              <c:idx val="2"/>
              <c:layout>
                <c:manualLayout>
                  <c:x val="-1.9218459416019892E-2"/>
                  <c:y val="6.40047318223596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F0F-4D42-ACF7-9FF299ADCE61}"/>
                </c:ext>
              </c:extLst>
            </c:dLbl>
            <c:dLbl>
              <c:idx val="3"/>
              <c:layout>
                <c:manualLayout>
                  <c:x val="-2.6089344042415624E-2"/>
                  <c:y val="-7.00200157693910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F0F-4D42-ACF7-9FF299ADCE61}"/>
                </c:ext>
              </c:extLst>
            </c:dLbl>
            <c:spPr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5.6820000000000004</c:v>
                </c:pt>
                <c:pt idx="1">
                  <c:v>3.863</c:v>
                </c:pt>
                <c:pt idx="2">
                  <c:v>2.681</c:v>
                </c:pt>
                <c:pt idx="3">
                  <c:v>4.867</c:v>
                </c:pt>
                <c:pt idx="4">
                  <c:v>6.681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4D42-ACF7-9FF299ADCE6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83111329520686E-2"/>
                  <c:y val="9.27243205920205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0F-4D42-ACF7-9FF299ADCE61}"/>
                </c:ext>
              </c:extLst>
            </c:dLbl>
            <c:dLbl>
              <c:idx val="1"/>
              <c:layout>
                <c:manualLayout>
                  <c:x val="-4.6701997921602525E-2"/>
                  <c:y val="0.172500956063300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0F-4D42-ACF7-9FF299ADCE61}"/>
                </c:ext>
              </c:extLst>
            </c:dLbl>
            <c:dLbl>
              <c:idx val="2"/>
              <c:layout>
                <c:manualLayout>
                  <c:x val="-2.6089344042415624E-2"/>
                  <c:y val="-7.00200157693910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F0F-4D42-ACF7-9FF299ADCE61}"/>
                </c:ext>
              </c:extLst>
            </c:dLbl>
            <c:dLbl>
              <c:idx val="3"/>
              <c:layout>
                <c:manualLayout>
                  <c:x val="-3.1815081231078665E-2"/>
                  <c:y val="5.76226009846571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F0F-4D42-ACF7-9FF299ADCE61}"/>
                </c:ext>
              </c:extLst>
            </c:dLbl>
            <c:spPr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5.5140000000000002</c:v>
                </c:pt>
                <c:pt idx="1">
                  <c:v>3.823</c:v>
                </c:pt>
                <c:pt idx="2">
                  <c:v>4.5460000000000003</c:v>
                </c:pt>
                <c:pt idx="3">
                  <c:v>4.069</c:v>
                </c:pt>
                <c:pt idx="4">
                  <c:v>3.677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F-4D42-ACF7-9FF299ADCE6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6744623"/>
        <c:axId val="36745871"/>
      </c:lineChart>
      <c:catAx>
        <c:axId val="3674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3975149398910307"/>
              <c:y val="0.82394515186707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5871"/>
        <c:crosses val="autoZero"/>
        <c:auto val="1"/>
        <c:lblAlgn val="ctr"/>
        <c:lblOffset val="100"/>
        <c:noMultiLvlLbl val="0"/>
      </c:catAx>
      <c:valAx>
        <c:axId val="36745871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05302167890338"/>
          <c:y val="0.89180129854839252"/>
          <c:w val="0.21273268697124281"/>
          <c:h val="9.0037518810647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>
                  <a:alpha val="84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Sheet1!$B$2</c:f>
              <c:numCache>
                <c:formatCode>0.000</c:formatCode>
                <c:ptCount val="1"/>
                <c:pt idx="0">
                  <c:v>78.138000000000005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Sequential A*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Sheet1!$C$2</c:f>
              <c:numCache>
                <c:formatCode>0.000</c:formatCode>
                <c:ptCount val="1"/>
                <c:pt idx="0">
                  <c:v>79.53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 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grid Milan</c:v>
                </c:pt>
              </c:strCache>
            </c:strRef>
          </c:cat>
          <c:val>
            <c:numRef>
              <c:f>Sheet1!$D$2</c:f>
              <c:numCache>
                <c:formatCode>0.000</c:formatCode>
                <c:ptCount val="1"/>
                <c:pt idx="0">
                  <c:v>22.646000000000001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79423343687716"/>
          <c:y val="0.91258118757460149"/>
          <c:w val="0.27239636705188919"/>
          <c:h val="7.08967141189135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9553202477027355E-4"/>
                  <c:y val="5.84273778768829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F5-487F-A866-74107FB4CE19}"/>
                </c:ext>
              </c:extLst>
            </c:dLbl>
            <c:dLbl>
              <c:idx val="1"/>
              <c:layout>
                <c:manualLayout>
                  <c:x val="-4.1677111779281722E-17"/>
                  <c:y val="-5.85599329483253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F5-487F-A866-74107FB4CE19}"/>
                </c:ext>
              </c:extLst>
            </c:dLbl>
            <c:dLbl>
              <c:idx val="2"/>
              <c:layout>
                <c:manualLayout>
                  <c:x val="-1.1366616337319046E-3"/>
                  <c:y val="-1.95156528510265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BF5-487F-A866-74107FB4CE19}"/>
                </c:ext>
              </c:extLst>
            </c:dLbl>
            <c:dLbl>
              <c:idx val="3"/>
              <c:layout>
                <c:manualLayout>
                  <c:x val="1.1366616337316546E-3"/>
                  <c:y val="-5.25008903678748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F5-487F-A866-74107FB4CE19}"/>
                </c:ext>
              </c:extLst>
            </c:dLbl>
            <c:dLbl>
              <c:idx val="4"/>
              <c:layout>
                <c:manualLayout>
                  <c:x val="0"/>
                  <c:y val="4.19721686247541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BF5-487F-A866-74107FB4CE19}"/>
                </c:ext>
              </c:extLst>
            </c:dLbl>
            <c:numFmt formatCode="#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5820.0450000000001</c:v>
                </c:pt>
                <c:pt idx="1">
                  <c:v>113.70399999999999</c:v>
                </c:pt>
                <c:pt idx="2">
                  <c:v>94.983000000000004</c:v>
                </c:pt>
                <c:pt idx="3">
                  <c:v>40.276000000000003</c:v>
                </c:pt>
                <c:pt idx="4">
                  <c:v>37.081000000000003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5-487F-A866-74107FB4CE1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54.420999999999999</c:v>
                </c:pt>
                <c:pt idx="1">
                  <c:v>22.646000000000001</c:v>
                </c:pt>
                <c:pt idx="2">
                  <c:v>52.628</c:v>
                </c:pt>
                <c:pt idx="3">
                  <c:v>36.679000000000002</c:v>
                </c:pt>
                <c:pt idx="4">
                  <c:v>35.749000000000002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5-487F-A866-74107FB4CE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3140207"/>
        <c:axId val="423153103"/>
      </c:barChart>
      <c:catAx>
        <c:axId val="42314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4472754578643114"/>
              <c:y val="0.84848630974249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53103"/>
        <c:crosses val="autoZero"/>
        <c:auto val="1"/>
        <c:lblAlgn val="ctr"/>
        <c:lblOffset val="100"/>
        <c:noMultiLvlLbl val="0"/>
      </c:catAx>
      <c:valAx>
        <c:axId val="423153103"/>
        <c:scaling>
          <c:orientation val="minMax"/>
          <c:max val="140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14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89758678680076"/>
          <c:y val="0.91856405315247391"/>
          <c:w val="0.18318492589771657"/>
          <c:h val="8.1435946847526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 performance parallel A*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Module</c:v>
                </c:pt>
              </c:strCache>
            </c:strRef>
          </c:tx>
          <c:spPr>
            <a:ln w="38100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1563126252505013E-2"/>
                  <c:y val="0.730823221676419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51-4C4D-9824-AC05B9107953}"/>
                </c:ext>
              </c:extLst>
            </c:dLbl>
            <c:dLbl>
              <c:idx val="1"/>
              <c:layout>
                <c:manualLayout>
                  <c:x val="-3.8677399793963632E-2"/>
                  <c:y val="6.43885135427044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851-4C4D-9824-AC05B9107953}"/>
                </c:ext>
              </c:extLst>
            </c:dLbl>
            <c:dLbl>
              <c:idx val="2"/>
              <c:layout>
                <c:manualLayout>
                  <c:x val="-1.4629303601578861E-2"/>
                  <c:y val="-5.87279385623193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51-4C4D-9824-AC05B9107953}"/>
                </c:ext>
              </c:extLst>
            </c:dLbl>
            <c:dLbl>
              <c:idx val="3"/>
              <c:layout>
                <c:manualLayout>
                  <c:x val="-1.4629303601578944E-2"/>
                  <c:y val="-6.4080827784276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51-4C4D-9824-AC05B9107953}"/>
                </c:ext>
              </c:extLst>
            </c:dLbl>
            <c:dLbl>
              <c:idx val="4"/>
              <c:layout>
                <c:manualLayout>
                  <c:x val="-2.4935630541172333E-2"/>
                  <c:y val="-7.7463050839170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51-4C4D-9824-AC05B9107953}"/>
                </c:ext>
              </c:extLst>
            </c:dLbl>
            <c:numFmt formatCode="#,##0.00" sourceLinked="0"/>
            <c:spPr>
              <a:solidFill>
                <a:schemeClr val="accent1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5820.0450000000001</c:v>
                </c:pt>
                <c:pt idx="1">
                  <c:v>113.70399999999999</c:v>
                </c:pt>
                <c:pt idx="2">
                  <c:v>94.983000000000004</c:v>
                </c:pt>
                <c:pt idx="3">
                  <c:v>40.276000000000003</c:v>
                </c:pt>
                <c:pt idx="4">
                  <c:v>37.081000000000003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4D42-ACF7-9FF299ADCE6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Multiplicative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3799049166950324E-2"/>
                  <c:y val="6.9433717006234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51-4C4D-9824-AC05B9107953}"/>
                </c:ext>
              </c:extLst>
            </c:dLbl>
            <c:dLbl>
              <c:idx val="3"/>
              <c:layout>
                <c:manualLayout>
                  <c:x val="-2.4944196604682931E-2"/>
                  <c:y val="6.4080827784276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51-4C4D-9824-AC05B9107953}"/>
                </c:ext>
              </c:extLst>
            </c:dLbl>
            <c:dLbl>
              <c:idx val="4"/>
              <c:layout>
                <c:manualLayout>
                  <c:x val="-1.8073311978287283E-2"/>
                  <c:y val="7.74630508391707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51-4C4D-9824-AC05B9107953}"/>
                </c:ext>
              </c:extLst>
            </c:dLbl>
            <c:numFmt formatCode="#,##0.00" sourceLinked="0"/>
            <c:spPr>
              <a:solidFill>
                <a:schemeClr val="accent4">
                  <a:alpha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54.420999999999999</c:v>
                </c:pt>
                <c:pt idx="1">
                  <c:v>22.646000000000001</c:v>
                </c:pt>
                <c:pt idx="2">
                  <c:v>52.628</c:v>
                </c:pt>
                <c:pt idx="3">
                  <c:v>36.679000000000002</c:v>
                </c:pt>
                <c:pt idx="4">
                  <c:v>35.749000000000002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0F-4D42-ACF7-9FF299ADC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44623"/>
        <c:axId val="36745871"/>
      </c:lineChart>
      <c:catAx>
        <c:axId val="3674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3984418781319662"/>
              <c:y val="0.8488611728180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5871"/>
        <c:crosses val="autoZero"/>
        <c:auto val="1"/>
        <c:lblAlgn val="ctr"/>
        <c:lblOffset val="100"/>
        <c:noMultiLvlLbl val="0"/>
      </c:catAx>
      <c:valAx>
        <c:axId val="36745871"/>
        <c:scaling>
          <c:orientation val="minMax"/>
          <c:max val="140"/>
          <c:min val="0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8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821420118076423"/>
          <c:y val="0.90700387620832512"/>
          <c:w val="0.22990989853723195"/>
          <c:h val="7.6937456125802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it-IT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Basic structures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All the structures needed by the algorithms, including map reading and graph creation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Sequential A*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Standard sequential</a:t>
          </a:r>
          <a:r>
            <a:rPr lang="en-GB" sz="1800" baseline="0" noProof="0" dirty="0">
              <a:latin typeface="+mn-lt"/>
            </a:rPr>
            <a:t> version of the A star algorithm</a:t>
          </a:r>
          <a:endParaRPr lang="en-GB" sz="1800" noProof="0" dirty="0">
            <a:latin typeface="+mn-lt"/>
          </a:endParaRP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n-GB" sz="1800" noProof="0" dirty="0">
              <a:latin typeface="+mn-lt"/>
            </a:rPr>
            <a:t>Parallel A*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/>
            <a:t>Decentralized version of the parallel A star algorithm</a:t>
          </a:r>
          <a:endParaRPr lang="en-GB" sz="1800" noProof="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n-GB" sz="1800" noProof="0" dirty="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Testing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Enhancement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>
              <a:latin typeface="+mn-lt"/>
            </a:rPr>
            <a:t>Enhancements and fixes of the parallel A star algorithm to improve performances</a:t>
          </a: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n-GB" sz="1800" noProof="0" dirty="0"/>
            <a:t>Testing phase with different map dimensions and difficulties </a:t>
          </a:r>
          <a:endParaRPr lang="en-GB" sz="1800" noProof="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n-GB" sz="1800" noProof="0" dirty="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 custAng="0" custLinFactNeighborY="2553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Y="97290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144003"/>
              <a:satOff val="3477"/>
              <a:lumOff val="-16784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216004"/>
              <a:satOff val="5215"/>
              <a:lumOff val="-25177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88005"/>
              <a:satOff val="6954"/>
              <a:lumOff val="-33569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2674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Basic structures</a:t>
          </a:r>
        </a:p>
      </dsp:txBody>
      <dsp:txXfrm rot="5400000">
        <a:off x="674664" y="1811089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9437"/>
          <a:ext cx="3259934" cy="1355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All the structures needed by the algorithms, including map reading and graph creation</a:t>
          </a:r>
        </a:p>
      </dsp:txBody>
      <dsp:txXfrm>
        <a:off x="3249" y="9437"/>
        <a:ext cx="3259934" cy="1355202"/>
      </dsp:txXfrm>
    </dsp:sp>
    <dsp:sp modelId="{6BA46904-CB7C-4538-BD49-D3891EF19552}">
      <dsp:nvSpPr>
        <dsp:cNvPr id="0" name=""/>
        <dsp:cNvSpPr/>
      </dsp:nvSpPr>
      <dsp:spPr>
        <a:xfrm>
          <a:off x="1633216" y="1463111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83514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Sequential A*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Standard sequential</a:t>
          </a:r>
          <a:r>
            <a:rPr lang="en-GB" sz="1800" kern="1200" baseline="0" noProof="0" dirty="0">
              <a:latin typeface="+mn-lt"/>
            </a:rPr>
            <a:t> version of the A star algorithm</a:t>
          </a:r>
          <a:endParaRPr lang="en-GB" sz="1800" kern="1200" noProof="0" dirty="0">
            <a:latin typeface="+mn-lt"/>
          </a:endParaRP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44003"/>
              <a:satOff val="3477"/>
              <a:lumOff val="-1678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+mn-lt"/>
            </a:rPr>
            <a:t>Parallel A*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/>
            <a:t>Decentralized version of the parallel A star algorithm</a:t>
          </a:r>
          <a:endParaRPr lang="en-GB" sz="1800" kern="1200" noProof="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16004"/>
              <a:satOff val="5215"/>
              <a:lumOff val="-2517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Testing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/>
            <a:t>Testing phase with different map dimensions and difficulties </a:t>
          </a:r>
          <a:endParaRPr lang="en-GB" sz="1800" kern="1200" noProof="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88005"/>
              <a:satOff val="6954"/>
              <a:lumOff val="-3356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Enhancement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GB" sz="1800" kern="1200" noProof="0" dirty="0">
              <a:latin typeface="+mn-lt"/>
            </a:rPr>
            <a:t>Enhancements and fixes of the parallel A star algorithm to improve performances</a:t>
          </a: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Sequenza temporale con rettangoli arrotondati"/>
  <dgm:desc val="Utilizzabile per mostrare un elenco di eventi in ordine cronologico. Una casella invisibile contiene la descrizione, mentre la data compare all'intero di rettangoli, tranne che per il primo e l'ultimo nodo in cui gli angoli del rettangolo sono arrotondati. Può visualizzare grandi quantità di testo e un formato data descrittivo lun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0.28654</cdr:x>
      <cdr:y>0.06184</cdr:y>
    </cdr:from>
    <cdr:to>
      <cdr:x>0.34673</cdr:x>
      <cdr:y>0.11387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68A79606-60CD-9E3B-E40E-28592A0B7761}"/>
            </a:ext>
          </a:extLst>
        </cdr:cNvPr>
        <cdr:cNvSpPr txBox="1"/>
      </cdr:nvSpPr>
      <cdr:spPr>
        <a:xfrm xmlns:a="http://schemas.openxmlformats.org/drawingml/2006/main">
          <a:off x="3177859" y="293452"/>
          <a:ext cx="667512" cy="246888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40000"/>
          </a:schemeClr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200" dirty="0">
              <a:solidFill>
                <a:schemeClr val="tx1"/>
              </a:solidFill>
            </a:rPr>
            <a:t>5820,05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29/08/2022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29/08/2022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288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083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3673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353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991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8019EC-6270-40CD-B8EF-3A0AA82AE8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E000886-97AE-46FF-B4A5-227A0C150FE4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915768-B9A9-4DBA-A109-23ADBEFF0E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A9C8A8-B4AA-47B5-B75E-5985019D70B3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957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4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257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661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29/08/2022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478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hyperlink" Target="http://stackoverflow.com/questions/43433699/hashmap-space-complexit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.wikipedia.org/wiki/Binary_hea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cprieto.com/posts/2020/08/data-structures-the-humble-stack.html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cprieto.com/posts/2020/08/data-structures-simple-queue-in-python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1344177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it-IT" sz="4400" dirty="0" err="1"/>
              <a:t>Parallel</a:t>
            </a:r>
            <a:r>
              <a:rPr lang="it-IT" sz="4400" dirty="0"/>
              <a:t> A Star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Salvatore Licata</a:t>
            </a:r>
          </a:p>
          <a:p>
            <a:pPr rtl="0"/>
            <a:r>
              <a:rPr lang="it-IT" dirty="0"/>
              <a:t>Alessandro Zamparutti</a:t>
            </a:r>
          </a:p>
          <a:p>
            <a:pPr rtl="0"/>
            <a:r>
              <a:rPr lang="it-IT" dirty="0"/>
              <a:t>Lorenzo Ferro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8324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Graph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10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DD86FF-D9A3-6C0B-1056-58C751D03DF7}"/>
              </a:ext>
            </a:extLst>
          </p:cNvPr>
          <p:cNvSpPr txBox="1"/>
          <p:nvPr/>
        </p:nvSpPr>
        <p:spPr>
          <a:xfrm>
            <a:off x="8265160" y="2143992"/>
            <a:ext cx="2466657" cy="120032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2D_data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40F580-26E5-BC11-9D20-238D21DCCDD3}"/>
              </a:ext>
            </a:extLst>
          </p:cNvPr>
          <p:cNvSpPr txBox="1"/>
          <p:nvPr/>
        </p:nvSpPr>
        <p:spPr>
          <a:xfrm>
            <a:off x="3616961" y="3240038"/>
            <a:ext cx="3431857" cy="230832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vertex_t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id;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true_cost;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heuristic_cost;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*data;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edge_t *head;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2986BC68-78B5-CA3B-72AA-16763821029D}"/>
              </a:ext>
            </a:extLst>
          </p:cNvPr>
          <p:cNvCxnSpPr>
            <a:cxnSpLocks/>
          </p:cNvCxnSpPr>
          <p:nvPr/>
        </p:nvCxnSpPr>
        <p:spPr>
          <a:xfrm flipV="1">
            <a:off x="5689600" y="2640062"/>
            <a:ext cx="2457609" cy="1902358"/>
          </a:xfrm>
          <a:prstGeom prst="bentConnector3">
            <a:avLst>
              <a:gd name="adj1" fmla="val 71497"/>
            </a:avLst>
          </a:prstGeom>
          <a:ln w="15875" cap="rnd">
            <a:solidFill>
              <a:schemeClr val="tx1">
                <a:alpha val="80000"/>
              </a:schemeClr>
            </a:solidFill>
            <a:miter lim="800000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F2A14FA-5B9E-3E06-D0F0-9191A34D0621}"/>
              </a:ext>
            </a:extLst>
          </p:cNvPr>
          <p:cNvSpPr txBox="1"/>
          <p:nvPr/>
        </p:nvSpPr>
        <p:spPr>
          <a:xfrm>
            <a:off x="8290560" y="4394200"/>
            <a:ext cx="3316606" cy="14773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edge_t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int weight;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vertex_t *dest;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edge_t *next;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45470E6-CACD-E57A-7E84-2C81F5C86FE8}"/>
              </a:ext>
            </a:extLst>
          </p:cNvPr>
          <p:cNvCxnSpPr>
            <a:cxnSpLocks/>
          </p:cNvCxnSpPr>
          <p:nvPr/>
        </p:nvCxnSpPr>
        <p:spPr>
          <a:xfrm>
            <a:off x="6619875" y="4797192"/>
            <a:ext cx="1527334" cy="0"/>
          </a:xfrm>
          <a:prstGeom prst="straightConnector1">
            <a:avLst/>
          </a:prstGeom>
          <a:ln w="15875">
            <a:solidFill>
              <a:schemeClr val="tx1">
                <a:alpha val="8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E706E4B-9AC9-39B3-C441-E2463CC8948E}"/>
              </a:ext>
            </a:extLst>
          </p:cNvPr>
          <p:cNvSpPr txBox="1"/>
          <p:nvPr/>
        </p:nvSpPr>
        <p:spPr>
          <a:xfrm>
            <a:off x="335836" y="1562844"/>
            <a:ext cx="3535124" cy="14773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graph_t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vertex_t *head;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hash_table *nodes_map;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DDE82AA1-17E7-D8D3-3748-37B820B0A643}"/>
              </a:ext>
            </a:extLst>
          </p:cNvPr>
          <p:cNvCxnSpPr>
            <a:cxnSpLocks/>
          </p:cNvCxnSpPr>
          <p:nvPr/>
        </p:nvCxnSpPr>
        <p:spPr>
          <a:xfrm>
            <a:off x="2915920" y="2021840"/>
            <a:ext cx="1808480" cy="1069939"/>
          </a:xfrm>
          <a:prstGeom prst="bentConnector3">
            <a:avLst>
              <a:gd name="adj1" fmla="val 100000"/>
            </a:avLst>
          </a:prstGeom>
          <a:ln w="15875">
            <a:solidFill>
              <a:schemeClr val="tx1">
                <a:alpha val="8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59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Sequential</a:t>
            </a:r>
            <a:b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Star</a:t>
            </a:r>
            <a:endParaRPr lang="en-GB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22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888808"/>
            <a:ext cx="4500562" cy="666726"/>
          </a:xfrm>
        </p:spPr>
        <p:txBody>
          <a:bodyPr rtlCol="0"/>
          <a:lstStyle/>
          <a:p>
            <a:pPr rtl="0"/>
            <a:r>
              <a:rPr lang="it-IT" dirty="0"/>
              <a:t>Pseudo code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5087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</a:t>
            </a:r>
            <a:b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Star</a:t>
            </a:r>
            <a:endParaRPr lang="en-GB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1695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888808"/>
            <a:ext cx="4500562" cy="666726"/>
          </a:xfrm>
        </p:spPr>
        <p:txBody>
          <a:bodyPr rtlCol="0"/>
          <a:lstStyle/>
          <a:p>
            <a:pPr rtl="0"/>
            <a:r>
              <a:rPr lang="it-IT" dirty="0"/>
              <a:t>Title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14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76" y="2782594"/>
            <a:ext cx="11594592" cy="3279878"/>
          </a:xfrm>
          <a:noFill/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 err="1"/>
              <a:t>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4383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</a:t>
            </a: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dirty="0"/>
              <a:t>R</a:t>
            </a: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0710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 err="1"/>
              <a:t>Grid</a:t>
            </a:r>
            <a:r>
              <a:rPr lang="it-IT" dirty="0"/>
              <a:t> Milan</a:t>
            </a:r>
          </a:p>
        </p:txBody>
      </p:sp>
      <p:graphicFrame>
        <p:nvGraphicFramePr>
          <p:cNvPr id="11" name="Segnaposto contenuto 10" descr="Segnaposto grafico a barre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11606"/>
              </p:ext>
            </p:extLst>
          </p:nvPr>
        </p:nvGraphicFramePr>
        <p:xfrm>
          <a:off x="549539" y="1696719"/>
          <a:ext cx="11091598" cy="461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 err="1"/>
              <a:t>Grid</a:t>
            </a:r>
            <a:r>
              <a:rPr lang="it-IT" dirty="0"/>
              <a:t> Milan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17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4530EB4-76C5-C695-1665-FB7E81ECA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194894"/>
              </p:ext>
            </p:extLst>
          </p:nvPr>
        </p:nvGraphicFramePr>
        <p:xfrm>
          <a:off x="550862" y="1759355"/>
          <a:ext cx="11090275" cy="442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5100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graphicFrame>
        <p:nvGraphicFramePr>
          <p:cNvPr id="11" name="Segnaposto contenuto 10" descr="Segnaposto grafico a barre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9756"/>
              </p:ext>
            </p:extLst>
          </p:nvPr>
        </p:nvGraphicFramePr>
        <p:xfrm>
          <a:off x="549539" y="1696720"/>
          <a:ext cx="11091598" cy="461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640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19</a:t>
            </a:fld>
            <a:endParaRPr lang="it-IT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132F297-464D-51C0-40C7-FECCCAB94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422534"/>
              </p:ext>
            </p:extLst>
          </p:nvPr>
        </p:nvGraphicFramePr>
        <p:xfrm>
          <a:off x="549538" y="1513840"/>
          <a:ext cx="11173070" cy="479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8313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765175"/>
            <a:ext cx="3565524" cy="1261872"/>
          </a:xfrm>
        </p:spPr>
        <p:txBody>
          <a:bodyPr rtlCol="0"/>
          <a:lstStyle/>
          <a:p>
            <a:pPr rtl="0"/>
            <a:r>
              <a:rPr lang="en-GB" dirty="0"/>
              <a:t>Contents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540146"/>
            <a:ext cx="3565525" cy="3415519"/>
          </a:xfrm>
        </p:spPr>
        <p:txBody>
          <a:bodyPr rtlCol="0"/>
          <a:lstStyle/>
          <a:p>
            <a:pPr rtl="0"/>
            <a:r>
              <a:rPr lang="it-IT" dirty="0"/>
              <a:t>Project timeline </a:t>
            </a:r>
          </a:p>
          <a:p>
            <a:pPr rtl="0"/>
            <a:r>
              <a:rPr lang="it-IT" dirty="0"/>
              <a:t>Basic </a:t>
            </a:r>
            <a:r>
              <a:rPr lang="en-GB" dirty="0"/>
              <a:t>structures</a:t>
            </a:r>
          </a:p>
          <a:p>
            <a:pPr rtl="0"/>
            <a:r>
              <a:rPr lang="en-GB" dirty="0"/>
              <a:t>Sequential A*</a:t>
            </a:r>
          </a:p>
          <a:p>
            <a:pPr rtl="0"/>
            <a:r>
              <a:rPr lang="en-GB" dirty="0"/>
              <a:t>Parallel</a:t>
            </a:r>
            <a:r>
              <a:rPr lang="it-IT" dirty="0"/>
              <a:t> A*</a:t>
            </a:r>
          </a:p>
          <a:p>
            <a:pPr rtl="0"/>
            <a:r>
              <a:rPr lang="en-GB" dirty="0"/>
              <a:t>Experimental</a:t>
            </a:r>
            <a:r>
              <a:rPr lang="it-IT" dirty="0"/>
              <a:t> </a:t>
            </a:r>
            <a:r>
              <a:rPr lang="en-GB" dirty="0"/>
              <a:t>results</a:t>
            </a:r>
          </a:p>
          <a:p>
            <a:pPr rtl="0"/>
            <a:r>
              <a:rPr lang="en-GB" dirty="0"/>
              <a:t>Possible enhancements</a:t>
            </a:r>
          </a:p>
          <a:p>
            <a:pPr rtl="0"/>
            <a:endParaRPr lang="it-IT" dirty="0"/>
          </a:p>
        </p:txBody>
      </p:sp>
      <p:pic>
        <p:nvPicPr>
          <p:cNvPr id="8" name="Segnaposto immagine 7" descr="Dati digitali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Segnaposto immagine 9" descr="Punti dati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Segnaposto immagine 11" descr="Sfondo dati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19" y="6507212"/>
            <a:ext cx="2628900" cy="153888"/>
          </a:xfrm>
        </p:spPr>
        <p:txBody>
          <a:bodyPr rtlCol="0"/>
          <a:lstStyle/>
          <a:p>
            <a:pPr rtl="0"/>
            <a:r>
              <a:rPr lang="en-GB" dirty="0"/>
              <a:t>September</a:t>
            </a:r>
            <a:r>
              <a:rPr lang="it-IT" dirty="0"/>
              <a:t> 2022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Large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20</a:t>
            </a:fld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4530EB4-76C5-C695-1665-FB7E81ECA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27079"/>
              </p:ext>
            </p:extLst>
          </p:nvPr>
        </p:nvGraphicFramePr>
        <p:xfrm>
          <a:off x="550861" y="1563623"/>
          <a:ext cx="11090275" cy="4745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215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it-IT"/>
              <a:t>Team</a:t>
            </a:r>
          </a:p>
        </p:txBody>
      </p:sp>
      <p:pic>
        <p:nvPicPr>
          <p:cNvPr id="17" name="Segnaposto immagine 16" descr="Uomo che sorride in ufficio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Segnaposto immagine 35" descr="Donna che sorride in ufficio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Segnaposto immagine 37" descr="Donna che sorride alla fotocamera in ufficio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Segnaposto immagine 39" descr="Uomo che sorride con la barba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Segnaposto tes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15" name="Sottotito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43" name="Segnaposto tes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45" name="Segnaposto tes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44" name="Segnaposto tes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it-IT"/>
              <a:t>Nome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it-IT"/>
              <a:t>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Contenuto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it-IT"/>
              <a:t>Sottotitolo</a:t>
            </a:r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it-IT"/>
              <a:t>Aggiungere testo, immagini, disegni e video. </a:t>
            </a:r>
          </a:p>
          <a:p>
            <a:pPr rtl="0"/>
            <a:r>
              <a:rPr lang="it-IT"/>
              <a:t>Aggiungere transizioni, animazioni e movimento. </a:t>
            </a:r>
          </a:p>
          <a:p>
            <a:pPr rtl="0"/>
            <a:r>
              <a:rPr lang="it-IT"/>
              <a:t>Salva in OneDrive per accedere alle presentazioni dal computer, dal tablet o dal telefono. 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it-IT"/>
              <a:t>Sottotitolo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it-IT" dirty="0"/>
              <a:t>Apri il riquadro Idee per progetti per applicare trasformazioni immediate alle diapositive. </a:t>
            </a:r>
          </a:p>
          <a:p>
            <a:pPr rtl="0"/>
            <a:r>
              <a:rPr lang="it-IT" dirty="0"/>
              <a:t>Quando avremo idee per i progetti, le mostreremo lì. </a:t>
            </a:r>
          </a:p>
          <a:p>
            <a:pPr rt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22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 err="1"/>
              <a:t>Summary</a:t>
            </a:r>
            <a:endParaRPr lang="it-IT" dirty="0"/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/>
              <a:t>Con PowerPoint puoi creare presentazioni e condividere il lavoro con altre persone, ovunque si trovino. Digitare qui il testo desiderato per iniziare. È anche possibile aggiungere immagini, disegni e video in questo modello. Salva in OneDrive e accedi alle presentazioni dal computer, dal tablet o dal telefono.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it-IT" dirty="0"/>
              <a:t>Thanks</a:t>
            </a:r>
          </a:p>
        </p:txBody>
      </p:sp>
      <p:sp>
        <p:nvSpPr>
          <p:cNvPr id="23" name="Sottotito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it-IT"/>
              <a:t>Nome del relatore</a:t>
            </a:r>
          </a:p>
          <a:p>
            <a:pPr rtl="0"/>
            <a:r>
              <a:rPr lang="it-IT"/>
              <a:t>Indirizzo di posta elettronica</a:t>
            </a:r>
          </a:p>
          <a:p>
            <a:pPr rtl="0"/>
            <a:r>
              <a:rPr lang="it-IT"/>
              <a:t>Indirizzo Web</a:t>
            </a:r>
          </a:p>
        </p:txBody>
      </p:sp>
      <p:pic>
        <p:nvPicPr>
          <p:cNvPr id="27" name="Segnaposto immagine 26" descr="Sfondo digitale punti dati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Segnaposto immagine 32" descr="Sfondo digitale punti dati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888808"/>
            <a:ext cx="4500562" cy="666726"/>
          </a:xfrm>
        </p:spPr>
        <p:txBody>
          <a:bodyPr rtlCol="0"/>
          <a:lstStyle/>
          <a:p>
            <a:pPr rtl="0"/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76" y="2782594"/>
            <a:ext cx="11594592" cy="3279878"/>
          </a:xfrm>
          <a:noFill/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 err="1"/>
              <a:t>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Project Timeline</a:t>
            </a:r>
          </a:p>
        </p:txBody>
      </p:sp>
      <p:graphicFrame>
        <p:nvGraphicFramePr>
          <p:cNvPr id="4" name="Segnaposto contenuto 3" descr="Segnaposto SmartArt della sequenza temporale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6279"/>
              </p:ext>
            </p:extLst>
          </p:nvPr>
        </p:nvGraphicFramePr>
        <p:xfrm>
          <a:off x="550863" y="187928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</a:t>
            </a: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Structures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 err="1"/>
              <a:t>September</a:t>
            </a:r>
            <a:r>
              <a:rPr lang="it-IT" dirty="0"/>
              <a:t> </a:t>
            </a:r>
            <a:r>
              <a:rPr lang="en-GB" dirty="0"/>
              <a:t>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032637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Hash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90564-0CF9-57F5-9CE6-976A0CF1A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856232"/>
            <a:ext cx="6371146" cy="103263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The hash function is implemented with multiplicative modular method with golden ratio: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524F13-B30A-893F-3F4A-92A075DC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49540" y="1746504"/>
            <a:ext cx="4283521" cy="3985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E330CF2-2528-7AD3-A0EE-30526DE60233}"/>
                  </a:ext>
                </a:extLst>
              </p:cNvPr>
              <p:cNvSpPr txBox="1"/>
              <p:nvPr/>
            </p:nvSpPr>
            <p:spPr>
              <a:xfrm>
                <a:off x="550862" y="3025156"/>
                <a:ext cx="6371146" cy="9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𝑔𝑜𝑙𝑑𝑒𝑛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= (√5−1)/2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= 8191</m:t>
                      </m:r>
                    </m:oMath>
                  </m:oMathPara>
                </a14:m>
                <a:endParaRPr lang="it-IT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𝑚𝑜𝑑𝑢𝑙𝑒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)=( 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 dirty="0" err="1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𝑔𝑜𝑙𝑑𝑒𝑛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i="1" dirty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) % </m:t>
                      </m:r>
                      <m:r>
                        <a:rPr lang="en-GB" i="1" smtClean="0">
                          <a:solidFill>
                            <a:schemeClr val="tx1">
                              <a:alpha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𝑚𝑜𝑑𝑢𝑙𝑒</m:t>
                      </m:r>
                    </m:oMath>
                  </m:oMathPara>
                </a14:m>
                <a:endParaRPr lang="en-GB" i="1" dirty="0">
                  <a:solidFill>
                    <a:schemeClr val="tx1">
                      <a:alpha val="6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E330CF2-2528-7AD3-A0EE-30526DE6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" y="3025156"/>
                <a:ext cx="6371146" cy="943976"/>
              </a:xfrm>
              <a:prstGeom prst="rect">
                <a:avLst/>
              </a:prstGeom>
              <a:blipFill>
                <a:blip r:embed="rId5"/>
                <a:stretch>
                  <a:fillRect b="-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3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Heap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90564-0CF9-57F5-9CE6-976A0CF1A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822" y="1943287"/>
            <a:ext cx="5484177" cy="3995650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Implemented as an array of nodes with an additional hash table to improve the searching time.</a:t>
            </a:r>
          </a:p>
          <a:p>
            <a:pPr marL="0" indent="0">
              <a:buNone/>
            </a:pPr>
            <a:r>
              <a:rPr lang="en-US" dirty="0"/>
              <a:t>Used in both parallel and sequential A* to implement the OPEN set.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</p:txBody>
      </p:sp>
      <p:pic>
        <p:nvPicPr>
          <p:cNvPr id="7" name="Immagine 6" descr="Immagine che contiene palla da biliardo, sport&#10;&#10;Descrizione generata automaticamente">
            <a:extLst>
              <a:ext uri="{FF2B5EF4-FFF2-40B4-BE49-F238E27FC236}">
                <a16:creationId xmlns:a16="http://schemas.microsoft.com/office/drawing/2014/main" id="{3E1EE755-D7F0-4FD7-2956-F511AEE90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8484" y="1615440"/>
            <a:ext cx="3731154" cy="4477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7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143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0113"/>
            <a:ext cx="11090274" cy="97472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Queue and Stack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D9C3839-EC60-E674-6B68-ACC276BD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noProof="0" smtClean="0"/>
              <a:pPr rtl="0">
                <a:spcAft>
                  <a:spcPts val="600"/>
                </a:spcAft>
              </a:pPr>
              <a:t>8</a:t>
            </a:fld>
            <a:endParaRPr lang="it-IT" noProof="0"/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0E36E1-EB1E-87EC-3FBB-4CFD72D1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1600393"/>
            <a:ext cx="5435600" cy="1700555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Queue</a:t>
            </a:r>
          </a:p>
          <a:p>
            <a:pPr marL="0" indent="0">
              <a:buNone/>
            </a:pPr>
            <a:r>
              <a:rPr lang="en-GB" dirty="0"/>
              <a:t>FIFO queue implemented with head and tail pointers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EF4C106F-5656-A897-4E36-91DB05067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51688" y="1538801"/>
            <a:ext cx="4618735" cy="1823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Immagine 25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0E47FA19-0759-2CD5-DCC5-4380C5D4B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51687" y="3853590"/>
            <a:ext cx="4618735" cy="1823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Segnaposto contenuto 3">
            <a:extLst>
              <a:ext uri="{FF2B5EF4-FFF2-40B4-BE49-F238E27FC236}">
                <a16:creationId xmlns:a16="http://schemas.microsoft.com/office/drawing/2014/main" id="{9CD660C2-A966-2739-294C-705E49B11BE3}"/>
              </a:ext>
            </a:extLst>
          </p:cNvPr>
          <p:cNvSpPr txBox="1">
            <a:spLocks/>
          </p:cNvSpPr>
          <p:nvPr/>
        </p:nvSpPr>
        <p:spPr>
          <a:xfrm>
            <a:off x="530787" y="3853590"/>
            <a:ext cx="5435600" cy="1700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Stack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LIFO data structure with insertion and extraction from the head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201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843596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Graph</a:t>
            </a:r>
          </a:p>
        </p:txBody>
      </p:sp>
      <p:sp>
        <p:nvSpPr>
          <p:cNvPr id="6" name="Segnaposto numero diapositiva 5" hidden="1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3" name="Rettangolo con un angolo in alto arrotondato e l'altro ritagliato 2">
            <a:extLst>
              <a:ext uri="{FF2B5EF4-FFF2-40B4-BE49-F238E27FC236}">
                <a16:creationId xmlns:a16="http://schemas.microsoft.com/office/drawing/2014/main" id="{D0CD6831-A0E4-E8B4-2994-9E8D3D7794D0}"/>
              </a:ext>
            </a:extLst>
          </p:cNvPr>
          <p:cNvSpPr/>
          <p:nvPr/>
        </p:nvSpPr>
        <p:spPr>
          <a:xfrm>
            <a:off x="7452305" y="2083897"/>
            <a:ext cx="3113020" cy="393783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98179C-99C9-3BC6-E65A-D180A9593591}"/>
              </a:ext>
            </a:extLst>
          </p:cNvPr>
          <p:cNvSpPr txBox="1"/>
          <p:nvPr/>
        </p:nvSpPr>
        <p:spPr>
          <a:xfrm>
            <a:off x="7771285" y="2764086"/>
            <a:ext cx="261369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795821  0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0  0  0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1  0  1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2  0  2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0  1024  14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0  1  39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1  1025  87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 </a:t>
            </a:r>
          </a:p>
          <a:p>
            <a:endParaRPr lang="en-GB" dirty="0">
              <a:solidFill>
                <a:schemeClr val="tx1">
                  <a:alpha val="9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6E7C8C-7DD9-04A9-192C-D9AAECD48C11}"/>
              </a:ext>
            </a:extLst>
          </p:cNvPr>
          <p:cNvSpPr txBox="1"/>
          <p:nvPr/>
        </p:nvSpPr>
        <p:spPr>
          <a:xfrm>
            <a:off x="7600335" y="2148583"/>
            <a:ext cx="29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milan.txt</a:t>
            </a:r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35495E66-DE1F-8A9B-19E6-A82B9D83C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3241" y="1499081"/>
            <a:ext cx="4090568" cy="434109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Astar input file format:</a:t>
            </a:r>
          </a:p>
        </p:txBody>
      </p:sp>
      <p:sp>
        <p:nvSpPr>
          <p:cNvPr id="19" name="Segnaposto contenuto 16">
            <a:extLst>
              <a:ext uri="{FF2B5EF4-FFF2-40B4-BE49-F238E27FC236}">
                <a16:creationId xmlns:a16="http://schemas.microsoft.com/office/drawing/2014/main" id="{21DBB312-C00A-EF43-822B-A7DCC10FA03F}"/>
              </a:ext>
            </a:extLst>
          </p:cNvPr>
          <p:cNvSpPr txBox="1">
            <a:spLocks/>
          </p:cNvSpPr>
          <p:nvPr/>
        </p:nvSpPr>
        <p:spPr>
          <a:xfrm>
            <a:off x="550863" y="1500618"/>
            <a:ext cx="3962160" cy="434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Standard map file format:</a:t>
            </a:r>
          </a:p>
        </p:txBody>
      </p:sp>
      <p:sp>
        <p:nvSpPr>
          <p:cNvPr id="20" name="Rettangolo con un angolo in alto arrotondato e l'altro ritagliato 19">
            <a:extLst>
              <a:ext uri="{FF2B5EF4-FFF2-40B4-BE49-F238E27FC236}">
                <a16:creationId xmlns:a16="http://schemas.microsoft.com/office/drawing/2014/main" id="{3D23BFBE-860F-5028-08DA-90B940F21C79}"/>
              </a:ext>
            </a:extLst>
          </p:cNvPr>
          <p:cNvSpPr/>
          <p:nvPr/>
        </p:nvSpPr>
        <p:spPr>
          <a:xfrm>
            <a:off x="676602" y="2148583"/>
            <a:ext cx="3466783" cy="393783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A6F7CC-B16C-99B8-0661-AD5ABAA4A249}"/>
              </a:ext>
            </a:extLst>
          </p:cNvPr>
          <p:cNvSpPr txBox="1"/>
          <p:nvPr/>
        </p:nvSpPr>
        <p:spPr>
          <a:xfrm>
            <a:off x="1031885" y="2765623"/>
            <a:ext cx="293116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type octile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height 1024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width 1024</a:t>
            </a:r>
          </a:p>
          <a:p>
            <a:r>
              <a:rPr lang="en-US" dirty="0">
                <a:solidFill>
                  <a:schemeClr val="tx1">
                    <a:alpha val="90000"/>
                  </a:schemeClr>
                </a:solidFill>
              </a:rPr>
              <a:t>map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…..@@@@@.....@@.....@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……@@@@.......@@@@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…….……………….@@@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…….…………….@@@@</a:t>
            </a:r>
          </a:p>
          <a:p>
            <a:r>
              <a:rPr lang="en-GB" dirty="0">
                <a:solidFill>
                  <a:schemeClr val="tx1">
                    <a:alpha val="90000"/>
                  </a:schemeClr>
                </a:solidFill>
              </a:rPr>
              <a:t>……..@@@@@@@@@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BA71099-F010-B825-BAF0-0ED72C1D1A05}"/>
              </a:ext>
            </a:extLst>
          </p:cNvPr>
          <p:cNvSpPr txBox="1"/>
          <p:nvPr/>
        </p:nvSpPr>
        <p:spPr>
          <a:xfrm>
            <a:off x="851545" y="2150120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milan.map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19DCE8-0876-16EA-B9D0-D9F6DA0D9170}"/>
              </a:ext>
            </a:extLst>
          </p:cNvPr>
          <p:cNvSpPr txBox="1"/>
          <p:nvPr/>
        </p:nvSpPr>
        <p:spPr>
          <a:xfrm>
            <a:off x="6096000" y="3045608"/>
            <a:ext cx="1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ID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03E90A-0001-C77E-2D4F-C200D551CB0D}"/>
              </a:ext>
            </a:extLst>
          </p:cNvPr>
          <p:cNvSpPr txBox="1"/>
          <p:nvPr/>
        </p:nvSpPr>
        <p:spPr>
          <a:xfrm>
            <a:off x="10170037" y="2525950"/>
            <a:ext cx="174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36F1EA3-03FF-D6F7-B566-161D6AF4C7B5}"/>
              </a:ext>
            </a:extLst>
          </p:cNvPr>
          <p:cNvSpPr txBox="1"/>
          <p:nvPr/>
        </p:nvSpPr>
        <p:spPr>
          <a:xfrm>
            <a:off x="10163183" y="3567471"/>
            <a:ext cx="153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5F78345-DF27-D9C9-9361-DFAEE5A767C8}"/>
              </a:ext>
            </a:extLst>
          </p:cNvPr>
          <p:cNvCxnSpPr>
            <a:cxnSpLocks/>
          </p:cNvCxnSpPr>
          <p:nvPr/>
        </p:nvCxnSpPr>
        <p:spPr>
          <a:xfrm flipH="1">
            <a:off x="7119022" y="3239719"/>
            <a:ext cx="652263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BEDE756-D05E-44CD-3B16-45B0A992C5E4}"/>
              </a:ext>
            </a:extLst>
          </p:cNvPr>
          <p:cNvCxnSpPr>
            <a:cxnSpLocks/>
          </p:cNvCxnSpPr>
          <p:nvPr/>
        </p:nvCxnSpPr>
        <p:spPr>
          <a:xfrm>
            <a:off x="8514735" y="3793443"/>
            <a:ext cx="1610811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BEE33D0-5877-1634-B4A0-296BBA6CAE1A}"/>
              </a:ext>
            </a:extLst>
          </p:cNvPr>
          <p:cNvSpPr txBox="1"/>
          <p:nvPr/>
        </p:nvSpPr>
        <p:spPr>
          <a:xfrm>
            <a:off x="6032318" y="4196592"/>
            <a:ext cx="100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Source node ID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857FDC3-6A8B-88DD-6B55-35C0DB49DB7C}"/>
              </a:ext>
            </a:extLst>
          </p:cNvPr>
          <p:cNvSpPr txBox="1"/>
          <p:nvPr/>
        </p:nvSpPr>
        <p:spPr>
          <a:xfrm>
            <a:off x="5628395" y="5266023"/>
            <a:ext cx="151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Destination node ID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73FFD45-860D-3A60-FF72-4AE03C6E0AD5}"/>
              </a:ext>
            </a:extLst>
          </p:cNvPr>
          <p:cNvCxnSpPr>
            <a:cxnSpLocks/>
          </p:cNvCxnSpPr>
          <p:nvPr/>
        </p:nvCxnSpPr>
        <p:spPr>
          <a:xfrm flipH="1">
            <a:off x="7058867" y="4585363"/>
            <a:ext cx="770550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6FD6021-260C-5680-D3D9-179C0ECE580E}"/>
              </a:ext>
            </a:extLst>
          </p:cNvPr>
          <p:cNvSpPr txBox="1"/>
          <p:nvPr/>
        </p:nvSpPr>
        <p:spPr>
          <a:xfrm>
            <a:off x="10170037" y="4722922"/>
            <a:ext cx="138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Edge weight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940B979-AA79-CF22-083D-C5C47546A91E}"/>
              </a:ext>
            </a:extLst>
          </p:cNvPr>
          <p:cNvCxnSpPr>
            <a:cxnSpLocks/>
          </p:cNvCxnSpPr>
          <p:nvPr/>
        </p:nvCxnSpPr>
        <p:spPr>
          <a:xfrm>
            <a:off x="8919551" y="4886632"/>
            <a:ext cx="1250486" cy="0"/>
          </a:xfrm>
          <a:prstGeom prst="straightConnector1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E8E48E89-DB37-4FFD-8640-CA9C2A061929}"/>
              </a:ext>
            </a:extLst>
          </p:cNvPr>
          <p:cNvSpPr txBox="1"/>
          <p:nvPr/>
        </p:nvSpPr>
        <p:spPr>
          <a:xfrm>
            <a:off x="3436560" y="5711739"/>
            <a:ext cx="18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passable terrain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E7CA95F-BAF0-0E89-1624-D6B31C86C7EB}"/>
              </a:ext>
            </a:extLst>
          </p:cNvPr>
          <p:cNvSpPr txBox="1"/>
          <p:nvPr/>
        </p:nvSpPr>
        <p:spPr>
          <a:xfrm>
            <a:off x="4144782" y="2495223"/>
            <a:ext cx="18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 of bounds </a:t>
            </a:r>
          </a:p>
        </p:txBody>
      </p: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F1BC1CD2-CEED-B007-239F-2CD62530F31C}"/>
              </a:ext>
            </a:extLst>
          </p:cNvPr>
          <p:cNvCxnSpPr>
            <a:cxnSpLocks/>
          </p:cNvCxnSpPr>
          <p:nvPr/>
        </p:nvCxnSpPr>
        <p:spPr>
          <a:xfrm>
            <a:off x="1402954" y="5284243"/>
            <a:ext cx="1994248" cy="662668"/>
          </a:xfrm>
          <a:prstGeom prst="bentConnector3">
            <a:avLst>
              <a:gd name="adj1" fmla="val 204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07B68979-B0F4-2DBC-CFD5-CEC90DFB83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3997" y="3307657"/>
            <a:ext cx="1620339" cy="734136"/>
          </a:xfrm>
          <a:prstGeom prst="bentConnector3">
            <a:avLst>
              <a:gd name="adj1" fmla="val -365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0810F5FF-E051-3170-E6D9-3D8670EA1FF2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7140362" y="5042741"/>
            <a:ext cx="1223237" cy="546447"/>
          </a:xfrm>
          <a:prstGeom prst="bentConnector3">
            <a:avLst>
              <a:gd name="adj1" fmla="val 969"/>
            </a:avLst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FAABD69E-C8D7-9668-B260-FD4E3749CDD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185242" y="2895282"/>
            <a:ext cx="2857860" cy="595541"/>
          </a:xfrm>
          <a:prstGeom prst="bentConnector2">
            <a:avLst/>
          </a:prstGeom>
          <a:ln w="15875">
            <a:solidFill>
              <a:schemeClr val="tx1">
                <a:alpha val="9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ccia a destra 103">
            <a:extLst>
              <a:ext uri="{FF2B5EF4-FFF2-40B4-BE49-F238E27FC236}">
                <a16:creationId xmlns:a16="http://schemas.microsoft.com/office/drawing/2014/main" id="{8D695B8B-CC31-DB24-7B11-6261ABCD3B80}"/>
              </a:ext>
            </a:extLst>
          </p:cNvPr>
          <p:cNvSpPr/>
          <p:nvPr/>
        </p:nvSpPr>
        <p:spPr>
          <a:xfrm>
            <a:off x="4891172" y="3650516"/>
            <a:ext cx="1482914" cy="528128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392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{41B6A3B9-6E42-4BB2-AB02-A99E565BA949}tf33713516_win32</Template>
  <TotalTime>0</TotalTime>
  <Words>710</Words>
  <Application>Microsoft Office PowerPoint</Application>
  <PresentationFormat>Widescreen</PresentationFormat>
  <Paragraphs>239</Paragraphs>
  <Slides>24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Gill Sans MT</vt:lpstr>
      <vt:lpstr>Symbol</vt:lpstr>
      <vt:lpstr>Walbaum Display</vt:lpstr>
      <vt:lpstr>3DFloatVTI</vt:lpstr>
      <vt:lpstr>Parallel A Star</vt:lpstr>
      <vt:lpstr>Contents</vt:lpstr>
      <vt:lpstr>Introduction</vt:lpstr>
      <vt:lpstr>Project Timeline</vt:lpstr>
      <vt:lpstr>Basic Structures</vt:lpstr>
      <vt:lpstr>Hash Table</vt:lpstr>
      <vt:lpstr>Heap</vt:lpstr>
      <vt:lpstr>Queue and Stack</vt:lpstr>
      <vt:lpstr>Graph</vt:lpstr>
      <vt:lpstr>Graph</vt:lpstr>
      <vt:lpstr>Sequential A Star</vt:lpstr>
      <vt:lpstr>Pseudo code</vt:lpstr>
      <vt:lpstr>Parallel A Star</vt:lpstr>
      <vt:lpstr>Title</vt:lpstr>
      <vt:lpstr>Experimental Results</vt:lpstr>
      <vt:lpstr>Grid Milan</vt:lpstr>
      <vt:lpstr>Grid Milan</vt:lpstr>
      <vt:lpstr>Large Map</vt:lpstr>
      <vt:lpstr>Large Map</vt:lpstr>
      <vt:lpstr>Large Map</vt:lpstr>
      <vt:lpstr>Team</vt:lpstr>
      <vt:lpstr>Contenuto </vt:lpstr>
      <vt:lpstr>Summary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 Star</dc:title>
  <dc:creator>ZAMPARUTTI ALESSANDRO</dc:creator>
  <cp:lastModifiedBy>ZAMPARUTTI ALESSANDRO</cp:lastModifiedBy>
  <cp:revision>40</cp:revision>
  <dcterms:created xsi:type="dcterms:W3CDTF">2022-08-29T08:14:10Z</dcterms:created>
  <dcterms:modified xsi:type="dcterms:W3CDTF">2022-08-29T15:26:30Z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