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61" r:id="rId4"/>
    <p:sldId id="260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4F71247-37E5-C749-AD99-E47CFA23F1D0}">
          <p14:sldIdLst>
            <p14:sldId id="256"/>
            <p14:sldId id="262"/>
            <p14:sldId id="261"/>
            <p14:sldId id="260"/>
            <p14:sldId id="263"/>
            <p14:sldId id="25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6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voS81/siAgeco/blob/Lite/docs/analisi.r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lvoS81/siAgeco/blob/Lite/docs/processo.rst#gli-stakeholder" TargetMode="External"/><Relationship Id="rId13" Type="http://schemas.openxmlformats.org/officeDocument/2006/relationships/hyperlink" Target="https://github.com/SalvoS81/siAgeco/blob/Lite/docs/processo.rst#verifica-del-modello" TargetMode="External"/><Relationship Id="rId18" Type="http://schemas.openxmlformats.org/officeDocument/2006/relationships/hyperlink" Target="https://github.com/SalvoS81/siAgeco/blob/Lite/docs/processo.rst#revisioni-del-modello" TargetMode="External"/><Relationship Id="rId3" Type="http://schemas.openxmlformats.org/officeDocument/2006/relationships/hyperlink" Target="https://github.com/SalvoS81/siAgeco/blob/Lite/docs/processo.rst#caratteristiche-del-documento" TargetMode="External"/><Relationship Id="rId7" Type="http://schemas.openxmlformats.org/officeDocument/2006/relationships/hyperlink" Target="https://github.com/SalvoS81/siAgeco/blob/Lite/docs/processo.rst#il-caso-di-studio" TargetMode="External"/><Relationship Id="rId12" Type="http://schemas.openxmlformats.org/officeDocument/2006/relationships/hyperlink" Target="https://github.com/SalvoS81/siAgeco/blob/Lite/docs/processo.rst#il-prototipo" TargetMode="External"/><Relationship Id="rId17" Type="http://schemas.openxmlformats.org/officeDocument/2006/relationships/hyperlink" Target="https://github.com/SalvoS81/siAgeco/blob/Lite/docs/processo.rst#l-analisi-di-fattibilita" TargetMode="External"/><Relationship Id="rId2" Type="http://schemas.openxmlformats.org/officeDocument/2006/relationships/hyperlink" Target="https://github.com/SalvoS81/siAgeco/blob/Lite/docs/processo.rst#introduzione" TargetMode="External"/><Relationship Id="rId16" Type="http://schemas.openxmlformats.org/officeDocument/2006/relationships/hyperlink" Target="https://github.com/SalvoS81/siAgeco/blob/Lite/docs/processo.rst#l-analisi-costi-benefici" TargetMode="External"/><Relationship Id="rId20" Type="http://schemas.openxmlformats.org/officeDocument/2006/relationships/hyperlink" Target="https://github.com/SalvoS81/siAgeco/blob/Lite/docs/processo.rst#glossari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alvoS81/siAgeco/blob/Lite/docs/processo.rst#preambolo" TargetMode="External"/><Relationship Id="rId11" Type="http://schemas.openxmlformats.org/officeDocument/2006/relationships/hyperlink" Target="https://github.com/SalvoS81/siAgeco/blob/Lite/docs/processo.rst#lattivita-di-raccolta-dei-requisiti" TargetMode="External"/><Relationship Id="rId5" Type="http://schemas.openxmlformats.org/officeDocument/2006/relationships/hyperlink" Target="https://github.com/SalvoS81/siAgeco/blob/Lite/docs/processo.rst#descrizione-del-contesto" TargetMode="External"/><Relationship Id="rId15" Type="http://schemas.openxmlformats.org/officeDocument/2006/relationships/hyperlink" Target="https://github.com/SalvoS81/siAgeco/blob/Lite/docs/processo.rst#gli-aspetti-della-produzione" TargetMode="External"/><Relationship Id="rId10" Type="http://schemas.openxmlformats.org/officeDocument/2006/relationships/hyperlink" Target="https://github.com/SalvoS81/siAgeco/blob/Lite/docs/processo.rst#premessa" TargetMode="External"/><Relationship Id="rId19" Type="http://schemas.openxmlformats.org/officeDocument/2006/relationships/hyperlink" Target="https://github.com/SalvoS81/siAgeco/blob/Lite/docs/processo.rst#conclusioni" TargetMode="External"/><Relationship Id="rId4" Type="http://schemas.openxmlformats.org/officeDocument/2006/relationships/hyperlink" Target="https://github.com/SalvoS81/siAgeco/blob/Lite/docs/processo.rst#processo-decisionale" TargetMode="External"/><Relationship Id="rId9" Type="http://schemas.openxmlformats.org/officeDocument/2006/relationships/hyperlink" Target="https://github.com/SalvoS81/siAgeco/blob/Lite/docs/processo.rst#modello-informatizzato" TargetMode="External"/><Relationship Id="rId14" Type="http://schemas.openxmlformats.org/officeDocument/2006/relationships/hyperlink" Target="https://github.com/SalvoS81/siAgeco/blob/Lite/docs/processo.rst#gli-aspetti-funziona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voS81/Documento_di_processo/blob/master/docs/processo.rst" TargetMode="External"/><Relationship Id="rId2" Type="http://schemas.openxmlformats.org/officeDocument/2006/relationships/hyperlink" Target="https://github.com/SalvoS81/Documento_di_proces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3F36D-2D26-864F-A94C-62D44A410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DI PROCESSO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0B0994-3A00-DB45-A524-B32D9313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Introduzione nuovo sistema informatizzato aziendale</a:t>
            </a:r>
          </a:p>
        </p:txBody>
      </p:sp>
    </p:spTree>
    <p:extLst>
      <p:ext uri="{BB962C8B-B14F-4D97-AF65-F5344CB8AC3E}">
        <p14:creationId xmlns:p14="http://schemas.microsoft.com/office/powerpoint/2010/main" val="11472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6E3133-72C6-794F-B432-545D7E2AAB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40639" y="985838"/>
            <a:ext cx="7310723" cy="4886325"/>
          </a:xfrm>
        </p:spPr>
      </p:pic>
    </p:spTree>
    <p:extLst>
      <p:ext uri="{BB962C8B-B14F-4D97-AF65-F5344CB8AC3E}">
        <p14:creationId xmlns:p14="http://schemas.microsoft.com/office/powerpoint/2010/main" val="108490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6CF4B1-C129-EE4B-BF1A-E4386D11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52786"/>
            <a:ext cx="7729728" cy="3352427"/>
          </a:xfrm>
        </p:spPr>
        <p:txBody>
          <a:bodyPr/>
          <a:lstStyle/>
          <a:p>
            <a:r>
              <a:rPr lang="it-IT" dirty="0"/>
              <a:t>Esistono diversi modelli di ciclo di vita del software, per lo più </a:t>
            </a:r>
            <a:r>
              <a:rPr lang="it-IT" u="sng" dirty="0"/>
              <a:t>non standardizzati.</a:t>
            </a:r>
            <a:r>
              <a:rPr lang="it-IT" dirty="0"/>
              <a:t> Infatti in ciascuno di essi </a:t>
            </a:r>
            <a:r>
              <a:rPr lang="it-IT" u="sng" dirty="0"/>
              <a:t>le varie attività assumono un peso più o meno differente</a:t>
            </a:r>
            <a:r>
              <a:rPr lang="it-IT" dirty="0"/>
              <a:t> a seconda anche dei tempi e dei costi di produzione. A ogni modo, in tutti i modelli, l’attività che è imprescindibile per tutte le altre è quella della raccolta dei requisiti.</a:t>
            </a:r>
          </a:p>
          <a:p>
            <a:r>
              <a:rPr lang="it-IT" dirty="0"/>
              <a:t>Quindi per definire il nostro modello informatizzato cominceremo con la </a:t>
            </a:r>
            <a:r>
              <a:rPr lang="it-IT" u="sng" dirty="0"/>
              <a:t>raccolta dei requisit</a:t>
            </a:r>
            <a:r>
              <a:rPr lang="it-IT" dirty="0"/>
              <a:t>i per poi passare alla creazione di un prototipo da sottoporre a verifica.</a:t>
            </a:r>
          </a:p>
          <a:p>
            <a:r>
              <a:rPr lang="it-IT" i="1" dirty="0"/>
              <a:t>Per la produzione del prototipo occorrerà scegliere un ciclo di produzione del software e personalizzarlo secondo le esigenze del processo sin qui definito.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824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817CC-C899-C642-9FF6-8B5DA58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2.2.2 L’Attività di Raccolta dei requisiti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3D4C59-A524-FF48-B66B-D8DFB619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855" y="2609469"/>
            <a:ext cx="9170289" cy="3734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600" dirty="0"/>
              <a:t>Di norma la raccolta e l'analisi dei requisiti è un processo svolto dagli </a:t>
            </a:r>
            <a:r>
              <a:rPr lang="it-IT" sz="2600" u="sng" dirty="0"/>
              <a:t>analisti della azienda terza</a:t>
            </a:r>
            <a:r>
              <a:rPr lang="it-IT" sz="2600" dirty="0"/>
              <a:t> che riceve l'incarico di produrre il software.</a:t>
            </a:r>
          </a:p>
          <a:p>
            <a:pPr marL="0" indent="0">
              <a:buNone/>
            </a:pPr>
            <a:r>
              <a:rPr lang="it-IT" sz="2600" dirty="0"/>
              <a:t>Nel nostro caso specifico è un’attività che faremo inizialmente </a:t>
            </a:r>
            <a:r>
              <a:rPr lang="it-IT" sz="2600" u="sng" dirty="0"/>
              <a:t>in </a:t>
            </a:r>
            <a:r>
              <a:rPr lang="it-IT" sz="2600" u="sng" dirty="0" err="1"/>
              <a:t>house</a:t>
            </a:r>
            <a:r>
              <a:rPr lang="it-IT" sz="2600" dirty="0"/>
              <a:t>, perché da questa e dalle successive analisi dipenderà l'eventualità di esternalizzare la produzione del software.</a:t>
            </a:r>
          </a:p>
          <a:p>
            <a:pPr marL="0" indent="0">
              <a:buNone/>
            </a:pPr>
            <a:r>
              <a:rPr lang="it-IT" sz="2600" dirty="0"/>
              <a:t>Gli scopi dell'analisi dei requisiti si possono riassumere sinteticamente in quanto segue:</a:t>
            </a:r>
          </a:p>
          <a:p>
            <a:r>
              <a:rPr lang="it-IT" sz="2600" dirty="0"/>
              <a:t>Serve a descrivere astrattamente a </a:t>
            </a:r>
            <a:r>
              <a:rPr lang="it-IT" sz="2600" b="1" dirty="0"/>
              <a:t>CHI</a:t>
            </a:r>
            <a:r>
              <a:rPr lang="it-IT" sz="2600" dirty="0"/>
              <a:t> il software dovrebbe permettere di fare </a:t>
            </a:r>
            <a:r>
              <a:rPr lang="it-IT" sz="2600" b="1" dirty="0"/>
              <a:t>COSA</a:t>
            </a:r>
            <a:r>
              <a:rPr lang="it-IT" sz="2600" dirty="0"/>
              <a:t>.</a:t>
            </a:r>
          </a:p>
          <a:p>
            <a:r>
              <a:rPr lang="it-IT" sz="2600" dirty="0"/>
              <a:t>Serve ad individuare il domino e i vincoli che il software dovrebbe rispettare.</a:t>
            </a:r>
          </a:p>
          <a:p>
            <a:r>
              <a:rPr lang="it-IT" sz="2600" dirty="0"/>
              <a:t>Deve permettere di produrre il documento con la "specifica dei requisiti", che è l’insieme delle richieste e dei vincoli contrattuali tra il committente e il produttore ed è anche il punto di partenza per i progettisti e gli sviluppatori.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0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F31FF3-5688-3C45-9BF4-6D0706A1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57276"/>
            <a:ext cx="7729728" cy="4643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4000" b="1" dirty="0"/>
              <a:t>I metodi utilizzati per la raccolta possono essere:</a:t>
            </a:r>
            <a:endParaRPr lang="it-IT" sz="2900" b="1" dirty="0"/>
          </a:p>
          <a:p>
            <a:r>
              <a:rPr lang="it-IT" sz="2900" dirty="0"/>
              <a:t>Interviste, questionari</a:t>
            </a:r>
          </a:p>
          <a:p>
            <a:r>
              <a:rPr lang="it-IT" sz="2900" dirty="0"/>
              <a:t>Studio di documenti che esprimono i requisiti in forma testuale</a:t>
            </a:r>
          </a:p>
          <a:p>
            <a:r>
              <a:rPr lang="it-IT" sz="2900" dirty="0"/>
              <a:t>Osservazione passiva o attiva del processo da modellare</a:t>
            </a:r>
          </a:p>
          <a:p>
            <a:r>
              <a:rPr lang="it-IT" sz="2900" dirty="0"/>
              <a:t>Studio di sistemi software esistenti</a:t>
            </a:r>
          </a:p>
          <a:p>
            <a:r>
              <a:rPr lang="it-IT" sz="2900" dirty="0"/>
              <a:t>Poiché una parte del lavoro di raccolta è stato in già effettuato procederemo alla stesura della prima versione del documento dei requisiti, per poi eventualmente modificarlo con successive verifiche e approfondimenti.</a:t>
            </a:r>
          </a:p>
          <a:p>
            <a:pPr marL="0" indent="0">
              <a:buNone/>
            </a:pPr>
            <a:r>
              <a:rPr lang="it-IT" sz="2900" dirty="0"/>
              <a:t>Il documento si trova a questo indirizzo </a:t>
            </a:r>
            <a:r>
              <a:rPr lang="it-IT" sz="2900" dirty="0">
                <a:hlinkClick r:id="rId2"/>
              </a:rPr>
              <a:t>Documento di Analisi e Specifica</a:t>
            </a:r>
            <a:r>
              <a:rPr lang="it-IT" sz="29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30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DF0CD-0AB9-3345-AEC5-1AA3E40D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97862"/>
            <a:ext cx="7729728" cy="2462276"/>
          </a:xfrm>
        </p:spPr>
        <p:txBody>
          <a:bodyPr/>
          <a:lstStyle/>
          <a:p>
            <a:r>
              <a:rPr lang="it-IT" b="1" dirty="0"/>
              <a:t>2.2.3 Il prototipo</a:t>
            </a:r>
          </a:p>
          <a:p>
            <a:r>
              <a:rPr lang="it-IT" i="1" dirty="0"/>
              <a:t>(in attesa)</a:t>
            </a:r>
            <a:endParaRPr lang="it-IT" dirty="0"/>
          </a:p>
          <a:p>
            <a:r>
              <a:rPr lang="it-IT" b="1" dirty="0"/>
              <a:t>2.3 Verifica del modello</a:t>
            </a:r>
          </a:p>
          <a:p>
            <a:r>
              <a:rPr lang="it-IT" i="1" dirty="0"/>
              <a:t>(in attesa)</a:t>
            </a:r>
            <a:endParaRPr lang="it-IT" dirty="0"/>
          </a:p>
          <a:p>
            <a:r>
              <a:rPr lang="it-IT" b="1" dirty="0"/>
              <a:t>2.3.1 Gli aspetti funzionali</a:t>
            </a:r>
          </a:p>
          <a:p>
            <a:r>
              <a:rPr lang="it-IT" i="1" dirty="0"/>
              <a:t>(in attesa)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1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5D62E-4EF4-A742-B914-ED09C37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2.3.2 Gli aspetti della produzione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71CDE5-EDFE-D943-98B2-60214364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Una delle prime considerazioni che emerge dall'analisi del modello è quella relativa alle dinamiche di produzione dello stesso, nello specifico delle differenze che esistono tra la </a:t>
            </a:r>
            <a:r>
              <a:rPr lang="it-IT" u="sng" dirty="0"/>
              <a:t>produzione in </a:t>
            </a:r>
            <a:r>
              <a:rPr lang="it-IT" u="sng" dirty="0" err="1"/>
              <a:t>house</a:t>
            </a:r>
            <a:r>
              <a:rPr lang="it-IT" u="sng" dirty="0"/>
              <a:t> e la produzione attraverso aziende terze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Ciascun metodo presenta dei </a:t>
            </a:r>
            <a:r>
              <a:rPr lang="it-IT" u="sng" dirty="0"/>
              <a:t>vantaggi e degli svantaggi</a:t>
            </a:r>
            <a:r>
              <a:rPr lang="it-IT" dirty="0"/>
              <a:t>, proveremo ad elencarli di seguito.</a:t>
            </a:r>
          </a:p>
        </p:txBody>
      </p:sp>
    </p:spTree>
    <p:extLst>
      <p:ext uri="{BB962C8B-B14F-4D97-AF65-F5344CB8AC3E}">
        <p14:creationId xmlns:p14="http://schemas.microsoft.com/office/powerpoint/2010/main" val="259162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56990AC-7ACD-F54D-9A49-6AE3D526D39B}"/>
              </a:ext>
            </a:extLst>
          </p:cNvPr>
          <p:cNvSpPr/>
          <p:nvPr/>
        </p:nvSpPr>
        <p:spPr>
          <a:xfrm>
            <a:off x="1521618" y="1166842"/>
            <a:ext cx="91487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24292E"/>
                </a:solidFill>
              </a:rPr>
              <a:t>Produzione in </a:t>
            </a:r>
            <a:r>
              <a:rPr lang="it-IT" sz="2400" b="1" dirty="0">
                <a:solidFill>
                  <a:srgbClr val="24292E"/>
                </a:solidFill>
              </a:rPr>
              <a:t>interna</a:t>
            </a:r>
            <a:r>
              <a:rPr lang="it-IT" sz="2400" dirty="0">
                <a:solidFill>
                  <a:srgbClr val="24292E"/>
                </a:solidFill>
              </a:rPr>
              <a:t>:</a:t>
            </a:r>
          </a:p>
          <a:p>
            <a:r>
              <a:rPr lang="it-IT" sz="2400" b="1" dirty="0">
                <a:solidFill>
                  <a:srgbClr val="24292E"/>
                </a:solidFill>
              </a:rPr>
              <a:t>Contro: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richiesta di personale qualificato, non previsto nell'attuale dominio aziendale.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tempi e costi di produzione non facili da quantificare a priori.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mancanza di garanzia da terzi.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r>
              <a:rPr lang="it-IT" sz="2400" b="1" dirty="0">
                <a:solidFill>
                  <a:srgbClr val="24292E"/>
                </a:solidFill>
              </a:rPr>
              <a:t>Pro: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alta personalizzazione del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ciclo di vita del software personalizzabile, ritmo di produzione gestibile.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costi per aggiornamenti uguali ai costi di manutenzione.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costi potenzialmente inferiori.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b="0" i="0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69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8F73C2F-6E25-384C-97B8-2EE2488D47BA}"/>
              </a:ext>
            </a:extLst>
          </p:cNvPr>
          <p:cNvSpPr/>
          <p:nvPr/>
        </p:nvSpPr>
        <p:spPr>
          <a:xfrm>
            <a:off x="2081213" y="982176"/>
            <a:ext cx="80295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24292E"/>
                </a:solidFill>
              </a:rPr>
              <a:t>Produzione in </a:t>
            </a:r>
            <a:r>
              <a:rPr lang="it-IT" sz="2400" b="1" dirty="0">
                <a:solidFill>
                  <a:srgbClr val="24292E"/>
                </a:solidFill>
              </a:rPr>
              <a:t>esterna</a:t>
            </a:r>
            <a:r>
              <a:rPr lang="it-IT" sz="2400" dirty="0">
                <a:solidFill>
                  <a:srgbClr val="24292E"/>
                </a:solidFill>
              </a:rPr>
              <a:t>:</a:t>
            </a:r>
          </a:p>
          <a:p>
            <a:r>
              <a:rPr lang="it-IT" sz="2400" b="1" dirty="0">
                <a:solidFill>
                  <a:srgbClr val="24292E"/>
                </a:solidFill>
              </a:rPr>
              <a:t>Contro: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personalizzazioni successive a pagamento.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i tempi sono funzione dell'azienda terza.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assistenza e manutenzione a pagamento.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legame con azienda terza, da definire.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costi potenzialmente crescenti.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i="1" dirty="0">
                <a:solidFill>
                  <a:srgbClr val="24292E"/>
                </a:solidFill>
              </a:rPr>
              <a:t>tempi di intervento superiori.</a:t>
            </a:r>
            <a:r>
              <a:rPr lang="it-IT" sz="2400" dirty="0">
                <a:solidFill>
                  <a:srgbClr val="24292E"/>
                </a:solidFill>
              </a:rPr>
              <a:t> </a:t>
            </a:r>
            <a:r>
              <a:rPr lang="it-IT" sz="2400" i="1" dirty="0">
                <a:solidFill>
                  <a:srgbClr val="24292E"/>
                </a:solidFill>
              </a:rPr>
              <a:t>-(?)-</a:t>
            </a:r>
            <a:endParaRPr lang="it-IT" sz="2400" dirty="0">
              <a:solidFill>
                <a:srgbClr val="24292E"/>
              </a:solidFill>
            </a:endParaRPr>
          </a:p>
          <a:p>
            <a:r>
              <a:rPr lang="it-IT" sz="2400" b="1" dirty="0">
                <a:solidFill>
                  <a:srgbClr val="24292E"/>
                </a:solidFill>
              </a:rPr>
              <a:t>Pro:</a:t>
            </a:r>
            <a:endParaRPr lang="it-IT" sz="2400" dirty="0">
              <a:solidFill>
                <a:srgbClr val="24292E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tempi e costi di consegna teoricamente prestabiliti.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assistenza esterna.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4292E"/>
                </a:solidFill>
              </a:rPr>
              <a:t>garanzia da terzi.</a:t>
            </a:r>
          </a:p>
          <a:p>
            <a:r>
              <a:rPr lang="it-IT" sz="2400" dirty="0">
                <a:solidFill>
                  <a:srgbClr val="24292E"/>
                </a:solidFill>
              </a:rPr>
              <a:t>...</a:t>
            </a:r>
            <a:endParaRPr lang="it-IT" sz="2400" b="0" i="0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25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A0924C5-91BC-3948-B4BE-D17FE696C3B7}"/>
              </a:ext>
            </a:extLst>
          </p:cNvPr>
          <p:cNvSpPr/>
          <p:nvPr/>
        </p:nvSpPr>
        <p:spPr>
          <a:xfrm>
            <a:off x="3048000" y="141306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3200" b="1" dirty="0">
                <a:solidFill>
                  <a:srgbClr val="24292E"/>
                </a:solidFill>
              </a:rPr>
              <a:t>2.3.3 L'analisi costi benefici</a:t>
            </a:r>
          </a:p>
          <a:p>
            <a:r>
              <a:rPr lang="it-IT" sz="3200" i="1" dirty="0">
                <a:solidFill>
                  <a:srgbClr val="24292E"/>
                </a:solidFill>
              </a:rPr>
              <a:t>(in attesa)</a:t>
            </a:r>
            <a:endParaRPr lang="it-IT" sz="3200" dirty="0">
              <a:solidFill>
                <a:srgbClr val="24292E"/>
              </a:solidFill>
            </a:endParaRPr>
          </a:p>
          <a:p>
            <a:r>
              <a:rPr lang="it-IT" sz="3200" b="1" dirty="0">
                <a:solidFill>
                  <a:srgbClr val="24292E"/>
                </a:solidFill>
              </a:rPr>
              <a:t>2.3.4 L'analisi di fattibilità</a:t>
            </a:r>
          </a:p>
          <a:p>
            <a:r>
              <a:rPr lang="it-IT" sz="3200" i="1" dirty="0">
                <a:solidFill>
                  <a:srgbClr val="24292E"/>
                </a:solidFill>
              </a:rPr>
              <a:t>(in attesa)</a:t>
            </a:r>
            <a:endParaRPr lang="it-IT" sz="3200" dirty="0">
              <a:solidFill>
                <a:srgbClr val="24292E"/>
              </a:solidFill>
            </a:endParaRPr>
          </a:p>
          <a:p>
            <a:r>
              <a:rPr lang="it-IT" sz="3200" b="1" dirty="0">
                <a:solidFill>
                  <a:srgbClr val="24292E"/>
                </a:solidFill>
              </a:rPr>
              <a:t>2.4 Revisioni del modello</a:t>
            </a:r>
          </a:p>
          <a:p>
            <a:r>
              <a:rPr lang="it-IT" sz="3200" i="1" dirty="0">
                <a:solidFill>
                  <a:srgbClr val="24292E"/>
                </a:solidFill>
              </a:rPr>
              <a:t>(in attesa)</a:t>
            </a:r>
            <a:endParaRPr lang="it-IT" sz="3200" dirty="0">
              <a:solidFill>
                <a:srgbClr val="24292E"/>
              </a:solidFill>
            </a:endParaRPr>
          </a:p>
          <a:p>
            <a:r>
              <a:rPr lang="it-IT" sz="3200" b="1" dirty="0">
                <a:solidFill>
                  <a:srgbClr val="24292E"/>
                </a:solidFill>
              </a:rPr>
              <a:t>2.5 Conclusioni</a:t>
            </a:r>
          </a:p>
          <a:p>
            <a:r>
              <a:rPr lang="it-IT" sz="3200" i="1" dirty="0">
                <a:solidFill>
                  <a:srgbClr val="24292E"/>
                </a:solidFill>
              </a:rPr>
              <a:t>(in attesa)</a:t>
            </a:r>
            <a:endParaRPr lang="it-IT" sz="3200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097C4-C13B-6349-9F79-5880E214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DOCUMENTO DI PROCESSO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86CC4-9DDF-674D-9576-46A3791A3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1 Introduzione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3"/>
              </a:rPr>
              <a:t>1.1 Caratteristiche del documento</a:t>
            </a:r>
            <a:r>
              <a:rPr lang="it-IT" dirty="0">
                <a:hlinkClick r:id="rId4"/>
              </a:rPr>
              <a:t>2 Processo decisionale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5"/>
              </a:rPr>
              <a:t>2.1 Descrizione del contesto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6"/>
              </a:rPr>
              <a:t>2.1.1 Preambolo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7"/>
              </a:rPr>
              <a:t>2.1.2 Il caso di studio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8"/>
              </a:rPr>
              <a:t>2.1.3 Gli Stakeholder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9"/>
              </a:rPr>
              <a:t>2.2 Modello informatizzato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10"/>
              </a:rPr>
              <a:t>2.2.1 Premessa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11"/>
              </a:rPr>
              <a:t>2.2.2 L’Attività di Raccolta dei requisiti</a:t>
            </a:r>
            <a:endParaRPr lang="it-IT" dirty="0"/>
          </a:p>
          <a:p>
            <a:pPr marL="228600" lvl="1" indent="0">
              <a:buNone/>
            </a:pPr>
            <a:r>
              <a:rPr lang="it-IT" u="sng" dirty="0">
                <a:hlinkClick r:id="rId12"/>
              </a:rPr>
              <a:t>2.2.3 Il prototipo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C7824F-68F1-2B4F-A166-C79189F26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13"/>
              </a:rPr>
              <a:t>2.3 Verifica del modello</a:t>
            </a:r>
            <a:endParaRPr lang="it-IT" dirty="0"/>
          </a:p>
          <a:p>
            <a:pPr marL="228600" lvl="1" indent="0">
              <a:buNone/>
            </a:pPr>
            <a:r>
              <a:rPr lang="it-IT" u="sng" dirty="0">
                <a:hlinkClick r:id="rId14"/>
              </a:rPr>
              <a:t>2.3.1 Gli aspetti funzionali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15"/>
              </a:rPr>
              <a:t>2.3.2 Gli aspetti della produzione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16"/>
              </a:rPr>
              <a:t>2.3.3 L'analisi costi benefici</a:t>
            </a:r>
            <a:endParaRPr lang="it-IT" dirty="0"/>
          </a:p>
          <a:p>
            <a:pPr marL="228600" lvl="1" indent="0">
              <a:buNone/>
            </a:pPr>
            <a:r>
              <a:rPr lang="it-IT" dirty="0">
                <a:hlinkClick r:id="rId17"/>
              </a:rPr>
              <a:t>2.3.4 L'analisi di fattibilità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8"/>
              </a:rPr>
              <a:t>2.4 Revisioni del modello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9"/>
              </a:rPr>
              <a:t>2.5 Conclusioni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20"/>
              </a:rPr>
              <a:t>3 Glossario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5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21C4E-2C36-3E44-971A-9F2D5454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 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29BED-072C-4348-B807-9222F88F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993" y="2666618"/>
            <a:ext cx="9256014" cy="3734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200" dirty="0"/>
              <a:t>Questo documento nasce con lo scopo di definire, analizzare e documentare il processo decisionale che stabilisce se e come introdurre in azienda un nuovo sistema informativo.</a:t>
            </a:r>
          </a:p>
          <a:p>
            <a:pPr marL="0" indent="0">
              <a:buNone/>
            </a:pPr>
            <a:r>
              <a:rPr lang="it-IT" sz="1200" b="1" dirty="0"/>
              <a:t>1.1 Caratteristiche del documento</a:t>
            </a:r>
          </a:p>
          <a:p>
            <a:r>
              <a:rPr lang="it-IT" sz="1200" dirty="0"/>
              <a:t>Questo documento avrà </a:t>
            </a:r>
            <a:r>
              <a:rPr lang="it-IT" sz="1200" u="sng" dirty="0"/>
              <a:t>contenuti e struttura dinamici</a:t>
            </a:r>
            <a:r>
              <a:rPr lang="it-IT" sz="1200" dirty="0"/>
              <a:t>, sottoposti quindi a continue revisioni. Per controllare le versioni del documento cosi come avviene nelle fasi di sviluppo dei software più moderni stabiliamo di pubblicare questo documento in un apposito </a:t>
            </a:r>
            <a:r>
              <a:rPr lang="it-IT" sz="1200" u="sng" dirty="0" err="1"/>
              <a:t>repository</a:t>
            </a:r>
            <a:r>
              <a:rPr lang="it-IT" sz="1200" dirty="0"/>
              <a:t> nella piattaforma </a:t>
            </a:r>
            <a:r>
              <a:rPr lang="it-IT" sz="1200" dirty="0" err="1"/>
              <a:t>OpenSource</a:t>
            </a:r>
            <a:r>
              <a:rPr lang="it-IT" sz="1200" dirty="0"/>
              <a:t> </a:t>
            </a:r>
            <a:r>
              <a:rPr lang="it-IT" sz="1200" dirty="0" err="1"/>
              <a:t>GitHub</a:t>
            </a:r>
            <a:r>
              <a:rPr lang="it-IT" sz="1200" dirty="0"/>
              <a:t>. Ciò consentirà integrazioni e correzioni da parte di tutti i soggetti interessati.</a:t>
            </a:r>
          </a:p>
          <a:p>
            <a:r>
              <a:rPr lang="it-IT" sz="1200" dirty="0"/>
              <a:t>Il </a:t>
            </a:r>
            <a:r>
              <a:rPr lang="it-IT" sz="1200" dirty="0" err="1"/>
              <a:t>repository</a:t>
            </a:r>
            <a:r>
              <a:rPr lang="it-IT" sz="1200" dirty="0"/>
              <a:t> è disponibile all’indirizzo: </a:t>
            </a:r>
            <a:r>
              <a:rPr lang="it-IT" sz="1200" dirty="0">
                <a:hlinkClick r:id="rId2"/>
              </a:rPr>
              <a:t>https://github.com/SalvoS81/Documento_di_processo</a:t>
            </a:r>
            <a:endParaRPr lang="it-IT" sz="1200" dirty="0"/>
          </a:p>
          <a:p>
            <a:r>
              <a:rPr lang="it-IT" sz="1200" dirty="0"/>
              <a:t>La versione aggiornata del presente documento è disponibile all'indirizzo: </a:t>
            </a:r>
            <a:r>
              <a:rPr lang="it-IT" sz="1200" dirty="0">
                <a:hlinkClick r:id="rId3"/>
              </a:rPr>
              <a:t>https://github.com/SalvoS81/Documento_di_processo/blob/master/docs/processo.rst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Nel documento verranno utilizzate le seguenti etichette per meglio definire la fase di completezza dell'argomento a cui fanno riferimento.</a:t>
            </a:r>
          </a:p>
          <a:p>
            <a:r>
              <a:rPr lang="it-IT" sz="1200" i="1" dirty="0"/>
              <a:t>(bozza)</a:t>
            </a:r>
            <a:r>
              <a:rPr lang="it-IT" sz="1200" dirty="0"/>
              <a:t>: l'etichetta precede un paragrafo in fase di abbozzo e soggetto a probabili revisioni e integrazioni.</a:t>
            </a:r>
          </a:p>
          <a:p>
            <a:r>
              <a:rPr lang="it-IT" sz="1200" i="1" dirty="0"/>
              <a:t>(in attesa)</a:t>
            </a:r>
            <a:r>
              <a:rPr lang="it-IT" sz="1200" dirty="0"/>
              <a:t>: l'argomento trattato è in attesa di azioni preliminari.</a:t>
            </a:r>
          </a:p>
          <a:p>
            <a:r>
              <a:rPr lang="it-IT" sz="1200" i="1" dirty="0"/>
              <a:t>-(?)-</a:t>
            </a:r>
            <a:r>
              <a:rPr lang="it-IT" sz="1200" dirty="0"/>
              <a:t>: la nozione non è del tutto giustificata o non sono presenti le fonti.</a:t>
            </a:r>
          </a:p>
          <a:p>
            <a:r>
              <a:rPr lang="it-IT" sz="1200" i="1" dirty="0"/>
              <a:t>(continua...)</a:t>
            </a:r>
            <a:r>
              <a:rPr lang="it-IT" sz="1200" dirty="0"/>
              <a:t>: l'argomento non è stato trattato nella sua interezza, pur avendo completato l'analisi.</a:t>
            </a:r>
          </a:p>
        </p:txBody>
      </p:sp>
    </p:spTree>
    <p:extLst>
      <p:ext uri="{BB962C8B-B14F-4D97-AF65-F5344CB8AC3E}">
        <p14:creationId xmlns:p14="http://schemas.microsoft.com/office/powerpoint/2010/main" val="255210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0225D-284B-4049-8C8C-A0A44E2D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 Processo decisionale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1BF9494-B452-494E-9670-0B90BCA4C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0572" y="2638425"/>
            <a:ext cx="2693118" cy="310197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9395-DDE7-F943-8AF0-13486F41D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Per definire il processo decisionale cominceremo con lo scomporre lo stesso in sotto-attività.</a:t>
            </a:r>
          </a:p>
          <a:p>
            <a:pPr marL="0" indent="0">
              <a:buNone/>
            </a:pPr>
            <a:r>
              <a:rPr lang="it-IT" dirty="0"/>
              <a:t>Nella Figura 1 descriviamo il processo con la notazione BPNM, quindi come in altri processi produttivi partiremo da un punto iniziale per giungere ad un punto finale, di seguito ciò che faremo:</a:t>
            </a:r>
          </a:p>
          <a:p>
            <a:r>
              <a:rPr lang="it-IT" dirty="0"/>
              <a:t>Descriveremo il contesto iniziale, individueremo un processo di lavoro tradizionale e descriveremo in sintesi "</a:t>
            </a:r>
            <a:r>
              <a:rPr lang="it-IT" b="1" dirty="0"/>
              <a:t>CHI</a:t>
            </a:r>
            <a:r>
              <a:rPr lang="it-IT" dirty="0"/>
              <a:t> fa </a:t>
            </a:r>
            <a:r>
              <a:rPr lang="it-IT" b="1" dirty="0"/>
              <a:t>COSA</a:t>
            </a:r>
            <a:r>
              <a:rPr lang="it-IT" dirty="0"/>
              <a:t> e </a:t>
            </a:r>
            <a:r>
              <a:rPr lang="it-IT" b="1" dirty="0"/>
              <a:t>COME</a:t>
            </a:r>
            <a:r>
              <a:rPr lang="it-IT" dirty="0"/>
              <a:t>".</a:t>
            </a:r>
          </a:p>
          <a:p>
            <a:r>
              <a:rPr lang="it-IT" dirty="0"/>
              <a:t>Definiremo un modello informatizzato più efficiente e produttivo rispetto al "</a:t>
            </a:r>
            <a:r>
              <a:rPr lang="it-IT" b="1" dirty="0"/>
              <a:t>CHI</a:t>
            </a:r>
            <a:r>
              <a:rPr lang="it-IT" dirty="0"/>
              <a:t> fa </a:t>
            </a:r>
            <a:r>
              <a:rPr lang="it-IT" b="1" dirty="0"/>
              <a:t>COSA</a:t>
            </a:r>
            <a:r>
              <a:rPr lang="it-IT" dirty="0"/>
              <a:t> e </a:t>
            </a:r>
            <a:r>
              <a:rPr lang="it-IT" b="1" dirty="0"/>
              <a:t>COME</a:t>
            </a:r>
            <a:r>
              <a:rPr lang="it-IT" dirty="0"/>
              <a:t>" da contesto iniziale.</a:t>
            </a:r>
          </a:p>
          <a:p>
            <a:r>
              <a:rPr lang="it-IT" dirty="0"/>
              <a:t>Verificheremo se il modello informatizzato è effettivamente più efficiente e produttivo.</a:t>
            </a:r>
          </a:p>
          <a:p>
            <a:r>
              <a:rPr lang="it-IT" dirty="0"/>
              <a:t>Valuteremo eventuali revisioni da apportare al modello informatizzato.</a:t>
            </a:r>
          </a:p>
          <a:p>
            <a:r>
              <a:rPr lang="it-IT" dirty="0"/>
              <a:t>Concluderemo se mantenere il contesto iniziale o sviluppare il modello informatizzato.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8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CF8EC1-F560-8645-8B92-FB28C85A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60" y="0"/>
            <a:ext cx="5954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0A5E3-E9A0-0F43-87E2-C8E74B27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 Processo decisionale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6D860-990B-DC4F-930C-E2A1DF9F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Per definire il processo decisionale cominceremo con lo scomporre lo stesso in sotto-attività.</a:t>
            </a:r>
          </a:p>
          <a:p>
            <a:pPr marL="0" indent="0">
              <a:buNone/>
            </a:pPr>
            <a:r>
              <a:rPr lang="it-IT" dirty="0"/>
              <a:t>Nella Figura 1 descriviamo il processo con la notazione BPNM, quindi come in altri processi produttivi partiremo da un punto iniziale per giungere ad un punto finale, di seguito ciò che faremo:</a:t>
            </a:r>
          </a:p>
          <a:p>
            <a:r>
              <a:rPr lang="it-IT" dirty="0"/>
              <a:t>Descriveremo il contesto iniziale, individueremo un processo di lavoro tradizionale e descriveremo in sintesi "</a:t>
            </a:r>
            <a:r>
              <a:rPr lang="it-IT" b="1" dirty="0"/>
              <a:t>CHI</a:t>
            </a:r>
            <a:r>
              <a:rPr lang="it-IT" dirty="0"/>
              <a:t> fa </a:t>
            </a:r>
            <a:r>
              <a:rPr lang="it-IT" b="1" dirty="0"/>
              <a:t>COSA</a:t>
            </a:r>
            <a:r>
              <a:rPr lang="it-IT" dirty="0"/>
              <a:t> e </a:t>
            </a:r>
            <a:r>
              <a:rPr lang="it-IT" b="1" dirty="0"/>
              <a:t>COME</a:t>
            </a:r>
            <a:r>
              <a:rPr lang="it-IT" dirty="0"/>
              <a:t>".</a:t>
            </a:r>
          </a:p>
          <a:p>
            <a:r>
              <a:rPr lang="it-IT" dirty="0"/>
              <a:t>Definiremo un modello informatizzato più efficiente e produttivo rispetto al "</a:t>
            </a:r>
            <a:r>
              <a:rPr lang="it-IT" b="1" dirty="0"/>
              <a:t>CHI</a:t>
            </a:r>
            <a:r>
              <a:rPr lang="it-IT" dirty="0"/>
              <a:t> fa </a:t>
            </a:r>
            <a:r>
              <a:rPr lang="it-IT" b="1" dirty="0"/>
              <a:t>COSA</a:t>
            </a:r>
            <a:r>
              <a:rPr lang="it-IT" dirty="0"/>
              <a:t> e </a:t>
            </a:r>
            <a:r>
              <a:rPr lang="it-IT" b="1" dirty="0"/>
              <a:t>COME</a:t>
            </a:r>
            <a:r>
              <a:rPr lang="it-IT" dirty="0"/>
              <a:t>" da contesto iniziale.</a:t>
            </a:r>
          </a:p>
          <a:p>
            <a:r>
              <a:rPr lang="it-IT" dirty="0"/>
              <a:t>Verificheremo se il modello informatizzato è effettivamente più efficiente e produttivo.</a:t>
            </a:r>
          </a:p>
          <a:p>
            <a:r>
              <a:rPr lang="it-IT" dirty="0"/>
              <a:t>Valuteremo eventuali revisioni da apportare al modello informatizzato.</a:t>
            </a:r>
          </a:p>
          <a:p>
            <a:r>
              <a:rPr lang="it-IT" dirty="0"/>
              <a:t>Concluderemo se mantenere il contesto iniziale o sviluppare il modello informatizzato.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24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FD029-200F-6241-9B78-52668BA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2.1 Descrizione del contesto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8FBFB-ABAE-784E-8A56-9FE48D6B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0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/>
              <a:t>2.1.1 Preambolo</a:t>
            </a:r>
          </a:p>
          <a:p>
            <a:r>
              <a:rPr lang="it-IT" dirty="0"/>
              <a:t>L’Azienda promotrice del processo è una storica </a:t>
            </a:r>
            <a:r>
              <a:rPr lang="it-IT" u="sng" dirty="0"/>
              <a:t>società di trasporto pubblico locale </a:t>
            </a:r>
            <a:r>
              <a:rPr lang="it-IT" dirty="0"/>
              <a:t>di diritto privato interamente a controllo pubblico.</a:t>
            </a:r>
          </a:p>
          <a:p>
            <a:r>
              <a:rPr lang="it-IT" dirty="0"/>
              <a:t>La divisione aziendale oggetto del sistema informativo è quella incaricata della produzione del servizio di linea; denominata secondo la contrattazione collettiva di settore </a:t>
            </a:r>
            <a:r>
              <a:rPr lang="it-IT" u="sng" dirty="0"/>
              <a:t>“Area operativa Esercizio: Sezione Automobilistico, filoviario e tranviario”.</a:t>
            </a:r>
          </a:p>
          <a:p>
            <a:r>
              <a:rPr lang="it-IT" dirty="0"/>
              <a:t>Obiettivo principale della suddetta divisione è quello di mettere su strada bus e conducenti per fornire il servizio di linea urbano.</a:t>
            </a:r>
          </a:p>
          <a:p>
            <a:pPr marL="0" indent="0">
              <a:buNone/>
            </a:pPr>
            <a:r>
              <a:rPr lang="it-IT" b="1" dirty="0"/>
              <a:t>2.1.2 Il caso di studio</a:t>
            </a:r>
          </a:p>
          <a:p>
            <a:r>
              <a:rPr lang="it-IT" dirty="0"/>
              <a:t>Per gestire </a:t>
            </a:r>
            <a:r>
              <a:rPr lang="it-IT" u="sng" dirty="0"/>
              <a:t>il servizio di linea </a:t>
            </a:r>
            <a:r>
              <a:rPr lang="it-IT" dirty="0"/>
              <a:t>urbano gli impiegati del reparto fanno un uso quasi esclusivo di </a:t>
            </a:r>
            <a:r>
              <a:rPr lang="it-IT" u="sng" dirty="0"/>
              <a:t>prestampati cartacei</a:t>
            </a:r>
            <a:r>
              <a:rPr lang="it-IT" dirty="0"/>
              <a:t>. La riassegnazione del personale, le registrazioni di inizio lavoro, fine lavoro, cambi e assenze vengono gestite con mezzi tradizionali, per lo più comunicazioni verbali e cartacee. Ciò comporta </a:t>
            </a:r>
            <a:r>
              <a:rPr lang="it-IT" u="sng" dirty="0"/>
              <a:t>numerose interazioni per gli addetti alla gestione del personale </a:t>
            </a:r>
            <a:r>
              <a:rPr lang="it-IT" dirty="0"/>
              <a:t>e dei mezzi, con diverse conseguenze sul piano dell’efficienza e della produttività.</a:t>
            </a:r>
          </a:p>
          <a:p>
            <a:r>
              <a:rPr lang="it-IT" dirty="0"/>
              <a:t>Può capitare ad esempio che, pur essendo dotato di un moderno sistema di radiolocalizzazione dei mezzi, lo stesso settore non riesca a dare una rappresentazione coerente dei mezzi su strada, ciò capita quando la catena di comunicazione tra le diverse parti si interrompe.</a:t>
            </a:r>
          </a:p>
          <a:p>
            <a:r>
              <a:rPr lang="it-IT" dirty="0"/>
              <a:t>Inoltre per </a:t>
            </a:r>
            <a:r>
              <a:rPr lang="it-IT" u="sng" dirty="0"/>
              <a:t>i manager </a:t>
            </a:r>
            <a:r>
              <a:rPr lang="it-IT" dirty="0"/>
              <a:t>l’accesso ai </a:t>
            </a:r>
            <a:r>
              <a:rPr lang="it-IT" u="sng" dirty="0"/>
              <a:t>dati aggregati </a:t>
            </a:r>
            <a:r>
              <a:rPr lang="it-IT" dirty="0"/>
              <a:t>sull’efficienza e sulla produzione non è mai in tempo reale né tanto meno di immediata visualizzazione.</a:t>
            </a:r>
          </a:p>
        </p:txBody>
      </p:sp>
    </p:spTree>
    <p:extLst>
      <p:ext uri="{BB962C8B-B14F-4D97-AF65-F5344CB8AC3E}">
        <p14:creationId xmlns:p14="http://schemas.microsoft.com/office/powerpoint/2010/main" val="309406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C09-F116-CC4F-8D3E-C8074BA0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2.1.3 Gli Stakeholder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A875B-8AA0-2743-A23C-A7AFA53C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24" y="2523744"/>
            <a:ext cx="9441752" cy="3905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400" i="1" dirty="0"/>
              <a:t>(bozza)</a:t>
            </a:r>
            <a:endParaRPr lang="it-IT" sz="1400" dirty="0"/>
          </a:p>
          <a:p>
            <a:pPr marL="0" indent="0">
              <a:buNone/>
            </a:pPr>
            <a:r>
              <a:rPr lang="it-IT" sz="1400" dirty="0"/>
              <a:t>Dal contesto cosi descritto e per le successive attività che andremo a svolgere possiamo dedurre i soggetti interessati dal processo.</a:t>
            </a:r>
          </a:p>
          <a:p>
            <a:r>
              <a:rPr lang="it-IT" sz="1400" u="sng" dirty="0"/>
              <a:t>Gli utenti del sistema:</a:t>
            </a:r>
          </a:p>
          <a:p>
            <a:pPr lvl="1"/>
            <a:r>
              <a:rPr lang="it-IT" sz="1300" b="1" dirty="0"/>
              <a:t>I graduati</a:t>
            </a:r>
            <a:r>
              <a:rPr lang="it-IT" sz="1300" dirty="0"/>
              <a:t>: Devono poter gestire il servizio ed il personale attraverso il sistema informativo.</a:t>
            </a:r>
          </a:p>
          <a:p>
            <a:pPr lvl="1"/>
            <a:r>
              <a:rPr lang="it-IT" sz="1300" b="1" dirty="0"/>
              <a:t>I coordinatori e i manager: </a:t>
            </a:r>
            <a:r>
              <a:rPr lang="it-IT" sz="1300" dirty="0"/>
              <a:t>Devono poter accedere ai report sulla posizione e in generale ai dati aggregati sul servizio.</a:t>
            </a:r>
          </a:p>
          <a:p>
            <a:pPr lvl="1"/>
            <a:r>
              <a:rPr lang="it-IT" sz="1300" b="1" dirty="0"/>
              <a:t>I conducenti: </a:t>
            </a:r>
            <a:r>
              <a:rPr lang="it-IT" sz="1300" dirty="0"/>
              <a:t>Negli eventuali sviluppi successivi potrebbero poter visionare la loro turnazione e il loro monte ore.</a:t>
            </a:r>
          </a:p>
          <a:p>
            <a:pPr lvl="1"/>
            <a:r>
              <a:rPr lang="it-IT" sz="1300" b="1" dirty="0"/>
              <a:t>L'ufficio paga: </a:t>
            </a:r>
            <a:r>
              <a:rPr lang="it-IT" sz="1300" dirty="0"/>
              <a:t>Devono poter visionare i turni effettivi svolti dai conducenti.</a:t>
            </a:r>
          </a:p>
          <a:p>
            <a:r>
              <a:rPr lang="it-IT" sz="1400" u="sng" dirty="0"/>
              <a:t>Gli sviluppatori:</a:t>
            </a:r>
          </a:p>
          <a:p>
            <a:pPr lvl="1"/>
            <a:r>
              <a:rPr lang="it-IT" sz="1300" dirty="0"/>
              <a:t>Devono poter progettare, sviluppare, collaudare il sistema, potrebbero essere sia soggetti interni che esterni all'azienda.</a:t>
            </a:r>
          </a:p>
          <a:p>
            <a:r>
              <a:rPr lang="it-IT" sz="1400" u="sng" dirty="0"/>
              <a:t>I manutentori del sistema:</a:t>
            </a:r>
          </a:p>
          <a:p>
            <a:pPr lvl="1"/>
            <a:r>
              <a:rPr lang="it-IT" sz="1300" dirty="0"/>
              <a:t>Devono poter mantenere e salvaguardare il sistema, devono poter fornire assistenza agli utenti.</a:t>
            </a:r>
          </a:p>
          <a:p>
            <a:r>
              <a:rPr lang="it-IT" sz="1400" u="sng" dirty="0"/>
              <a:t>Altri fondamentali: </a:t>
            </a:r>
            <a:r>
              <a:rPr lang="it-IT" sz="1400" dirty="0"/>
              <a:t>- I manager incaricati delle decisione inerenti lo sviluppo e l'adozione del sistema. - L'eventuale società terza incaricata dello sviluppo del software finale.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1106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620AE04-F1DD-424E-A3F2-2A1A3197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2.2 Modello informatizzato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CD258-C307-9E43-8D7D-A2E82D4B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2.2.1 Premessa</a:t>
            </a:r>
          </a:p>
          <a:p>
            <a:r>
              <a:rPr lang="it-IT" dirty="0"/>
              <a:t>La produzione di software in quando attività umana altamente complessa, è soggetta ad ingegnerizzazione.</a:t>
            </a:r>
          </a:p>
          <a:p>
            <a:r>
              <a:rPr lang="it-IT" dirty="0"/>
              <a:t>Nell'ingegneria del software l'insieme delle attività utilizzate per la produzione di un software vengono raggruppati sotto la definizione di </a:t>
            </a:r>
            <a:r>
              <a:rPr lang="it-IT" u="sng" dirty="0"/>
              <a:t>ciclo di vita del software</a:t>
            </a:r>
            <a:r>
              <a:rPr lang="it-IT" dirty="0"/>
              <a:t>.</a:t>
            </a:r>
          </a:p>
          <a:p>
            <a:r>
              <a:rPr lang="it-IT" dirty="0"/>
              <a:t>Un esempio tipico di ciclo di vita del software potrebbe essere quello riportato in Figura 2.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3299907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75</TotalTime>
  <Words>1614</Words>
  <Application>Microsoft Macintosh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Pacco</vt:lpstr>
      <vt:lpstr>analisi DI PROCESSO</vt:lpstr>
      <vt:lpstr>DOCUMENTO DI PROCESSO</vt:lpstr>
      <vt:lpstr>1 Introduzione</vt:lpstr>
      <vt:lpstr>2 Processo decisionale</vt:lpstr>
      <vt:lpstr>Presentazione standard di PowerPoint</vt:lpstr>
      <vt:lpstr>2 Processo decisionale</vt:lpstr>
      <vt:lpstr>2.1 Descrizione del contesto</vt:lpstr>
      <vt:lpstr>2.1.3 Gli Stakeholder</vt:lpstr>
      <vt:lpstr>2.2 Modello informatizzato</vt:lpstr>
      <vt:lpstr>Presentazione standard di PowerPoint</vt:lpstr>
      <vt:lpstr>Presentazione standard di PowerPoint</vt:lpstr>
      <vt:lpstr>2.2.2 L’Attività di Raccolta dei requisiti</vt:lpstr>
      <vt:lpstr>Presentazione standard di PowerPoint</vt:lpstr>
      <vt:lpstr>Presentazione standard di PowerPoint</vt:lpstr>
      <vt:lpstr>2.3.2 Gli aspetti della produzione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PROCESSO</dc:title>
  <dc:creator>Salvo Sicali</dc:creator>
  <cp:lastModifiedBy>Salvo Sicali</cp:lastModifiedBy>
  <cp:revision>7</cp:revision>
  <dcterms:created xsi:type="dcterms:W3CDTF">2021-04-07T06:57:20Z</dcterms:created>
  <dcterms:modified xsi:type="dcterms:W3CDTF">2021-04-07T08:12:21Z</dcterms:modified>
</cp:coreProperties>
</file>