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A00D-1560-493A-B5F7-4FE8A79769EF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1F2DB-98F0-4EE5-8D1E-372EC1C31122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Scalabilità</a:t>
            </a:r>
            <a:r>
              <a:rPr lang="it-IT" baseline="0" dirty="0" smtClean="0"/>
              <a:t> per partizionamento (scale </a:t>
            </a:r>
            <a:r>
              <a:rPr lang="it-IT" baseline="0" dirty="0" err="1" smtClean="0"/>
              <a:t>cube</a:t>
            </a:r>
            <a:r>
              <a:rPr lang="it-IT" baseline="0" dirty="0" smtClean="0"/>
              <a:t> -&gt; asse Z)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1F2DB-98F0-4EE5-8D1E-372EC1C31122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Rettango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8D4F91C-58D0-4896-BD43-A96C01D58879}" type="datetimeFigureOut">
              <a:rPr lang="it-IT" smtClean="0"/>
              <a:pPr/>
              <a:t>07/02/2023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 smtClean="0"/>
              <a:t>Progetto DSBD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8728" y="2428868"/>
            <a:ext cx="7406640" cy="2857520"/>
          </a:xfrm>
        </p:spPr>
        <p:txBody>
          <a:bodyPr>
            <a:normAutofit fontScale="92500" lnSpcReduction="10000"/>
          </a:bodyPr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Anno: 2022-2023</a:t>
            </a:r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A cura di</a:t>
            </a:r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Luca </a:t>
            </a:r>
            <a:r>
              <a:rPr lang="it-IT" dirty="0" err="1" smtClean="0"/>
              <a:t>Cirrone</a:t>
            </a:r>
            <a:r>
              <a:rPr lang="it-IT" dirty="0" smtClean="0"/>
              <a:t> e Salvatore </a:t>
            </a:r>
            <a:r>
              <a:rPr lang="it-IT" dirty="0" err="1" smtClean="0"/>
              <a:t>Scandura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Consumer Group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Tale </a:t>
            </a:r>
            <a:r>
              <a:rPr lang="it-IT" dirty="0" err="1" smtClean="0"/>
              <a:t>microservizio</a:t>
            </a:r>
            <a:r>
              <a:rPr lang="it-IT" dirty="0" smtClean="0"/>
              <a:t> espone le seguenti funzionalità:</a:t>
            </a:r>
          </a:p>
          <a:p>
            <a:pPr lvl="1"/>
            <a:r>
              <a:rPr lang="it-IT" dirty="0" smtClean="0"/>
              <a:t>Prelievo dei dati dal broker di messaggi Kafka</a:t>
            </a:r>
          </a:p>
          <a:p>
            <a:pPr lvl="1"/>
            <a:r>
              <a:rPr lang="it-IT" dirty="0" smtClean="0"/>
              <a:t>Memorizzazione dei dati in un database </a:t>
            </a:r>
            <a:r>
              <a:rPr lang="it-IT" dirty="0" err="1" smtClean="0"/>
              <a:t>MySql</a:t>
            </a:r>
            <a:endParaRPr lang="it-IT" dirty="0" smtClean="0"/>
          </a:p>
          <a:p>
            <a:r>
              <a:rPr lang="it-IT" dirty="0" smtClean="0"/>
              <a:t>Viene avviato un Consumer Group con </a:t>
            </a:r>
            <a:r>
              <a:rPr lang="it-IT" dirty="0" err="1" smtClean="0"/>
              <a:t>group.id</a:t>
            </a:r>
            <a:r>
              <a:rPr lang="it-IT" dirty="0" smtClean="0"/>
              <a:t> “</a:t>
            </a:r>
            <a:r>
              <a:rPr lang="it-IT" dirty="0" err="1" smtClean="0"/>
              <a:t>mygroup</a:t>
            </a:r>
            <a:r>
              <a:rPr lang="it-IT" dirty="0" smtClean="0"/>
              <a:t>” con 3 Consumer</a:t>
            </a:r>
          </a:p>
          <a:p>
            <a:r>
              <a:rPr lang="it-IT" dirty="0" smtClean="0"/>
              <a:t>Ciascuno di essi ha la responsabilità di prelevare i dati dalle varie partizioni</a:t>
            </a:r>
          </a:p>
          <a:p>
            <a:pPr>
              <a:buNone/>
            </a:pPr>
            <a:r>
              <a:rPr lang="it-IT" sz="2200" dirty="0" smtClean="0"/>
              <a:t>Nota:  i consumer vengono assegnati a ciascuna partizione dal   	Consumer Group </a:t>
            </a:r>
            <a:r>
              <a:rPr lang="it-IT" sz="2200" dirty="0" err="1" smtClean="0"/>
              <a:t>Coordinator</a:t>
            </a:r>
            <a:endParaRPr lang="it-IT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Consumer Group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3857620" y="1857364"/>
            <a:ext cx="207170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Consumer Group</a:t>
            </a:r>
          </a:p>
        </p:txBody>
      </p:sp>
      <p:sp>
        <p:nvSpPr>
          <p:cNvPr id="6" name="Rettangolo 5"/>
          <p:cNvSpPr/>
          <p:nvPr/>
        </p:nvSpPr>
        <p:spPr>
          <a:xfrm>
            <a:off x="1285852" y="1857364"/>
            <a:ext cx="192882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Broker Kafka</a:t>
            </a:r>
          </a:p>
        </p:txBody>
      </p:sp>
      <p:sp>
        <p:nvSpPr>
          <p:cNvPr id="8" name="Rettangolo 7"/>
          <p:cNvSpPr/>
          <p:nvPr/>
        </p:nvSpPr>
        <p:spPr>
          <a:xfrm>
            <a:off x="1285852" y="2357430"/>
            <a:ext cx="1928826" cy="2857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428728" y="2571744"/>
            <a:ext cx="1643074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Partizione 0</a:t>
            </a: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metadati</a:t>
            </a:r>
          </a:p>
        </p:txBody>
      </p:sp>
      <p:sp>
        <p:nvSpPr>
          <p:cNvPr id="10" name="Rettangolo 9"/>
          <p:cNvSpPr/>
          <p:nvPr/>
        </p:nvSpPr>
        <p:spPr>
          <a:xfrm>
            <a:off x="1428728" y="4286256"/>
            <a:ext cx="1643074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Partizione 2</a:t>
            </a: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predizioni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1428728" y="3429000"/>
            <a:ext cx="1643074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Partizione 1</a:t>
            </a: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statistiche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4143372" y="2500306"/>
            <a:ext cx="150019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Consumer 0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857620" y="2357430"/>
            <a:ext cx="2071702" cy="285752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143372" y="3357562"/>
            <a:ext cx="150019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4143372" y="4214818"/>
            <a:ext cx="150019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Consumer 2</a:t>
            </a:r>
          </a:p>
        </p:txBody>
      </p:sp>
      <p:cxnSp>
        <p:nvCxnSpPr>
          <p:cNvPr id="25" name="Connettore 2 24"/>
          <p:cNvCxnSpPr>
            <a:stCxn id="20" idx="1"/>
            <a:endCxn id="11" idx="3"/>
          </p:cNvCxnSpPr>
          <p:nvPr/>
        </p:nvCxnSpPr>
        <p:spPr>
          <a:xfrm rot="10800000" flipV="1">
            <a:off x="3071802" y="3643314"/>
            <a:ext cx="1071570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21" idx="1"/>
            <a:endCxn id="10" idx="3"/>
          </p:cNvCxnSpPr>
          <p:nvPr/>
        </p:nvCxnSpPr>
        <p:spPr>
          <a:xfrm rot="10800000" flipV="1">
            <a:off x="3071802" y="4500570"/>
            <a:ext cx="1071570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endCxn id="9" idx="3"/>
          </p:cNvCxnSpPr>
          <p:nvPr/>
        </p:nvCxnSpPr>
        <p:spPr>
          <a:xfrm rot="10800000" flipV="1">
            <a:off x="3071802" y="2786058"/>
            <a:ext cx="1071570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2643182"/>
            <a:ext cx="12287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5" name="Connettore 2 34"/>
          <p:cNvCxnSpPr>
            <a:stCxn id="20" idx="3"/>
            <a:endCxn id="1026" idx="1"/>
          </p:cNvCxnSpPr>
          <p:nvPr/>
        </p:nvCxnSpPr>
        <p:spPr>
          <a:xfrm flipV="1">
            <a:off x="5643570" y="3352795"/>
            <a:ext cx="1500198" cy="290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1" idx="3"/>
            <a:endCxn id="1026" idx="1"/>
          </p:cNvCxnSpPr>
          <p:nvPr/>
        </p:nvCxnSpPr>
        <p:spPr>
          <a:xfrm flipV="1">
            <a:off x="5643570" y="3352795"/>
            <a:ext cx="1500198" cy="1147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endCxn id="1026" idx="1"/>
          </p:cNvCxnSpPr>
          <p:nvPr/>
        </p:nvCxnSpPr>
        <p:spPr>
          <a:xfrm>
            <a:off x="5643570" y="2786058"/>
            <a:ext cx="1500198" cy="566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7143768" y="200024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Database </a:t>
            </a:r>
            <a:r>
              <a:rPr lang="it-IT" b="1" dirty="0" err="1" smtClean="0"/>
              <a:t>MySql</a:t>
            </a:r>
            <a:endParaRPr lang="it-IT" b="1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1044282" y="5288340"/>
            <a:ext cx="80997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Ciascun Consumer del Consumer Group esegue all’interno del medesimo processo, in un</a:t>
            </a:r>
          </a:p>
          <a:p>
            <a:r>
              <a:rPr lang="it-IT" sz="1600" dirty="0" err="1" smtClean="0"/>
              <a:t>thread</a:t>
            </a:r>
            <a:r>
              <a:rPr lang="it-IT" sz="1600" dirty="0" smtClean="0"/>
              <a:t> separato,  la stessa funzione. </a:t>
            </a:r>
          </a:p>
          <a:p>
            <a:r>
              <a:rPr lang="it-IT" sz="1600" dirty="0" smtClean="0"/>
              <a:t>Il database </a:t>
            </a:r>
            <a:r>
              <a:rPr lang="it-IT" sz="1600" dirty="0" err="1" smtClean="0"/>
              <a:t>MySql</a:t>
            </a:r>
            <a:r>
              <a:rPr lang="it-IT" sz="1600" dirty="0" smtClean="0"/>
              <a:t> è accessibile solo dall’interno della rete dei container “ragnatela” specificando</a:t>
            </a:r>
          </a:p>
          <a:p>
            <a:r>
              <a:rPr lang="it-IT" sz="1600" dirty="0" smtClean="0"/>
              <a:t>nei parametri di configurazione della connessione al db: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 </a:t>
            </a:r>
            <a:r>
              <a:rPr lang="it-IT" sz="1600" dirty="0" err="1" smtClean="0"/>
              <a:t>host</a:t>
            </a:r>
            <a:r>
              <a:rPr lang="it-IT" sz="1600" dirty="0" smtClean="0"/>
              <a:t> (nome del container): </a:t>
            </a:r>
            <a:r>
              <a:rPr lang="it-IT" sz="1600" dirty="0" err="1" smtClean="0"/>
              <a:t>mysqldb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interna del servizio: 3306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Retrieval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Tale </a:t>
            </a:r>
            <a:r>
              <a:rPr lang="it-IT" dirty="0" err="1" smtClean="0"/>
              <a:t>microservizio</a:t>
            </a:r>
            <a:r>
              <a:rPr lang="it-IT" dirty="0" smtClean="0"/>
              <a:t> offre un’interfaccia REST che permette di estrarre i dati dal database ed esporli all’utente con le seguenti </a:t>
            </a:r>
            <a:r>
              <a:rPr lang="it-IT" dirty="0" err="1" smtClean="0"/>
              <a:t>query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:5000/</a:t>
            </a:r>
            <a:r>
              <a:rPr lang="it-IT" dirty="0" err="1" smtClean="0"/>
              <a:t>metrics</a:t>
            </a:r>
            <a:r>
              <a:rPr lang="it-IT" dirty="0" smtClean="0"/>
              <a:t>/</a:t>
            </a:r>
            <a:r>
              <a:rPr lang="it-IT" dirty="0" err="1" smtClean="0"/>
              <a:t>all</a:t>
            </a:r>
            <a:endParaRPr lang="it-IT" dirty="0" smtClean="0"/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:5000/</a:t>
            </a:r>
            <a:r>
              <a:rPr lang="it-IT" dirty="0" err="1" smtClean="0"/>
              <a:t>metrics</a:t>
            </a:r>
            <a:r>
              <a:rPr lang="it-IT" dirty="0" smtClean="0"/>
              <a:t>/metadati</a:t>
            </a:r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:5000/</a:t>
            </a:r>
            <a:r>
              <a:rPr lang="it-IT" dirty="0" err="1" smtClean="0"/>
              <a:t>metrics</a:t>
            </a:r>
            <a:r>
              <a:rPr lang="it-IT" dirty="0" smtClean="0"/>
              <a:t>/</a:t>
            </a:r>
            <a:r>
              <a:rPr lang="it-IT" dirty="0" err="1" smtClean="0"/>
              <a:t>statistics</a:t>
            </a:r>
            <a:endParaRPr lang="it-IT" dirty="0" smtClean="0"/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:5000/</a:t>
            </a:r>
            <a:r>
              <a:rPr lang="it-IT" dirty="0" err="1" smtClean="0"/>
              <a:t>metrics</a:t>
            </a:r>
            <a:r>
              <a:rPr lang="it-IT" dirty="0" smtClean="0"/>
              <a:t>/</a:t>
            </a:r>
            <a:r>
              <a:rPr lang="it-IT" dirty="0" err="1" smtClean="0"/>
              <a:t>predictions</a:t>
            </a: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1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Retrieval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714480" y="1428736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Retrieval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285860"/>
            <a:ext cx="12287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sellaDiTesto 5"/>
          <p:cNvSpPr txBox="1"/>
          <p:nvPr/>
        </p:nvSpPr>
        <p:spPr>
          <a:xfrm>
            <a:off x="6286512" y="57148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Database </a:t>
            </a:r>
            <a:r>
              <a:rPr lang="it-IT" b="1" dirty="0" err="1" smtClean="0"/>
              <a:t>MySql</a:t>
            </a:r>
            <a:endParaRPr lang="it-IT" b="1" dirty="0"/>
          </a:p>
        </p:txBody>
      </p:sp>
      <p:cxnSp>
        <p:nvCxnSpPr>
          <p:cNvPr id="8" name="Connettore 2 7"/>
          <p:cNvCxnSpPr>
            <a:stCxn id="4" idx="3"/>
            <a:endCxn id="5" idx="1"/>
          </p:cNvCxnSpPr>
          <p:nvPr/>
        </p:nvCxnSpPr>
        <p:spPr>
          <a:xfrm flipV="1">
            <a:off x="3643306" y="1995473"/>
            <a:ext cx="2786082" cy="4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142976" y="4786322"/>
            <a:ext cx="7846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microservizio</a:t>
            </a:r>
            <a:r>
              <a:rPr lang="it-IT" dirty="0" smtClean="0"/>
              <a:t> </a:t>
            </a:r>
            <a:r>
              <a:rPr lang="it-IT" dirty="0" err="1" smtClean="0"/>
              <a:t>Retrieval</a:t>
            </a:r>
            <a:r>
              <a:rPr lang="it-IT" dirty="0" smtClean="0"/>
              <a:t> accede al database sfruttando la rete interna “ragnatela”</a:t>
            </a:r>
          </a:p>
          <a:p>
            <a:r>
              <a:rPr lang="it-IT" dirty="0" smtClean="0"/>
              <a:t>specificando nei parametri di configurazione della connessione al db:</a:t>
            </a:r>
          </a:p>
          <a:p>
            <a:pPr>
              <a:buFont typeface="Arial" pitchFamily="34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host</a:t>
            </a:r>
            <a:r>
              <a:rPr lang="it-IT" dirty="0" smtClean="0"/>
              <a:t> (nome del container): </a:t>
            </a:r>
            <a:r>
              <a:rPr lang="it-IT" dirty="0" err="1" smtClean="0"/>
              <a:t>mysqldb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porta interna: 3306</a:t>
            </a:r>
          </a:p>
          <a:p>
            <a:r>
              <a:rPr lang="it-IT" dirty="0" smtClean="0"/>
              <a:t>Tale </a:t>
            </a:r>
            <a:r>
              <a:rPr lang="it-IT" dirty="0" err="1" smtClean="0"/>
              <a:t>microservizio</a:t>
            </a:r>
            <a:r>
              <a:rPr lang="it-IT" dirty="0" smtClean="0"/>
              <a:t> inoltre effettua un </a:t>
            </a:r>
            <a:r>
              <a:rPr lang="it-IT" dirty="0" err="1" smtClean="0"/>
              <a:t>port-mapping</a:t>
            </a:r>
            <a:r>
              <a:rPr lang="it-IT" dirty="0" smtClean="0"/>
              <a:t> con il quale espone all’esterno</a:t>
            </a:r>
          </a:p>
          <a:p>
            <a:r>
              <a:rPr lang="it-IT" dirty="0"/>
              <a:t>l</a:t>
            </a:r>
            <a:r>
              <a:rPr lang="it-IT" dirty="0" smtClean="0"/>
              <a:t>a porta 5000, mappandola con la medesima porta dell’</a:t>
            </a:r>
            <a:r>
              <a:rPr lang="it-IT" dirty="0" err="1" smtClean="0"/>
              <a:t>host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142976" y="2714620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Accessibile dall’esterno all’indirizzo:</a:t>
            </a:r>
          </a:p>
          <a:p>
            <a:pPr algn="ctr"/>
            <a:r>
              <a:rPr lang="it-IT" sz="1600" b="1" dirty="0" err="1" smtClean="0"/>
              <a:t>localhost</a:t>
            </a:r>
            <a:r>
              <a:rPr lang="it-IT" sz="1600" b="1" dirty="0" smtClean="0"/>
              <a:t>:5000/</a:t>
            </a:r>
            <a:r>
              <a:rPr lang="it-IT" sz="1600" b="1" dirty="0" err="1" smtClean="0"/>
              <a:t>metrics</a:t>
            </a:r>
            <a:r>
              <a:rPr lang="it-IT" sz="1600" b="1" dirty="0" smtClean="0"/>
              <a:t>/…</a:t>
            </a:r>
            <a:endParaRPr lang="it-IT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3000372"/>
            <a:ext cx="103758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sellaDiTesto 14"/>
          <p:cNvSpPr txBox="1"/>
          <p:nvPr/>
        </p:nvSpPr>
        <p:spPr>
          <a:xfrm>
            <a:off x="5143504" y="250030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User</a:t>
            </a:r>
            <a:endParaRPr lang="it-IT" b="1" dirty="0"/>
          </a:p>
        </p:txBody>
      </p:sp>
      <p:cxnSp>
        <p:nvCxnSpPr>
          <p:cNvPr id="23" name="Connettore 2 22"/>
          <p:cNvCxnSpPr>
            <a:stCxn id="2050" idx="1"/>
          </p:cNvCxnSpPr>
          <p:nvPr/>
        </p:nvCxnSpPr>
        <p:spPr>
          <a:xfrm rot="10800000">
            <a:off x="4071934" y="3286125"/>
            <a:ext cx="1000132" cy="4643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2050" idx="1"/>
          </p:cNvCxnSpPr>
          <p:nvPr/>
        </p:nvCxnSpPr>
        <p:spPr>
          <a:xfrm rot="10800000" flipH="1">
            <a:off x="5072066" y="3571877"/>
            <a:ext cx="214314" cy="178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Monitoring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Tale </a:t>
            </a:r>
            <a:r>
              <a:rPr lang="it-IT" dirty="0" err="1" smtClean="0"/>
              <a:t>microservizio</a:t>
            </a:r>
            <a:r>
              <a:rPr lang="it-IT" dirty="0" smtClean="0"/>
              <a:t> si occupa di fornire un’interfaccia REST per visualizzare i tempi di esecuzione delle varie funzionalità, ovvero il tempo impiegato per generare i dati di 1h, 3h e 12h.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Monitoring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357290" y="164305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ETL Pipeline</a:t>
            </a:r>
          </a:p>
        </p:txBody>
      </p:sp>
      <p:sp>
        <p:nvSpPr>
          <p:cNvPr id="5" name="Rettangolo 4"/>
          <p:cNvSpPr/>
          <p:nvPr/>
        </p:nvSpPr>
        <p:spPr>
          <a:xfrm>
            <a:off x="4000496" y="2857496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Monitoring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715140" y="164305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Exporter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cxnSp>
        <p:nvCxnSpPr>
          <p:cNvPr id="8" name="Connettore 2 7"/>
          <p:cNvCxnSpPr>
            <a:stCxn id="4" idx="2"/>
            <a:endCxn id="5" idx="1"/>
          </p:cNvCxnSpPr>
          <p:nvPr/>
        </p:nvCxnSpPr>
        <p:spPr>
          <a:xfrm rot="16200000" flipH="1">
            <a:off x="2839628" y="2268132"/>
            <a:ext cx="642942" cy="1678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2"/>
            <a:endCxn id="5" idx="3"/>
          </p:cNvCxnSpPr>
          <p:nvPr/>
        </p:nvCxnSpPr>
        <p:spPr>
          <a:xfrm rot="5400000">
            <a:off x="6482967" y="2232414"/>
            <a:ext cx="642942" cy="17502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1142976" y="4286256"/>
            <a:ext cx="7858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Il </a:t>
            </a:r>
            <a:r>
              <a:rPr lang="it-IT" sz="1600" dirty="0" err="1" smtClean="0"/>
              <a:t>microservizio</a:t>
            </a:r>
            <a:r>
              <a:rPr lang="it-IT" sz="1600" dirty="0" smtClean="0"/>
              <a:t> </a:t>
            </a:r>
            <a:r>
              <a:rPr lang="it-IT" sz="1600" dirty="0" err="1" smtClean="0"/>
              <a:t>Monitoring</a:t>
            </a:r>
            <a:r>
              <a:rPr lang="it-IT" sz="1600" dirty="0" smtClean="0"/>
              <a:t> riceve i dati dei tempi di esecuzione calcolati dal </a:t>
            </a:r>
            <a:r>
              <a:rPr lang="it-IT" sz="1600" dirty="0" err="1" smtClean="0"/>
              <a:t>microservizio</a:t>
            </a:r>
            <a:r>
              <a:rPr lang="it-IT" sz="1600" dirty="0" smtClean="0"/>
              <a:t> ETL Pipeline. </a:t>
            </a:r>
            <a:r>
              <a:rPr lang="it-IT" sz="1600" dirty="0"/>
              <a:t> </a:t>
            </a:r>
            <a:r>
              <a:rPr lang="it-IT" sz="1600" dirty="0" smtClean="0"/>
              <a:t>Il </a:t>
            </a:r>
            <a:r>
              <a:rPr lang="it-IT" sz="1600" dirty="0" err="1" smtClean="0"/>
              <a:t>microservizio</a:t>
            </a:r>
            <a:r>
              <a:rPr lang="it-IT" sz="1600" dirty="0" smtClean="0"/>
              <a:t> </a:t>
            </a:r>
            <a:r>
              <a:rPr lang="it-IT" sz="1600" dirty="0" err="1" smtClean="0"/>
              <a:t>Exporter</a:t>
            </a:r>
            <a:r>
              <a:rPr lang="it-IT" sz="1600" dirty="0" smtClean="0"/>
              <a:t> invece recupera tali dati per esporli come metriche in un server </a:t>
            </a:r>
            <a:r>
              <a:rPr lang="it-IT" sz="1600" dirty="0" err="1" smtClean="0"/>
              <a:t>Prometheus</a:t>
            </a:r>
            <a:r>
              <a:rPr lang="it-IT" sz="1600" dirty="0" smtClean="0"/>
              <a:t>.</a:t>
            </a:r>
          </a:p>
          <a:p>
            <a:r>
              <a:rPr lang="it-IT" sz="1600" dirty="0" smtClean="0"/>
              <a:t>Il ms </a:t>
            </a:r>
            <a:r>
              <a:rPr lang="it-IT" sz="1600" dirty="0" err="1" smtClean="0"/>
              <a:t>Monitoring</a:t>
            </a:r>
            <a:r>
              <a:rPr lang="it-IT" sz="1600" dirty="0" smtClean="0"/>
              <a:t> è raggiungibile internamente alla rete “ragnatela” specificando: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nome del container: </a:t>
            </a:r>
            <a:r>
              <a:rPr lang="it-IT" sz="1600" dirty="0" err="1" smtClean="0"/>
              <a:t>monitoring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interna: 8500</a:t>
            </a:r>
          </a:p>
          <a:p>
            <a:r>
              <a:rPr lang="it-IT" sz="1600" dirty="0" smtClean="0"/>
              <a:t>Il ms </a:t>
            </a:r>
            <a:r>
              <a:rPr lang="it-IT" sz="1600" dirty="0" err="1" smtClean="0"/>
              <a:t>Monitoring</a:t>
            </a:r>
            <a:r>
              <a:rPr lang="it-IT" sz="1600" dirty="0" smtClean="0"/>
              <a:t> è raggiungibile esternamente alla rete “ragnatela” specificando: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 </a:t>
            </a:r>
            <a:r>
              <a:rPr lang="it-IT" sz="1600" dirty="0" err="1" smtClean="0"/>
              <a:t>host</a:t>
            </a:r>
            <a:r>
              <a:rPr lang="it-IT" sz="1600" dirty="0" smtClean="0"/>
              <a:t>: </a:t>
            </a:r>
            <a:r>
              <a:rPr lang="it-IT" sz="1600" dirty="0" err="1" smtClean="0"/>
              <a:t>localhost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 porta esposta: 8500 -&gt; mediante </a:t>
            </a:r>
            <a:r>
              <a:rPr lang="it-IT" sz="1600" dirty="0" err="1" smtClean="0"/>
              <a:t>port-mapping</a:t>
            </a:r>
            <a:endParaRPr lang="it-IT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Exporter</a:t>
            </a:r>
            <a:r>
              <a:rPr lang="it-IT" dirty="0" smtClean="0"/>
              <a:t> e server </a:t>
            </a:r>
            <a:r>
              <a:rPr lang="it-IT" dirty="0" err="1" smtClean="0"/>
              <a:t>Prometheus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Vengono implementate le funzionalità di un </a:t>
            </a:r>
            <a:r>
              <a:rPr lang="it-IT" dirty="0" err="1" smtClean="0"/>
              <a:t>Prometheus</a:t>
            </a:r>
            <a:r>
              <a:rPr lang="it-IT" dirty="0" smtClean="0"/>
              <a:t> </a:t>
            </a:r>
            <a:r>
              <a:rPr lang="it-IT" dirty="0" err="1" smtClean="0"/>
              <a:t>Exporter</a:t>
            </a:r>
            <a:endParaRPr lang="it-IT" dirty="0" smtClean="0"/>
          </a:p>
          <a:p>
            <a:r>
              <a:rPr lang="it-IT" dirty="0" smtClean="0"/>
              <a:t>I dati vengono recuperati dal </a:t>
            </a:r>
            <a:r>
              <a:rPr lang="it-IT" dirty="0" err="1" smtClean="0"/>
              <a:t>microservizio</a:t>
            </a:r>
            <a:r>
              <a:rPr lang="it-IT" dirty="0" smtClean="0"/>
              <a:t> </a:t>
            </a:r>
            <a:r>
              <a:rPr lang="it-IT" dirty="0" err="1" smtClean="0"/>
              <a:t>Monitoring</a:t>
            </a:r>
            <a:endParaRPr lang="it-IT" dirty="0" smtClean="0"/>
          </a:p>
          <a:p>
            <a:r>
              <a:rPr lang="it-IT" dirty="0" smtClean="0"/>
              <a:t>I dati vengono poi esposti come metriche di tipo </a:t>
            </a:r>
            <a:r>
              <a:rPr lang="it-IT" dirty="0" err="1" smtClean="0"/>
              <a:t>Gauge</a:t>
            </a:r>
            <a:r>
              <a:rPr lang="it-IT" dirty="0" smtClean="0"/>
              <a:t> presso un server http sulla porta 9000, a cui il server </a:t>
            </a:r>
            <a:r>
              <a:rPr lang="it-IT" dirty="0" err="1" smtClean="0"/>
              <a:t>Prometheus</a:t>
            </a:r>
            <a:r>
              <a:rPr lang="it-IT" dirty="0" smtClean="0"/>
              <a:t> (2) accederà per fare </a:t>
            </a:r>
            <a:r>
              <a:rPr lang="it-IT" dirty="0" err="1" smtClean="0"/>
              <a:t>scraping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Exporter</a:t>
            </a:r>
            <a:r>
              <a:rPr lang="it-IT" dirty="0" smtClean="0"/>
              <a:t> e server </a:t>
            </a:r>
            <a:r>
              <a:rPr lang="it-IT" dirty="0" err="1" smtClean="0"/>
              <a:t>Prometheus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server </a:t>
            </a:r>
            <a:r>
              <a:rPr lang="it-IT" dirty="0" err="1" smtClean="0"/>
              <a:t>Prometheus</a:t>
            </a:r>
            <a:r>
              <a:rPr lang="it-IT" dirty="0" smtClean="0"/>
              <a:t> (2) è eseguito a partire dall’immagine: “</a:t>
            </a:r>
            <a:r>
              <a:rPr lang="it-IT" dirty="0" err="1" smtClean="0"/>
              <a:t>bitnami</a:t>
            </a:r>
            <a:r>
              <a:rPr lang="it-IT" dirty="0" smtClean="0"/>
              <a:t>/</a:t>
            </a:r>
            <a:r>
              <a:rPr lang="it-IT" dirty="0" err="1" smtClean="0"/>
              <a:t>prometheus</a:t>
            </a:r>
            <a:r>
              <a:rPr lang="it-IT" dirty="0" smtClean="0"/>
              <a:t>”</a:t>
            </a:r>
          </a:p>
          <a:p>
            <a:r>
              <a:rPr lang="it-IT" dirty="0" smtClean="0"/>
              <a:t>In seguito viene caricato un file di configurazione custom, in cui viene specificato come target il ms </a:t>
            </a:r>
            <a:r>
              <a:rPr lang="it-IT" dirty="0" err="1" smtClean="0"/>
              <a:t>Exporter</a:t>
            </a:r>
            <a:r>
              <a:rPr lang="it-IT" dirty="0" smtClean="0"/>
              <a:t>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Exporter</a:t>
            </a:r>
            <a:r>
              <a:rPr lang="it-IT" dirty="0" smtClean="0"/>
              <a:t> e server </a:t>
            </a:r>
            <a:r>
              <a:rPr lang="it-IT" dirty="0" err="1" smtClean="0"/>
              <a:t>Prometheus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357290" y="164305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Monitoring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071934" y="2786058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Exporter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572264" y="1571612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Prometheus</a:t>
            </a:r>
            <a:endParaRPr lang="it-IT" b="1" dirty="0" smtClean="0">
              <a:solidFill>
                <a:schemeClr val="tx1"/>
              </a:solidFill>
            </a:endParaRP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 Server (2)</a:t>
            </a:r>
          </a:p>
        </p:txBody>
      </p:sp>
      <p:cxnSp>
        <p:nvCxnSpPr>
          <p:cNvPr id="8" name="Connettore 2 7"/>
          <p:cNvCxnSpPr>
            <a:stCxn id="5" idx="1"/>
            <a:endCxn id="4" idx="2"/>
          </p:cNvCxnSpPr>
          <p:nvPr/>
        </p:nvCxnSpPr>
        <p:spPr>
          <a:xfrm rot="10800000">
            <a:off x="2321704" y="2786058"/>
            <a:ext cx="1750231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2"/>
            <a:endCxn id="5" idx="3"/>
          </p:cNvCxnSpPr>
          <p:nvPr/>
        </p:nvCxnSpPr>
        <p:spPr>
          <a:xfrm rot="5400000">
            <a:off x="6447248" y="2268133"/>
            <a:ext cx="642942" cy="1535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1071538" y="4057233"/>
            <a:ext cx="82440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Il ms </a:t>
            </a:r>
            <a:r>
              <a:rPr lang="it-IT" sz="1600" dirty="0" err="1" smtClean="0"/>
              <a:t>Exporter</a:t>
            </a:r>
            <a:r>
              <a:rPr lang="it-IT" sz="1600" dirty="0" smtClean="0"/>
              <a:t> preleva i dati dal ms </a:t>
            </a:r>
            <a:r>
              <a:rPr lang="it-IT" sz="1600" dirty="0" err="1" smtClean="0"/>
              <a:t>Monitoring</a:t>
            </a:r>
            <a:r>
              <a:rPr lang="it-IT" sz="1600" dirty="0" smtClean="0"/>
              <a:t>, accessibile dalla rete interna “ragnatela” e li</a:t>
            </a:r>
          </a:p>
          <a:p>
            <a:r>
              <a:rPr lang="it-IT" sz="1600" dirty="0" smtClean="0"/>
              <a:t>espone all’esterno mediante </a:t>
            </a:r>
            <a:r>
              <a:rPr lang="it-IT" sz="1600" dirty="0" err="1" smtClean="0"/>
              <a:t>port-mapping</a:t>
            </a:r>
            <a:r>
              <a:rPr lang="it-IT" sz="1600" dirty="0" smtClean="0"/>
              <a:t> specificando: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err="1" smtClean="0"/>
              <a:t>host</a:t>
            </a:r>
            <a:r>
              <a:rPr lang="it-IT" sz="1600" dirty="0" smtClean="0"/>
              <a:t>: </a:t>
            </a:r>
            <a:r>
              <a:rPr lang="it-IT" sz="1600" dirty="0" err="1" smtClean="0"/>
              <a:t>localhost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esposta: 9000</a:t>
            </a:r>
          </a:p>
          <a:p>
            <a:r>
              <a:rPr lang="it-IT" sz="1600" dirty="0" smtClean="0"/>
              <a:t>Il ms relativo al server </a:t>
            </a:r>
            <a:r>
              <a:rPr lang="it-IT" sz="1600" dirty="0" err="1" smtClean="0"/>
              <a:t>Prometheus</a:t>
            </a:r>
            <a:r>
              <a:rPr lang="it-IT" sz="1600" dirty="0" smtClean="0"/>
              <a:t> (2) imposta nel file di configurazione un target relativo al</a:t>
            </a:r>
          </a:p>
          <a:p>
            <a:r>
              <a:rPr lang="it-IT" sz="1600" dirty="0" smtClean="0"/>
              <a:t>ms </a:t>
            </a:r>
            <a:r>
              <a:rPr lang="it-IT" sz="1600" dirty="0" err="1" smtClean="0"/>
              <a:t>Exporter</a:t>
            </a:r>
            <a:r>
              <a:rPr lang="it-IT" sz="1600" dirty="0"/>
              <a:t> </a:t>
            </a:r>
            <a:r>
              <a:rPr lang="it-IT" sz="1600" dirty="0" smtClean="0"/>
              <a:t>accedendo dalla rete interna specificando: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nome del container: </a:t>
            </a:r>
            <a:r>
              <a:rPr lang="it-IT" sz="1600" dirty="0" err="1" smtClean="0"/>
              <a:t>exporter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interna: 9000</a:t>
            </a:r>
          </a:p>
          <a:p>
            <a:r>
              <a:rPr lang="it-IT" sz="1600" dirty="0" smtClean="0"/>
              <a:t>A sua volta il ms relativo al server </a:t>
            </a:r>
            <a:r>
              <a:rPr lang="it-IT" sz="1600" dirty="0" err="1" smtClean="0"/>
              <a:t>Prometheus</a:t>
            </a:r>
            <a:r>
              <a:rPr lang="it-IT" sz="1600" dirty="0" smtClean="0"/>
              <a:t> (2) è accessibile dall’esterno specificando: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err="1" smtClean="0"/>
              <a:t>host</a:t>
            </a:r>
            <a:r>
              <a:rPr lang="it-IT" sz="1600" dirty="0" smtClean="0"/>
              <a:t>: </a:t>
            </a:r>
            <a:r>
              <a:rPr lang="it-IT" sz="1600" dirty="0" err="1" smtClean="0"/>
              <a:t>localhost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esposta: 9090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SLA Manager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Tale </a:t>
            </a:r>
            <a:r>
              <a:rPr lang="it-IT" dirty="0" err="1" smtClean="0"/>
              <a:t>microservizio</a:t>
            </a:r>
            <a:r>
              <a:rPr lang="it-IT" dirty="0" smtClean="0"/>
              <a:t> si occupa di fornire un’interfaccia REST per l’esecuzione delle seguenti </a:t>
            </a:r>
            <a:r>
              <a:rPr lang="it-IT" dirty="0" err="1" smtClean="0"/>
              <a:t>query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:8000/create</a:t>
            </a:r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:8000/update</a:t>
            </a:r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:8000/state</a:t>
            </a:r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:8000/violazioni</a:t>
            </a:r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:8000/</a:t>
            </a:r>
            <a:r>
              <a:rPr lang="it-IT" dirty="0" err="1" smtClean="0"/>
              <a:t>violazioni_future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Build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Ciascun </a:t>
            </a:r>
            <a:r>
              <a:rPr lang="it-IT" dirty="0" err="1" smtClean="0"/>
              <a:t>microservizio</a:t>
            </a:r>
            <a:r>
              <a:rPr lang="it-IT" dirty="0" smtClean="0"/>
              <a:t> implementato è eseguito all’interno di un container </a:t>
            </a:r>
            <a:r>
              <a:rPr lang="it-IT" dirty="0" err="1" smtClean="0"/>
              <a:t>Docker</a:t>
            </a:r>
            <a:endParaRPr lang="it-IT" dirty="0" smtClean="0"/>
          </a:p>
          <a:p>
            <a:r>
              <a:rPr lang="it-IT" dirty="0" smtClean="0"/>
              <a:t>Per ogni </a:t>
            </a:r>
            <a:r>
              <a:rPr lang="it-IT" dirty="0" err="1" smtClean="0"/>
              <a:t>microservizio</a:t>
            </a:r>
            <a:r>
              <a:rPr lang="it-IT" dirty="0" smtClean="0"/>
              <a:t> dunque è stata costruita la relativa immagine e in seguito è stato effettuato il </a:t>
            </a:r>
            <a:r>
              <a:rPr lang="it-IT" dirty="0" err="1" smtClean="0"/>
              <a:t>push</a:t>
            </a:r>
            <a:r>
              <a:rPr lang="it-IT" dirty="0" smtClean="0"/>
              <a:t> su </a:t>
            </a:r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hub</a:t>
            </a:r>
            <a:endParaRPr lang="it-IT" dirty="0" smtClean="0"/>
          </a:p>
          <a:p>
            <a:r>
              <a:rPr lang="it-IT" dirty="0" smtClean="0"/>
              <a:t>Link di accesso:</a:t>
            </a:r>
          </a:p>
          <a:p>
            <a:pPr>
              <a:buNone/>
            </a:pPr>
            <a:r>
              <a:rPr lang="it-IT" dirty="0" smtClean="0"/>
              <a:t>   </a:t>
            </a:r>
          </a:p>
          <a:p>
            <a:pPr>
              <a:buNone/>
            </a:pPr>
            <a:r>
              <a:rPr lang="it-IT" dirty="0" smtClean="0"/>
              <a:t>   https://hub.docker.com/u/lucacirrone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SLA Manager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357950" y="164305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Prometheus</a:t>
            </a:r>
            <a:endParaRPr lang="it-IT" b="1" dirty="0" smtClean="0">
              <a:solidFill>
                <a:schemeClr val="tx1"/>
              </a:solidFill>
            </a:endParaRP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Server (1)</a:t>
            </a:r>
          </a:p>
        </p:txBody>
      </p:sp>
      <p:sp>
        <p:nvSpPr>
          <p:cNvPr id="5" name="Rettangolo 4"/>
          <p:cNvSpPr/>
          <p:nvPr/>
        </p:nvSpPr>
        <p:spPr>
          <a:xfrm>
            <a:off x="1428728" y="164305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SLA Manager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929322" y="1000108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Accessibile all’indirizzo:</a:t>
            </a:r>
          </a:p>
          <a:p>
            <a:r>
              <a:rPr lang="it-IT" sz="1600" b="1" dirty="0" smtClean="0"/>
              <a:t>http</a:t>
            </a:r>
            <a:r>
              <a:rPr lang="it-IT" sz="1600" b="1" dirty="0"/>
              <a:t>://</a:t>
            </a:r>
            <a:r>
              <a:rPr lang="it-IT" sz="1600" b="1" dirty="0" smtClean="0"/>
              <a:t>15.160.61.227:29090</a:t>
            </a:r>
            <a:endParaRPr lang="it-IT" sz="1600" b="1" dirty="0"/>
          </a:p>
        </p:txBody>
      </p:sp>
      <p:cxnSp>
        <p:nvCxnSpPr>
          <p:cNvPr id="8" name="Connettore 2 7"/>
          <p:cNvCxnSpPr>
            <a:stCxn id="5" idx="3"/>
            <a:endCxn id="4" idx="1"/>
          </p:cNvCxnSpPr>
          <p:nvPr/>
        </p:nvCxnSpPr>
        <p:spPr>
          <a:xfrm>
            <a:off x="3357554" y="2214554"/>
            <a:ext cx="300039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071538" y="2857496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Accessibile dall’esterno all’indirizzo:</a:t>
            </a:r>
          </a:p>
          <a:p>
            <a:pPr algn="ctr"/>
            <a:r>
              <a:rPr lang="it-IT" sz="1600" b="1" dirty="0" err="1" smtClean="0"/>
              <a:t>localhost</a:t>
            </a:r>
            <a:r>
              <a:rPr lang="it-IT" sz="1600" b="1" dirty="0" smtClean="0"/>
              <a:t>:8000/…</a:t>
            </a:r>
            <a:endParaRPr lang="it-IT" sz="16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3429000"/>
            <a:ext cx="103758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sellaDiTesto 12"/>
          <p:cNvSpPr txBox="1"/>
          <p:nvPr/>
        </p:nvSpPr>
        <p:spPr>
          <a:xfrm>
            <a:off x="5286380" y="292893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User</a:t>
            </a:r>
            <a:endParaRPr lang="it-IT" b="1" dirty="0"/>
          </a:p>
        </p:txBody>
      </p:sp>
      <p:cxnSp>
        <p:nvCxnSpPr>
          <p:cNvPr id="16" name="Connettore 2 15"/>
          <p:cNvCxnSpPr>
            <a:stCxn id="12" idx="1"/>
          </p:cNvCxnSpPr>
          <p:nvPr/>
        </p:nvCxnSpPr>
        <p:spPr>
          <a:xfrm rot="10800000">
            <a:off x="3786182" y="3429001"/>
            <a:ext cx="1357322" cy="750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12" idx="1"/>
          </p:cNvCxnSpPr>
          <p:nvPr/>
        </p:nvCxnSpPr>
        <p:spPr>
          <a:xfrm rot="10800000" flipH="1">
            <a:off x="5143504" y="4000505"/>
            <a:ext cx="214314" cy="178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1071538" y="5072074"/>
            <a:ext cx="81626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Il ms SLA Manager crea un set di metriche con relativi </a:t>
            </a:r>
            <a:r>
              <a:rPr lang="it-IT" sz="1600" dirty="0" err="1" smtClean="0"/>
              <a:t>range</a:t>
            </a:r>
            <a:r>
              <a:rPr lang="it-IT" sz="1600" dirty="0" smtClean="0"/>
              <a:t> ammissibili a partire dalle metriche</a:t>
            </a:r>
          </a:p>
          <a:p>
            <a:r>
              <a:rPr lang="it-IT" sz="1600" dirty="0" smtClean="0"/>
              <a:t>esposte dal server </a:t>
            </a:r>
            <a:r>
              <a:rPr lang="it-IT" sz="1600" dirty="0" err="1" smtClean="0"/>
              <a:t>Prometheus</a:t>
            </a:r>
            <a:r>
              <a:rPr lang="it-IT" sz="1600" dirty="0" smtClean="0"/>
              <a:t> (1).</a:t>
            </a:r>
          </a:p>
          <a:p>
            <a:r>
              <a:rPr lang="it-IT" sz="1600" dirty="0" smtClean="0"/>
              <a:t>Il ms è accessibile dall’esterno della rete dei container “ragnatela” specificando: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err="1" smtClean="0"/>
              <a:t>host</a:t>
            </a:r>
            <a:r>
              <a:rPr lang="it-IT" sz="1600" dirty="0" smtClean="0"/>
              <a:t>: </a:t>
            </a:r>
            <a:r>
              <a:rPr lang="it-IT" sz="1600" dirty="0" err="1" smtClean="0"/>
              <a:t>localhost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esposta: 8000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8728" y="1714488"/>
            <a:ext cx="7498080" cy="2368544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Grazie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per l’attenzione !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Deploy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l’esecuzione dei vari </a:t>
            </a:r>
            <a:r>
              <a:rPr lang="it-IT" dirty="0" err="1" smtClean="0"/>
              <a:t>microservizi</a:t>
            </a:r>
            <a:r>
              <a:rPr lang="it-IT" dirty="0" smtClean="0"/>
              <a:t> e relative configurazioni è stato scelto di usare </a:t>
            </a:r>
            <a:r>
              <a:rPr lang="it-IT" dirty="0" err="1" smtClean="0"/>
              <a:t>docker</a:t>
            </a:r>
            <a:r>
              <a:rPr lang="it-IT" dirty="0" smtClean="0"/>
              <a:t> compose</a:t>
            </a:r>
          </a:p>
          <a:p>
            <a:r>
              <a:rPr lang="it-IT" dirty="0" smtClean="0"/>
              <a:t>A partire dunque dal file </a:t>
            </a:r>
            <a:r>
              <a:rPr lang="it-IT" dirty="0" err="1" smtClean="0"/>
              <a:t>docker-compose</a:t>
            </a:r>
            <a:r>
              <a:rPr lang="it-IT" dirty="0" smtClean="0"/>
              <a:t>.</a:t>
            </a:r>
            <a:r>
              <a:rPr lang="it-IT" dirty="0" err="1" smtClean="0"/>
              <a:t>yml</a:t>
            </a:r>
            <a:r>
              <a:rPr lang="it-IT" dirty="0" smtClean="0"/>
              <a:t> viene eseguito il seguente comando: </a:t>
            </a:r>
          </a:p>
          <a:p>
            <a:pPr>
              <a:buNone/>
            </a:pPr>
            <a:r>
              <a:rPr lang="it-IT" dirty="0" smtClean="0"/>
              <a:t>   </a:t>
            </a:r>
          </a:p>
          <a:p>
            <a:pPr>
              <a:buNone/>
            </a:pPr>
            <a:r>
              <a:rPr lang="it-IT" dirty="0" smtClean="0"/>
              <a:t>   </a:t>
            </a:r>
            <a:r>
              <a:rPr lang="it-IT" dirty="0" err="1" smtClean="0"/>
              <a:t>docker</a:t>
            </a:r>
            <a:r>
              <a:rPr lang="it-IT" dirty="0" smtClean="0"/>
              <a:t> compose up -d </a:t>
            </a:r>
            <a:r>
              <a:rPr lang="it-IT" dirty="0" err="1" smtClean="0"/>
              <a:t>--build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</p:txBody>
      </p:sp>
      <p:pic>
        <p:nvPicPr>
          <p:cNvPr id="6" name="Immagine 5" descr="Diagramma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415636"/>
            <a:ext cx="9144000" cy="7273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ETL Pipeline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Tale </a:t>
            </a:r>
            <a:r>
              <a:rPr lang="it-IT" dirty="0" err="1" smtClean="0"/>
              <a:t>microservizio</a:t>
            </a:r>
            <a:r>
              <a:rPr lang="it-IT" dirty="0" smtClean="0"/>
              <a:t> espone le seguenti funzionalità:</a:t>
            </a:r>
          </a:p>
          <a:p>
            <a:pPr lvl="1"/>
            <a:r>
              <a:rPr lang="it-IT" dirty="0" smtClean="0"/>
              <a:t>Calcolo dei metadati: stazionarietà, stagionalità e autocorrelazione</a:t>
            </a:r>
          </a:p>
          <a:p>
            <a:pPr lvl="1"/>
            <a:r>
              <a:rPr lang="it-IT" dirty="0" smtClean="0"/>
              <a:t>Calcolo del valore di </a:t>
            </a:r>
            <a:r>
              <a:rPr lang="it-IT" dirty="0" err="1" smtClean="0"/>
              <a:t>max</a:t>
            </a:r>
            <a:r>
              <a:rPr lang="it-IT" dirty="0" smtClean="0"/>
              <a:t>, min, </a:t>
            </a:r>
            <a:r>
              <a:rPr lang="it-IT" dirty="0" err="1" smtClean="0"/>
              <a:t>avg</a:t>
            </a:r>
            <a:r>
              <a:rPr lang="it-IT" dirty="0" smtClean="0"/>
              <a:t>, </a:t>
            </a:r>
            <a:r>
              <a:rPr lang="it-IT" dirty="0" err="1" smtClean="0"/>
              <a:t>dev_std</a:t>
            </a:r>
            <a:r>
              <a:rPr lang="it-IT" dirty="0" smtClean="0"/>
              <a:t> per 1h, 3h e 12h</a:t>
            </a:r>
          </a:p>
          <a:p>
            <a:pPr lvl="1"/>
            <a:r>
              <a:rPr lang="it-IT" dirty="0" smtClean="0"/>
              <a:t>Predizione del valore di </a:t>
            </a:r>
            <a:r>
              <a:rPr lang="it-IT" dirty="0" err="1" smtClean="0"/>
              <a:t>max</a:t>
            </a:r>
            <a:r>
              <a:rPr lang="it-IT" dirty="0" smtClean="0"/>
              <a:t>, min, </a:t>
            </a:r>
            <a:r>
              <a:rPr lang="it-IT" dirty="0" err="1" smtClean="0"/>
              <a:t>avg</a:t>
            </a:r>
            <a:r>
              <a:rPr lang="it-IT" dirty="0" smtClean="0"/>
              <a:t> nei successivi 10 minuti</a:t>
            </a:r>
          </a:p>
          <a:p>
            <a:pPr lvl="1"/>
            <a:r>
              <a:rPr lang="it-IT" dirty="0" smtClean="0"/>
              <a:t>Inoltro dei dati calcolati ad un broker Kafka nel </a:t>
            </a:r>
            <a:r>
              <a:rPr lang="it-IT" dirty="0" err="1" smtClean="0"/>
              <a:t>topic</a:t>
            </a:r>
            <a:r>
              <a:rPr lang="it-IT" dirty="0" smtClean="0"/>
              <a:t> “</a:t>
            </a:r>
            <a:r>
              <a:rPr lang="it-IT" dirty="0" err="1" smtClean="0"/>
              <a:t>prometheusdata</a:t>
            </a:r>
            <a:r>
              <a:rPr lang="it-IT" dirty="0" smtClean="0"/>
              <a:t>”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ETL Pipeline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285852" y="200024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Prometheus</a:t>
            </a:r>
            <a:endParaRPr lang="it-IT" b="1" dirty="0" smtClean="0">
              <a:solidFill>
                <a:schemeClr val="tx1"/>
              </a:solidFill>
            </a:endParaRP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Server (1)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071538" y="1285860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Accessibile all’indirizzo:</a:t>
            </a:r>
          </a:p>
          <a:p>
            <a:r>
              <a:rPr lang="it-IT" sz="1600" b="1" dirty="0" smtClean="0"/>
              <a:t>http</a:t>
            </a:r>
            <a:r>
              <a:rPr lang="it-IT" sz="1600" b="1" dirty="0"/>
              <a:t>://</a:t>
            </a:r>
            <a:r>
              <a:rPr lang="it-IT" sz="1600" b="1" dirty="0" smtClean="0"/>
              <a:t>15.160.61.227:29090</a:t>
            </a:r>
            <a:endParaRPr lang="it-IT" sz="1600" b="1" dirty="0"/>
          </a:p>
        </p:txBody>
      </p:sp>
      <p:sp>
        <p:nvSpPr>
          <p:cNvPr id="8" name="Rettangolo 7"/>
          <p:cNvSpPr/>
          <p:nvPr/>
        </p:nvSpPr>
        <p:spPr>
          <a:xfrm>
            <a:off x="3786182" y="2928934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ETL Pipeline</a:t>
            </a:r>
          </a:p>
        </p:txBody>
      </p:sp>
      <p:sp>
        <p:nvSpPr>
          <p:cNvPr id="9" name="Rettangolo 8"/>
          <p:cNvSpPr/>
          <p:nvPr/>
        </p:nvSpPr>
        <p:spPr>
          <a:xfrm>
            <a:off x="3786182" y="4714884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Monitoring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6357950" y="1928802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Broker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Kafka</a:t>
            </a:r>
          </a:p>
        </p:txBody>
      </p:sp>
      <p:cxnSp>
        <p:nvCxnSpPr>
          <p:cNvPr id="12" name="Connettore 2 11"/>
          <p:cNvCxnSpPr>
            <a:stCxn id="8" idx="1"/>
            <a:endCxn id="5" idx="3"/>
          </p:cNvCxnSpPr>
          <p:nvPr/>
        </p:nvCxnSpPr>
        <p:spPr>
          <a:xfrm rot="10800000">
            <a:off x="3214678" y="2571744"/>
            <a:ext cx="571504" cy="928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1142976" y="3429000"/>
            <a:ext cx="23058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/>
              <a:t>PrometheusConnect</a:t>
            </a:r>
            <a:r>
              <a:rPr lang="it-IT" sz="1600" dirty="0" smtClean="0"/>
              <a:t>():</a:t>
            </a:r>
          </a:p>
          <a:p>
            <a:r>
              <a:rPr lang="it-IT" sz="1600" dirty="0"/>
              <a:t>p</a:t>
            </a:r>
            <a:r>
              <a:rPr lang="it-IT" sz="1600" dirty="0" smtClean="0"/>
              <a:t>ermette di effettuare la</a:t>
            </a:r>
          </a:p>
          <a:p>
            <a:r>
              <a:rPr lang="it-IT" sz="1600" dirty="0"/>
              <a:t>c</a:t>
            </a:r>
            <a:r>
              <a:rPr lang="it-IT" sz="1600" dirty="0" smtClean="0"/>
              <a:t>onnessione con il server</a:t>
            </a:r>
          </a:p>
          <a:p>
            <a:r>
              <a:rPr lang="it-IT" sz="1600" dirty="0" err="1"/>
              <a:t>p</a:t>
            </a:r>
            <a:r>
              <a:rPr lang="it-IT" sz="1600" dirty="0" err="1" smtClean="0"/>
              <a:t>romethues</a:t>
            </a:r>
            <a:r>
              <a:rPr lang="it-IT" sz="1600" dirty="0" smtClean="0"/>
              <a:t> all’indirizzo</a:t>
            </a:r>
          </a:p>
          <a:p>
            <a:r>
              <a:rPr lang="it-IT" sz="1600" dirty="0" smtClean="0"/>
              <a:t>specificato</a:t>
            </a:r>
            <a:endParaRPr lang="it-IT" sz="1600" dirty="0"/>
          </a:p>
        </p:txBody>
      </p:sp>
      <p:cxnSp>
        <p:nvCxnSpPr>
          <p:cNvPr id="24" name="Connettore 2 23"/>
          <p:cNvCxnSpPr>
            <a:stCxn id="8" idx="3"/>
            <a:endCxn id="10" idx="1"/>
          </p:cNvCxnSpPr>
          <p:nvPr/>
        </p:nvCxnSpPr>
        <p:spPr>
          <a:xfrm flipV="1">
            <a:off x="5715008" y="2500306"/>
            <a:ext cx="642942" cy="1000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929322" y="428604"/>
            <a:ext cx="2682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Accessibile specificando nella</a:t>
            </a:r>
          </a:p>
          <a:p>
            <a:r>
              <a:rPr lang="it-IT" sz="1600" dirty="0" smtClean="0"/>
              <a:t>configurazione del Produttore</a:t>
            </a:r>
          </a:p>
          <a:p>
            <a:r>
              <a:rPr lang="it-IT" sz="1600" dirty="0" smtClean="0"/>
              <a:t>in </a:t>
            </a:r>
            <a:r>
              <a:rPr lang="it-IT" sz="1600" dirty="0" err="1" smtClean="0"/>
              <a:t>bootstrap.servers</a:t>
            </a:r>
            <a:r>
              <a:rPr lang="it-IT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nome del container: </a:t>
            </a:r>
            <a:r>
              <a:rPr lang="it-IT" sz="1600" dirty="0" err="1" smtClean="0"/>
              <a:t>kafka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 porta interna: 9092 </a:t>
            </a:r>
          </a:p>
        </p:txBody>
      </p:sp>
      <p:cxnSp>
        <p:nvCxnSpPr>
          <p:cNvPr id="28" name="Connettore 2 27"/>
          <p:cNvCxnSpPr>
            <a:stCxn id="8" idx="2"/>
            <a:endCxn id="9" idx="0"/>
          </p:cNvCxnSpPr>
          <p:nvPr/>
        </p:nvCxnSpPr>
        <p:spPr>
          <a:xfrm rot="5400000">
            <a:off x="4429124" y="4393413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5817448" y="4143380"/>
            <a:ext cx="345639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Accessibile internamente specificando</a:t>
            </a:r>
          </a:p>
          <a:p>
            <a:r>
              <a:rPr lang="it-IT" sz="1600" dirty="0" smtClean="0"/>
              <a:t>nella richiesta http: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nome del container: </a:t>
            </a:r>
            <a:r>
              <a:rPr lang="it-IT" sz="1600" dirty="0" err="1" smtClean="0"/>
              <a:t>monitoring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esposta: 8500</a:t>
            </a:r>
          </a:p>
          <a:p>
            <a:r>
              <a:rPr lang="it-IT" sz="1600" dirty="0" smtClean="0"/>
              <a:t>Vengono  trasmessi i dati relativi al</a:t>
            </a:r>
          </a:p>
          <a:p>
            <a:r>
              <a:rPr lang="it-IT" sz="1600" dirty="0"/>
              <a:t>m</a:t>
            </a:r>
            <a:r>
              <a:rPr lang="it-IT" sz="1600" dirty="0" smtClean="0"/>
              <a:t>onitoraggio interno per il calcolo dei </a:t>
            </a:r>
          </a:p>
          <a:p>
            <a:r>
              <a:rPr lang="it-IT" sz="1600" dirty="0"/>
              <a:t>t</a:t>
            </a:r>
            <a:r>
              <a:rPr lang="it-IT" sz="1600" dirty="0" smtClean="0"/>
              <a:t>empi di esecuzione delle varie</a:t>
            </a:r>
          </a:p>
          <a:p>
            <a:r>
              <a:rPr lang="it-IT" sz="1600" dirty="0" smtClean="0"/>
              <a:t>funzionalità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Broker Kafka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Tale </a:t>
            </a:r>
            <a:r>
              <a:rPr lang="it-IT" dirty="0" err="1" smtClean="0"/>
              <a:t>microservizio</a:t>
            </a:r>
            <a:r>
              <a:rPr lang="it-IT" dirty="0" smtClean="0"/>
              <a:t> è eseguito a partire dalle immagini ufficiali “</a:t>
            </a:r>
            <a:r>
              <a:rPr lang="it-IT" dirty="0" err="1" smtClean="0"/>
              <a:t>confluentinc</a:t>
            </a:r>
            <a:r>
              <a:rPr lang="it-IT" dirty="0" smtClean="0"/>
              <a:t>/</a:t>
            </a:r>
            <a:r>
              <a:rPr lang="it-IT" dirty="0" err="1" smtClean="0"/>
              <a:t>cp-kafka</a:t>
            </a:r>
            <a:r>
              <a:rPr lang="it-IT" dirty="0" smtClean="0"/>
              <a:t>:</a:t>
            </a:r>
            <a:r>
              <a:rPr lang="it-IT" dirty="0" err="1" smtClean="0"/>
              <a:t>latest</a:t>
            </a:r>
            <a:r>
              <a:rPr lang="it-IT" dirty="0" smtClean="0"/>
              <a:t>” per il broker Kafka e “</a:t>
            </a:r>
            <a:r>
              <a:rPr lang="it-IT" dirty="0" err="1" smtClean="0"/>
              <a:t>confluentinc</a:t>
            </a:r>
            <a:r>
              <a:rPr lang="it-IT" dirty="0" smtClean="0"/>
              <a:t>/</a:t>
            </a:r>
            <a:r>
              <a:rPr lang="it-IT" dirty="0" err="1" smtClean="0"/>
              <a:t>cp-zookeeper</a:t>
            </a:r>
            <a:r>
              <a:rPr lang="it-IT" dirty="0" smtClean="0"/>
              <a:t>:</a:t>
            </a:r>
            <a:r>
              <a:rPr lang="it-IT" dirty="0" err="1" smtClean="0"/>
              <a:t>latest</a:t>
            </a:r>
            <a:r>
              <a:rPr lang="it-IT" dirty="0" smtClean="0"/>
              <a:t>” per il servizio </a:t>
            </a:r>
            <a:r>
              <a:rPr lang="it-IT" dirty="0" err="1" smtClean="0"/>
              <a:t>Zookeeper</a:t>
            </a:r>
            <a:endParaRPr lang="it-IT" dirty="0" smtClean="0"/>
          </a:p>
          <a:p>
            <a:r>
              <a:rPr lang="it-IT" dirty="0" smtClean="0"/>
              <a:t>Si occupa di memorizzare i dati ricevuti dal </a:t>
            </a:r>
            <a:r>
              <a:rPr lang="it-IT" dirty="0" err="1" smtClean="0"/>
              <a:t>Producer</a:t>
            </a:r>
            <a:r>
              <a:rPr lang="it-IT" dirty="0" smtClean="0"/>
              <a:t> e garantire il delivery presso i </a:t>
            </a:r>
            <a:r>
              <a:rPr lang="it-IT" dirty="0" err="1" smtClean="0"/>
              <a:t>Consumers</a:t>
            </a:r>
            <a:r>
              <a:rPr lang="it-IT" dirty="0" smtClean="0"/>
              <a:t> interessati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Broker Kafka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Mantiene il seguente </a:t>
            </a:r>
            <a:r>
              <a:rPr lang="it-IT" dirty="0" err="1" smtClean="0"/>
              <a:t>topic</a:t>
            </a:r>
            <a:r>
              <a:rPr lang="it-IT" dirty="0" smtClean="0"/>
              <a:t>: “</a:t>
            </a:r>
            <a:r>
              <a:rPr lang="it-IT" dirty="0" err="1" smtClean="0"/>
              <a:t>prometheusdata</a:t>
            </a:r>
            <a:r>
              <a:rPr lang="it-IT" dirty="0" smtClean="0"/>
              <a:t>”</a:t>
            </a:r>
          </a:p>
          <a:p>
            <a:r>
              <a:rPr lang="it-IT" dirty="0" smtClean="0"/>
              <a:t>Tale </a:t>
            </a:r>
            <a:r>
              <a:rPr lang="it-IT" dirty="0" err="1" smtClean="0"/>
              <a:t>topic</a:t>
            </a:r>
            <a:r>
              <a:rPr lang="it-IT" dirty="0" smtClean="0"/>
              <a:t> sarà caratterizzato da 3 partizioni per distinguere i relativi dati:</a:t>
            </a:r>
          </a:p>
          <a:p>
            <a:pPr lvl="1"/>
            <a:r>
              <a:rPr lang="it-IT" dirty="0" smtClean="0"/>
              <a:t>Partizione 0: metadati (</a:t>
            </a:r>
            <a:r>
              <a:rPr lang="it-IT" dirty="0" err="1" smtClean="0"/>
              <a:t>staz</a:t>
            </a:r>
            <a:r>
              <a:rPr lang="it-IT" dirty="0" smtClean="0"/>
              <a:t>, </a:t>
            </a:r>
            <a:r>
              <a:rPr lang="it-IT" dirty="0" err="1" smtClean="0"/>
              <a:t>stag</a:t>
            </a:r>
            <a:r>
              <a:rPr lang="it-IT" dirty="0" smtClean="0"/>
              <a:t> e </a:t>
            </a:r>
            <a:r>
              <a:rPr lang="it-IT" dirty="0" err="1" smtClean="0"/>
              <a:t>autocorr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Partizione 1: statistiche (1h, 3h e 12h)</a:t>
            </a:r>
          </a:p>
          <a:p>
            <a:pPr lvl="1"/>
            <a:r>
              <a:rPr lang="it-IT" dirty="0" smtClean="0"/>
              <a:t>Partizione 2: predizioni (successivi 10 min)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Broker Kafka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357290" y="200024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ETL Pipeline</a:t>
            </a:r>
          </a:p>
        </p:txBody>
      </p:sp>
      <p:sp>
        <p:nvSpPr>
          <p:cNvPr id="6" name="Rettangolo 5"/>
          <p:cNvSpPr/>
          <p:nvPr/>
        </p:nvSpPr>
        <p:spPr>
          <a:xfrm>
            <a:off x="3929058" y="200024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Broker Kafka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572264" y="200024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Consumer Group</a:t>
            </a:r>
          </a:p>
        </p:txBody>
      </p:sp>
      <p:cxnSp>
        <p:nvCxnSpPr>
          <p:cNvPr id="9" name="Connettore 2 8"/>
          <p:cNvCxnSpPr>
            <a:stCxn id="5" idx="3"/>
            <a:endCxn id="6" idx="1"/>
          </p:cNvCxnSpPr>
          <p:nvPr/>
        </p:nvCxnSpPr>
        <p:spPr>
          <a:xfrm>
            <a:off x="3286116" y="2571744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7" idx="1"/>
            <a:endCxn id="6" idx="3"/>
          </p:cNvCxnSpPr>
          <p:nvPr/>
        </p:nvCxnSpPr>
        <p:spPr>
          <a:xfrm rot="10800000">
            <a:off x="5857884" y="2571744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1357290" y="3714752"/>
            <a:ext cx="74829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Il broker Kafka è accessibile dall’interno della rete dei container “ragnatela”</a:t>
            </a:r>
          </a:p>
          <a:p>
            <a:r>
              <a:rPr lang="it-IT" sz="1600" dirty="0" smtClean="0"/>
              <a:t>specificando nella configurazione del parametro </a:t>
            </a:r>
            <a:r>
              <a:rPr lang="it-IT" sz="1600" dirty="0" err="1" smtClean="0"/>
              <a:t>bootstrap.servers</a:t>
            </a:r>
            <a:r>
              <a:rPr lang="it-IT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nome del container: </a:t>
            </a:r>
            <a:r>
              <a:rPr lang="it-IT" sz="1600" dirty="0" err="1" smtClean="0"/>
              <a:t>kafka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interna: 9092</a:t>
            </a:r>
          </a:p>
          <a:p>
            <a:r>
              <a:rPr lang="it-IT" sz="1600" dirty="0" smtClean="0"/>
              <a:t>È possibile inoltre accedere al broker dall’esterno della rete sopra citata mediante </a:t>
            </a:r>
            <a:r>
              <a:rPr lang="it-IT" sz="1600" dirty="0" err="1" smtClean="0"/>
              <a:t>port-</a:t>
            </a:r>
            <a:endParaRPr lang="it-IT" sz="1600" dirty="0" smtClean="0"/>
          </a:p>
          <a:p>
            <a:r>
              <a:rPr lang="it-IT" sz="1600" dirty="0" err="1" smtClean="0"/>
              <a:t>mapping</a:t>
            </a:r>
            <a:r>
              <a:rPr lang="it-IT" sz="1600" dirty="0" smtClean="0"/>
              <a:t> specificando dunque nella configurazione del parametro </a:t>
            </a:r>
            <a:r>
              <a:rPr lang="it-IT" sz="1600" dirty="0" err="1" smtClean="0"/>
              <a:t>bootstrap.servers</a:t>
            </a:r>
            <a:r>
              <a:rPr lang="it-IT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 </a:t>
            </a:r>
            <a:r>
              <a:rPr lang="it-IT" sz="1600" dirty="0" err="1" smtClean="0"/>
              <a:t>host</a:t>
            </a:r>
            <a:r>
              <a:rPr lang="it-IT" sz="1600" dirty="0" smtClean="0"/>
              <a:t>: </a:t>
            </a:r>
            <a:r>
              <a:rPr lang="it-IT" sz="1600" dirty="0" err="1" smtClean="0"/>
              <a:t>localhost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esposta: 29092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Solstiz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279</TotalTime>
  <Words>1069</Words>
  <Application>Microsoft Office PowerPoint</Application>
  <PresentationFormat>Presentazione su schermo (4:3)</PresentationFormat>
  <Paragraphs>177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Solstizio</vt:lpstr>
      <vt:lpstr>Progetto DSBD</vt:lpstr>
      <vt:lpstr>Build</vt:lpstr>
      <vt:lpstr>Deploy</vt:lpstr>
      <vt:lpstr>Diapositiva 4</vt:lpstr>
      <vt:lpstr>ETL Pipeline</vt:lpstr>
      <vt:lpstr>ETL Pipeline</vt:lpstr>
      <vt:lpstr>Broker Kafka</vt:lpstr>
      <vt:lpstr>Broker Kafka</vt:lpstr>
      <vt:lpstr>Broker Kafka</vt:lpstr>
      <vt:lpstr>Consumer Group</vt:lpstr>
      <vt:lpstr>Consumer Group</vt:lpstr>
      <vt:lpstr>Retrieval</vt:lpstr>
      <vt:lpstr>Retrieval</vt:lpstr>
      <vt:lpstr>Monitoring</vt:lpstr>
      <vt:lpstr>Monitoring</vt:lpstr>
      <vt:lpstr>Exporter e server Prometheus (2)</vt:lpstr>
      <vt:lpstr>Exporter e server Prometheus (2)</vt:lpstr>
      <vt:lpstr>Exporter e server Prometheus (2)</vt:lpstr>
      <vt:lpstr>SLA Manager</vt:lpstr>
      <vt:lpstr>SLA Manager</vt:lpstr>
      <vt:lpstr>Grazie  per l’attenzione 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DSBD</dc:title>
  <dc:creator>salvatore scandura</dc:creator>
  <cp:lastModifiedBy>salvatore scandura</cp:lastModifiedBy>
  <cp:revision>53</cp:revision>
  <dcterms:created xsi:type="dcterms:W3CDTF">2023-01-30T16:30:54Z</dcterms:created>
  <dcterms:modified xsi:type="dcterms:W3CDTF">2023-02-07T16:39:43Z</dcterms:modified>
</cp:coreProperties>
</file>