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3" r:id="rId11"/>
    <p:sldId id="264" r:id="rId12"/>
    <p:sldId id="268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257B-A88F-4543-B075-8AA972990AA0}" type="datetimeFigureOut">
              <a:rPr lang="it-IT" smtClean="0"/>
              <a:pPr/>
              <a:t>29/09/2020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CB9F-5E06-4832-BA54-06C52EEC9E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257B-A88F-4543-B075-8AA972990AA0}" type="datetimeFigureOut">
              <a:rPr lang="it-IT" smtClean="0"/>
              <a:pPr/>
              <a:t>29/09/2020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CB9F-5E06-4832-BA54-06C52EEC9E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257B-A88F-4543-B075-8AA972990AA0}" type="datetimeFigureOut">
              <a:rPr lang="it-IT" smtClean="0"/>
              <a:pPr/>
              <a:t>29/09/2020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CB9F-5E06-4832-BA54-06C52EEC9E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257B-A88F-4543-B075-8AA972990AA0}" type="datetimeFigureOut">
              <a:rPr lang="it-IT" smtClean="0"/>
              <a:pPr/>
              <a:t>29/09/2020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CB9F-5E06-4832-BA54-06C52EEC9E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257B-A88F-4543-B075-8AA972990AA0}" type="datetimeFigureOut">
              <a:rPr lang="it-IT" smtClean="0"/>
              <a:pPr/>
              <a:t>29/09/2020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CB9F-5E06-4832-BA54-06C52EEC9E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257B-A88F-4543-B075-8AA972990AA0}" type="datetimeFigureOut">
              <a:rPr lang="it-IT" smtClean="0"/>
              <a:pPr/>
              <a:t>29/09/2020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CB9F-5E06-4832-BA54-06C52EEC9E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257B-A88F-4543-B075-8AA972990AA0}" type="datetimeFigureOut">
              <a:rPr lang="it-IT" smtClean="0"/>
              <a:pPr/>
              <a:t>29/09/2020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CB9F-5E06-4832-BA54-06C52EEC9E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257B-A88F-4543-B075-8AA972990AA0}" type="datetimeFigureOut">
              <a:rPr lang="it-IT" smtClean="0"/>
              <a:pPr/>
              <a:t>29/09/2020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CB9F-5E06-4832-BA54-06C52EEC9E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257B-A88F-4543-B075-8AA972990AA0}" type="datetimeFigureOut">
              <a:rPr lang="it-IT" smtClean="0"/>
              <a:pPr/>
              <a:t>29/09/2020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CB9F-5E06-4832-BA54-06C52EEC9E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257B-A88F-4543-B075-8AA972990AA0}" type="datetimeFigureOut">
              <a:rPr lang="it-IT" smtClean="0"/>
              <a:pPr/>
              <a:t>29/09/2020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CB9F-5E06-4832-BA54-06C52EEC9E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257B-A88F-4543-B075-8AA972990AA0}" type="datetimeFigureOut">
              <a:rPr lang="it-IT" smtClean="0"/>
              <a:pPr/>
              <a:t>29/09/2020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CB9F-5E06-4832-BA54-06C52EEC9E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257B-A88F-4543-B075-8AA972990AA0}" type="datetimeFigureOut">
              <a:rPr lang="it-IT" smtClean="0"/>
              <a:pPr/>
              <a:t>29/09/2020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9CB9F-5E06-4832-BA54-06C52EEC9EB5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000100" y="1714488"/>
            <a:ext cx="72152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b="1" dirty="0" smtClean="0"/>
              <a:t>Controllo di un </a:t>
            </a:r>
            <a:r>
              <a:rPr lang="it-IT" sz="2600" b="1" dirty="0" err="1" smtClean="0"/>
              <a:t>Multirotore</a:t>
            </a:r>
            <a:endParaRPr lang="it-IT" sz="2600" b="1" dirty="0" smtClean="0"/>
          </a:p>
          <a:p>
            <a:pPr algn="ctr"/>
            <a:endParaRPr lang="it-IT" sz="2600" b="1" dirty="0"/>
          </a:p>
          <a:p>
            <a:pPr algn="ctr"/>
            <a:r>
              <a:rPr lang="it-IT" sz="2600" b="1" dirty="0" smtClean="0"/>
              <a:t>(</a:t>
            </a:r>
            <a:r>
              <a:rPr lang="it-IT" sz="2600" b="1" dirty="0" err="1" smtClean="0"/>
              <a:t>a.k.a.</a:t>
            </a:r>
            <a:r>
              <a:rPr lang="it-IT" sz="2600" b="1" dirty="0" smtClean="0"/>
              <a:t> “</a:t>
            </a:r>
            <a:r>
              <a:rPr lang="it-IT" sz="2600" b="1" dirty="0" err="1" smtClean="0"/>
              <a:t>Drone</a:t>
            </a:r>
            <a:r>
              <a:rPr lang="it-IT" sz="2600" b="1" dirty="0" smtClean="0"/>
              <a:t>”)</a:t>
            </a:r>
            <a:endParaRPr lang="it-IT" sz="26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000100" y="4786322"/>
            <a:ext cx="200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Scandura</a:t>
            </a:r>
            <a:endParaRPr lang="it-IT" dirty="0"/>
          </a:p>
          <a:p>
            <a:r>
              <a:rPr lang="it-IT" dirty="0" smtClean="0"/>
              <a:t>Salvatore</a:t>
            </a:r>
          </a:p>
          <a:p>
            <a:r>
              <a:rPr lang="it-IT" dirty="0" smtClean="0"/>
              <a:t>1000012410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857224" y="642918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Traslazione Verticale</a:t>
            </a:r>
          </a:p>
          <a:p>
            <a:endParaRPr lang="it-IT" dirty="0"/>
          </a:p>
          <a:p>
            <a:r>
              <a:rPr lang="it-IT" dirty="0" smtClean="0"/>
              <a:t>Viene modellata attraverso  la seguente legge:</a:t>
            </a:r>
          </a:p>
          <a:p>
            <a:r>
              <a:rPr lang="it-IT" dirty="0"/>
              <a:t>	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857224" y="228599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 cui si ottiene il seguente sistema: 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57224" y="3643314"/>
            <a:ext cx="8001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Procedendo con la </a:t>
            </a:r>
            <a:r>
              <a:rPr lang="it-IT" dirty="0" err="1" smtClean="0"/>
              <a:t>discretizzazione</a:t>
            </a:r>
            <a:r>
              <a:rPr lang="it-IT" dirty="0"/>
              <a:t> </a:t>
            </a:r>
            <a:r>
              <a:rPr lang="it-IT" dirty="0" smtClean="0"/>
              <a:t>di tale sistema, si ottiene infine la legge di aggiornamento dello stato per la traslazione </a:t>
            </a:r>
            <a:r>
              <a:rPr lang="it-IT" dirty="0"/>
              <a:t>v</a:t>
            </a:r>
            <a:r>
              <a:rPr lang="it-IT" dirty="0" smtClean="0"/>
              <a:t>erticale:</a:t>
            </a:r>
          </a:p>
          <a:p>
            <a:r>
              <a:rPr lang="it-IT" dirty="0" smtClean="0"/>
              <a:t>	</a:t>
            </a:r>
          </a:p>
          <a:p>
            <a:r>
              <a:rPr lang="it-IT" dirty="0"/>
              <a:t>	</a:t>
            </a:r>
            <a:r>
              <a:rPr lang="it-IT" dirty="0">
                <a:solidFill>
                  <a:srgbClr val="FF0000"/>
                </a:solidFill>
              </a:rPr>
              <a:t>Z</a:t>
            </a:r>
            <a:r>
              <a:rPr lang="it-IT" dirty="0" smtClean="0">
                <a:solidFill>
                  <a:srgbClr val="FF0000"/>
                </a:solidFill>
              </a:rPr>
              <a:t>  =  </a:t>
            </a:r>
            <a:r>
              <a:rPr lang="it-IT" dirty="0" err="1" smtClean="0">
                <a:solidFill>
                  <a:srgbClr val="FF0000"/>
                </a:solidFill>
              </a:rPr>
              <a:t>Z</a:t>
            </a:r>
            <a:r>
              <a:rPr lang="el-GR" dirty="0" smtClean="0">
                <a:solidFill>
                  <a:srgbClr val="FF0000"/>
                </a:solidFill>
              </a:rPr>
              <a:t> </a:t>
            </a:r>
            <a:r>
              <a:rPr lang="it-IT" dirty="0" smtClean="0">
                <a:solidFill>
                  <a:srgbClr val="FF0000"/>
                </a:solidFill>
              </a:rPr>
              <a:t> + 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it-IT" dirty="0" smtClean="0">
                <a:solidFill>
                  <a:srgbClr val="FF0000"/>
                </a:solidFill>
              </a:rPr>
              <a:t>T  </a:t>
            </a:r>
            <a:r>
              <a:rPr lang="it-IT" dirty="0">
                <a:solidFill>
                  <a:srgbClr val="FF0000"/>
                </a:solidFill>
              </a:rPr>
              <a:t>*</a:t>
            </a:r>
            <a:r>
              <a:rPr lang="it-IT" dirty="0" smtClean="0">
                <a:solidFill>
                  <a:srgbClr val="FF0000"/>
                </a:solidFill>
              </a:rPr>
              <a:t>  </a:t>
            </a:r>
            <a:r>
              <a:rPr lang="it-IT" dirty="0" err="1" smtClean="0">
                <a:solidFill>
                  <a:srgbClr val="FF0000"/>
                </a:solidFill>
              </a:rPr>
              <a:t>V</a:t>
            </a:r>
            <a:r>
              <a:rPr lang="it-IT" baseline="-25000" dirty="0" err="1">
                <a:solidFill>
                  <a:srgbClr val="FF0000"/>
                </a:solidFill>
              </a:rPr>
              <a:t>z</a:t>
            </a:r>
            <a:r>
              <a:rPr lang="it-IT" dirty="0" smtClean="0"/>
              <a:t> </a:t>
            </a:r>
          </a:p>
          <a:p>
            <a:r>
              <a:rPr lang="it-IT" dirty="0"/>
              <a:t>	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V</a:t>
            </a:r>
            <a:r>
              <a:rPr lang="it-IT" baseline="-25000" dirty="0" err="1">
                <a:solidFill>
                  <a:srgbClr val="FF0000"/>
                </a:solidFill>
              </a:rPr>
              <a:t>z</a:t>
            </a:r>
            <a:r>
              <a:rPr lang="it-IT" dirty="0" smtClean="0">
                <a:solidFill>
                  <a:srgbClr val="FF0000"/>
                </a:solidFill>
              </a:rPr>
              <a:t>  = </a:t>
            </a:r>
            <a:r>
              <a:rPr lang="it-IT" dirty="0" err="1" smtClean="0">
                <a:solidFill>
                  <a:srgbClr val="FF0000"/>
                </a:solidFill>
              </a:rPr>
              <a:t>V</a:t>
            </a:r>
            <a:r>
              <a:rPr lang="it-IT" baseline="-25000" dirty="0" err="1">
                <a:solidFill>
                  <a:srgbClr val="FF0000"/>
                </a:solidFill>
              </a:rPr>
              <a:t>z</a:t>
            </a:r>
            <a:r>
              <a:rPr lang="it-IT" baseline="-25000" dirty="0" smtClean="0">
                <a:solidFill>
                  <a:srgbClr val="FF0000"/>
                </a:solidFill>
              </a:rPr>
              <a:t> </a:t>
            </a:r>
            <a:r>
              <a:rPr lang="it-IT" dirty="0" smtClean="0">
                <a:solidFill>
                  <a:srgbClr val="FF0000"/>
                </a:solidFill>
              </a:rPr>
              <a:t>  *  (1  - 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it-IT" dirty="0" smtClean="0">
                <a:solidFill>
                  <a:srgbClr val="FF0000"/>
                </a:solidFill>
              </a:rPr>
              <a:t>T  *  b  /  M)  + 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it-IT" dirty="0" smtClean="0">
                <a:solidFill>
                  <a:srgbClr val="FF0000"/>
                </a:solidFill>
              </a:rPr>
              <a:t>T  *  cos(</a:t>
            </a:r>
            <a:r>
              <a:rPr lang="el-GR" dirty="0" smtClean="0">
                <a:solidFill>
                  <a:srgbClr val="FF0000"/>
                </a:solidFill>
              </a:rPr>
              <a:t>θ</a:t>
            </a:r>
            <a:r>
              <a:rPr lang="it-IT" dirty="0" smtClean="0">
                <a:solidFill>
                  <a:srgbClr val="FF0000"/>
                </a:solidFill>
              </a:rPr>
              <a:t>)  *  (F</a:t>
            </a:r>
            <a:r>
              <a:rPr lang="it-IT" baseline="-25000" dirty="0" smtClean="0">
                <a:solidFill>
                  <a:srgbClr val="FF0000"/>
                </a:solidFill>
              </a:rPr>
              <a:t>1 </a:t>
            </a:r>
            <a:r>
              <a:rPr lang="it-IT" dirty="0" smtClean="0">
                <a:solidFill>
                  <a:srgbClr val="FF0000"/>
                </a:solidFill>
              </a:rPr>
              <a:t> +  F</a:t>
            </a:r>
            <a:r>
              <a:rPr lang="it-IT" baseline="-25000" dirty="0" smtClean="0">
                <a:solidFill>
                  <a:srgbClr val="FF0000"/>
                </a:solidFill>
              </a:rPr>
              <a:t>2</a:t>
            </a:r>
            <a:r>
              <a:rPr lang="it-IT" dirty="0" smtClean="0">
                <a:solidFill>
                  <a:srgbClr val="FF0000"/>
                </a:solidFill>
              </a:rPr>
              <a:t>)  /  M  - 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it-IT" dirty="0" smtClean="0">
                <a:solidFill>
                  <a:srgbClr val="FF0000"/>
                </a:solidFill>
              </a:rPr>
              <a:t>T  *  g </a:t>
            </a:r>
            <a:r>
              <a:rPr lang="it-IT" dirty="0" smtClean="0"/>
              <a:t>	 </a:t>
            </a:r>
            <a:endParaRPr lang="it-IT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4399897"/>
            <a:ext cx="2667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1285860"/>
            <a:ext cx="3219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2357430"/>
            <a:ext cx="3505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857224" y="785794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Traslazione Verticale</a:t>
            </a:r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Schema a blocchi per il controllo della </a:t>
            </a:r>
            <a:r>
              <a:rPr lang="it-IT" dirty="0" smtClean="0"/>
              <a:t>traslazione verticale:</a:t>
            </a:r>
            <a:endParaRPr lang="it-I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214554"/>
            <a:ext cx="70389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642910" y="500042"/>
            <a:ext cx="8001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Infine è stata implementata la classe </a:t>
            </a:r>
            <a:r>
              <a:rPr lang="it-IT" i="1" dirty="0" err="1"/>
              <a:t>Z</a:t>
            </a:r>
            <a:r>
              <a:rPr lang="it-IT" i="1" dirty="0" err="1" smtClean="0"/>
              <a:t>_Controller</a:t>
            </a:r>
            <a:r>
              <a:rPr lang="it-IT" dirty="0" smtClean="0"/>
              <a:t> che riceve come input del metodo </a:t>
            </a:r>
            <a:r>
              <a:rPr lang="it-IT" i="1" dirty="0" err="1" smtClean="0"/>
              <a:t>evaluate</a:t>
            </a:r>
            <a:r>
              <a:rPr lang="it-IT" i="1" dirty="0" smtClean="0"/>
              <a:t> </a:t>
            </a:r>
            <a:r>
              <a:rPr lang="it-IT" i="1" dirty="0" err="1"/>
              <a:t>z</a:t>
            </a:r>
            <a:r>
              <a:rPr lang="it-IT" i="1" dirty="0" err="1" smtClean="0"/>
              <a:t>_target</a:t>
            </a:r>
            <a:r>
              <a:rPr lang="it-IT" dirty="0" smtClean="0"/>
              <a:t>, che rappresenta la coordinata lungo l’asse z che il </a:t>
            </a:r>
            <a:r>
              <a:rPr lang="it-IT" dirty="0" err="1" smtClean="0"/>
              <a:t>multirotore</a:t>
            </a:r>
            <a:r>
              <a:rPr lang="it-IT" dirty="0" smtClean="0"/>
              <a:t> dovrà raggiungere.</a:t>
            </a:r>
          </a:p>
          <a:p>
            <a:endParaRPr lang="it-IT" dirty="0"/>
          </a:p>
          <a:p>
            <a:r>
              <a:rPr lang="it-IT" dirty="0" smtClean="0"/>
              <a:t>L’output del blocco rappresenta la spinta con cui verranno modulati i due ingressi del velivolo, ovvero </a:t>
            </a:r>
            <a:r>
              <a:rPr lang="it-IT" i="1" dirty="0" smtClean="0"/>
              <a:t>f1</a:t>
            </a:r>
            <a:r>
              <a:rPr lang="it-IT" dirty="0" smtClean="0"/>
              <a:t> e </a:t>
            </a:r>
            <a:r>
              <a:rPr lang="it-IT" i="1" dirty="0" smtClean="0"/>
              <a:t>f2</a:t>
            </a:r>
            <a:r>
              <a:rPr lang="it-IT" dirty="0" smtClean="0"/>
              <a:t>, considerando anche l’uscita del blocco costituito dall’</a:t>
            </a:r>
            <a:r>
              <a:rPr lang="it-IT" i="1" dirty="0" err="1" smtClean="0"/>
              <a:t>Angle_Controller</a:t>
            </a:r>
            <a:r>
              <a:rPr lang="it-IT" dirty="0" smtClean="0"/>
              <a:t>.   </a:t>
            </a:r>
            <a:endParaRPr lang="it-IT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143248"/>
            <a:ext cx="71913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714348" y="428604"/>
            <a:ext cx="785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Modello Semplificato </a:t>
            </a:r>
            <a:r>
              <a:rPr lang="it-IT" b="1" dirty="0" err="1" smtClean="0"/>
              <a:t>Multirotore</a:t>
            </a:r>
            <a:endParaRPr lang="it-IT" b="1" dirty="0" smtClean="0"/>
          </a:p>
          <a:p>
            <a:endParaRPr lang="it-IT" dirty="0" smtClean="0"/>
          </a:p>
          <a:p>
            <a:r>
              <a:rPr lang="it-IT" dirty="0" smtClean="0"/>
              <a:t>Realizzato a partire dalla seguente classe </a:t>
            </a:r>
            <a:r>
              <a:rPr lang="it-IT" i="1" dirty="0" err="1" smtClean="0"/>
              <a:t>Multirotore</a:t>
            </a:r>
            <a:r>
              <a:rPr lang="it-IT" dirty="0" smtClean="0"/>
              <a:t>, di cui distinguiamo i due componenti (metodi) principali: </a:t>
            </a:r>
            <a:r>
              <a:rPr lang="it-IT" i="1" dirty="0" err="1" smtClean="0"/>
              <a:t>init</a:t>
            </a:r>
            <a:r>
              <a:rPr lang="it-IT" dirty="0" smtClean="0"/>
              <a:t> e </a:t>
            </a:r>
            <a:r>
              <a:rPr lang="it-IT" i="1" dirty="0" err="1" smtClean="0"/>
              <a:t>evaluate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Con il metodo </a:t>
            </a:r>
            <a:r>
              <a:rPr lang="it-IT" i="1" dirty="0" err="1" smtClean="0"/>
              <a:t>init</a:t>
            </a:r>
            <a:r>
              <a:rPr lang="it-IT" dirty="0" smtClean="0"/>
              <a:t> vengono inizializzati i vari attributi della classe nel momento in cui viene instanziato l’oggetto, tra cui le variabili di stato che descrivono la posa del velivolo {X, Z e </a:t>
            </a:r>
            <a:r>
              <a:rPr lang="el-GR" dirty="0" smtClean="0"/>
              <a:t>θ</a:t>
            </a:r>
            <a:r>
              <a:rPr lang="it-IT" dirty="0" smtClean="0"/>
              <a:t>}.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286124"/>
            <a:ext cx="62007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642910" y="571480"/>
            <a:ext cx="8001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 il metodo </a:t>
            </a:r>
            <a:r>
              <a:rPr lang="it-IT" i="1" dirty="0" err="1" smtClean="0"/>
              <a:t>evaluate</a:t>
            </a:r>
            <a:r>
              <a:rPr lang="it-IT" dirty="0" smtClean="0"/>
              <a:t> invece viene implementato il modello cinematico del </a:t>
            </a:r>
            <a:r>
              <a:rPr lang="it-IT" dirty="0" err="1" smtClean="0"/>
              <a:t>multirotore</a:t>
            </a:r>
            <a:r>
              <a:rPr lang="it-IT" dirty="0" smtClean="0"/>
              <a:t>, a partire dalle leggi di aggiornamento dello stato che sono state ricavate precedentemente dai processi di </a:t>
            </a:r>
            <a:r>
              <a:rPr lang="it-IT" dirty="0" err="1" smtClean="0"/>
              <a:t>discretizzazione</a:t>
            </a:r>
            <a:r>
              <a:rPr lang="it-IT" dirty="0" smtClean="0"/>
              <a:t> dei vari aspetti dinamici:</a:t>
            </a:r>
          </a:p>
          <a:p>
            <a:pPr lvl="1">
              <a:buFont typeface="Arial" pitchFamily="34" charset="0"/>
              <a:buChar char="•"/>
            </a:pPr>
            <a:r>
              <a:rPr lang="it-IT" dirty="0" smtClean="0"/>
              <a:t> dinamica rotazionale;</a:t>
            </a:r>
          </a:p>
          <a:p>
            <a:pPr lvl="1"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traslazione orizzontale;</a:t>
            </a:r>
          </a:p>
          <a:p>
            <a:pPr lvl="1"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traslazione verticale. 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500306"/>
            <a:ext cx="7772384" cy="365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Parentesi graffa aperta 6"/>
          <p:cNvSpPr/>
          <p:nvPr/>
        </p:nvSpPr>
        <p:spPr>
          <a:xfrm>
            <a:off x="1000100" y="2714620"/>
            <a:ext cx="214314" cy="357190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8" name="Parentesi graffa aperta 7"/>
          <p:cNvSpPr/>
          <p:nvPr/>
        </p:nvSpPr>
        <p:spPr>
          <a:xfrm>
            <a:off x="1000100" y="3286124"/>
            <a:ext cx="214314" cy="357190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9" name="Parentesi graffa aperta 8"/>
          <p:cNvSpPr/>
          <p:nvPr/>
        </p:nvSpPr>
        <p:spPr>
          <a:xfrm>
            <a:off x="1000100" y="4000504"/>
            <a:ext cx="214314" cy="357190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13" name="Connettore 1 12"/>
          <p:cNvCxnSpPr/>
          <p:nvPr/>
        </p:nvCxnSpPr>
        <p:spPr>
          <a:xfrm rot="10800000">
            <a:off x="428596" y="1571612"/>
            <a:ext cx="785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rot="5400000">
            <a:off x="-250065" y="2250273"/>
            <a:ext cx="1357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endCxn id="7" idx="1"/>
          </p:cNvCxnSpPr>
          <p:nvPr/>
        </p:nvCxnSpPr>
        <p:spPr>
          <a:xfrm flipV="1">
            <a:off x="428596" y="2893215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>
          <a:xfrm rot="10800000">
            <a:off x="571472" y="1857364"/>
            <a:ext cx="64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rot="5400000">
            <a:off x="-250065" y="2678901"/>
            <a:ext cx="16430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endCxn id="8" idx="1"/>
          </p:cNvCxnSpPr>
          <p:nvPr/>
        </p:nvCxnSpPr>
        <p:spPr>
          <a:xfrm flipV="1">
            <a:off x="571472" y="3464719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rot="10800000">
            <a:off x="714348" y="2143116"/>
            <a:ext cx="500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1 38"/>
          <p:cNvCxnSpPr/>
          <p:nvPr/>
        </p:nvCxnSpPr>
        <p:spPr>
          <a:xfrm rot="5400000">
            <a:off x="-321503" y="3178967"/>
            <a:ext cx="2071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endCxn id="9" idx="1"/>
          </p:cNvCxnSpPr>
          <p:nvPr/>
        </p:nvCxnSpPr>
        <p:spPr>
          <a:xfrm flipV="1">
            <a:off x="714348" y="4179099"/>
            <a:ext cx="285752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00034" y="428604"/>
            <a:ext cx="8143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Classe </a:t>
            </a:r>
            <a:r>
              <a:rPr lang="it-IT" b="1" dirty="0" err="1" smtClean="0"/>
              <a:t>Autopilot</a:t>
            </a:r>
            <a:endParaRPr lang="it-IT" b="1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Avendo modellato tutti i componenti necessari, viene poi implementata la classe </a:t>
            </a:r>
            <a:r>
              <a:rPr lang="it-IT" i="1" dirty="0" err="1" smtClean="0"/>
              <a:t>Autopilot</a:t>
            </a:r>
            <a:r>
              <a:rPr lang="it-IT" dirty="0" smtClean="0"/>
              <a:t> che, oltre ad instanziare i vari componenti, si occupa di far rispettare il corretto flusso di dati ai fini dell’elaborazione e del raggiungimento dell’obiettivo finale, che consisterà nel far seguire un determinato </a:t>
            </a:r>
            <a:r>
              <a:rPr lang="it-IT" dirty="0" err="1" smtClean="0"/>
              <a:t>path</a:t>
            </a:r>
            <a:r>
              <a:rPr lang="it-IT" dirty="0" smtClean="0"/>
              <a:t> al </a:t>
            </a:r>
            <a:r>
              <a:rPr lang="it-IT" dirty="0" err="1" smtClean="0"/>
              <a:t>multirotore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Si noti che il </a:t>
            </a:r>
            <a:r>
              <a:rPr lang="it-IT" dirty="0" err="1" smtClean="0"/>
              <a:t>path</a:t>
            </a:r>
            <a:r>
              <a:rPr lang="it-IT" dirty="0" smtClean="0"/>
              <a:t> sarà composto da una serie di punti, descritti tramite coordinate  (X, Z), che vengono forniti ante esecuzione del software di volo.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Anche in questo caso verranno analizzati i due metodi fondamentali della suddetta classe: </a:t>
            </a:r>
            <a:r>
              <a:rPr lang="it-IT" i="1" dirty="0" err="1" smtClean="0"/>
              <a:t>init</a:t>
            </a:r>
            <a:r>
              <a:rPr lang="it-IT" dirty="0" smtClean="0"/>
              <a:t> e </a:t>
            </a:r>
            <a:r>
              <a:rPr lang="it-IT" i="1" dirty="0" err="1" smtClean="0"/>
              <a:t>evaluate</a:t>
            </a:r>
            <a:r>
              <a:rPr lang="it-IT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28596" y="500042"/>
            <a:ext cx="8286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Init</a:t>
            </a:r>
            <a:endParaRPr lang="it-IT" b="1" dirty="0" smtClean="0"/>
          </a:p>
          <a:p>
            <a:endParaRPr lang="it-IT" dirty="0" smtClean="0"/>
          </a:p>
          <a:p>
            <a:r>
              <a:rPr lang="it-IT" dirty="0" smtClean="0"/>
              <a:t>Con il metodo </a:t>
            </a:r>
            <a:r>
              <a:rPr lang="it-IT" i="1" dirty="0" err="1" smtClean="0"/>
              <a:t>init</a:t>
            </a:r>
            <a:r>
              <a:rPr lang="it-IT" dirty="0" smtClean="0"/>
              <a:t> vengono instanziati tutti i componenti e inizializzati i parametri che verranno utilizzati durante l’elaborazione. </a:t>
            </a:r>
          </a:p>
          <a:p>
            <a:endParaRPr lang="it-IT" dirty="0" smtClean="0"/>
          </a:p>
          <a:p>
            <a:r>
              <a:rPr lang="it-IT" i="1" dirty="0" err="1" smtClean="0"/>
              <a:t>X_target</a:t>
            </a:r>
            <a:r>
              <a:rPr lang="it-IT" dirty="0" smtClean="0"/>
              <a:t> e </a:t>
            </a:r>
            <a:r>
              <a:rPr lang="it-IT" i="1" dirty="0" err="1" smtClean="0"/>
              <a:t>Z_target</a:t>
            </a:r>
            <a:r>
              <a:rPr lang="it-IT" i="1" dirty="0" smtClean="0"/>
              <a:t> </a:t>
            </a:r>
            <a:r>
              <a:rPr lang="it-IT" dirty="0" smtClean="0"/>
              <a:t>rappresentano proprio quelle variabili che costituiranno il target corrente che il velivolo si porrà come obiettivo da raggiungere.</a:t>
            </a:r>
          </a:p>
          <a:p>
            <a:endParaRPr lang="it-IT" dirty="0" smtClean="0"/>
          </a:p>
          <a:p>
            <a:r>
              <a:rPr lang="it-IT" i="1" dirty="0" err="1" smtClean="0"/>
              <a:t>Path</a:t>
            </a:r>
            <a:r>
              <a:rPr lang="it-IT" dirty="0" smtClean="0"/>
              <a:t> invece è l’</a:t>
            </a:r>
            <a:r>
              <a:rPr lang="it-IT" dirty="0" err="1" smtClean="0"/>
              <a:t>array</a:t>
            </a:r>
            <a:r>
              <a:rPr lang="it-IT" dirty="0" smtClean="0"/>
              <a:t> che conterrà tutti i punti che formeranno il percorso da seguire.  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500438"/>
            <a:ext cx="70199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28596" y="500042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Evaluate</a:t>
            </a:r>
            <a:endParaRPr lang="it-IT" b="1" dirty="0" smtClean="0"/>
          </a:p>
          <a:p>
            <a:endParaRPr lang="it-IT" b="1" dirty="0" smtClean="0"/>
          </a:p>
          <a:p>
            <a:r>
              <a:rPr lang="it-IT" dirty="0" smtClean="0"/>
              <a:t>Costituisce il corpo del software di volo dove vengono concentrati i vari aspetti critici.</a:t>
            </a: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71612"/>
            <a:ext cx="7572367" cy="4932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00034" y="500042"/>
            <a:ext cx="82153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Evaluate</a:t>
            </a:r>
            <a:endParaRPr lang="it-IT" b="1" dirty="0" smtClean="0"/>
          </a:p>
          <a:p>
            <a:endParaRPr lang="it-IT" dirty="0" smtClean="0"/>
          </a:p>
          <a:p>
            <a:r>
              <a:rPr lang="it-IT" dirty="0" smtClean="0"/>
              <a:t>Nella prima parte del metodo viene effettuato un controllo sul raggiungimento del target tramite la distanza Euclidea, considerando ovviamente il target da raggiungere e la posizione corrente del velivolo.</a:t>
            </a:r>
          </a:p>
          <a:p>
            <a:endParaRPr lang="it-IT" dirty="0" smtClean="0"/>
          </a:p>
          <a:p>
            <a:r>
              <a:rPr lang="it-IT" dirty="0" smtClean="0"/>
              <a:t>Se la distanza è inferiore ad una certa soglia, il target può considerarsi raggiunto.</a:t>
            </a:r>
          </a:p>
          <a:p>
            <a:endParaRPr lang="it-IT" dirty="0" smtClean="0"/>
          </a:p>
          <a:p>
            <a:r>
              <a:rPr lang="it-IT" dirty="0" smtClean="0"/>
              <a:t>Il punto in questione viene dunque eliminato dall’</a:t>
            </a:r>
            <a:r>
              <a:rPr lang="it-IT" dirty="0" err="1" smtClean="0"/>
              <a:t>array</a:t>
            </a:r>
            <a:r>
              <a:rPr lang="it-IT" dirty="0" smtClean="0"/>
              <a:t> </a:t>
            </a:r>
            <a:r>
              <a:rPr lang="it-IT" i="1" dirty="0" err="1" smtClean="0"/>
              <a:t>path</a:t>
            </a:r>
            <a:r>
              <a:rPr lang="it-IT" dirty="0" smtClean="0"/>
              <a:t> (tramite </a:t>
            </a:r>
            <a:r>
              <a:rPr lang="it-IT" i="1" dirty="0" smtClean="0"/>
              <a:t>pop</a:t>
            </a:r>
            <a:r>
              <a:rPr lang="it-IT" dirty="0" smtClean="0"/>
              <a:t>), ovvero dalla posizione </a:t>
            </a:r>
            <a:r>
              <a:rPr lang="it-IT" i="1" dirty="0" smtClean="0"/>
              <a:t>head</a:t>
            </a:r>
            <a:r>
              <a:rPr lang="it-IT" dirty="0" smtClean="0"/>
              <a:t>, che invece verrà assunta dal successivo punto del percorso precedentemente impostato.</a:t>
            </a:r>
          </a:p>
          <a:p>
            <a:endParaRPr lang="it-IT" dirty="0" smtClean="0"/>
          </a:p>
          <a:p>
            <a:r>
              <a:rPr lang="it-IT" dirty="0" smtClean="0"/>
              <a:t>Se il punto in esame risultasse essere l’ultimo del </a:t>
            </a:r>
            <a:r>
              <a:rPr lang="it-IT" dirty="0" err="1" smtClean="0"/>
              <a:t>path</a:t>
            </a:r>
            <a:r>
              <a:rPr lang="it-IT" dirty="0" smtClean="0"/>
              <a:t> ciò implicherebbe che la dimensione dell’</a:t>
            </a:r>
            <a:r>
              <a:rPr lang="it-IT" dirty="0" err="1" smtClean="0"/>
              <a:t>array</a:t>
            </a:r>
            <a:r>
              <a:rPr lang="it-IT" dirty="0" smtClean="0"/>
              <a:t> sarebbe nulla, ovvero che il percorso predeterminato sarebbe stato completato con successo.</a:t>
            </a:r>
          </a:p>
          <a:p>
            <a:endParaRPr lang="it-IT" dirty="0" smtClean="0"/>
          </a:p>
          <a:p>
            <a:r>
              <a:rPr lang="it-IT" dirty="0" smtClean="0"/>
              <a:t>In caso contrario, vengono estratte dalla </a:t>
            </a:r>
            <a:r>
              <a:rPr lang="it-IT" i="1" dirty="0" smtClean="0"/>
              <a:t>head</a:t>
            </a:r>
            <a:r>
              <a:rPr lang="it-IT" dirty="0" smtClean="0"/>
              <a:t> dell’</a:t>
            </a:r>
            <a:r>
              <a:rPr lang="it-IT" dirty="0" err="1" smtClean="0"/>
              <a:t>array</a:t>
            </a:r>
            <a:r>
              <a:rPr lang="it-IT" dirty="0" smtClean="0"/>
              <a:t> </a:t>
            </a:r>
            <a:r>
              <a:rPr lang="it-IT" i="1" dirty="0" err="1" smtClean="0"/>
              <a:t>path</a:t>
            </a:r>
            <a:r>
              <a:rPr lang="it-IT" dirty="0" smtClean="0"/>
              <a:t> (posizione 0) le coordinate del successivo punto da raggiungere che serviranno per aggiornare le variabili </a:t>
            </a:r>
            <a:r>
              <a:rPr lang="it-IT" i="1" dirty="0" err="1" smtClean="0"/>
              <a:t>x_target</a:t>
            </a:r>
            <a:r>
              <a:rPr lang="it-IT" i="1" dirty="0" smtClean="0"/>
              <a:t> </a:t>
            </a:r>
            <a:r>
              <a:rPr lang="it-IT" dirty="0" smtClean="0"/>
              <a:t>e</a:t>
            </a:r>
            <a:r>
              <a:rPr lang="it-IT" i="1" dirty="0" smtClean="0"/>
              <a:t> </a:t>
            </a:r>
            <a:r>
              <a:rPr lang="it-IT" i="1" dirty="0" err="1" smtClean="0"/>
              <a:t>z_target</a:t>
            </a:r>
            <a:r>
              <a:rPr lang="it-IT" dirty="0" smtClean="0"/>
              <a:t> su cui si baserà l’elaborazione sottostante. </a:t>
            </a:r>
            <a:endParaRPr lang="it-IT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71472" y="571480"/>
            <a:ext cx="81439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Evaluate</a:t>
            </a:r>
            <a:endParaRPr lang="it-IT" b="1" dirty="0" smtClean="0"/>
          </a:p>
          <a:p>
            <a:endParaRPr lang="it-IT" b="1" dirty="0" smtClean="0"/>
          </a:p>
          <a:p>
            <a:endParaRPr lang="it-IT" b="1" dirty="0" smtClean="0"/>
          </a:p>
          <a:p>
            <a:endParaRPr lang="it-IT" b="1" dirty="0" smtClean="0"/>
          </a:p>
          <a:p>
            <a:endParaRPr lang="it-IT" b="1" dirty="0" smtClean="0"/>
          </a:p>
          <a:p>
            <a:endParaRPr lang="it-IT" b="1" dirty="0" smtClean="0"/>
          </a:p>
          <a:p>
            <a:endParaRPr lang="it-IT" b="1" dirty="0" smtClean="0"/>
          </a:p>
          <a:p>
            <a:r>
              <a:rPr lang="it-IT" dirty="0" smtClean="0"/>
              <a:t>La parte centrale dell’elaborazione è finalizzata ad estrarre i valori </a:t>
            </a:r>
            <a:r>
              <a:rPr lang="it-IT" i="1" dirty="0" smtClean="0"/>
              <a:t>f1</a:t>
            </a:r>
            <a:r>
              <a:rPr lang="it-IT" dirty="0" smtClean="0"/>
              <a:t> e </a:t>
            </a:r>
            <a:r>
              <a:rPr lang="it-IT" i="1" dirty="0" smtClean="0"/>
              <a:t>f2</a:t>
            </a:r>
            <a:r>
              <a:rPr lang="it-IT" dirty="0" smtClean="0"/>
              <a:t> che poi verranno utilizzati come ingressi del </a:t>
            </a:r>
            <a:r>
              <a:rPr lang="it-IT" dirty="0" err="1" smtClean="0"/>
              <a:t>multirotore</a:t>
            </a:r>
            <a:r>
              <a:rPr lang="it-IT" dirty="0" smtClean="0"/>
              <a:t>, al fine di consentire la modifica della posa del velivolo stesso e regolarne la movimentazione seguendo le leggi ottenute dall’analisi del modello fisico iniziale.  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642918"/>
            <a:ext cx="38766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sellaDiTesto 4"/>
          <p:cNvSpPr txBox="1"/>
          <p:nvPr/>
        </p:nvSpPr>
        <p:spPr>
          <a:xfrm>
            <a:off x="642910" y="3714752"/>
            <a:ext cx="785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Un </a:t>
            </a:r>
            <a:r>
              <a:rPr lang="it-IT" dirty="0" err="1" smtClean="0"/>
              <a:t>Multirotore</a:t>
            </a:r>
            <a:r>
              <a:rPr lang="it-IT" dirty="0" smtClean="0"/>
              <a:t>, comunemente detto anche </a:t>
            </a:r>
            <a:r>
              <a:rPr lang="it-IT" dirty="0" err="1" smtClean="0"/>
              <a:t>Drone</a:t>
            </a:r>
            <a:r>
              <a:rPr lang="it-IT" dirty="0" smtClean="0"/>
              <a:t>, è un velivolo con capacità di VTOL (Vertical Take-off and </a:t>
            </a:r>
            <a:r>
              <a:rPr lang="it-IT" dirty="0" err="1" smtClean="0"/>
              <a:t>Landing</a:t>
            </a:r>
            <a:r>
              <a:rPr lang="it-IT" dirty="0" smtClean="0"/>
              <a:t>), completamente controllato tramite software.</a:t>
            </a:r>
          </a:p>
          <a:p>
            <a:endParaRPr lang="it-IT" dirty="0"/>
          </a:p>
          <a:p>
            <a:r>
              <a:rPr lang="it-IT" dirty="0" smtClean="0"/>
              <a:t>L’unico aspetto critico è legato alla parte meccanica rappresentata esclusivamente dalle eliche orizzontali, in genere in numero pari e poste in modo da avere un frame simmetrico e bilanciato.</a:t>
            </a:r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28596" y="357166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Esecuzione tramite analisi dei grafici nei termini dei vari target</a:t>
            </a:r>
          </a:p>
          <a:p>
            <a:endParaRPr lang="it-IT" dirty="0" smtClean="0"/>
          </a:p>
          <a:p>
            <a:r>
              <a:rPr lang="it-IT" b="1" dirty="0" smtClean="0"/>
              <a:t>File:</a:t>
            </a:r>
            <a:r>
              <a:rPr lang="it-IT" dirty="0" smtClean="0"/>
              <a:t> </a:t>
            </a:r>
            <a:r>
              <a:rPr lang="it-IT" i="1" dirty="0" smtClean="0"/>
              <a:t>final_test_system_3.py</a:t>
            </a:r>
          </a:p>
          <a:p>
            <a:r>
              <a:rPr lang="it-IT" b="1" dirty="0" smtClean="0"/>
              <a:t>Comando:</a:t>
            </a:r>
            <a:r>
              <a:rPr lang="it-IT" i="1" dirty="0" smtClean="0"/>
              <a:t> python3 final_test_system_3.py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14488"/>
            <a:ext cx="2438397" cy="269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3000372"/>
            <a:ext cx="2595561" cy="92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36" y="3000372"/>
            <a:ext cx="2624136" cy="959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4462895"/>
            <a:ext cx="4086218" cy="239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00034" y="357166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Esecuzione del simulatore grafico relativo alla movimentazione del </a:t>
            </a:r>
            <a:r>
              <a:rPr lang="it-IT" b="1" dirty="0" err="1" smtClean="0"/>
              <a:t>drone</a:t>
            </a:r>
            <a:endParaRPr lang="it-IT" b="1" dirty="0" smtClean="0"/>
          </a:p>
          <a:p>
            <a:endParaRPr lang="it-IT" b="1" dirty="0" smtClean="0"/>
          </a:p>
          <a:p>
            <a:r>
              <a:rPr lang="it-IT" b="1" dirty="0" smtClean="0"/>
              <a:t>File:</a:t>
            </a:r>
            <a:r>
              <a:rPr lang="it-IT" dirty="0" smtClean="0"/>
              <a:t> </a:t>
            </a:r>
            <a:r>
              <a:rPr lang="it-IT" i="1" dirty="0" smtClean="0"/>
              <a:t>final_sim_grafico_3.py</a:t>
            </a:r>
          </a:p>
          <a:p>
            <a:r>
              <a:rPr lang="it-IT" b="1" dirty="0" smtClean="0"/>
              <a:t>Comando:</a:t>
            </a:r>
            <a:r>
              <a:rPr lang="it-IT" dirty="0" smtClean="0"/>
              <a:t> </a:t>
            </a:r>
            <a:r>
              <a:rPr lang="it-IT" i="1" dirty="0" err="1" smtClean="0"/>
              <a:t>python</a:t>
            </a:r>
            <a:r>
              <a:rPr lang="it-IT" dirty="0" smtClean="0"/>
              <a:t> </a:t>
            </a:r>
            <a:r>
              <a:rPr lang="it-IT" i="1" dirty="0" smtClean="0"/>
              <a:t>final_sim_grafico_3.py</a:t>
            </a:r>
            <a:endParaRPr lang="it-IT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43050"/>
            <a:ext cx="4929190" cy="500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8754531" cy="555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715016"/>
            <a:ext cx="27241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714348" y="1857364"/>
            <a:ext cx="7786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sz="2800" b="1" i="1" dirty="0" smtClean="0"/>
          </a:p>
          <a:p>
            <a:pPr algn="ctr"/>
            <a:r>
              <a:rPr lang="it-IT" sz="2800" b="1" i="1" dirty="0" smtClean="0"/>
              <a:t>Fine</a:t>
            </a:r>
            <a:endParaRPr lang="it-IT" sz="2800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857224" y="857232"/>
            <a:ext cx="7643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Caratteristica fondamentale è la determinazione dell’assetto del </a:t>
            </a:r>
            <a:r>
              <a:rPr lang="it-IT" dirty="0" err="1" smtClean="0"/>
              <a:t>drone</a:t>
            </a:r>
            <a:r>
              <a:rPr lang="it-IT" dirty="0" smtClean="0"/>
              <a:t> tramite un sistema di riferimento che sfrutta gli angoli di Eulero: </a:t>
            </a:r>
          </a:p>
          <a:p>
            <a:endParaRPr lang="it-IT" dirty="0"/>
          </a:p>
          <a:p>
            <a:pPr lvl="1"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roll</a:t>
            </a:r>
            <a:r>
              <a:rPr lang="it-IT" dirty="0" smtClean="0"/>
              <a:t>, descrive l’inclinazione rispetto l’asse x; </a:t>
            </a:r>
          </a:p>
          <a:p>
            <a:pPr lvl="1">
              <a:buFont typeface="Arial" pitchFamily="34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pitch</a:t>
            </a:r>
            <a:r>
              <a:rPr lang="it-IT" dirty="0" smtClean="0"/>
              <a:t>, descrive l’inclinazione rispetto l’asse y;</a:t>
            </a:r>
          </a:p>
          <a:p>
            <a:pPr lvl="1">
              <a:buFont typeface="Arial" pitchFamily="34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yaw</a:t>
            </a:r>
            <a:r>
              <a:rPr lang="it-IT" dirty="0" smtClean="0"/>
              <a:t>, descrive l’inclinazione rispetto l’asse z;</a:t>
            </a:r>
          </a:p>
          <a:p>
            <a:pPr lvl="1">
              <a:buFont typeface="Arial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X, Y e Z, rappresentano invece le coordinate geografiche.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857224" y="3429000"/>
            <a:ext cx="7572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questa presentazione viene trattato il modello semplificato bidimensionale, dove la posa del </a:t>
            </a:r>
            <a:r>
              <a:rPr lang="it-IT" dirty="0" err="1" smtClean="0"/>
              <a:t>multirotore</a:t>
            </a:r>
            <a:r>
              <a:rPr lang="it-IT" dirty="0" smtClean="0"/>
              <a:t> è individuata attraverso la terna {X, Z, </a:t>
            </a:r>
            <a:r>
              <a:rPr lang="it-IT" dirty="0" err="1" smtClean="0"/>
              <a:t>pitch</a:t>
            </a:r>
            <a:r>
              <a:rPr lang="it-IT" dirty="0" smtClean="0"/>
              <a:t>}.</a:t>
            </a:r>
          </a:p>
          <a:p>
            <a:endParaRPr lang="it-IT" dirty="0"/>
          </a:p>
          <a:p>
            <a:r>
              <a:rPr lang="it-IT" dirty="0" smtClean="0"/>
              <a:t>Per modellare il moto del velivolo viene utilizzata la seconda legge di Newton rotazionale, da cui distinguiamo i seguenti aspetti dinamici:</a:t>
            </a:r>
          </a:p>
          <a:p>
            <a:endParaRPr lang="it-IT" dirty="0" smtClean="0"/>
          </a:p>
          <a:p>
            <a:pPr lvl="1">
              <a:buFont typeface="Arial" pitchFamily="34" charset="0"/>
              <a:buChar char="•"/>
            </a:pPr>
            <a:r>
              <a:rPr lang="it-IT" dirty="0" smtClean="0"/>
              <a:t> dinamica rotazionale;</a:t>
            </a:r>
          </a:p>
          <a:p>
            <a:pPr lvl="1">
              <a:buFont typeface="Arial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traslazione orizzontale;</a:t>
            </a:r>
          </a:p>
          <a:p>
            <a:pPr lvl="1">
              <a:buFont typeface="Arial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traslazione verticale. </a:t>
            </a: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857224" y="642918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Dinamica Rotazionale</a:t>
            </a:r>
          </a:p>
          <a:p>
            <a:endParaRPr lang="it-IT" dirty="0"/>
          </a:p>
          <a:p>
            <a:r>
              <a:rPr lang="it-IT" dirty="0" smtClean="0"/>
              <a:t>Viene modellata attraverso  la seguente legge:</a:t>
            </a:r>
          </a:p>
          <a:p>
            <a:r>
              <a:rPr lang="it-IT" dirty="0"/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1214422"/>
            <a:ext cx="17049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sellaDiTesto 5"/>
          <p:cNvSpPr txBox="1"/>
          <p:nvPr/>
        </p:nvSpPr>
        <p:spPr>
          <a:xfrm>
            <a:off x="857224" y="228599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 cui si ottiene il seguente sistema: </a:t>
            </a:r>
            <a:endParaRPr lang="it-IT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2357430"/>
            <a:ext cx="22193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sellaDiTesto 7"/>
          <p:cNvSpPr txBox="1"/>
          <p:nvPr/>
        </p:nvSpPr>
        <p:spPr>
          <a:xfrm>
            <a:off x="857224" y="3643314"/>
            <a:ext cx="7572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Procedendo con la </a:t>
            </a:r>
            <a:r>
              <a:rPr lang="it-IT" dirty="0" err="1" smtClean="0"/>
              <a:t>discretizzazione</a:t>
            </a:r>
            <a:r>
              <a:rPr lang="it-IT" dirty="0"/>
              <a:t> </a:t>
            </a:r>
            <a:r>
              <a:rPr lang="it-IT" dirty="0" smtClean="0"/>
              <a:t>di tale sistema, si ottiene infine la legge di aggiornamento dello stato per la dinamica rotazionale:</a:t>
            </a:r>
          </a:p>
          <a:p>
            <a:r>
              <a:rPr lang="it-IT" dirty="0" smtClean="0"/>
              <a:t>	</a:t>
            </a:r>
          </a:p>
          <a:p>
            <a:r>
              <a:rPr lang="it-IT" dirty="0"/>
              <a:t>	</a:t>
            </a:r>
            <a:r>
              <a:rPr lang="el-GR" dirty="0" smtClean="0">
                <a:solidFill>
                  <a:srgbClr val="FF0000"/>
                </a:solidFill>
              </a:rPr>
              <a:t>θ</a:t>
            </a:r>
            <a:r>
              <a:rPr lang="it-IT" dirty="0" smtClean="0">
                <a:solidFill>
                  <a:srgbClr val="FF0000"/>
                </a:solidFill>
              </a:rPr>
              <a:t>  =  </a:t>
            </a:r>
            <a:r>
              <a:rPr lang="el-GR" dirty="0" smtClean="0">
                <a:solidFill>
                  <a:srgbClr val="FF0000"/>
                </a:solidFill>
              </a:rPr>
              <a:t>θ </a:t>
            </a:r>
            <a:r>
              <a:rPr lang="it-IT" dirty="0" smtClean="0">
                <a:solidFill>
                  <a:srgbClr val="FF0000"/>
                </a:solidFill>
              </a:rPr>
              <a:t> + 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it-IT" dirty="0" smtClean="0">
                <a:solidFill>
                  <a:srgbClr val="FF0000"/>
                </a:solidFill>
              </a:rPr>
              <a:t>T  </a:t>
            </a:r>
            <a:r>
              <a:rPr lang="it-IT" dirty="0">
                <a:solidFill>
                  <a:srgbClr val="FF0000"/>
                </a:solidFill>
              </a:rPr>
              <a:t>*</a:t>
            </a:r>
            <a:r>
              <a:rPr lang="it-IT" dirty="0" smtClean="0">
                <a:solidFill>
                  <a:srgbClr val="FF0000"/>
                </a:solidFill>
              </a:rPr>
              <a:t>  </a:t>
            </a:r>
            <a:r>
              <a:rPr lang="el-GR" dirty="0" smtClean="0">
                <a:solidFill>
                  <a:srgbClr val="FF0000"/>
                </a:solidFill>
              </a:rPr>
              <a:t>ω</a:t>
            </a:r>
            <a:r>
              <a:rPr lang="it-IT" dirty="0" smtClean="0"/>
              <a:t> </a:t>
            </a:r>
          </a:p>
          <a:p>
            <a:r>
              <a:rPr lang="it-IT" dirty="0"/>
              <a:t>	</a:t>
            </a:r>
            <a:r>
              <a:rPr lang="el-GR" dirty="0" smtClean="0">
                <a:solidFill>
                  <a:srgbClr val="FF0000"/>
                </a:solidFill>
              </a:rPr>
              <a:t>ω</a:t>
            </a:r>
            <a:r>
              <a:rPr lang="it-IT" dirty="0" smtClean="0">
                <a:solidFill>
                  <a:srgbClr val="FF0000"/>
                </a:solidFill>
              </a:rPr>
              <a:t>  =  </a:t>
            </a:r>
            <a:r>
              <a:rPr lang="el-GR" dirty="0" smtClean="0">
                <a:solidFill>
                  <a:srgbClr val="FF0000"/>
                </a:solidFill>
              </a:rPr>
              <a:t>ω</a:t>
            </a:r>
            <a:r>
              <a:rPr lang="it-IT" dirty="0" smtClean="0">
                <a:solidFill>
                  <a:srgbClr val="FF0000"/>
                </a:solidFill>
              </a:rPr>
              <a:t>  + 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it-IT" dirty="0" smtClean="0">
                <a:solidFill>
                  <a:srgbClr val="FF0000"/>
                </a:solidFill>
              </a:rPr>
              <a:t>T  *  L  *  (F</a:t>
            </a:r>
            <a:r>
              <a:rPr lang="it-IT" baseline="-25000" dirty="0" smtClean="0">
                <a:solidFill>
                  <a:srgbClr val="FF0000"/>
                </a:solidFill>
              </a:rPr>
              <a:t>2</a:t>
            </a:r>
            <a:r>
              <a:rPr lang="it-IT" dirty="0" smtClean="0">
                <a:solidFill>
                  <a:srgbClr val="FF0000"/>
                </a:solidFill>
              </a:rPr>
              <a:t>  -  F</a:t>
            </a:r>
            <a:r>
              <a:rPr lang="it-IT" baseline="-25000" dirty="0" smtClean="0">
                <a:solidFill>
                  <a:srgbClr val="FF0000"/>
                </a:solidFill>
              </a:rPr>
              <a:t>1</a:t>
            </a:r>
            <a:r>
              <a:rPr lang="it-IT" dirty="0" smtClean="0">
                <a:solidFill>
                  <a:srgbClr val="FF0000"/>
                </a:solidFill>
              </a:rPr>
              <a:t>)  /  I </a:t>
            </a:r>
            <a:r>
              <a:rPr lang="it-IT" dirty="0" smtClean="0"/>
              <a:t>	 </a:t>
            </a:r>
            <a:endParaRPr lang="it-IT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4399897"/>
            <a:ext cx="2667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857224" y="785794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Dinamica Rotazionale</a:t>
            </a:r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Schema a blocchi per il controllo della rotazione: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428868"/>
            <a:ext cx="71247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071942"/>
            <a:ext cx="75057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sellaDiTesto 5"/>
          <p:cNvSpPr txBox="1"/>
          <p:nvPr/>
        </p:nvSpPr>
        <p:spPr>
          <a:xfrm>
            <a:off x="642910" y="500042"/>
            <a:ext cx="8001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Dallo schema a blocchi precedente, si passa a modellare i vari sistemi, per poi giungere all’implementazione seguendo semplicemente il flusso dei dati in esame.</a:t>
            </a:r>
          </a:p>
          <a:p>
            <a:endParaRPr lang="it-IT" dirty="0"/>
          </a:p>
          <a:p>
            <a:r>
              <a:rPr lang="it-IT" dirty="0" smtClean="0"/>
              <a:t>In questo caso è stata implementata la classe </a:t>
            </a:r>
            <a:r>
              <a:rPr lang="it-IT" i="1" dirty="0" err="1" smtClean="0"/>
              <a:t>Angle_Controller</a:t>
            </a:r>
            <a:r>
              <a:rPr lang="it-IT" dirty="0" smtClean="0"/>
              <a:t> che, oltre a configurare i parametri necessari ai vari sottosistemi, ovvero il controllore Proporzionale e quello </a:t>
            </a:r>
            <a:r>
              <a:rPr lang="it-IT" dirty="0" err="1" smtClean="0"/>
              <a:t>Proporzionale-Integrale</a:t>
            </a:r>
            <a:r>
              <a:rPr lang="it-IT" dirty="0" smtClean="0"/>
              <a:t>, riceve gli input dal metodo </a:t>
            </a:r>
            <a:r>
              <a:rPr lang="it-IT" i="1" dirty="0" err="1" smtClean="0"/>
              <a:t>evaluate</a:t>
            </a:r>
            <a:r>
              <a:rPr lang="it-IT" dirty="0" smtClean="0"/>
              <a:t>, tra cui </a:t>
            </a:r>
            <a:r>
              <a:rPr lang="it-IT" i="1" dirty="0" err="1" smtClean="0"/>
              <a:t>theta_target</a:t>
            </a:r>
            <a:r>
              <a:rPr lang="it-IT" dirty="0" smtClean="0"/>
              <a:t> che rappresenta l’ingresso principale di questa elaborazione.</a:t>
            </a:r>
          </a:p>
          <a:p>
            <a:endParaRPr lang="it-IT" dirty="0"/>
          </a:p>
          <a:p>
            <a:r>
              <a:rPr lang="it-IT" dirty="0" smtClean="0"/>
              <a:t>L’output di questo blocco rappresenta invece la spinta che successivamente verrà fornita ai motori del </a:t>
            </a:r>
            <a:r>
              <a:rPr lang="it-IT" dirty="0" err="1" smtClean="0"/>
              <a:t>multirotore</a:t>
            </a:r>
            <a:r>
              <a:rPr lang="it-IT" dirty="0" smtClean="0"/>
              <a:t>, modulata poi con l’uscita del blocco per il controllo della traslazione verticale.   </a:t>
            </a:r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857224" y="642918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Traslazione Orizzontale</a:t>
            </a:r>
          </a:p>
          <a:p>
            <a:endParaRPr lang="it-IT" dirty="0"/>
          </a:p>
          <a:p>
            <a:r>
              <a:rPr lang="it-IT" dirty="0" smtClean="0"/>
              <a:t>Viene modellata attraverso  la seguente legge:</a:t>
            </a:r>
          </a:p>
          <a:p>
            <a:r>
              <a:rPr lang="it-IT" dirty="0"/>
              <a:t>	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857224" y="228599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 cui si ottiene il seguente sistema: 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57224" y="3643314"/>
            <a:ext cx="7572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Procedendo con la </a:t>
            </a:r>
            <a:r>
              <a:rPr lang="it-IT" dirty="0" err="1" smtClean="0"/>
              <a:t>discretizzazione</a:t>
            </a:r>
            <a:r>
              <a:rPr lang="it-IT" dirty="0"/>
              <a:t> </a:t>
            </a:r>
            <a:r>
              <a:rPr lang="it-IT" dirty="0" smtClean="0"/>
              <a:t>di tale sistema, si ottiene infine la legge di aggiornamento dello stato per la traslazione orizzontale:</a:t>
            </a:r>
          </a:p>
          <a:p>
            <a:r>
              <a:rPr lang="it-IT" dirty="0" smtClean="0"/>
              <a:t>	</a:t>
            </a:r>
          </a:p>
          <a:p>
            <a:r>
              <a:rPr lang="it-IT" dirty="0"/>
              <a:t>	</a:t>
            </a:r>
            <a:r>
              <a:rPr lang="it-IT" dirty="0" smtClean="0">
                <a:solidFill>
                  <a:srgbClr val="FF0000"/>
                </a:solidFill>
              </a:rPr>
              <a:t>X  =  X</a:t>
            </a:r>
            <a:r>
              <a:rPr lang="el-GR" dirty="0" smtClean="0">
                <a:solidFill>
                  <a:srgbClr val="FF0000"/>
                </a:solidFill>
              </a:rPr>
              <a:t> </a:t>
            </a:r>
            <a:r>
              <a:rPr lang="it-IT" dirty="0" smtClean="0">
                <a:solidFill>
                  <a:srgbClr val="FF0000"/>
                </a:solidFill>
              </a:rPr>
              <a:t> + 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it-IT" dirty="0" smtClean="0">
                <a:solidFill>
                  <a:srgbClr val="FF0000"/>
                </a:solidFill>
              </a:rPr>
              <a:t>T  </a:t>
            </a:r>
            <a:r>
              <a:rPr lang="it-IT" dirty="0">
                <a:solidFill>
                  <a:srgbClr val="FF0000"/>
                </a:solidFill>
              </a:rPr>
              <a:t>*</a:t>
            </a:r>
            <a:r>
              <a:rPr lang="it-IT" dirty="0" smtClean="0">
                <a:solidFill>
                  <a:srgbClr val="FF0000"/>
                </a:solidFill>
              </a:rPr>
              <a:t>  </a:t>
            </a:r>
            <a:r>
              <a:rPr lang="it-IT" dirty="0" err="1" smtClean="0">
                <a:solidFill>
                  <a:srgbClr val="FF0000"/>
                </a:solidFill>
              </a:rPr>
              <a:t>V</a:t>
            </a:r>
            <a:r>
              <a:rPr lang="it-IT" baseline="-25000" dirty="0" err="1" smtClean="0">
                <a:solidFill>
                  <a:srgbClr val="FF0000"/>
                </a:solidFill>
              </a:rPr>
              <a:t>x</a:t>
            </a:r>
            <a:r>
              <a:rPr lang="it-IT" dirty="0" smtClean="0"/>
              <a:t> </a:t>
            </a:r>
          </a:p>
          <a:p>
            <a:r>
              <a:rPr lang="it-IT" dirty="0"/>
              <a:t>	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V</a:t>
            </a:r>
            <a:r>
              <a:rPr lang="it-IT" baseline="-25000" dirty="0" err="1" smtClean="0">
                <a:solidFill>
                  <a:srgbClr val="FF0000"/>
                </a:solidFill>
              </a:rPr>
              <a:t>x</a:t>
            </a:r>
            <a:r>
              <a:rPr lang="it-IT" dirty="0" smtClean="0">
                <a:solidFill>
                  <a:srgbClr val="FF0000"/>
                </a:solidFill>
              </a:rPr>
              <a:t>  = </a:t>
            </a:r>
            <a:r>
              <a:rPr lang="it-IT" dirty="0" err="1" smtClean="0">
                <a:solidFill>
                  <a:srgbClr val="FF0000"/>
                </a:solidFill>
              </a:rPr>
              <a:t>V</a:t>
            </a:r>
            <a:r>
              <a:rPr lang="it-IT" baseline="-25000" dirty="0" err="1" smtClean="0">
                <a:solidFill>
                  <a:srgbClr val="FF0000"/>
                </a:solidFill>
              </a:rPr>
              <a:t>x</a:t>
            </a:r>
            <a:r>
              <a:rPr lang="it-IT" baseline="-25000" dirty="0" smtClean="0">
                <a:solidFill>
                  <a:srgbClr val="FF0000"/>
                </a:solidFill>
              </a:rPr>
              <a:t> </a:t>
            </a:r>
            <a:r>
              <a:rPr lang="it-IT" dirty="0" smtClean="0">
                <a:solidFill>
                  <a:srgbClr val="FF0000"/>
                </a:solidFill>
              </a:rPr>
              <a:t>  *  (1  - 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it-IT" dirty="0" smtClean="0">
                <a:solidFill>
                  <a:srgbClr val="FF0000"/>
                </a:solidFill>
              </a:rPr>
              <a:t>T  *  b  /  M)  + 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it-IT" dirty="0" smtClean="0">
                <a:solidFill>
                  <a:srgbClr val="FF0000"/>
                </a:solidFill>
              </a:rPr>
              <a:t>T  *  sin(-</a:t>
            </a:r>
            <a:r>
              <a:rPr lang="el-GR" dirty="0" smtClean="0">
                <a:solidFill>
                  <a:srgbClr val="FF0000"/>
                </a:solidFill>
              </a:rPr>
              <a:t>θ</a:t>
            </a:r>
            <a:r>
              <a:rPr lang="it-IT" dirty="0" smtClean="0">
                <a:solidFill>
                  <a:srgbClr val="FF0000"/>
                </a:solidFill>
              </a:rPr>
              <a:t>)  *  (F</a:t>
            </a:r>
            <a:r>
              <a:rPr lang="it-IT" baseline="-25000" dirty="0" smtClean="0">
                <a:solidFill>
                  <a:srgbClr val="FF0000"/>
                </a:solidFill>
              </a:rPr>
              <a:t>1 </a:t>
            </a:r>
            <a:r>
              <a:rPr lang="it-IT" dirty="0" smtClean="0">
                <a:solidFill>
                  <a:srgbClr val="FF0000"/>
                </a:solidFill>
              </a:rPr>
              <a:t> +  F</a:t>
            </a:r>
            <a:r>
              <a:rPr lang="it-IT" baseline="-25000" dirty="0" smtClean="0">
                <a:solidFill>
                  <a:srgbClr val="FF0000"/>
                </a:solidFill>
              </a:rPr>
              <a:t>2</a:t>
            </a:r>
            <a:r>
              <a:rPr lang="it-IT" dirty="0" smtClean="0">
                <a:solidFill>
                  <a:srgbClr val="FF0000"/>
                </a:solidFill>
              </a:rPr>
              <a:t>)  /  </a:t>
            </a:r>
            <a:r>
              <a:rPr lang="it-IT" dirty="0">
                <a:solidFill>
                  <a:srgbClr val="FF0000"/>
                </a:solidFill>
              </a:rPr>
              <a:t>M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	 </a:t>
            </a:r>
            <a:endParaRPr lang="it-IT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4399897"/>
            <a:ext cx="2667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1214422"/>
            <a:ext cx="29432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2428868"/>
            <a:ext cx="34671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857224" y="785794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Traslazione Orizzontale</a:t>
            </a:r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Schema a blocchi per il controllo della </a:t>
            </a:r>
            <a:r>
              <a:rPr lang="it-IT" dirty="0" smtClean="0"/>
              <a:t>traslazione orizzontale:</a:t>
            </a:r>
            <a:endParaRPr lang="it-I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143116"/>
            <a:ext cx="707707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642910" y="500042"/>
            <a:ext cx="8001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questo caso è stata implementata la classe </a:t>
            </a:r>
            <a:r>
              <a:rPr lang="it-IT" i="1" dirty="0" err="1" smtClean="0"/>
              <a:t>X_Controller</a:t>
            </a:r>
            <a:r>
              <a:rPr lang="it-IT" dirty="0" smtClean="0"/>
              <a:t> che riceve come input fondamentale del metodo </a:t>
            </a:r>
            <a:r>
              <a:rPr lang="it-IT" i="1" dirty="0" err="1" smtClean="0"/>
              <a:t>evaluate</a:t>
            </a:r>
            <a:r>
              <a:rPr lang="it-IT" i="1" dirty="0" smtClean="0"/>
              <a:t> </a:t>
            </a:r>
            <a:r>
              <a:rPr lang="it-IT" i="1" dirty="0" err="1" smtClean="0"/>
              <a:t>x_target</a:t>
            </a:r>
            <a:r>
              <a:rPr lang="it-IT" dirty="0" smtClean="0"/>
              <a:t>, che rappresenta la coordinata lungo l’asse x che il </a:t>
            </a:r>
            <a:r>
              <a:rPr lang="it-IT" dirty="0" err="1" smtClean="0"/>
              <a:t>multirotore</a:t>
            </a:r>
            <a:r>
              <a:rPr lang="it-IT" dirty="0" smtClean="0"/>
              <a:t> dovrà raggiungere.</a:t>
            </a:r>
          </a:p>
          <a:p>
            <a:endParaRPr lang="it-IT" dirty="0"/>
          </a:p>
          <a:p>
            <a:r>
              <a:rPr lang="it-IT" dirty="0" smtClean="0"/>
              <a:t>L’output di questo blocco costituisce l’angolo </a:t>
            </a:r>
            <a:r>
              <a:rPr lang="it-IT" i="1" dirty="0" err="1" smtClean="0"/>
              <a:t>theta_target</a:t>
            </a:r>
            <a:r>
              <a:rPr lang="it-IT" dirty="0" smtClean="0"/>
              <a:t> </a:t>
            </a:r>
            <a:r>
              <a:rPr lang="it-IT" dirty="0" smtClean="0"/>
              <a:t>che verrà fornito come input al blocco descritto dall’</a:t>
            </a:r>
            <a:r>
              <a:rPr lang="it-IT" i="1" dirty="0" err="1" smtClean="0"/>
              <a:t>Angle_Controller</a:t>
            </a:r>
            <a:r>
              <a:rPr lang="it-IT" dirty="0" smtClean="0"/>
              <a:t> </a:t>
            </a:r>
            <a:r>
              <a:rPr lang="it-IT" dirty="0" smtClean="0"/>
              <a:t>(visto precedentemente).   </a:t>
            </a:r>
            <a:endParaRPr lang="it-IT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143248"/>
            <a:ext cx="69818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1073</Words>
  <Application>Microsoft Office PowerPoint</Application>
  <PresentationFormat>Presentazione su schermo (4:3)</PresentationFormat>
  <Paragraphs>133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4" baseType="lpstr">
      <vt:lpstr>Tema di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salvatore scandura</dc:creator>
  <cp:lastModifiedBy>salvatore scandura</cp:lastModifiedBy>
  <cp:revision>99</cp:revision>
  <dcterms:created xsi:type="dcterms:W3CDTF">2020-09-28T14:02:09Z</dcterms:created>
  <dcterms:modified xsi:type="dcterms:W3CDTF">2020-09-29T09:56:45Z</dcterms:modified>
</cp:coreProperties>
</file>