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8" r:id="rId3"/>
    <p:sldId id="257" r:id="rId4"/>
    <p:sldId id="259" r:id="rId5"/>
    <p:sldId id="260" r:id="rId6"/>
    <p:sldId id="262" r:id="rId7"/>
    <p:sldId id="261" r:id="rId8"/>
    <p:sldId id="277" r:id="rId9"/>
    <p:sldId id="265" r:id="rId10"/>
    <p:sldId id="286" r:id="rId11"/>
    <p:sldId id="269" r:id="rId12"/>
    <p:sldId id="270" r:id="rId13"/>
    <p:sldId id="276" r:id="rId14"/>
    <p:sldId id="272" r:id="rId15"/>
    <p:sldId id="273" r:id="rId16"/>
    <p:sldId id="274" r:id="rId17"/>
    <p:sldId id="275" r:id="rId18"/>
    <p:sldId id="266" r:id="rId19"/>
    <p:sldId id="281" r:id="rId20"/>
    <p:sldId id="284" r:id="rId21"/>
    <p:sldId id="285"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120" d="100"/>
          <a:sy n="120"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Taux de déficiences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27F-49D7-95C5-204BE36620C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27F-49D7-95C5-204BE36620C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58F-4124-98B8-AAB45579996A}"/>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B27F-49D7-95C5-204BE36620C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Motrice</c:v>
                </c:pt>
                <c:pt idx="1">
                  <c:v>Montal</c:v>
                </c:pt>
                <c:pt idx="2">
                  <c:v>Visuel</c:v>
                </c:pt>
                <c:pt idx="3">
                  <c:v>Autre</c:v>
                </c:pt>
              </c:strCache>
            </c:strRef>
          </c:cat>
          <c:val>
            <c:numRef>
              <c:f>Sheet1!$B$2:$B$5</c:f>
              <c:numCache>
                <c:formatCode>General</c:formatCode>
                <c:ptCount val="4"/>
                <c:pt idx="0">
                  <c:v>50.2</c:v>
                </c:pt>
                <c:pt idx="1">
                  <c:v>25.1</c:v>
                </c:pt>
                <c:pt idx="2">
                  <c:v>23.8</c:v>
                </c:pt>
                <c:pt idx="3">
                  <c:v>0.9</c:v>
                </c:pt>
              </c:numCache>
            </c:numRef>
          </c:val>
          <c:extLst>
            <c:ext xmlns:c16="http://schemas.microsoft.com/office/drawing/2014/chart" uri="{C3380CC4-5D6E-409C-BE32-E72D297353CC}">
              <c16:uniqueId val="{00000000-C58F-4124-98B8-AAB45579996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BE56A-3A0A-4417-9F0C-5023140D2156}" type="datetimeFigureOut">
              <a:rPr lang="fr-FR" smtClean="0"/>
              <a:t>08/06/2020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47AE0-1B33-414E-B8D5-B20CDF4EA5F1}" type="slidenum">
              <a:rPr lang="fr-FR" smtClean="0"/>
              <a:t>‹#›</a:t>
            </a:fld>
            <a:endParaRPr lang="fr-FR"/>
          </a:p>
        </p:txBody>
      </p:sp>
    </p:spTree>
    <p:extLst>
      <p:ext uri="{BB962C8B-B14F-4D97-AF65-F5344CB8AC3E}">
        <p14:creationId xmlns:p14="http://schemas.microsoft.com/office/powerpoint/2010/main" val="234799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8154" y="2408348"/>
            <a:ext cx="6361604" cy="953037"/>
          </a:xfrm>
        </p:spPr>
        <p:txBody>
          <a:bodyPr/>
          <a:lstStyle/>
          <a:p>
            <a:r>
              <a:rPr lang="fr-FR" dirty="0">
                <a:solidFill>
                  <a:schemeClr val="accent1"/>
                </a:solidFill>
              </a:rPr>
              <a:t>PROJET JAVA/UML</a:t>
            </a:r>
          </a:p>
        </p:txBody>
      </p:sp>
    </p:spTree>
    <p:extLst>
      <p:ext uri="{BB962C8B-B14F-4D97-AF65-F5344CB8AC3E}">
        <p14:creationId xmlns:p14="http://schemas.microsoft.com/office/powerpoint/2010/main" val="249414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0D2E935-8B8F-4CFE-82D1-54C15FD64BF0}"/>
              </a:ext>
            </a:extLst>
          </p:cNvPr>
          <p:cNvSpPr txBox="1"/>
          <p:nvPr/>
        </p:nvSpPr>
        <p:spPr>
          <a:xfrm>
            <a:off x="4578626" y="2703445"/>
            <a:ext cx="3034748" cy="584775"/>
          </a:xfrm>
          <a:prstGeom prst="rect">
            <a:avLst/>
          </a:prstGeom>
          <a:noFill/>
        </p:spPr>
        <p:txBody>
          <a:bodyPr wrap="square" rtlCol="0">
            <a:spAutoFit/>
          </a:bodyPr>
          <a:lstStyle/>
          <a:p>
            <a:r>
              <a:rPr lang="fr-FR" sz="3200" b="1" dirty="0">
                <a:solidFill>
                  <a:schemeClr val="accent1">
                    <a:lumMod val="75000"/>
                  </a:schemeClr>
                </a:solidFill>
              </a:rPr>
              <a:t>Diagrammes</a:t>
            </a:r>
          </a:p>
        </p:txBody>
      </p:sp>
    </p:spTree>
    <p:extLst>
      <p:ext uri="{BB962C8B-B14F-4D97-AF65-F5344CB8AC3E}">
        <p14:creationId xmlns:p14="http://schemas.microsoft.com/office/powerpoint/2010/main" val="354308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7ADD7A-FC0A-4533-A3C0-B382A3CE4ABA}"/>
              </a:ext>
            </a:extLst>
          </p:cNvPr>
          <p:cNvPicPr>
            <a:picLocks noChangeAspect="1"/>
          </p:cNvPicPr>
          <p:nvPr/>
        </p:nvPicPr>
        <p:blipFill>
          <a:blip r:embed="rId2"/>
          <a:stretch>
            <a:fillRect/>
          </a:stretch>
        </p:blipFill>
        <p:spPr>
          <a:xfrm>
            <a:off x="3266983" y="369625"/>
            <a:ext cx="4439482" cy="5953724"/>
          </a:xfrm>
          <a:prstGeom prst="rect">
            <a:avLst/>
          </a:prstGeom>
        </p:spPr>
      </p:pic>
      <p:sp>
        <p:nvSpPr>
          <p:cNvPr id="4" name="TextBox 3">
            <a:extLst>
              <a:ext uri="{FF2B5EF4-FFF2-40B4-BE49-F238E27FC236}">
                <a16:creationId xmlns:a16="http://schemas.microsoft.com/office/drawing/2014/main" id="{105DB285-AC53-420D-9F42-3447ADC9E598}"/>
              </a:ext>
            </a:extLst>
          </p:cNvPr>
          <p:cNvSpPr txBox="1"/>
          <p:nvPr/>
        </p:nvSpPr>
        <p:spPr>
          <a:xfrm>
            <a:off x="-209842" y="26504"/>
            <a:ext cx="5602310" cy="1107996"/>
          </a:xfrm>
          <a:prstGeom prst="rect">
            <a:avLst/>
          </a:prstGeom>
          <a:noFill/>
        </p:spPr>
        <p:txBody>
          <a:bodyPr wrap="square" rtlCol="0">
            <a:spAutoFit/>
          </a:bodyPr>
          <a:lstStyle/>
          <a:p>
            <a:endParaRPr lang="fr-FR" sz="2400" b="1" dirty="0">
              <a:solidFill>
                <a:schemeClr val="accent1">
                  <a:lumMod val="50000"/>
                </a:schemeClr>
              </a:solidFill>
            </a:endParaRPr>
          </a:p>
          <a:p>
            <a:endParaRPr lang="fr-FR" sz="2400" b="1" dirty="0">
              <a:solidFill>
                <a:schemeClr val="accent1">
                  <a:lumMod val="50000"/>
                </a:schemeClr>
              </a:solidFill>
            </a:endParaRPr>
          </a:p>
          <a:p>
            <a:pPr lvl="1"/>
            <a:r>
              <a:rPr lang="fr-FR" b="1" dirty="0">
                <a:solidFill>
                  <a:schemeClr val="bg1"/>
                </a:solidFill>
              </a:rPr>
              <a:t>Utilisation</a:t>
            </a:r>
          </a:p>
        </p:txBody>
      </p:sp>
    </p:spTree>
    <p:extLst>
      <p:ext uri="{BB962C8B-B14F-4D97-AF65-F5344CB8AC3E}">
        <p14:creationId xmlns:p14="http://schemas.microsoft.com/office/powerpoint/2010/main" val="297721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89D4A-DF5E-4B88-B563-3DD7583DC62E}"/>
              </a:ext>
            </a:extLst>
          </p:cNvPr>
          <p:cNvPicPr>
            <a:picLocks noChangeAspect="1"/>
          </p:cNvPicPr>
          <p:nvPr/>
        </p:nvPicPr>
        <p:blipFill>
          <a:blip r:embed="rId2"/>
          <a:stretch>
            <a:fillRect/>
          </a:stretch>
        </p:blipFill>
        <p:spPr>
          <a:xfrm>
            <a:off x="2991775" y="458956"/>
            <a:ext cx="6009535" cy="6117329"/>
          </a:xfrm>
          <a:prstGeom prst="rect">
            <a:avLst/>
          </a:prstGeom>
        </p:spPr>
      </p:pic>
      <p:sp>
        <p:nvSpPr>
          <p:cNvPr id="2" name="ZoneTexte 1">
            <a:extLst>
              <a:ext uri="{FF2B5EF4-FFF2-40B4-BE49-F238E27FC236}">
                <a16:creationId xmlns:a16="http://schemas.microsoft.com/office/drawing/2014/main" id="{AAD155F2-8027-433B-9E82-A9DD8F2AE89C}"/>
              </a:ext>
            </a:extLst>
          </p:cNvPr>
          <p:cNvSpPr txBox="1"/>
          <p:nvPr/>
        </p:nvSpPr>
        <p:spPr>
          <a:xfrm>
            <a:off x="225287" y="702365"/>
            <a:ext cx="1205948" cy="369332"/>
          </a:xfrm>
          <a:prstGeom prst="rect">
            <a:avLst/>
          </a:prstGeom>
          <a:noFill/>
        </p:spPr>
        <p:txBody>
          <a:bodyPr wrap="square" rtlCol="0">
            <a:spAutoFit/>
          </a:bodyPr>
          <a:lstStyle/>
          <a:p>
            <a:r>
              <a:rPr lang="fr-FR" b="1" dirty="0">
                <a:solidFill>
                  <a:schemeClr val="bg1"/>
                </a:solidFill>
              </a:rPr>
              <a:t>Services</a:t>
            </a:r>
          </a:p>
        </p:txBody>
      </p:sp>
    </p:spTree>
    <p:extLst>
      <p:ext uri="{BB962C8B-B14F-4D97-AF65-F5344CB8AC3E}">
        <p14:creationId xmlns:p14="http://schemas.microsoft.com/office/powerpoint/2010/main" val="309222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170BA5F-0A54-4AC2-931A-7093DDB517E5}"/>
              </a:ext>
            </a:extLst>
          </p:cNvPr>
          <p:cNvPicPr>
            <a:picLocks noChangeAspect="1"/>
          </p:cNvPicPr>
          <p:nvPr/>
        </p:nvPicPr>
        <p:blipFill>
          <a:blip r:embed="rId2"/>
          <a:stretch>
            <a:fillRect/>
          </a:stretch>
        </p:blipFill>
        <p:spPr>
          <a:xfrm>
            <a:off x="2648985" y="661987"/>
            <a:ext cx="8696325" cy="5534025"/>
          </a:xfrm>
          <a:prstGeom prst="rect">
            <a:avLst/>
          </a:prstGeom>
        </p:spPr>
      </p:pic>
      <p:sp>
        <p:nvSpPr>
          <p:cNvPr id="5" name="Flèche : pentagone 4">
            <a:extLst>
              <a:ext uri="{FF2B5EF4-FFF2-40B4-BE49-F238E27FC236}">
                <a16:creationId xmlns:a16="http://schemas.microsoft.com/office/drawing/2014/main" id="{E3403DCF-E338-48FF-B532-DB5025F1BCA8}"/>
              </a:ext>
            </a:extLst>
          </p:cNvPr>
          <p:cNvSpPr/>
          <p:nvPr/>
        </p:nvSpPr>
        <p:spPr>
          <a:xfrm>
            <a:off x="0" y="661987"/>
            <a:ext cx="2504661" cy="55721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46C64A34-F77C-4C05-8FF4-54ACF130D3B9}"/>
              </a:ext>
            </a:extLst>
          </p:cNvPr>
          <p:cNvSpPr txBox="1"/>
          <p:nvPr/>
        </p:nvSpPr>
        <p:spPr>
          <a:xfrm>
            <a:off x="119270" y="755927"/>
            <a:ext cx="2529715" cy="369332"/>
          </a:xfrm>
          <a:prstGeom prst="rect">
            <a:avLst/>
          </a:prstGeom>
          <a:noFill/>
        </p:spPr>
        <p:txBody>
          <a:bodyPr wrap="square" rtlCol="0">
            <a:spAutoFit/>
          </a:bodyPr>
          <a:lstStyle/>
          <a:p>
            <a:r>
              <a:rPr lang="fr-FR" b="1" dirty="0">
                <a:solidFill>
                  <a:schemeClr val="bg1"/>
                </a:solidFill>
              </a:rPr>
              <a:t>Santé et hygiène</a:t>
            </a:r>
          </a:p>
        </p:txBody>
      </p:sp>
    </p:spTree>
    <p:extLst>
      <p:ext uri="{BB962C8B-B14F-4D97-AF65-F5344CB8AC3E}">
        <p14:creationId xmlns:p14="http://schemas.microsoft.com/office/powerpoint/2010/main" val="780252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FBD8B-35E8-4802-9D39-B2A31ED0DA19}"/>
              </a:ext>
            </a:extLst>
          </p:cNvPr>
          <p:cNvPicPr>
            <a:picLocks noChangeAspect="1"/>
          </p:cNvPicPr>
          <p:nvPr/>
        </p:nvPicPr>
        <p:blipFill>
          <a:blip r:embed="rId2"/>
          <a:stretch>
            <a:fillRect/>
          </a:stretch>
        </p:blipFill>
        <p:spPr>
          <a:xfrm>
            <a:off x="2597004" y="658882"/>
            <a:ext cx="7856683" cy="5066058"/>
          </a:xfrm>
          <a:prstGeom prst="rect">
            <a:avLst/>
          </a:prstGeom>
        </p:spPr>
      </p:pic>
      <p:sp>
        <p:nvSpPr>
          <p:cNvPr id="5" name="ZoneTexte 4">
            <a:extLst>
              <a:ext uri="{FF2B5EF4-FFF2-40B4-BE49-F238E27FC236}">
                <a16:creationId xmlns:a16="http://schemas.microsoft.com/office/drawing/2014/main" id="{632AE7BF-774A-41A7-852C-D5C94AEFBBE0}"/>
              </a:ext>
            </a:extLst>
          </p:cNvPr>
          <p:cNvSpPr txBox="1"/>
          <p:nvPr/>
        </p:nvSpPr>
        <p:spPr>
          <a:xfrm>
            <a:off x="106017" y="768627"/>
            <a:ext cx="1417983" cy="369332"/>
          </a:xfrm>
          <a:prstGeom prst="rect">
            <a:avLst/>
          </a:prstGeom>
          <a:noFill/>
        </p:spPr>
        <p:txBody>
          <a:bodyPr wrap="square" rtlCol="0">
            <a:spAutoFit/>
          </a:bodyPr>
          <a:lstStyle/>
          <a:p>
            <a:r>
              <a:rPr lang="fr-FR" b="1" dirty="0">
                <a:solidFill>
                  <a:schemeClr val="bg1"/>
                </a:solidFill>
              </a:rPr>
              <a:t>Education</a:t>
            </a:r>
          </a:p>
        </p:txBody>
      </p:sp>
    </p:spTree>
    <p:extLst>
      <p:ext uri="{BB962C8B-B14F-4D97-AF65-F5344CB8AC3E}">
        <p14:creationId xmlns:p14="http://schemas.microsoft.com/office/powerpoint/2010/main" val="218256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BDA6BDB-E16E-441A-A080-347CB85084F0}"/>
              </a:ext>
            </a:extLst>
          </p:cNvPr>
          <p:cNvPicPr>
            <a:picLocks noChangeAspect="1"/>
          </p:cNvPicPr>
          <p:nvPr/>
        </p:nvPicPr>
        <p:blipFill>
          <a:blip r:embed="rId2"/>
          <a:stretch>
            <a:fillRect/>
          </a:stretch>
        </p:blipFill>
        <p:spPr>
          <a:xfrm>
            <a:off x="2309812" y="642937"/>
            <a:ext cx="8791575" cy="5572125"/>
          </a:xfrm>
          <a:prstGeom prst="rect">
            <a:avLst/>
          </a:prstGeom>
        </p:spPr>
      </p:pic>
      <p:sp>
        <p:nvSpPr>
          <p:cNvPr id="7" name="Flèche : pentagone 6">
            <a:extLst>
              <a:ext uri="{FF2B5EF4-FFF2-40B4-BE49-F238E27FC236}">
                <a16:creationId xmlns:a16="http://schemas.microsoft.com/office/drawing/2014/main" id="{D2BD738D-6E5B-4D1B-8BC5-D9C24C6060EA}"/>
              </a:ext>
            </a:extLst>
          </p:cNvPr>
          <p:cNvSpPr/>
          <p:nvPr/>
        </p:nvSpPr>
        <p:spPr>
          <a:xfrm>
            <a:off x="0" y="642937"/>
            <a:ext cx="2040835" cy="5895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971EBF63-337A-4694-899B-B344F25432ED}"/>
              </a:ext>
            </a:extLst>
          </p:cNvPr>
          <p:cNvSpPr txBox="1"/>
          <p:nvPr/>
        </p:nvSpPr>
        <p:spPr>
          <a:xfrm>
            <a:off x="0" y="746402"/>
            <a:ext cx="2040835" cy="369332"/>
          </a:xfrm>
          <a:prstGeom prst="rect">
            <a:avLst/>
          </a:prstGeom>
          <a:noFill/>
        </p:spPr>
        <p:txBody>
          <a:bodyPr wrap="square" rtlCol="0">
            <a:spAutoFit/>
          </a:bodyPr>
          <a:lstStyle/>
          <a:p>
            <a:r>
              <a:rPr lang="fr-FR" b="1" dirty="0">
                <a:solidFill>
                  <a:schemeClr val="bg1"/>
                </a:solidFill>
              </a:rPr>
              <a:t>Aide à domicile</a:t>
            </a:r>
          </a:p>
        </p:txBody>
      </p:sp>
    </p:spTree>
    <p:extLst>
      <p:ext uri="{BB962C8B-B14F-4D97-AF65-F5344CB8AC3E}">
        <p14:creationId xmlns:p14="http://schemas.microsoft.com/office/powerpoint/2010/main" val="382550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8258F18-AE2E-4309-AEDE-E174668200DC}"/>
              </a:ext>
            </a:extLst>
          </p:cNvPr>
          <p:cNvPicPr>
            <a:picLocks noChangeAspect="1"/>
          </p:cNvPicPr>
          <p:nvPr/>
        </p:nvPicPr>
        <p:blipFill>
          <a:blip r:embed="rId2"/>
          <a:stretch>
            <a:fillRect/>
          </a:stretch>
        </p:blipFill>
        <p:spPr>
          <a:xfrm>
            <a:off x="2667000" y="1162050"/>
            <a:ext cx="6858000" cy="4533900"/>
          </a:xfrm>
          <a:prstGeom prst="rect">
            <a:avLst/>
          </a:prstGeom>
        </p:spPr>
      </p:pic>
      <p:sp>
        <p:nvSpPr>
          <p:cNvPr id="5" name="ZoneTexte 4">
            <a:extLst>
              <a:ext uri="{FF2B5EF4-FFF2-40B4-BE49-F238E27FC236}">
                <a16:creationId xmlns:a16="http://schemas.microsoft.com/office/drawing/2014/main" id="{920056A2-079F-4140-A9B4-93B967AC34B4}"/>
              </a:ext>
            </a:extLst>
          </p:cNvPr>
          <p:cNvSpPr txBox="1"/>
          <p:nvPr/>
        </p:nvSpPr>
        <p:spPr>
          <a:xfrm>
            <a:off x="145774" y="781878"/>
            <a:ext cx="1245705" cy="369332"/>
          </a:xfrm>
          <a:prstGeom prst="rect">
            <a:avLst/>
          </a:prstGeom>
          <a:noFill/>
        </p:spPr>
        <p:txBody>
          <a:bodyPr wrap="square" rtlCol="0">
            <a:spAutoFit/>
          </a:bodyPr>
          <a:lstStyle/>
          <a:p>
            <a:r>
              <a:rPr lang="fr-FR" b="1" dirty="0">
                <a:solidFill>
                  <a:schemeClr val="bg1"/>
                </a:solidFill>
              </a:rPr>
              <a:t>Transport</a:t>
            </a:r>
          </a:p>
        </p:txBody>
      </p:sp>
    </p:spTree>
    <p:extLst>
      <p:ext uri="{BB962C8B-B14F-4D97-AF65-F5344CB8AC3E}">
        <p14:creationId xmlns:p14="http://schemas.microsoft.com/office/powerpoint/2010/main" val="363981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68A4A38-FEF8-4E2D-A0D4-9CAE52A4AAF8}"/>
              </a:ext>
            </a:extLst>
          </p:cNvPr>
          <p:cNvPicPr>
            <a:picLocks noChangeAspect="1"/>
          </p:cNvPicPr>
          <p:nvPr/>
        </p:nvPicPr>
        <p:blipFill>
          <a:blip r:embed="rId2"/>
          <a:stretch>
            <a:fillRect/>
          </a:stretch>
        </p:blipFill>
        <p:spPr>
          <a:xfrm>
            <a:off x="2213114" y="1170758"/>
            <a:ext cx="8463866" cy="4516483"/>
          </a:xfrm>
          <a:prstGeom prst="rect">
            <a:avLst/>
          </a:prstGeom>
        </p:spPr>
      </p:pic>
      <p:sp>
        <p:nvSpPr>
          <p:cNvPr id="2" name="ZoneTexte 1">
            <a:extLst>
              <a:ext uri="{FF2B5EF4-FFF2-40B4-BE49-F238E27FC236}">
                <a16:creationId xmlns:a16="http://schemas.microsoft.com/office/drawing/2014/main" id="{B345EBED-4159-4E09-B758-F88E3662E141}"/>
              </a:ext>
            </a:extLst>
          </p:cNvPr>
          <p:cNvSpPr txBox="1"/>
          <p:nvPr/>
        </p:nvSpPr>
        <p:spPr>
          <a:xfrm>
            <a:off x="291548" y="781878"/>
            <a:ext cx="1219200" cy="369332"/>
          </a:xfrm>
          <a:prstGeom prst="rect">
            <a:avLst/>
          </a:prstGeom>
          <a:noFill/>
        </p:spPr>
        <p:txBody>
          <a:bodyPr wrap="square" rtlCol="0">
            <a:spAutoFit/>
          </a:bodyPr>
          <a:lstStyle/>
          <a:p>
            <a:r>
              <a:rPr lang="fr-FR" b="1" dirty="0">
                <a:solidFill>
                  <a:schemeClr val="bg1"/>
                </a:solidFill>
              </a:rPr>
              <a:t>Autre</a:t>
            </a:r>
          </a:p>
        </p:txBody>
      </p:sp>
    </p:spTree>
    <p:extLst>
      <p:ext uri="{BB962C8B-B14F-4D97-AF65-F5344CB8AC3E}">
        <p14:creationId xmlns:p14="http://schemas.microsoft.com/office/powerpoint/2010/main" val="137998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3861" y="642937"/>
            <a:ext cx="5602310" cy="1446550"/>
          </a:xfrm>
          <a:prstGeom prst="rect">
            <a:avLst/>
          </a:prstGeom>
          <a:noFill/>
        </p:spPr>
        <p:txBody>
          <a:bodyPr wrap="square" rtlCol="0">
            <a:spAutoFit/>
          </a:bodyPr>
          <a:lstStyle/>
          <a:p>
            <a:r>
              <a:rPr lang="fr-FR" sz="2400" b="1" dirty="0">
                <a:solidFill>
                  <a:schemeClr val="accent1">
                    <a:lumMod val="50000"/>
                  </a:schemeClr>
                </a:solidFill>
              </a:rPr>
              <a:t> </a:t>
            </a:r>
          </a:p>
          <a:p>
            <a:pPr marL="285750" indent="-285750">
              <a:buFont typeface="Arial" panose="020B0604020202020204" pitchFamily="34" charset="0"/>
              <a:buChar char="•"/>
            </a:pPr>
            <a:endParaRPr lang="fr-FR" sz="1000" dirty="0"/>
          </a:p>
          <a:p>
            <a:pPr lvl="1"/>
            <a:r>
              <a:rPr lang="fr-FR" b="1" dirty="0">
                <a:solidFill>
                  <a:schemeClr val="accent1">
                    <a:lumMod val="50000"/>
                  </a:schemeClr>
                </a:solidFill>
              </a:rPr>
              <a:t>Diagramme de Gantt</a:t>
            </a:r>
          </a:p>
          <a:p>
            <a:pPr lvl="1"/>
            <a:endParaRPr lang="fr-FR" b="1" dirty="0">
              <a:solidFill>
                <a:schemeClr val="accent1">
                  <a:lumMod val="50000"/>
                </a:schemeClr>
              </a:solidFill>
            </a:endParaRPr>
          </a:p>
          <a:p>
            <a:pPr lvl="1"/>
            <a:endParaRPr lang="fr-FR" b="1" dirty="0">
              <a:solidFill>
                <a:schemeClr val="accent1">
                  <a:lumMod val="50000"/>
                </a:schemeClr>
              </a:solidFill>
            </a:endParaRPr>
          </a:p>
        </p:txBody>
      </p:sp>
      <p:pic>
        <p:nvPicPr>
          <p:cNvPr id="5" name="Image 4">
            <a:extLst>
              <a:ext uri="{FF2B5EF4-FFF2-40B4-BE49-F238E27FC236}">
                <a16:creationId xmlns:a16="http://schemas.microsoft.com/office/drawing/2014/main" id="{AF3E9EC3-9531-4FDE-98B0-2D0676E30E67}"/>
              </a:ext>
            </a:extLst>
          </p:cNvPr>
          <p:cNvPicPr>
            <a:picLocks noChangeAspect="1"/>
          </p:cNvPicPr>
          <p:nvPr/>
        </p:nvPicPr>
        <p:blipFill>
          <a:blip r:embed="rId2"/>
          <a:stretch>
            <a:fillRect/>
          </a:stretch>
        </p:blipFill>
        <p:spPr>
          <a:xfrm>
            <a:off x="1700011" y="1613245"/>
            <a:ext cx="8801191" cy="4283972"/>
          </a:xfrm>
          <a:prstGeom prst="rect">
            <a:avLst/>
          </a:prstGeom>
        </p:spPr>
      </p:pic>
      <p:sp>
        <p:nvSpPr>
          <p:cNvPr id="6" name="Flèche : pentagone 5">
            <a:extLst>
              <a:ext uri="{FF2B5EF4-FFF2-40B4-BE49-F238E27FC236}">
                <a16:creationId xmlns:a16="http://schemas.microsoft.com/office/drawing/2014/main" id="{589AFE40-C504-4F8F-8865-94F8D5EAFE93}"/>
              </a:ext>
            </a:extLst>
          </p:cNvPr>
          <p:cNvSpPr/>
          <p:nvPr/>
        </p:nvSpPr>
        <p:spPr>
          <a:xfrm>
            <a:off x="0" y="642937"/>
            <a:ext cx="3419061" cy="5895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AEE8BD8A-C6B2-4562-A48E-2E4166346D2A}"/>
              </a:ext>
            </a:extLst>
          </p:cNvPr>
          <p:cNvSpPr txBox="1"/>
          <p:nvPr/>
        </p:nvSpPr>
        <p:spPr>
          <a:xfrm>
            <a:off x="397566" y="753028"/>
            <a:ext cx="3326295" cy="369332"/>
          </a:xfrm>
          <a:prstGeom prst="rect">
            <a:avLst/>
          </a:prstGeom>
          <a:noFill/>
        </p:spPr>
        <p:txBody>
          <a:bodyPr wrap="square" rtlCol="0">
            <a:spAutoFit/>
          </a:bodyPr>
          <a:lstStyle/>
          <a:p>
            <a:r>
              <a:rPr lang="fr-FR" b="1" dirty="0">
                <a:solidFill>
                  <a:schemeClr val="bg1"/>
                </a:solidFill>
              </a:rPr>
              <a:t>Planification du projet</a:t>
            </a:r>
            <a:endParaRPr lang="fr-FR" dirty="0">
              <a:solidFill>
                <a:schemeClr val="bg1"/>
              </a:solidFill>
            </a:endParaRPr>
          </a:p>
        </p:txBody>
      </p:sp>
    </p:spTree>
    <p:extLst>
      <p:ext uri="{BB962C8B-B14F-4D97-AF65-F5344CB8AC3E}">
        <p14:creationId xmlns:p14="http://schemas.microsoft.com/office/powerpoint/2010/main" val="365138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207AA4F-2F0D-4E8C-968C-54B7CFE9A04C}"/>
              </a:ext>
            </a:extLst>
          </p:cNvPr>
          <p:cNvSpPr txBox="1"/>
          <p:nvPr/>
        </p:nvSpPr>
        <p:spPr>
          <a:xfrm>
            <a:off x="4704522" y="2887389"/>
            <a:ext cx="3458818" cy="646331"/>
          </a:xfrm>
          <a:prstGeom prst="rect">
            <a:avLst/>
          </a:prstGeom>
          <a:noFill/>
        </p:spPr>
        <p:txBody>
          <a:bodyPr wrap="square" rtlCol="0">
            <a:spAutoFit/>
          </a:bodyPr>
          <a:lstStyle/>
          <a:p>
            <a:r>
              <a:rPr lang="fr-FR" sz="3600" b="1" dirty="0">
                <a:solidFill>
                  <a:schemeClr val="accent1">
                    <a:lumMod val="75000"/>
                  </a:schemeClr>
                </a:solidFill>
              </a:rPr>
              <a:t>Premier Sprint</a:t>
            </a:r>
          </a:p>
        </p:txBody>
      </p:sp>
    </p:spTree>
    <p:extLst>
      <p:ext uri="{BB962C8B-B14F-4D97-AF65-F5344CB8AC3E}">
        <p14:creationId xmlns:p14="http://schemas.microsoft.com/office/powerpoint/2010/main" val="149979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4879" y="2987899"/>
            <a:ext cx="3258355" cy="584775"/>
          </a:xfrm>
          <a:prstGeom prst="rect">
            <a:avLst/>
          </a:prstGeom>
          <a:noFill/>
        </p:spPr>
        <p:txBody>
          <a:bodyPr wrap="square" rtlCol="0">
            <a:spAutoFit/>
          </a:bodyPr>
          <a:lstStyle/>
          <a:p>
            <a:r>
              <a:rPr lang="fr-FR" sz="3200" dirty="0">
                <a:solidFill>
                  <a:schemeClr val="accent1"/>
                </a:solidFill>
              </a:rPr>
              <a:t>INTRODUCTION</a:t>
            </a:r>
          </a:p>
        </p:txBody>
      </p:sp>
    </p:spTree>
    <p:extLst>
      <p:ext uri="{BB962C8B-B14F-4D97-AF65-F5344CB8AC3E}">
        <p14:creationId xmlns:p14="http://schemas.microsoft.com/office/powerpoint/2010/main" val="4090510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207AA4F-2F0D-4E8C-968C-54B7CFE9A04C}"/>
              </a:ext>
            </a:extLst>
          </p:cNvPr>
          <p:cNvSpPr txBox="1"/>
          <p:nvPr/>
        </p:nvSpPr>
        <p:spPr>
          <a:xfrm>
            <a:off x="3869635" y="2980155"/>
            <a:ext cx="4452730" cy="646331"/>
          </a:xfrm>
          <a:prstGeom prst="rect">
            <a:avLst/>
          </a:prstGeom>
          <a:noFill/>
        </p:spPr>
        <p:txBody>
          <a:bodyPr wrap="square" rtlCol="0">
            <a:spAutoFit/>
          </a:bodyPr>
          <a:lstStyle/>
          <a:p>
            <a:r>
              <a:rPr lang="fr-FR" sz="3600" b="1" dirty="0">
                <a:solidFill>
                  <a:schemeClr val="accent1">
                    <a:lumMod val="75000"/>
                  </a:schemeClr>
                </a:solidFill>
              </a:rPr>
              <a:t>Deuxième Sprint</a:t>
            </a:r>
          </a:p>
        </p:txBody>
      </p:sp>
    </p:spTree>
    <p:extLst>
      <p:ext uri="{BB962C8B-B14F-4D97-AF65-F5344CB8AC3E}">
        <p14:creationId xmlns:p14="http://schemas.microsoft.com/office/powerpoint/2010/main" val="393467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207AA4F-2F0D-4E8C-968C-54B7CFE9A04C}"/>
              </a:ext>
            </a:extLst>
          </p:cNvPr>
          <p:cNvSpPr txBox="1"/>
          <p:nvPr/>
        </p:nvSpPr>
        <p:spPr>
          <a:xfrm>
            <a:off x="3922643" y="2782669"/>
            <a:ext cx="4346713" cy="646331"/>
          </a:xfrm>
          <a:prstGeom prst="rect">
            <a:avLst/>
          </a:prstGeom>
          <a:noFill/>
        </p:spPr>
        <p:txBody>
          <a:bodyPr wrap="square" rtlCol="0">
            <a:spAutoFit/>
          </a:bodyPr>
          <a:lstStyle/>
          <a:p>
            <a:r>
              <a:rPr lang="fr-FR" sz="3600" b="1" dirty="0">
                <a:solidFill>
                  <a:schemeClr val="accent1">
                    <a:lumMod val="75000"/>
                  </a:schemeClr>
                </a:solidFill>
              </a:rPr>
              <a:t>Troisième Sprint</a:t>
            </a:r>
          </a:p>
        </p:txBody>
      </p:sp>
    </p:spTree>
    <p:extLst>
      <p:ext uri="{BB962C8B-B14F-4D97-AF65-F5344CB8AC3E}">
        <p14:creationId xmlns:p14="http://schemas.microsoft.com/office/powerpoint/2010/main" val="14713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4879" y="2987899"/>
            <a:ext cx="3750738" cy="584775"/>
          </a:xfrm>
          <a:prstGeom prst="rect">
            <a:avLst/>
          </a:prstGeom>
          <a:noFill/>
        </p:spPr>
        <p:txBody>
          <a:bodyPr wrap="square" rtlCol="0">
            <a:spAutoFit/>
          </a:bodyPr>
          <a:lstStyle/>
          <a:p>
            <a:r>
              <a:rPr lang="fr-FR" sz="3200" dirty="0">
                <a:solidFill>
                  <a:schemeClr val="accent1"/>
                </a:solidFill>
              </a:rPr>
              <a:t>DEMONSTRATION</a:t>
            </a:r>
          </a:p>
        </p:txBody>
      </p:sp>
    </p:spTree>
    <p:extLst>
      <p:ext uri="{BB962C8B-B14F-4D97-AF65-F5344CB8AC3E}">
        <p14:creationId xmlns:p14="http://schemas.microsoft.com/office/powerpoint/2010/main" val="1181274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06BF8D84-2B92-4140-A3AD-6A2430E0C8FA}"/>
              </a:ext>
            </a:extLst>
          </p:cNvPr>
          <p:cNvSpPr txBox="1"/>
          <p:nvPr/>
        </p:nvSpPr>
        <p:spPr>
          <a:xfrm>
            <a:off x="4730652" y="2709604"/>
            <a:ext cx="3258355" cy="584775"/>
          </a:xfrm>
          <a:prstGeom prst="rect">
            <a:avLst/>
          </a:prstGeom>
          <a:noFill/>
        </p:spPr>
        <p:txBody>
          <a:bodyPr wrap="square" rtlCol="0">
            <a:spAutoFit/>
          </a:bodyPr>
          <a:lstStyle/>
          <a:p>
            <a:r>
              <a:rPr lang="fr-FR" sz="3200" dirty="0">
                <a:solidFill>
                  <a:schemeClr val="accent1"/>
                </a:solidFill>
              </a:rPr>
              <a:t>CONCLUSION</a:t>
            </a:r>
          </a:p>
        </p:txBody>
      </p:sp>
    </p:spTree>
    <p:extLst>
      <p:ext uri="{BB962C8B-B14F-4D97-AF65-F5344CB8AC3E}">
        <p14:creationId xmlns:p14="http://schemas.microsoft.com/office/powerpoint/2010/main" val="128068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B343C523-289C-4850-A9FF-5849E587A076}"/>
              </a:ext>
            </a:extLst>
          </p:cNvPr>
          <p:cNvSpPr txBox="1"/>
          <p:nvPr/>
        </p:nvSpPr>
        <p:spPr>
          <a:xfrm>
            <a:off x="2962141" y="3065173"/>
            <a:ext cx="8126569" cy="646331"/>
          </a:xfrm>
          <a:prstGeom prst="rect">
            <a:avLst/>
          </a:prstGeom>
          <a:noFill/>
        </p:spPr>
        <p:txBody>
          <a:bodyPr wrap="square" rtlCol="0">
            <a:spAutoFit/>
          </a:bodyPr>
          <a:lstStyle/>
          <a:p>
            <a:r>
              <a:rPr lang="fr-FR" sz="3600" dirty="0"/>
              <a:t>MERCI POUR VOTRE ATTENTION</a:t>
            </a:r>
          </a:p>
        </p:txBody>
      </p:sp>
    </p:spTree>
    <p:extLst>
      <p:ext uri="{BB962C8B-B14F-4D97-AF65-F5344CB8AC3E}">
        <p14:creationId xmlns:p14="http://schemas.microsoft.com/office/powerpoint/2010/main" val="158181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8669" y="901416"/>
            <a:ext cx="8422783" cy="4278094"/>
          </a:xfrm>
          <a:prstGeom prst="rect">
            <a:avLst/>
          </a:prstGeom>
          <a:noFill/>
        </p:spPr>
        <p:txBody>
          <a:bodyPr wrap="square" rtlCol="0">
            <a:spAutoFit/>
          </a:bodyPr>
          <a:lstStyle/>
          <a:p>
            <a:pPr algn="ctr"/>
            <a:r>
              <a:rPr lang="fr-FR" sz="2800" b="1" u="sng" dirty="0">
                <a:solidFill>
                  <a:schemeClr val="accent1"/>
                </a:solidFill>
              </a:rPr>
              <a:t>Plan:</a:t>
            </a:r>
          </a:p>
          <a:p>
            <a:pPr algn="ctr"/>
            <a:endParaRPr lang="fr-FR" sz="2800" b="1" u="sng" dirty="0">
              <a:solidFill>
                <a:schemeClr val="accent1"/>
              </a:solidFill>
            </a:endParaRPr>
          </a:p>
          <a:p>
            <a:pPr algn="ctr"/>
            <a:endParaRPr lang="fr-FR" dirty="0"/>
          </a:p>
          <a:p>
            <a:endParaRPr lang="fr-FR" dirty="0"/>
          </a:p>
          <a:p>
            <a:pPr marL="285750" indent="-285750">
              <a:buFont typeface="Arial" panose="020B0604020202020204" pitchFamily="34" charset="0"/>
              <a:buChar char="•"/>
            </a:pPr>
            <a:r>
              <a:rPr lang="fr-FR" dirty="0">
                <a:solidFill>
                  <a:schemeClr val="accent1">
                    <a:lumMod val="50000"/>
                  </a:schemeClr>
                </a:solidFill>
              </a:rPr>
              <a:t>Présentation du projet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solidFill>
                  <a:schemeClr val="accent1">
                    <a:lumMod val="50000"/>
                  </a:schemeClr>
                </a:solidFill>
              </a:rPr>
              <a:t>Conduite du projet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solidFill>
                  <a:schemeClr val="accent1">
                    <a:lumMod val="50000"/>
                  </a:schemeClr>
                </a:solidFill>
              </a:rPr>
              <a:t>Planification du projet</a:t>
            </a:r>
          </a:p>
          <a:p>
            <a:pPr marL="285750" indent="-285750">
              <a:buFont typeface="Arial" panose="020B0604020202020204" pitchFamily="34" charset="0"/>
              <a:buChar char="•"/>
            </a:pPr>
            <a:endParaRPr lang="fr-FR" dirty="0">
              <a:solidFill>
                <a:schemeClr val="accent1">
                  <a:lumMod val="50000"/>
                </a:schemeClr>
              </a:solidFill>
            </a:endParaRPr>
          </a:p>
          <a:p>
            <a:pPr marL="285750" indent="-285750">
              <a:buFont typeface="Arial" panose="020B0604020202020204" pitchFamily="34" charset="0"/>
              <a:buChar char="•"/>
            </a:pPr>
            <a:r>
              <a:rPr lang="fr-FR" dirty="0">
                <a:solidFill>
                  <a:schemeClr val="accent1">
                    <a:lumMod val="50000"/>
                  </a:schemeClr>
                </a:solidFill>
              </a:rPr>
              <a:t>Démonstration</a:t>
            </a:r>
          </a:p>
          <a:p>
            <a:pPr marL="285750" indent="-285750">
              <a:buFont typeface="Arial" panose="020B0604020202020204" pitchFamily="34" charset="0"/>
              <a:buChar char="•"/>
            </a:pPr>
            <a:endParaRPr lang="fr-FR" dirty="0">
              <a:solidFill>
                <a:schemeClr val="accent1">
                  <a:lumMod val="50000"/>
                </a:schemeClr>
              </a:solidFill>
            </a:endParaRPr>
          </a:p>
          <a:p>
            <a:pPr marL="285750" indent="-285750">
              <a:buFont typeface="Arial" panose="020B0604020202020204" pitchFamily="34" charset="0"/>
              <a:buChar char="•"/>
            </a:pPr>
            <a:r>
              <a:rPr lang="fr-FR" dirty="0">
                <a:solidFill>
                  <a:schemeClr val="accent1">
                    <a:lumMod val="50000"/>
                  </a:schemeClr>
                </a:solidFill>
              </a:rPr>
              <a:t>Conclusion</a:t>
            </a:r>
          </a:p>
          <a:p>
            <a:pPr marL="285750" indent="-285750">
              <a:buFont typeface="Arial" panose="020B0604020202020204" pitchFamily="34" charset="0"/>
              <a:buChar char="•"/>
            </a:pPr>
            <a:endParaRPr lang="fr-FR" dirty="0">
              <a:solidFill>
                <a:schemeClr val="accent1">
                  <a:lumMod val="50000"/>
                </a:schemeClr>
              </a:solidFill>
            </a:endParaRPr>
          </a:p>
        </p:txBody>
      </p:sp>
    </p:spTree>
    <p:extLst>
      <p:ext uri="{BB962C8B-B14F-4D97-AF65-F5344CB8AC3E}">
        <p14:creationId xmlns:p14="http://schemas.microsoft.com/office/powerpoint/2010/main" val="53407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0125" y="2332009"/>
            <a:ext cx="8259091" cy="1477328"/>
          </a:xfrm>
          <a:prstGeom prst="rect">
            <a:avLst/>
          </a:prstGeom>
          <a:noFill/>
        </p:spPr>
        <p:txBody>
          <a:bodyPr wrap="square" rtlCol="0">
            <a:spAutoFit/>
          </a:bodyPr>
          <a:lstStyle/>
          <a:p>
            <a:r>
              <a:rPr lang="fr-FR" b="1" dirty="0"/>
              <a:t>L’Association Marocaine des Handicapés pour le Développement et le Sport </a:t>
            </a:r>
            <a:r>
              <a:rPr lang="fr-FR" dirty="0"/>
              <a:t>AMHDS est une association national à but non lucratif à caractère social, éducatif, culturel et sportif. Crée en 2005 à l’initiative d’un groupe de jeunes handicapés de Casablanca qui compte actuellement plus 4500 handicapés.</a:t>
            </a:r>
          </a:p>
        </p:txBody>
      </p:sp>
      <p:sp>
        <p:nvSpPr>
          <p:cNvPr id="5" name="Flèche : pentagone 4">
            <a:extLst>
              <a:ext uri="{FF2B5EF4-FFF2-40B4-BE49-F238E27FC236}">
                <a16:creationId xmlns:a16="http://schemas.microsoft.com/office/drawing/2014/main" id="{CDE2742D-1D30-4D6B-B214-9F48CC9A4D8B}"/>
              </a:ext>
            </a:extLst>
          </p:cNvPr>
          <p:cNvSpPr/>
          <p:nvPr/>
        </p:nvSpPr>
        <p:spPr>
          <a:xfrm>
            <a:off x="0" y="642937"/>
            <a:ext cx="3723861" cy="5895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p:cNvSpPr txBox="1"/>
          <p:nvPr/>
        </p:nvSpPr>
        <p:spPr>
          <a:xfrm>
            <a:off x="195796" y="642937"/>
            <a:ext cx="5602310" cy="461665"/>
          </a:xfrm>
          <a:prstGeom prst="rect">
            <a:avLst/>
          </a:prstGeom>
          <a:noFill/>
        </p:spPr>
        <p:txBody>
          <a:bodyPr wrap="square" rtlCol="0">
            <a:spAutoFit/>
          </a:bodyPr>
          <a:lstStyle/>
          <a:p>
            <a:r>
              <a:rPr lang="fr-FR" sz="2400" b="1" dirty="0">
                <a:solidFill>
                  <a:schemeClr val="bg1"/>
                </a:solidFill>
              </a:rPr>
              <a:t>Organisme d’accueil </a:t>
            </a:r>
          </a:p>
        </p:txBody>
      </p:sp>
    </p:spTree>
    <p:extLst>
      <p:ext uri="{BB962C8B-B14F-4D97-AF65-F5344CB8AC3E}">
        <p14:creationId xmlns:p14="http://schemas.microsoft.com/office/powerpoint/2010/main" val="347234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0320" y="2730321"/>
            <a:ext cx="8100812" cy="1477328"/>
          </a:xfrm>
          <a:prstGeom prst="rect">
            <a:avLst/>
          </a:prstGeom>
          <a:noFill/>
        </p:spPr>
        <p:txBody>
          <a:bodyPr wrap="square" rtlCol="0">
            <a:spAutoFit/>
          </a:bodyPr>
          <a:lstStyle/>
          <a:p>
            <a:r>
              <a:rPr lang="fr-FR" dirty="0"/>
              <a:t>Réalisation d’une application mobile au profit des personnes à mobilité réduite qui peuvent bénéficier des services proposés par des professionnels ou des particuliers. De plus, ces services sont soit payants soit bénévoles. L’application donne aussi la possibilité de partager des documents entre les utilisateurs ainsi que la possibilité de se contacter. </a:t>
            </a:r>
          </a:p>
        </p:txBody>
      </p:sp>
      <p:sp>
        <p:nvSpPr>
          <p:cNvPr id="5" name="Flèche : pentagone 4">
            <a:extLst>
              <a:ext uri="{FF2B5EF4-FFF2-40B4-BE49-F238E27FC236}">
                <a16:creationId xmlns:a16="http://schemas.microsoft.com/office/drawing/2014/main" id="{0B9B746C-7544-4B01-B2AA-419021152FDA}"/>
              </a:ext>
            </a:extLst>
          </p:cNvPr>
          <p:cNvSpPr/>
          <p:nvPr/>
        </p:nvSpPr>
        <p:spPr>
          <a:xfrm>
            <a:off x="-1" y="642937"/>
            <a:ext cx="3710609" cy="5895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p:cNvSpPr txBox="1"/>
          <p:nvPr/>
        </p:nvSpPr>
        <p:spPr>
          <a:xfrm>
            <a:off x="0" y="669441"/>
            <a:ext cx="7288696" cy="1107996"/>
          </a:xfrm>
          <a:prstGeom prst="rect">
            <a:avLst/>
          </a:prstGeom>
          <a:noFill/>
        </p:spPr>
        <p:txBody>
          <a:bodyPr wrap="square" rtlCol="0">
            <a:spAutoFit/>
          </a:bodyPr>
          <a:lstStyle/>
          <a:p>
            <a:r>
              <a:rPr lang="fr-FR" sz="2400" b="1" dirty="0">
                <a:solidFill>
                  <a:schemeClr val="bg1"/>
                </a:solidFill>
              </a:rPr>
              <a:t>Présentation du projet </a:t>
            </a:r>
          </a:p>
          <a:p>
            <a:pPr marL="285750" indent="-285750">
              <a:buFont typeface="Arial" panose="020B0604020202020204" pitchFamily="34" charset="0"/>
              <a:buChar char="•"/>
            </a:pPr>
            <a:endParaRPr lang="fr-FR" sz="2400" b="1" dirty="0">
              <a:solidFill>
                <a:schemeClr val="accent1">
                  <a:lumMod val="50000"/>
                </a:schemeClr>
              </a:solidFill>
            </a:endParaRPr>
          </a:p>
          <a:p>
            <a:pPr lvl="1"/>
            <a:r>
              <a:rPr lang="fr-FR" b="1" dirty="0">
                <a:solidFill>
                  <a:schemeClr val="accent1">
                    <a:lumMod val="50000"/>
                  </a:schemeClr>
                </a:solidFill>
              </a:rPr>
              <a:t>                                                        Définition du projet</a:t>
            </a:r>
          </a:p>
        </p:txBody>
      </p:sp>
    </p:spTree>
    <p:extLst>
      <p:ext uri="{BB962C8B-B14F-4D97-AF65-F5344CB8AC3E}">
        <p14:creationId xmlns:p14="http://schemas.microsoft.com/office/powerpoint/2010/main" val="5168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8868BDA-FFCE-48FF-BC39-44251A464807}"/>
              </a:ext>
            </a:extLst>
          </p:cNvPr>
          <p:cNvGraphicFramePr/>
          <p:nvPr>
            <p:extLst>
              <p:ext uri="{D42A27DB-BD31-4B8C-83A1-F6EECF244321}">
                <p14:modId xmlns:p14="http://schemas.microsoft.com/office/powerpoint/2010/main" val="93600029"/>
              </p:ext>
            </p:extLst>
          </p:nvPr>
        </p:nvGraphicFramePr>
        <p:xfrm>
          <a:off x="2032000" y="603180"/>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127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842" y="26504"/>
            <a:ext cx="5602310" cy="1107996"/>
          </a:xfrm>
          <a:prstGeom prst="rect">
            <a:avLst/>
          </a:prstGeom>
          <a:noFill/>
        </p:spPr>
        <p:txBody>
          <a:bodyPr wrap="square" rtlCol="0">
            <a:spAutoFit/>
          </a:bodyPr>
          <a:lstStyle/>
          <a:p>
            <a:endParaRPr lang="fr-FR" sz="2400" b="1" dirty="0">
              <a:solidFill>
                <a:schemeClr val="accent1">
                  <a:lumMod val="50000"/>
                </a:schemeClr>
              </a:solidFill>
            </a:endParaRPr>
          </a:p>
          <a:p>
            <a:endParaRPr lang="fr-FR" sz="2400" b="1" dirty="0">
              <a:solidFill>
                <a:schemeClr val="accent1">
                  <a:lumMod val="50000"/>
                </a:schemeClr>
              </a:solidFill>
            </a:endParaRPr>
          </a:p>
          <a:p>
            <a:pPr lvl="1"/>
            <a:r>
              <a:rPr lang="fr-FR" b="1" dirty="0">
                <a:solidFill>
                  <a:schemeClr val="bg1"/>
                </a:solidFill>
              </a:rPr>
              <a:t>Objectifs</a:t>
            </a:r>
          </a:p>
        </p:txBody>
      </p:sp>
      <p:sp>
        <p:nvSpPr>
          <p:cNvPr id="2" name="Rectangle : coins arrondis 1">
            <a:extLst>
              <a:ext uri="{FF2B5EF4-FFF2-40B4-BE49-F238E27FC236}">
                <a16:creationId xmlns:a16="http://schemas.microsoft.com/office/drawing/2014/main" id="{0E60BB88-136C-4F37-A2A9-1C87D8E490A8}"/>
              </a:ext>
            </a:extLst>
          </p:cNvPr>
          <p:cNvSpPr/>
          <p:nvPr/>
        </p:nvSpPr>
        <p:spPr>
          <a:xfrm>
            <a:off x="2483523" y="1831226"/>
            <a:ext cx="6937980" cy="543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La publication des services par des bénévoles et des professionnels.</a:t>
            </a:r>
          </a:p>
        </p:txBody>
      </p:sp>
      <p:sp>
        <p:nvSpPr>
          <p:cNvPr id="6" name="Rectangle : coins arrondis 5">
            <a:extLst>
              <a:ext uri="{FF2B5EF4-FFF2-40B4-BE49-F238E27FC236}">
                <a16:creationId xmlns:a16="http://schemas.microsoft.com/office/drawing/2014/main" id="{BA94907A-C4E2-4D0D-8496-E6614DFCEF3B}"/>
              </a:ext>
            </a:extLst>
          </p:cNvPr>
          <p:cNvSpPr/>
          <p:nvPr/>
        </p:nvSpPr>
        <p:spPr>
          <a:xfrm>
            <a:off x="2483523" y="5171395"/>
            <a:ext cx="6937980" cy="543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La demande des services par les utilisateurs. </a:t>
            </a:r>
          </a:p>
        </p:txBody>
      </p:sp>
      <p:sp>
        <p:nvSpPr>
          <p:cNvPr id="8" name="Rectangle : coins arrondis 7">
            <a:extLst>
              <a:ext uri="{FF2B5EF4-FFF2-40B4-BE49-F238E27FC236}">
                <a16:creationId xmlns:a16="http://schemas.microsoft.com/office/drawing/2014/main" id="{182BFE10-6B22-42B2-964A-6200A81CFEEA}"/>
              </a:ext>
            </a:extLst>
          </p:cNvPr>
          <p:cNvSpPr/>
          <p:nvPr/>
        </p:nvSpPr>
        <p:spPr>
          <a:xfrm>
            <a:off x="2483523" y="4052663"/>
            <a:ext cx="6937980" cy="543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La consultation des services par les utilisateurs.</a:t>
            </a:r>
          </a:p>
        </p:txBody>
      </p:sp>
      <p:sp>
        <p:nvSpPr>
          <p:cNvPr id="10" name="Rectangle : coins arrondis 9">
            <a:extLst>
              <a:ext uri="{FF2B5EF4-FFF2-40B4-BE49-F238E27FC236}">
                <a16:creationId xmlns:a16="http://schemas.microsoft.com/office/drawing/2014/main" id="{F4151230-031E-4995-A029-E13138E11E81}"/>
              </a:ext>
            </a:extLst>
          </p:cNvPr>
          <p:cNvSpPr/>
          <p:nvPr/>
        </p:nvSpPr>
        <p:spPr>
          <a:xfrm>
            <a:off x="2483523" y="2933931"/>
            <a:ext cx="6937980" cy="543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Communication intégrée dans l’application. </a:t>
            </a:r>
          </a:p>
        </p:txBody>
      </p:sp>
    </p:spTree>
    <p:extLst>
      <p:ext uri="{BB962C8B-B14F-4D97-AF65-F5344CB8AC3E}">
        <p14:creationId xmlns:p14="http://schemas.microsoft.com/office/powerpoint/2010/main" val="220310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llipse 15">
            <a:extLst>
              <a:ext uri="{FF2B5EF4-FFF2-40B4-BE49-F238E27FC236}">
                <a16:creationId xmlns:a16="http://schemas.microsoft.com/office/drawing/2014/main" id="{385507D8-9296-4BA0-99FB-D5A94DE6D126}"/>
              </a:ext>
            </a:extLst>
          </p:cNvPr>
          <p:cNvSpPr/>
          <p:nvPr/>
        </p:nvSpPr>
        <p:spPr>
          <a:xfrm>
            <a:off x="2658318" y="1531397"/>
            <a:ext cx="1762539" cy="11636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Santé et hygiène. </a:t>
            </a:r>
          </a:p>
        </p:txBody>
      </p:sp>
      <p:sp>
        <p:nvSpPr>
          <p:cNvPr id="17" name="Ellipse 16">
            <a:extLst>
              <a:ext uri="{FF2B5EF4-FFF2-40B4-BE49-F238E27FC236}">
                <a16:creationId xmlns:a16="http://schemas.microsoft.com/office/drawing/2014/main" id="{AF0193FD-A8E0-4624-A3A6-9B1580986740}"/>
              </a:ext>
            </a:extLst>
          </p:cNvPr>
          <p:cNvSpPr/>
          <p:nvPr/>
        </p:nvSpPr>
        <p:spPr>
          <a:xfrm>
            <a:off x="5361763" y="367709"/>
            <a:ext cx="1940185" cy="11636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Education</a:t>
            </a:r>
          </a:p>
        </p:txBody>
      </p:sp>
      <p:sp>
        <p:nvSpPr>
          <p:cNvPr id="18" name="Ellipse 17">
            <a:extLst>
              <a:ext uri="{FF2B5EF4-FFF2-40B4-BE49-F238E27FC236}">
                <a16:creationId xmlns:a16="http://schemas.microsoft.com/office/drawing/2014/main" id="{56E58784-B1C0-4717-9502-A11813D69AE5}"/>
              </a:ext>
            </a:extLst>
          </p:cNvPr>
          <p:cNvSpPr/>
          <p:nvPr/>
        </p:nvSpPr>
        <p:spPr>
          <a:xfrm>
            <a:off x="5450585" y="5007085"/>
            <a:ext cx="1762539" cy="11636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Transport</a:t>
            </a:r>
          </a:p>
        </p:txBody>
      </p:sp>
      <p:sp>
        <p:nvSpPr>
          <p:cNvPr id="19" name="Ellipse 18">
            <a:extLst>
              <a:ext uri="{FF2B5EF4-FFF2-40B4-BE49-F238E27FC236}">
                <a16:creationId xmlns:a16="http://schemas.microsoft.com/office/drawing/2014/main" id="{C70A0E3C-FE09-404F-AC9A-109C5156DC2E}"/>
              </a:ext>
            </a:extLst>
          </p:cNvPr>
          <p:cNvSpPr/>
          <p:nvPr/>
        </p:nvSpPr>
        <p:spPr>
          <a:xfrm>
            <a:off x="8416388" y="1531398"/>
            <a:ext cx="1762539" cy="11636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Courtage</a:t>
            </a:r>
          </a:p>
        </p:txBody>
      </p:sp>
      <p:sp>
        <p:nvSpPr>
          <p:cNvPr id="20" name="Ellipse 19">
            <a:extLst>
              <a:ext uri="{FF2B5EF4-FFF2-40B4-BE49-F238E27FC236}">
                <a16:creationId xmlns:a16="http://schemas.microsoft.com/office/drawing/2014/main" id="{1000758A-33F9-4A0A-BAB9-57289BFB6C75}"/>
              </a:ext>
            </a:extLst>
          </p:cNvPr>
          <p:cNvSpPr/>
          <p:nvPr/>
        </p:nvSpPr>
        <p:spPr>
          <a:xfrm>
            <a:off x="8416387" y="3581069"/>
            <a:ext cx="1762539" cy="11636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Aide à domicile</a:t>
            </a:r>
          </a:p>
        </p:txBody>
      </p:sp>
      <p:sp>
        <p:nvSpPr>
          <p:cNvPr id="21" name="Ellipse 20">
            <a:extLst>
              <a:ext uri="{FF2B5EF4-FFF2-40B4-BE49-F238E27FC236}">
                <a16:creationId xmlns:a16="http://schemas.microsoft.com/office/drawing/2014/main" id="{117D820A-508F-4FAE-9354-BC95D8AAFC0F}"/>
              </a:ext>
            </a:extLst>
          </p:cNvPr>
          <p:cNvSpPr/>
          <p:nvPr/>
        </p:nvSpPr>
        <p:spPr>
          <a:xfrm>
            <a:off x="2658319" y="3581068"/>
            <a:ext cx="1762539" cy="11636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Autres</a:t>
            </a:r>
          </a:p>
        </p:txBody>
      </p:sp>
      <p:pic>
        <p:nvPicPr>
          <p:cNvPr id="5" name="Image 4">
            <a:extLst>
              <a:ext uri="{FF2B5EF4-FFF2-40B4-BE49-F238E27FC236}">
                <a16:creationId xmlns:a16="http://schemas.microsoft.com/office/drawing/2014/main" id="{64F37E9D-6017-43FA-A303-73CFFCF2F64E}"/>
              </a:ext>
            </a:extLst>
          </p:cNvPr>
          <p:cNvPicPr>
            <a:picLocks noChangeAspect="1"/>
          </p:cNvPicPr>
          <p:nvPr/>
        </p:nvPicPr>
        <p:blipFill>
          <a:blip r:embed="rId2"/>
          <a:stretch>
            <a:fillRect/>
          </a:stretch>
        </p:blipFill>
        <p:spPr>
          <a:xfrm>
            <a:off x="5408143" y="2357330"/>
            <a:ext cx="2343477" cy="1533739"/>
          </a:xfrm>
          <a:prstGeom prst="rect">
            <a:avLst/>
          </a:prstGeom>
        </p:spPr>
      </p:pic>
      <p:sp>
        <p:nvSpPr>
          <p:cNvPr id="9" name="TextBox 8">
            <a:extLst>
              <a:ext uri="{FF2B5EF4-FFF2-40B4-BE49-F238E27FC236}">
                <a16:creationId xmlns:a16="http://schemas.microsoft.com/office/drawing/2014/main" id="{681CDE64-8909-410E-9450-EFCDB3BE34C9}"/>
              </a:ext>
            </a:extLst>
          </p:cNvPr>
          <p:cNvSpPr txBox="1"/>
          <p:nvPr/>
        </p:nvSpPr>
        <p:spPr>
          <a:xfrm>
            <a:off x="-209842" y="26504"/>
            <a:ext cx="5602310" cy="1107996"/>
          </a:xfrm>
          <a:prstGeom prst="rect">
            <a:avLst/>
          </a:prstGeom>
          <a:noFill/>
        </p:spPr>
        <p:txBody>
          <a:bodyPr wrap="square" rtlCol="0">
            <a:spAutoFit/>
          </a:bodyPr>
          <a:lstStyle/>
          <a:p>
            <a:endParaRPr lang="fr-FR" sz="2400" b="1" dirty="0">
              <a:solidFill>
                <a:schemeClr val="accent1">
                  <a:lumMod val="50000"/>
                </a:schemeClr>
              </a:solidFill>
            </a:endParaRPr>
          </a:p>
          <a:p>
            <a:endParaRPr lang="fr-FR" sz="2400" b="1" dirty="0">
              <a:solidFill>
                <a:schemeClr val="accent1">
                  <a:lumMod val="50000"/>
                </a:schemeClr>
              </a:solidFill>
            </a:endParaRPr>
          </a:p>
          <a:p>
            <a:pPr lvl="1"/>
            <a:r>
              <a:rPr lang="fr-FR" b="1" dirty="0">
                <a:solidFill>
                  <a:schemeClr val="bg1"/>
                </a:solidFill>
              </a:rPr>
              <a:t>Les volets</a:t>
            </a:r>
          </a:p>
        </p:txBody>
      </p:sp>
    </p:spTree>
    <p:extLst>
      <p:ext uri="{BB962C8B-B14F-4D97-AF65-F5344CB8AC3E}">
        <p14:creationId xmlns:p14="http://schemas.microsoft.com/office/powerpoint/2010/main" val="283862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7133" y="656822"/>
            <a:ext cx="5602310" cy="1661993"/>
          </a:xfrm>
          <a:prstGeom prst="rect">
            <a:avLst/>
          </a:prstGeom>
          <a:noFill/>
        </p:spPr>
        <p:txBody>
          <a:bodyPr wrap="square" rtlCol="0">
            <a:spAutoFit/>
          </a:bodyPr>
          <a:lstStyle/>
          <a:p>
            <a:endParaRPr lang="fr-FR" sz="2400" b="1" dirty="0">
              <a:solidFill>
                <a:schemeClr val="accent1">
                  <a:lumMod val="50000"/>
                </a:schemeClr>
              </a:solidFill>
            </a:endParaRPr>
          </a:p>
          <a:p>
            <a:endParaRPr lang="fr-FR" sz="2400" b="1" dirty="0">
              <a:solidFill>
                <a:schemeClr val="accent1">
                  <a:lumMod val="50000"/>
                </a:schemeClr>
              </a:solidFill>
            </a:endParaRPr>
          </a:p>
          <a:p>
            <a:pPr lvl="1"/>
            <a:r>
              <a:rPr lang="fr-FR" b="1" dirty="0">
                <a:solidFill>
                  <a:schemeClr val="accent1">
                    <a:lumMod val="50000"/>
                  </a:schemeClr>
                </a:solidFill>
              </a:rPr>
              <a:t>Les ressources humaines</a:t>
            </a:r>
          </a:p>
          <a:p>
            <a:pPr lvl="1"/>
            <a:endParaRPr lang="fr-FR" b="1" dirty="0">
              <a:solidFill>
                <a:schemeClr val="accent1">
                  <a:lumMod val="50000"/>
                </a:schemeClr>
              </a:solidFill>
            </a:endParaRPr>
          </a:p>
          <a:p>
            <a:pPr lvl="1"/>
            <a:endParaRPr lang="fr-FR" b="1" dirty="0">
              <a:solidFill>
                <a:schemeClr val="accent1">
                  <a:lumMod val="50000"/>
                </a:schemeClr>
              </a:solidFill>
            </a:endParaRPr>
          </a:p>
        </p:txBody>
      </p:sp>
      <p:pic>
        <p:nvPicPr>
          <p:cNvPr id="2" name="Picture 1"/>
          <p:cNvPicPr>
            <a:picLocks noChangeAspect="1"/>
          </p:cNvPicPr>
          <p:nvPr/>
        </p:nvPicPr>
        <p:blipFill>
          <a:blip r:embed="rId2"/>
          <a:stretch>
            <a:fillRect/>
          </a:stretch>
        </p:blipFill>
        <p:spPr>
          <a:xfrm>
            <a:off x="2664651" y="2616154"/>
            <a:ext cx="8806032" cy="2290695"/>
          </a:xfrm>
          <a:prstGeom prst="rect">
            <a:avLst/>
          </a:prstGeom>
        </p:spPr>
      </p:pic>
    </p:spTree>
    <p:extLst>
      <p:ext uri="{BB962C8B-B14F-4D97-AF65-F5344CB8AC3E}">
        <p14:creationId xmlns:p14="http://schemas.microsoft.com/office/powerpoint/2010/main" val="647966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374</TotalTime>
  <Words>212</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Wisp</vt:lpstr>
      <vt:lpstr>PROJET JAVA/UML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JAVA/UML</dc:title>
  <dc:creator>Amal</dc:creator>
  <cp:lastModifiedBy>Salwa SBS</cp:lastModifiedBy>
  <cp:revision>12</cp:revision>
  <dcterms:created xsi:type="dcterms:W3CDTF">2020-02-12T12:09:58Z</dcterms:created>
  <dcterms:modified xsi:type="dcterms:W3CDTF">2020-06-08T13:34:05Z</dcterms:modified>
</cp:coreProperties>
</file>