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5" r:id="rId5"/>
    <p:sldId id="287" r:id="rId6"/>
    <p:sldId id="288" r:id="rId7"/>
    <p:sldId id="272" r:id="rId8"/>
    <p:sldId id="291" r:id="rId9"/>
    <p:sldId id="290" r:id="rId10"/>
    <p:sldId id="267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>
      <p:cViewPr varScale="1">
        <p:scale>
          <a:sx n="50" d="100"/>
          <a:sy n="50" d="100"/>
        </p:scale>
        <p:origin x="41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645097" y="502911"/>
            <a:ext cx="4643120" cy="9281160"/>
          </a:xfrm>
          <a:custGeom>
            <a:avLst/>
            <a:gdLst/>
            <a:ahLst/>
            <a:cxnLst/>
            <a:rect l="l" t="t" r="r" b="b"/>
            <a:pathLst>
              <a:path w="4643119" h="9281160">
                <a:moveTo>
                  <a:pt x="4642903" y="9278738"/>
                </a:moveTo>
                <a:lnTo>
                  <a:pt x="4640547" y="9281094"/>
                </a:lnTo>
                <a:lnTo>
                  <a:pt x="0" y="4640547"/>
                </a:lnTo>
                <a:lnTo>
                  <a:pt x="4640547" y="0"/>
                </a:lnTo>
                <a:lnTo>
                  <a:pt x="4642903" y="2355"/>
                </a:lnTo>
                <a:lnTo>
                  <a:pt x="4642903" y="9278738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152559" y="1004903"/>
            <a:ext cx="4135754" cy="8270875"/>
          </a:xfrm>
          <a:custGeom>
            <a:avLst/>
            <a:gdLst/>
            <a:ahLst/>
            <a:cxnLst/>
            <a:rect l="l" t="t" r="r" b="b"/>
            <a:pathLst>
              <a:path w="4135755" h="8270875">
                <a:moveTo>
                  <a:pt x="0" y="4135407"/>
                </a:moveTo>
                <a:lnTo>
                  <a:pt x="4135408" y="0"/>
                </a:lnTo>
                <a:lnTo>
                  <a:pt x="4135440" y="257981"/>
                </a:lnTo>
                <a:lnTo>
                  <a:pt x="260692" y="4132663"/>
                </a:lnTo>
                <a:lnTo>
                  <a:pt x="4135440" y="8007411"/>
                </a:lnTo>
                <a:lnTo>
                  <a:pt x="4135440" y="8270782"/>
                </a:lnTo>
                <a:lnTo>
                  <a:pt x="0" y="4135407"/>
                </a:lnTo>
                <a:close/>
              </a:path>
              <a:path w="4135755" h="8270875">
                <a:moveTo>
                  <a:pt x="4135440" y="8007411"/>
                </a:move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825230" y="6609398"/>
            <a:ext cx="7355205" cy="3677920"/>
          </a:xfrm>
          <a:custGeom>
            <a:avLst/>
            <a:gdLst/>
            <a:ahLst/>
            <a:cxnLst/>
            <a:rect l="l" t="t" r="r" b="b"/>
            <a:pathLst>
              <a:path w="7355205" h="3677920">
                <a:moveTo>
                  <a:pt x="0" y="3677601"/>
                </a:moveTo>
                <a:lnTo>
                  <a:pt x="3677601" y="0"/>
                </a:lnTo>
                <a:lnTo>
                  <a:pt x="7355203" y="3677601"/>
                </a:lnTo>
                <a:lnTo>
                  <a:pt x="7083390" y="3677601"/>
                </a:lnTo>
                <a:lnTo>
                  <a:pt x="3677601" y="271811"/>
                </a:lnTo>
                <a:lnTo>
                  <a:pt x="271812" y="3677601"/>
                </a:lnTo>
                <a:lnTo>
                  <a:pt x="0" y="3677601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006688"/>
            <a:ext cx="8858250" cy="2101850"/>
          </a:xfrm>
          <a:custGeom>
            <a:avLst/>
            <a:gdLst/>
            <a:ahLst/>
            <a:cxnLst/>
            <a:rect l="l" t="t" r="r" b="b"/>
            <a:pathLst>
              <a:path w="8858250" h="2101850">
                <a:moveTo>
                  <a:pt x="8655070" y="2101426"/>
                </a:moveTo>
                <a:lnTo>
                  <a:pt x="8608681" y="2096058"/>
                </a:lnTo>
                <a:lnTo>
                  <a:pt x="8566063" y="2080771"/>
                </a:lnTo>
                <a:lnTo>
                  <a:pt x="8528443" y="2056796"/>
                </a:lnTo>
                <a:lnTo>
                  <a:pt x="8497047" y="2025359"/>
                </a:lnTo>
                <a:lnTo>
                  <a:pt x="8473103" y="1987689"/>
                </a:lnTo>
                <a:lnTo>
                  <a:pt x="8457837" y="1945015"/>
                </a:lnTo>
                <a:lnTo>
                  <a:pt x="8452475" y="1898565"/>
                </a:lnTo>
                <a:lnTo>
                  <a:pt x="8455803" y="1861017"/>
                </a:lnTo>
                <a:lnTo>
                  <a:pt x="8465462" y="1826394"/>
                </a:lnTo>
                <a:lnTo>
                  <a:pt x="8480965" y="1794697"/>
                </a:lnTo>
                <a:lnTo>
                  <a:pt x="8501825" y="1765926"/>
                </a:lnTo>
                <a:lnTo>
                  <a:pt x="7081058" y="67620"/>
                </a:lnTo>
                <a:lnTo>
                  <a:pt x="0" y="67620"/>
                </a:lnTo>
                <a:lnTo>
                  <a:pt x="0" y="0"/>
                </a:lnTo>
                <a:lnTo>
                  <a:pt x="7109629" y="0"/>
                </a:lnTo>
                <a:lnTo>
                  <a:pt x="8548579" y="1724313"/>
                </a:lnTo>
                <a:lnTo>
                  <a:pt x="8752505" y="1724313"/>
                </a:lnTo>
                <a:lnTo>
                  <a:pt x="8808869" y="1770680"/>
                </a:lnTo>
                <a:lnTo>
                  <a:pt x="8833737" y="1808304"/>
                </a:lnTo>
                <a:lnTo>
                  <a:pt x="8850381" y="1851296"/>
                </a:lnTo>
                <a:lnTo>
                  <a:pt x="8857666" y="1898565"/>
                </a:lnTo>
                <a:lnTo>
                  <a:pt x="8852304" y="1945015"/>
                </a:lnTo>
                <a:lnTo>
                  <a:pt x="8837038" y="1987689"/>
                </a:lnTo>
                <a:lnTo>
                  <a:pt x="8813094" y="2025359"/>
                </a:lnTo>
                <a:lnTo>
                  <a:pt x="8781698" y="2056796"/>
                </a:lnTo>
                <a:lnTo>
                  <a:pt x="8744078" y="2080771"/>
                </a:lnTo>
                <a:lnTo>
                  <a:pt x="8701460" y="2096058"/>
                </a:lnTo>
                <a:lnTo>
                  <a:pt x="8655070" y="2101426"/>
                </a:lnTo>
                <a:close/>
              </a:path>
              <a:path w="8858250" h="2101850">
                <a:moveTo>
                  <a:pt x="8752505" y="1724313"/>
                </a:moveTo>
                <a:lnTo>
                  <a:pt x="8548579" y="1724313"/>
                </a:lnTo>
                <a:lnTo>
                  <a:pt x="8571346" y="1712163"/>
                </a:lnTo>
                <a:lnTo>
                  <a:pt x="8596305" y="1703182"/>
                </a:lnTo>
                <a:lnTo>
                  <a:pt x="8622726" y="1697615"/>
                </a:lnTo>
                <a:lnTo>
                  <a:pt x="8649876" y="1695705"/>
                </a:lnTo>
                <a:lnTo>
                  <a:pt x="8696281" y="1700937"/>
                </a:lnTo>
                <a:lnTo>
                  <a:pt x="8739005" y="1715904"/>
                </a:lnTo>
                <a:lnTo>
                  <a:pt x="8752505" y="1724313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55"/>
            <a:ext cx="542925" cy="10287000"/>
          </a:xfrm>
          <a:custGeom>
            <a:avLst/>
            <a:gdLst/>
            <a:ahLst/>
            <a:cxnLst/>
            <a:rect l="l" t="t" r="r" b="b"/>
            <a:pathLst>
              <a:path w="542925" h="10287000">
                <a:moveTo>
                  <a:pt x="542924" y="10286688"/>
                </a:moveTo>
                <a:lnTo>
                  <a:pt x="0" y="10286688"/>
                </a:lnTo>
                <a:lnTo>
                  <a:pt x="0" y="0"/>
                </a:lnTo>
                <a:lnTo>
                  <a:pt x="542924" y="0"/>
                </a:lnTo>
                <a:lnTo>
                  <a:pt x="542924" y="1028668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6877" y="2815702"/>
            <a:ext cx="8468896" cy="72135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1205" y="278683"/>
            <a:ext cx="1887329" cy="1650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6894" y="3363406"/>
            <a:ext cx="9889490" cy="237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30847" y="180804"/>
            <a:ext cx="0" cy="10106660"/>
          </a:xfrm>
          <a:custGeom>
            <a:avLst/>
            <a:gdLst/>
            <a:ahLst/>
            <a:cxnLst/>
            <a:rect l="l" t="t" r="r" b="b"/>
            <a:pathLst>
              <a:path h="10106660">
                <a:moveTo>
                  <a:pt x="0" y="10106118"/>
                </a:moveTo>
                <a:lnTo>
                  <a:pt x="0" y="0"/>
                </a:lnTo>
              </a:path>
            </a:pathLst>
          </a:custGeom>
          <a:ln w="38087">
            <a:solidFill>
              <a:srgbClr val="2A4A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8462" y="820282"/>
            <a:ext cx="133350" cy="562610"/>
          </a:xfrm>
          <a:custGeom>
            <a:avLst/>
            <a:gdLst/>
            <a:ahLst/>
            <a:cxnLst/>
            <a:rect l="l" t="t" r="r" b="b"/>
            <a:pathLst>
              <a:path w="133350" h="562610">
                <a:moveTo>
                  <a:pt x="0" y="562021"/>
                </a:moveTo>
                <a:lnTo>
                  <a:pt x="0" y="0"/>
                </a:lnTo>
                <a:lnTo>
                  <a:pt x="133349" y="0"/>
                </a:lnTo>
                <a:lnTo>
                  <a:pt x="133349" y="562021"/>
                </a:lnTo>
                <a:lnTo>
                  <a:pt x="0" y="562021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9999" y="360986"/>
            <a:ext cx="12759690" cy="1099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3194" y="2029419"/>
            <a:ext cx="10173335" cy="4645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6600" y="7353300"/>
            <a:ext cx="417067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85" dirty="0" smtClean="0">
                <a:latin typeface="Tahoma"/>
                <a:cs typeface="Tahoma"/>
              </a:rPr>
              <a:t>BY</a:t>
            </a:r>
            <a:r>
              <a:rPr sz="3000" b="1" spc="440" dirty="0" smtClean="0">
                <a:latin typeface="Tahoma"/>
                <a:cs typeface="Tahoma"/>
              </a:rPr>
              <a:t> </a:t>
            </a:r>
            <a:r>
              <a:rPr sz="3000" b="1" spc="185" dirty="0">
                <a:latin typeface="Tahoma"/>
                <a:cs typeface="Tahoma"/>
              </a:rPr>
              <a:t>SALWA</a:t>
            </a:r>
            <a:r>
              <a:rPr sz="3000" b="1" spc="440" dirty="0">
                <a:latin typeface="Tahoma"/>
                <a:cs typeface="Tahoma"/>
              </a:rPr>
              <a:t> </a:t>
            </a:r>
            <a:r>
              <a:rPr sz="3000" b="1" spc="70" dirty="0" smtClean="0">
                <a:latin typeface="Tahoma"/>
                <a:cs typeface="Tahoma"/>
              </a:rPr>
              <a:t>ISHTIAQ</a:t>
            </a:r>
            <a:endParaRPr lang="en-US" sz="3000" b="1" spc="70" dirty="0" smtClean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939539" y="3848100"/>
            <a:ext cx="9852661" cy="288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800" spc="1285" dirty="0" smtClean="0">
                <a:solidFill>
                  <a:srgbClr val="5270FF"/>
                </a:solidFill>
                <a:latin typeface="Tahoma"/>
                <a:cs typeface="Tahoma"/>
              </a:rPr>
              <a:t>HEAP</a:t>
            </a:r>
            <a:r>
              <a:rPr lang="en-US" sz="9600" spc="1285" dirty="0" smtClean="0">
                <a:solidFill>
                  <a:srgbClr val="5270FF"/>
                </a:solidFill>
                <a:latin typeface="Tahoma"/>
                <a:cs typeface="Tahoma"/>
              </a:rPr>
              <a:t> </a:t>
            </a:r>
          </a:p>
          <a:p>
            <a:pPr marL="1007110">
              <a:lnSpc>
                <a:spcPct val="100000"/>
              </a:lnSpc>
              <a:spcBef>
                <a:spcPts val="1980"/>
              </a:spcBef>
            </a:pPr>
            <a:r>
              <a:rPr lang="en-US" sz="3200" spc="215" dirty="0" smtClean="0">
                <a:solidFill>
                  <a:srgbClr val="2A4A9D"/>
                </a:solidFill>
                <a:latin typeface="Tahoma"/>
                <a:cs typeface="Tahoma"/>
              </a:rPr>
              <a:t>   (DYNAMIC MEMORY ALLOCATOR)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3771900"/>
            <a:ext cx="11368142" cy="20742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400" spc="1555" dirty="0">
                <a:solidFill>
                  <a:srgbClr val="2A4A9D"/>
                </a:solidFill>
              </a:rPr>
              <a:t>THANKYO</a:t>
            </a:r>
            <a:r>
              <a:rPr sz="13400" spc="900" dirty="0">
                <a:solidFill>
                  <a:srgbClr val="2A4A9D"/>
                </a:solidFill>
              </a:rPr>
              <a:t>U</a:t>
            </a:r>
            <a:endParaRPr sz="1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3001" y="0"/>
            <a:ext cx="4575175" cy="4644390"/>
          </a:xfrm>
          <a:custGeom>
            <a:avLst/>
            <a:gdLst/>
            <a:ahLst/>
            <a:cxnLst/>
            <a:rect l="l" t="t" r="r" b="b"/>
            <a:pathLst>
              <a:path w="4575175" h="4644390">
                <a:moveTo>
                  <a:pt x="2886073" y="4643830"/>
                </a:moveTo>
                <a:lnTo>
                  <a:pt x="2837867" y="4643435"/>
                </a:lnTo>
                <a:lnTo>
                  <a:pt x="2789850" y="4642256"/>
                </a:lnTo>
                <a:lnTo>
                  <a:pt x="2742030" y="4640298"/>
                </a:lnTo>
                <a:lnTo>
                  <a:pt x="2694413" y="4637567"/>
                </a:lnTo>
                <a:lnTo>
                  <a:pt x="2647006" y="4634070"/>
                </a:lnTo>
                <a:lnTo>
                  <a:pt x="2599814" y="4629812"/>
                </a:lnTo>
                <a:lnTo>
                  <a:pt x="2552843" y="4624800"/>
                </a:lnTo>
                <a:lnTo>
                  <a:pt x="2506100" y="4619040"/>
                </a:lnTo>
                <a:lnTo>
                  <a:pt x="2459591" y="4612538"/>
                </a:lnTo>
                <a:lnTo>
                  <a:pt x="2413322" y="4605299"/>
                </a:lnTo>
                <a:lnTo>
                  <a:pt x="2367299" y="4597331"/>
                </a:lnTo>
                <a:lnTo>
                  <a:pt x="2321527" y="4588640"/>
                </a:lnTo>
                <a:lnTo>
                  <a:pt x="2276014" y="4579231"/>
                </a:lnTo>
                <a:lnTo>
                  <a:pt x="2230766" y="4569110"/>
                </a:lnTo>
                <a:lnTo>
                  <a:pt x="2185788" y="4558284"/>
                </a:lnTo>
                <a:lnTo>
                  <a:pt x="2141086" y="4546759"/>
                </a:lnTo>
                <a:lnTo>
                  <a:pt x="2096668" y="4534541"/>
                </a:lnTo>
                <a:lnTo>
                  <a:pt x="2052538" y="4521636"/>
                </a:lnTo>
                <a:lnTo>
                  <a:pt x="2008703" y="4508051"/>
                </a:lnTo>
                <a:lnTo>
                  <a:pt x="1965169" y="4493790"/>
                </a:lnTo>
                <a:lnTo>
                  <a:pt x="1921942" y="4478861"/>
                </a:lnTo>
                <a:lnTo>
                  <a:pt x="1879029" y="4463270"/>
                </a:lnTo>
                <a:lnTo>
                  <a:pt x="1836435" y="4447022"/>
                </a:lnTo>
                <a:lnTo>
                  <a:pt x="1794167" y="4430124"/>
                </a:lnTo>
                <a:lnTo>
                  <a:pt x="1752231" y="4412582"/>
                </a:lnTo>
                <a:lnTo>
                  <a:pt x="1710632" y="4394403"/>
                </a:lnTo>
                <a:lnTo>
                  <a:pt x="1669378" y="4375591"/>
                </a:lnTo>
                <a:lnTo>
                  <a:pt x="1628473" y="4356154"/>
                </a:lnTo>
                <a:lnTo>
                  <a:pt x="1587925" y="4336097"/>
                </a:lnTo>
                <a:lnTo>
                  <a:pt x="1547739" y="4315426"/>
                </a:lnTo>
                <a:lnTo>
                  <a:pt x="1507922" y="4294149"/>
                </a:lnTo>
                <a:lnTo>
                  <a:pt x="1468479" y="4272270"/>
                </a:lnTo>
                <a:lnTo>
                  <a:pt x="1429417" y="4249796"/>
                </a:lnTo>
                <a:lnTo>
                  <a:pt x="1390742" y="4226733"/>
                </a:lnTo>
                <a:lnTo>
                  <a:pt x="1352459" y="4203088"/>
                </a:lnTo>
                <a:lnTo>
                  <a:pt x="1314576" y="4178865"/>
                </a:lnTo>
                <a:lnTo>
                  <a:pt x="1277098" y="4154073"/>
                </a:lnTo>
                <a:lnTo>
                  <a:pt x="1240032" y="4128715"/>
                </a:lnTo>
                <a:lnTo>
                  <a:pt x="1203382" y="4102800"/>
                </a:lnTo>
                <a:lnTo>
                  <a:pt x="1167157" y="4076332"/>
                </a:lnTo>
                <a:lnTo>
                  <a:pt x="1131361" y="4049318"/>
                </a:lnTo>
                <a:lnTo>
                  <a:pt x="1096001" y="4021764"/>
                </a:lnTo>
                <a:lnTo>
                  <a:pt x="1061083" y="3993677"/>
                </a:lnTo>
                <a:lnTo>
                  <a:pt x="1026613" y="3965061"/>
                </a:lnTo>
                <a:lnTo>
                  <a:pt x="992597" y="3935924"/>
                </a:lnTo>
                <a:lnTo>
                  <a:pt x="959042" y="3906272"/>
                </a:lnTo>
                <a:lnTo>
                  <a:pt x="925953" y="3876110"/>
                </a:lnTo>
                <a:lnTo>
                  <a:pt x="893336" y="3845446"/>
                </a:lnTo>
                <a:lnTo>
                  <a:pt x="861198" y="3814284"/>
                </a:lnTo>
                <a:lnTo>
                  <a:pt x="829546" y="3782631"/>
                </a:lnTo>
                <a:lnTo>
                  <a:pt x="798384" y="3750493"/>
                </a:lnTo>
                <a:lnTo>
                  <a:pt x="767719" y="3717877"/>
                </a:lnTo>
                <a:lnTo>
                  <a:pt x="737557" y="3684788"/>
                </a:lnTo>
                <a:lnTo>
                  <a:pt x="707905" y="3651232"/>
                </a:lnTo>
                <a:lnTo>
                  <a:pt x="678768" y="3617216"/>
                </a:lnTo>
                <a:lnTo>
                  <a:pt x="650153" y="3582746"/>
                </a:lnTo>
                <a:lnTo>
                  <a:pt x="622065" y="3547828"/>
                </a:lnTo>
                <a:lnTo>
                  <a:pt x="594511" y="3512468"/>
                </a:lnTo>
                <a:lnTo>
                  <a:pt x="567497" y="3476672"/>
                </a:lnTo>
                <a:lnTo>
                  <a:pt x="541029" y="3440447"/>
                </a:lnTo>
                <a:lnTo>
                  <a:pt x="515114" y="3403798"/>
                </a:lnTo>
                <a:lnTo>
                  <a:pt x="489757" y="3366731"/>
                </a:lnTo>
                <a:lnTo>
                  <a:pt x="464964" y="3329253"/>
                </a:lnTo>
                <a:lnTo>
                  <a:pt x="440741" y="3291370"/>
                </a:lnTo>
                <a:lnTo>
                  <a:pt x="417096" y="3253088"/>
                </a:lnTo>
                <a:lnTo>
                  <a:pt x="394033" y="3214412"/>
                </a:lnTo>
                <a:lnTo>
                  <a:pt x="371559" y="3175350"/>
                </a:lnTo>
                <a:lnTo>
                  <a:pt x="349680" y="3135907"/>
                </a:lnTo>
                <a:lnTo>
                  <a:pt x="328403" y="3096090"/>
                </a:lnTo>
                <a:lnTo>
                  <a:pt x="307733" y="3055904"/>
                </a:lnTo>
                <a:lnTo>
                  <a:pt x="287676" y="3015356"/>
                </a:lnTo>
                <a:lnTo>
                  <a:pt x="268238" y="2974451"/>
                </a:lnTo>
                <a:lnTo>
                  <a:pt x="249427" y="2933197"/>
                </a:lnTo>
                <a:lnTo>
                  <a:pt x="231247" y="2891598"/>
                </a:lnTo>
                <a:lnTo>
                  <a:pt x="213705" y="2849662"/>
                </a:lnTo>
                <a:lnTo>
                  <a:pt x="196807" y="2807394"/>
                </a:lnTo>
                <a:lnTo>
                  <a:pt x="180559" y="2764800"/>
                </a:lnTo>
                <a:lnTo>
                  <a:pt x="164968" y="2721887"/>
                </a:lnTo>
                <a:lnTo>
                  <a:pt x="150039" y="2678660"/>
                </a:lnTo>
                <a:lnTo>
                  <a:pt x="135779" y="2635127"/>
                </a:lnTo>
                <a:lnTo>
                  <a:pt x="122193" y="2591292"/>
                </a:lnTo>
                <a:lnTo>
                  <a:pt x="109288" y="2547162"/>
                </a:lnTo>
                <a:lnTo>
                  <a:pt x="97070" y="2502743"/>
                </a:lnTo>
                <a:lnTo>
                  <a:pt x="85545" y="2458041"/>
                </a:lnTo>
                <a:lnTo>
                  <a:pt x="74719" y="2413063"/>
                </a:lnTo>
                <a:lnTo>
                  <a:pt x="64598" y="2367815"/>
                </a:lnTo>
                <a:lnTo>
                  <a:pt x="55189" y="2322302"/>
                </a:lnTo>
                <a:lnTo>
                  <a:pt x="46498" y="2276531"/>
                </a:lnTo>
                <a:lnTo>
                  <a:pt x="38530" y="2230507"/>
                </a:lnTo>
                <a:lnTo>
                  <a:pt x="31292" y="2184238"/>
                </a:lnTo>
                <a:lnTo>
                  <a:pt x="24789" y="2137729"/>
                </a:lnTo>
                <a:lnTo>
                  <a:pt x="19029" y="2090986"/>
                </a:lnTo>
                <a:lnTo>
                  <a:pt x="14017" y="2044015"/>
                </a:lnTo>
                <a:lnTo>
                  <a:pt x="9759" y="1996823"/>
                </a:lnTo>
                <a:lnTo>
                  <a:pt x="6262" y="1949416"/>
                </a:lnTo>
                <a:lnTo>
                  <a:pt x="3531" y="1901799"/>
                </a:lnTo>
                <a:lnTo>
                  <a:pt x="1573" y="1853979"/>
                </a:lnTo>
                <a:lnTo>
                  <a:pt x="394" y="1805963"/>
                </a:lnTo>
                <a:lnTo>
                  <a:pt x="0" y="1757723"/>
                </a:lnTo>
                <a:lnTo>
                  <a:pt x="394" y="1709547"/>
                </a:lnTo>
                <a:lnTo>
                  <a:pt x="1573" y="1661530"/>
                </a:lnTo>
                <a:lnTo>
                  <a:pt x="3531" y="1613711"/>
                </a:lnTo>
                <a:lnTo>
                  <a:pt x="6262" y="1566094"/>
                </a:lnTo>
                <a:lnTo>
                  <a:pt x="9759" y="1518687"/>
                </a:lnTo>
                <a:lnTo>
                  <a:pt x="14017" y="1471495"/>
                </a:lnTo>
                <a:lnTo>
                  <a:pt x="19029" y="1424524"/>
                </a:lnTo>
                <a:lnTo>
                  <a:pt x="24789" y="1377781"/>
                </a:lnTo>
                <a:lnTo>
                  <a:pt x="31292" y="1331272"/>
                </a:lnTo>
                <a:lnTo>
                  <a:pt x="38530" y="1285003"/>
                </a:lnTo>
                <a:lnTo>
                  <a:pt x="46498" y="1238979"/>
                </a:lnTo>
                <a:lnTo>
                  <a:pt x="55189" y="1193208"/>
                </a:lnTo>
                <a:lnTo>
                  <a:pt x="64598" y="1147695"/>
                </a:lnTo>
                <a:lnTo>
                  <a:pt x="74719" y="1102447"/>
                </a:lnTo>
                <a:lnTo>
                  <a:pt x="85545" y="1057468"/>
                </a:lnTo>
                <a:lnTo>
                  <a:pt x="97070" y="1012767"/>
                </a:lnTo>
                <a:lnTo>
                  <a:pt x="109288" y="968348"/>
                </a:lnTo>
                <a:lnTo>
                  <a:pt x="122193" y="924218"/>
                </a:lnTo>
                <a:lnTo>
                  <a:pt x="135779" y="880383"/>
                </a:lnTo>
                <a:lnTo>
                  <a:pt x="150039" y="836850"/>
                </a:lnTo>
                <a:lnTo>
                  <a:pt x="164968" y="793623"/>
                </a:lnTo>
                <a:lnTo>
                  <a:pt x="180559" y="750710"/>
                </a:lnTo>
                <a:lnTo>
                  <a:pt x="196807" y="708116"/>
                </a:lnTo>
                <a:lnTo>
                  <a:pt x="213705" y="665848"/>
                </a:lnTo>
                <a:lnTo>
                  <a:pt x="231247" y="623912"/>
                </a:lnTo>
                <a:lnTo>
                  <a:pt x="249427" y="582313"/>
                </a:lnTo>
                <a:lnTo>
                  <a:pt x="268238" y="541059"/>
                </a:lnTo>
                <a:lnTo>
                  <a:pt x="287676" y="500154"/>
                </a:lnTo>
                <a:lnTo>
                  <a:pt x="307733" y="459606"/>
                </a:lnTo>
                <a:lnTo>
                  <a:pt x="328403" y="419420"/>
                </a:lnTo>
                <a:lnTo>
                  <a:pt x="349680" y="379603"/>
                </a:lnTo>
                <a:lnTo>
                  <a:pt x="371559" y="340160"/>
                </a:lnTo>
                <a:lnTo>
                  <a:pt x="394033" y="301098"/>
                </a:lnTo>
                <a:lnTo>
                  <a:pt x="417096" y="262422"/>
                </a:lnTo>
                <a:lnTo>
                  <a:pt x="440741" y="224140"/>
                </a:lnTo>
                <a:lnTo>
                  <a:pt x="464964" y="186257"/>
                </a:lnTo>
                <a:lnTo>
                  <a:pt x="489757" y="148779"/>
                </a:lnTo>
                <a:lnTo>
                  <a:pt x="515114" y="111712"/>
                </a:lnTo>
                <a:lnTo>
                  <a:pt x="541029" y="75063"/>
                </a:lnTo>
                <a:lnTo>
                  <a:pt x="567497" y="38837"/>
                </a:lnTo>
                <a:lnTo>
                  <a:pt x="594511" y="3042"/>
                </a:lnTo>
                <a:lnTo>
                  <a:pt x="596882" y="0"/>
                </a:lnTo>
                <a:lnTo>
                  <a:pt x="4574998" y="0"/>
                </a:lnTo>
                <a:lnTo>
                  <a:pt x="4574998" y="4098246"/>
                </a:lnTo>
                <a:lnTo>
                  <a:pt x="4568766" y="4102800"/>
                </a:lnTo>
                <a:lnTo>
                  <a:pt x="4532117" y="4128715"/>
                </a:lnTo>
                <a:lnTo>
                  <a:pt x="4495050" y="4154073"/>
                </a:lnTo>
                <a:lnTo>
                  <a:pt x="4457572" y="4178865"/>
                </a:lnTo>
                <a:lnTo>
                  <a:pt x="4419689" y="4203088"/>
                </a:lnTo>
                <a:lnTo>
                  <a:pt x="4381407" y="4226733"/>
                </a:lnTo>
                <a:lnTo>
                  <a:pt x="4342732" y="4249796"/>
                </a:lnTo>
                <a:lnTo>
                  <a:pt x="4303670" y="4272270"/>
                </a:lnTo>
                <a:lnTo>
                  <a:pt x="4264227" y="4294149"/>
                </a:lnTo>
                <a:lnTo>
                  <a:pt x="4224409" y="4315426"/>
                </a:lnTo>
                <a:lnTo>
                  <a:pt x="4184223" y="4336097"/>
                </a:lnTo>
                <a:lnTo>
                  <a:pt x="4143675" y="4356154"/>
                </a:lnTo>
                <a:lnTo>
                  <a:pt x="4102771" y="4375591"/>
                </a:lnTo>
                <a:lnTo>
                  <a:pt x="4061516" y="4394403"/>
                </a:lnTo>
                <a:lnTo>
                  <a:pt x="4019918" y="4412582"/>
                </a:lnTo>
                <a:lnTo>
                  <a:pt x="3977981" y="4430124"/>
                </a:lnTo>
                <a:lnTo>
                  <a:pt x="3935713" y="4447022"/>
                </a:lnTo>
                <a:lnTo>
                  <a:pt x="3893119" y="4463270"/>
                </a:lnTo>
                <a:lnTo>
                  <a:pt x="3850206" y="4478861"/>
                </a:lnTo>
                <a:lnTo>
                  <a:pt x="3806980" y="4493790"/>
                </a:lnTo>
                <a:lnTo>
                  <a:pt x="3763446" y="4508051"/>
                </a:lnTo>
                <a:lnTo>
                  <a:pt x="3719611" y="4521636"/>
                </a:lnTo>
                <a:lnTo>
                  <a:pt x="3675481" y="4534541"/>
                </a:lnTo>
                <a:lnTo>
                  <a:pt x="3631062" y="4546759"/>
                </a:lnTo>
                <a:lnTo>
                  <a:pt x="3586361" y="4558284"/>
                </a:lnTo>
                <a:lnTo>
                  <a:pt x="3541383" y="4569110"/>
                </a:lnTo>
                <a:lnTo>
                  <a:pt x="3496134" y="4579231"/>
                </a:lnTo>
                <a:lnTo>
                  <a:pt x="3450621" y="4588640"/>
                </a:lnTo>
                <a:lnTo>
                  <a:pt x="3404850" y="4597331"/>
                </a:lnTo>
                <a:lnTo>
                  <a:pt x="3358827" y="4605299"/>
                </a:lnTo>
                <a:lnTo>
                  <a:pt x="3312557" y="4612538"/>
                </a:lnTo>
                <a:lnTo>
                  <a:pt x="3266048" y="4619040"/>
                </a:lnTo>
                <a:lnTo>
                  <a:pt x="3219305" y="4624800"/>
                </a:lnTo>
                <a:lnTo>
                  <a:pt x="3172335" y="4629812"/>
                </a:lnTo>
                <a:lnTo>
                  <a:pt x="3125143" y="4634070"/>
                </a:lnTo>
                <a:lnTo>
                  <a:pt x="3077735" y="4637567"/>
                </a:lnTo>
                <a:lnTo>
                  <a:pt x="3030119" y="4640298"/>
                </a:lnTo>
                <a:lnTo>
                  <a:pt x="2982299" y="4642256"/>
                </a:lnTo>
                <a:lnTo>
                  <a:pt x="2934282" y="4643435"/>
                </a:lnTo>
                <a:lnTo>
                  <a:pt x="2886073" y="4643830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9567" y="8172755"/>
            <a:ext cx="1638300" cy="1628775"/>
          </a:xfrm>
          <a:custGeom>
            <a:avLst/>
            <a:gdLst/>
            <a:ahLst/>
            <a:cxnLst/>
            <a:rect l="l" t="t" r="r" b="b"/>
            <a:pathLst>
              <a:path w="1638300" h="1628775">
                <a:moveTo>
                  <a:pt x="1638238" y="1628774"/>
                </a:moveTo>
                <a:lnTo>
                  <a:pt x="0" y="1628774"/>
                </a:lnTo>
                <a:lnTo>
                  <a:pt x="0" y="0"/>
                </a:lnTo>
                <a:lnTo>
                  <a:pt x="1638238" y="1628774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032" y="564843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4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414" rIns="0" bIns="0" rtlCol="0">
            <a:spAutoFit/>
          </a:bodyPr>
          <a:lstStyle/>
          <a:p>
            <a:pPr marL="828040">
              <a:lnSpc>
                <a:spcPct val="100000"/>
              </a:lnSpc>
              <a:spcBef>
                <a:spcPts val="100"/>
              </a:spcBef>
            </a:pPr>
            <a:r>
              <a:rPr spc="229" dirty="0">
                <a:solidFill>
                  <a:srgbClr val="2A4A9D"/>
                </a:solidFill>
                <a:latin typeface="Tahoma"/>
                <a:cs typeface="Tahoma"/>
              </a:rPr>
              <a:t>CONTENTS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06427" y="1641109"/>
            <a:ext cx="8564880" cy="618887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3200" b="1" spc="260" dirty="0" smtClean="0">
                <a:latin typeface="Trebuchet MS"/>
                <a:cs typeface="Trebuchet MS"/>
              </a:rPr>
              <a:t>INTRODUCTION</a:t>
            </a:r>
            <a:endParaRPr lang="en-US" sz="3200" dirty="0">
              <a:latin typeface="Trebuchet MS"/>
              <a:cs typeface="Trebuchet MS"/>
            </a:endParaRP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3200" b="1" spc="260" dirty="0" smtClean="0">
                <a:latin typeface="Trebuchet MS"/>
                <a:cs typeface="Trebuchet MS"/>
              </a:rPr>
              <a:t>PROBLEM STATEMENT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3200" b="1" spc="260" dirty="0" smtClean="0">
                <a:latin typeface="Trebuchet MS"/>
                <a:cs typeface="Trebuchet MS"/>
              </a:rPr>
              <a:t>SOLUTION- DIAGRAM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3200" b="1" spc="260" dirty="0" smtClean="0">
                <a:latin typeface="Trebuchet MS"/>
                <a:cs typeface="Trebuchet MS"/>
              </a:rPr>
              <a:t>MEMORY ALLOCATION DIAGRAM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3200" b="1" spc="260" dirty="0" smtClean="0">
                <a:latin typeface="Trebuchet MS"/>
                <a:cs typeface="Trebuchet MS"/>
              </a:rPr>
              <a:t>CODE IMPLEMENTATION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3200" b="1" spc="260" dirty="0" smtClean="0">
                <a:latin typeface="Trebuchet MS"/>
                <a:cs typeface="Trebuchet MS"/>
              </a:rPr>
              <a:t>OUTPUT</a:t>
            </a: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r>
              <a:rPr lang="en-US" sz="3200" b="1" spc="260" dirty="0" smtClean="0">
                <a:latin typeface="Trebuchet MS"/>
                <a:cs typeface="Trebuchet MS"/>
              </a:rPr>
              <a:t>LIVE DEMO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endParaRPr lang="en-US" sz="2400" b="1" spc="260" dirty="0" smtClean="0">
              <a:latin typeface="Trebuchet MS"/>
              <a:cs typeface="Trebuchet MS"/>
            </a:endParaRP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endParaRPr lang="en-US" sz="2400" b="1" spc="260" dirty="0" smtClean="0">
              <a:latin typeface="Trebuchet MS"/>
              <a:cs typeface="Trebuchet MS"/>
            </a:endParaRP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endParaRPr lang="en-US" sz="2400" b="1" spc="260" dirty="0" smtClean="0">
              <a:latin typeface="Trebuchet MS"/>
              <a:cs typeface="Trebuchet MS"/>
            </a:endParaRP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endParaRPr lang="en-US" sz="2400" b="1" spc="260" dirty="0" smtClean="0">
              <a:latin typeface="Trebuchet MS"/>
              <a:cs typeface="Trebuchet MS"/>
            </a:endParaRPr>
          </a:p>
          <a:p>
            <a:pPr marL="340995" indent="-30480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0995" algn="l"/>
              </a:tabLst>
            </a:pPr>
            <a:endParaRPr lang="en-US" sz="3200" b="1" spc="260" dirty="0" smtClean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7652" y="1485958"/>
            <a:ext cx="0" cy="8325484"/>
          </a:xfrm>
          <a:custGeom>
            <a:avLst/>
            <a:gdLst/>
            <a:ahLst/>
            <a:cxnLst/>
            <a:rect l="l" t="t" r="r" b="b"/>
            <a:pathLst>
              <a:path h="8325484">
                <a:moveTo>
                  <a:pt x="0" y="0"/>
                </a:moveTo>
                <a:lnTo>
                  <a:pt x="0" y="8324961"/>
                </a:lnTo>
              </a:path>
            </a:pathLst>
          </a:custGeom>
          <a:ln w="38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877" y="1"/>
            <a:ext cx="14668500" cy="1666875"/>
          </a:xfrm>
          <a:custGeom>
            <a:avLst/>
            <a:gdLst/>
            <a:ahLst/>
            <a:cxnLst/>
            <a:rect l="l" t="t" r="r" b="b"/>
            <a:pathLst>
              <a:path w="14668500" h="1666875">
                <a:moveTo>
                  <a:pt x="14668050" y="1666874"/>
                </a:moveTo>
                <a:lnTo>
                  <a:pt x="0" y="1666874"/>
                </a:lnTo>
                <a:lnTo>
                  <a:pt x="0" y="0"/>
                </a:lnTo>
                <a:lnTo>
                  <a:pt x="14668050" y="0"/>
                </a:lnTo>
                <a:lnTo>
                  <a:pt x="14668050" y="16668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5575">
              <a:lnSpc>
                <a:spcPct val="100000"/>
              </a:lnSpc>
              <a:spcBef>
                <a:spcPts val="100"/>
              </a:spcBef>
            </a:pPr>
            <a:r>
              <a:rPr spc="55" dirty="0">
                <a:latin typeface="Tahoma"/>
                <a:cs typeface="Tahoma"/>
              </a:rPr>
              <a:t>INTRODUCTION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62400" y="3157970"/>
            <a:ext cx="8940017" cy="148822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z="3200" spc="85" dirty="0" smtClean="0">
                <a:latin typeface="Tahoma"/>
                <a:cs typeface="Tahoma"/>
              </a:rPr>
              <a:t>A portion used for data that exist indeterminately or until explicitly deleted by programmer . </a:t>
            </a:r>
            <a:endParaRPr sz="27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400" y="1944346"/>
            <a:ext cx="1038161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00"/>
              </a:spcBef>
            </a:pPr>
            <a:r>
              <a:rPr lang="en-US" sz="6000" b="1" spc="335" dirty="0" smtClean="0">
                <a:latin typeface="Tahoma"/>
                <a:cs typeface="Tahoma"/>
              </a:rPr>
              <a:t>WHAT IS HEAP IN OS ?</a:t>
            </a:r>
            <a:endParaRPr sz="60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741" y="2880500"/>
            <a:ext cx="3042245" cy="506613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800" b="1" spc="260" dirty="0" smtClean="0">
                <a:latin typeface="Trebuchet MS"/>
                <a:cs typeface="Trebuchet MS"/>
              </a:rPr>
              <a:t>INTRODUCTION</a:t>
            </a:r>
            <a:endParaRPr lang="en-US" sz="2800" b="1" dirty="0" smtClean="0">
              <a:latin typeface="Trebuchet MS"/>
              <a:cs typeface="Trebuchet MS"/>
            </a:endParaRP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PROBLEM STATEMENT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SOLUTION- DIAGRAM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MEMORY ALLOCATION DIAGRAM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CODE IMPLEMENTATION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OUTPUT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LIVE DEMO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55" y="0"/>
            <a:ext cx="67062" cy="1027874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02380" y="1562100"/>
            <a:ext cx="133212" cy="553725"/>
          </a:xfrm>
          <a:prstGeom prst="rect">
            <a:avLst/>
          </a:prstGeom>
          <a:solidFill>
            <a:srgbClr val="2A4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6"/>
          <p:cNvSpPr txBox="1"/>
          <p:nvPr/>
        </p:nvSpPr>
        <p:spPr>
          <a:xfrm>
            <a:off x="8432408" y="5101273"/>
            <a:ext cx="939101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00"/>
              </a:spcBef>
            </a:pPr>
            <a:r>
              <a:rPr lang="en-US" sz="6000" b="1" spc="335" dirty="0" smtClean="0">
                <a:latin typeface="Tahoma"/>
                <a:cs typeface="Tahoma"/>
              </a:rPr>
              <a:t>WHAT IS MEMORY ALLOCATOR?</a:t>
            </a:r>
            <a:endParaRPr sz="6000" dirty="0">
              <a:latin typeface="Tahoma"/>
              <a:cs typeface="Tahoma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738434" y="6967008"/>
            <a:ext cx="10046889" cy="24859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3200" spc="85" dirty="0" smtClean="0">
                <a:latin typeface="Tahoma"/>
                <a:cs typeface="Tahoma"/>
              </a:rPr>
              <a:t>Produces chunks of contiguous heap memory of requested size. </a:t>
            </a:r>
          </a:p>
          <a:p>
            <a:pPr marL="469900" indent="-457200">
              <a:lnSpc>
                <a:spcPct val="100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3200" spc="85" dirty="0" smtClean="0">
                <a:latin typeface="Tahoma"/>
                <a:cs typeface="Tahoma"/>
              </a:rPr>
              <a:t>If no chunk of needed size is available, it increases the heap storage by getting consecutive bytes of virtual memory from OS. </a:t>
            </a:r>
            <a:endParaRPr sz="27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877" y="1"/>
            <a:ext cx="14668500" cy="1666875"/>
          </a:xfrm>
          <a:custGeom>
            <a:avLst/>
            <a:gdLst/>
            <a:ahLst/>
            <a:cxnLst/>
            <a:rect l="l" t="t" r="r" b="b"/>
            <a:pathLst>
              <a:path w="14668500" h="1666875">
                <a:moveTo>
                  <a:pt x="14668050" y="1666874"/>
                </a:moveTo>
                <a:lnTo>
                  <a:pt x="0" y="1666874"/>
                </a:lnTo>
                <a:lnTo>
                  <a:pt x="0" y="0"/>
                </a:lnTo>
                <a:lnTo>
                  <a:pt x="14668050" y="0"/>
                </a:lnTo>
                <a:lnTo>
                  <a:pt x="14668050" y="16668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0474" y="401380"/>
            <a:ext cx="127596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5575">
              <a:lnSpc>
                <a:spcPct val="100000"/>
              </a:lnSpc>
              <a:spcBef>
                <a:spcPts val="100"/>
              </a:spcBef>
            </a:pPr>
            <a:r>
              <a:rPr lang="en-US" b="0" spc="-165" dirty="0" smtClean="0">
                <a:latin typeface="Arial Black"/>
                <a:cs typeface="Tahoma"/>
              </a:rPr>
              <a:t>PROBLEM STATEMENT</a:t>
            </a:r>
            <a:endParaRPr spc="55" dirty="0">
              <a:latin typeface="Tahoma"/>
              <a:cs typeface="Tahom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55" y="0"/>
            <a:ext cx="67062" cy="1027874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02380" y="2095500"/>
            <a:ext cx="133212" cy="553725"/>
          </a:xfrm>
          <a:prstGeom prst="rect">
            <a:avLst/>
          </a:prstGeom>
          <a:solidFill>
            <a:srgbClr val="2A4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48200" y="3162300"/>
            <a:ext cx="76722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T</a:t>
            </a:r>
            <a:r>
              <a:rPr lang="en-US" sz="3600" b="1" dirty="0" smtClean="0"/>
              <a:t>here is a critical need for an efficient memory management solution that can dynamically allocate and deallocate memory while minimizing fragmentation, ensuring thread safety, and addressing security concerns.</a:t>
            </a:r>
            <a:endParaRPr lang="en-US" sz="3600" b="1" dirty="0"/>
          </a:p>
        </p:txBody>
      </p:sp>
      <p:sp>
        <p:nvSpPr>
          <p:cNvPr id="8" name="object 9"/>
          <p:cNvSpPr txBox="1"/>
          <p:nvPr/>
        </p:nvSpPr>
        <p:spPr>
          <a:xfrm>
            <a:off x="81823" y="2095500"/>
            <a:ext cx="3020557" cy="500457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Introduction</a:t>
            </a:r>
            <a:endParaRPr lang="en-US" sz="2400" dirty="0" smtClean="0">
              <a:latin typeface="Trebuchet MS"/>
              <a:cs typeface="Trebuchet MS"/>
            </a:endParaRP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b="1" spc="260" dirty="0" smtClean="0">
                <a:latin typeface="Trebuchet MS"/>
                <a:cs typeface="Trebuchet MS"/>
              </a:rPr>
              <a:t>PROBLEM STATEMENT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SOLUTION- DIAGRAM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MEMORY ALLOCATION DIAGRAM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CODE IMPLEMENTATION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OUTPUT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LIVE DEMO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450" y="2068255"/>
            <a:ext cx="5953600" cy="79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877" y="1"/>
            <a:ext cx="14668500" cy="1666875"/>
          </a:xfrm>
          <a:custGeom>
            <a:avLst/>
            <a:gdLst/>
            <a:ahLst/>
            <a:cxnLst/>
            <a:rect l="l" t="t" r="r" b="b"/>
            <a:pathLst>
              <a:path w="14668500" h="1666875">
                <a:moveTo>
                  <a:pt x="14668050" y="1666874"/>
                </a:moveTo>
                <a:lnTo>
                  <a:pt x="0" y="1666874"/>
                </a:lnTo>
                <a:lnTo>
                  <a:pt x="0" y="0"/>
                </a:lnTo>
                <a:lnTo>
                  <a:pt x="14668050" y="0"/>
                </a:lnTo>
                <a:lnTo>
                  <a:pt x="14668050" y="16668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2600" y="401380"/>
            <a:ext cx="1480756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5575">
              <a:lnSpc>
                <a:spcPct val="100000"/>
              </a:lnSpc>
              <a:spcBef>
                <a:spcPts val="100"/>
              </a:spcBef>
            </a:pPr>
            <a:r>
              <a:rPr lang="en-US" b="0" spc="-165" dirty="0" smtClean="0">
                <a:latin typeface="Arial Black"/>
                <a:cs typeface="Arial Black"/>
              </a:rPr>
              <a:t>         SOLUTION- DIAGRAM</a:t>
            </a:r>
            <a:endParaRPr spc="55" dirty="0">
              <a:latin typeface="Tahoma"/>
              <a:cs typeface="Tahom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55" y="0"/>
            <a:ext cx="67062" cy="1027874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02380" y="2095500"/>
            <a:ext cx="133212" cy="553725"/>
          </a:xfrm>
          <a:prstGeom prst="rect">
            <a:avLst/>
          </a:prstGeom>
          <a:solidFill>
            <a:srgbClr val="2A4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ynamic memory and heap contiguity - Embedded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bject 9"/>
          <p:cNvSpPr txBox="1"/>
          <p:nvPr/>
        </p:nvSpPr>
        <p:spPr>
          <a:xfrm>
            <a:off x="114797" y="2372362"/>
            <a:ext cx="3275605" cy="500457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Introduction</a:t>
            </a:r>
            <a:endParaRPr lang="en-US" sz="2400" dirty="0" smtClean="0">
              <a:latin typeface="Trebuchet MS"/>
              <a:cs typeface="Trebuchet MS"/>
            </a:endParaRP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PROBLEM STATEMENT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b="1" spc="260" dirty="0" smtClean="0">
                <a:latin typeface="Trebuchet MS"/>
                <a:cs typeface="Trebuchet MS"/>
              </a:rPr>
              <a:t>SOLUTION- DIAGRAM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MEMORY ALLOCATION DIAGRAM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CODE IMPLEMENTATION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OUTPUT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LIVE DEMO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649225"/>
            <a:ext cx="9479773" cy="600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877" y="1"/>
            <a:ext cx="14668500" cy="1666875"/>
          </a:xfrm>
          <a:custGeom>
            <a:avLst/>
            <a:gdLst/>
            <a:ahLst/>
            <a:cxnLst/>
            <a:rect l="l" t="t" r="r" b="b"/>
            <a:pathLst>
              <a:path w="14668500" h="1666875">
                <a:moveTo>
                  <a:pt x="14668050" y="1666874"/>
                </a:moveTo>
                <a:lnTo>
                  <a:pt x="0" y="1666874"/>
                </a:lnTo>
                <a:lnTo>
                  <a:pt x="0" y="0"/>
                </a:lnTo>
                <a:lnTo>
                  <a:pt x="14668050" y="0"/>
                </a:lnTo>
                <a:lnTo>
                  <a:pt x="14668050" y="16668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774" y="236017"/>
            <a:ext cx="1729722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5575">
              <a:lnSpc>
                <a:spcPct val="100000"/>
              </a:lnSpc>
              <a:spcBef>
                <a:spcPts val="100"/>
              </a:spcBef>
            </a:pPr>
            <a:r>
              <a:rPr lang="en-US" b="0" spc="-165" dirty="0" smtClean="0">
                <a:latin typeface="Arial Black"/>
                <a:cs typeface="Tahoma"/>
              </a:rPr>
              <a:t>MEMORY ALLOCATION DIAGRAM</a:t>
            </a:r>
            <a:endParaRPr spc="55" dirty="0">
              <a:latin typeface="Tahoma"/>
              <a:cs typeface="Tahoma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55" y="0"/>
            <a:ext cx="67062" cy="1027874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102380" y="2095500"/>
            <a:ext cx="133212" cy="553725"/>
          </a:xfrm>
          <a:prstGeom prst="rect">
            <a:avLst/>
          </a:prstGeom>
          <a:solidFill>
            <a:srgbClr val="2A4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9"/>
          <p:cNvSpPr txBox="1"/>
          <p:nvPr/>
        </p:nvSpPr>
        <p:spPr>
          <a:xfrm>
            <a:off x="114797" y="2372362"/>
            <a:ext cx="3275605" cy="500457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Introduction</a:t>
            </a:r>
            <a:endParaRPr lang="en-US" sz="2400" dirty="0" smtClean="0">
              <a:latin typeface="Trebuchet MS"/>
              <a:cs typeface="Trebuchet MS"/>
            </a:endParaRP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PROBLEM STATEMENT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SOLUTION- DIAGRAM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b="1" spc="260" dirty="0" smtClean="0">
                <a:latin typeface="Trebuchet MS"/>
                <a:cs typeface="Trebuchet MS"/>
              </a:rPr>
              <a:t>MEMORY ALLOCATION DIAGRAM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CODE IMPLEMENTATION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OUTPUT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LIVE DEMO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1940992"/>
            <a:ext cx="122682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410200" y="194099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05600" y="194099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53400" y="194099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677400" y="194099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25200" y="194099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420600" y="194099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020800" y="194099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13642" y="272204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byte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76201" y="270299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byte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1277600" y="275430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byte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5999" y="275430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byte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738841" y="275430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byte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477250" y="272204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byte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34200" y="270299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byte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467280" y="275430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byte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46045" y="4786759"/>
            <a:ext cx="1664683" cy="150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073373" y="5152219"/>
            <a:ext cx="1439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User</a:t>
            </a:r>
            <a:endParaRPr lang="en-US" sz="4400" b="1" dirty="0"/>
          </a:p>
        </p:txBody>
      </p:sp>
      <p:cxnSp>
        <p:nvCxnSpPr>
          <p:cNvPr id="29" name="Straight Arrow Connector 28"/>
          <p:cNvCxnSpPr>
            <a:stCxn id="10" idx="6"/>
          </p:cNvCxnSpPr>
          <p:nvPr/>
        </p:nvCxnSpPr>
        <p:spPr>
          <a:xfrm flipV="1">
            <a:off x="7610728" y="5536939"/>
            <a:ext cx="161191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18533" y="5075274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70 byte (Memory needed)</a:t>
            </a:r>
            <a:endParaRPr lang="en-US" sz="5400" dirty="0"/>
          </a:p>
        </p:txBody>
      </p:sp>
      <p:sp>
        <p:nvSpPr>
          <p:cNvPr id="33" name="TextBox 32"/>
          <p:cNvSpPr txBox="1"/>
          <p:nvPr/>
        </p:nvSpPr>
        <p:spPr>
          <a:xfrm>
            <a:off x="5104930" y="3981622"/>
            <a:ext cx="301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Allocated</a:t>
            </a:r>
            <a:endParaRPr lang="en-US" sz="36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886200" y="3841865"/>
            <a:ext cx="4234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72100" y="7196108"/>
            <a:ext cx="86868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7048500" y="7196108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343900" y="7196108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791700" y="7196108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1315700" y="7196108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2763500" y="7196108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058900" y="7196108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51940" y="809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21834" y="74065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703792" y="81026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727943" y="81026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251941" y="7401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680691" y="7401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71084" y="68013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byte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975175" y="676331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byte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379266" y="67229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877" y="1"/>
            <a:ext cx="14668500" cy="1666875"/>
          </a:xfrm>
          <a:custGeom>
            <a:avLst/>
            <a:gdLst/>
            <a:ahLst/>
            <a:cxnLst/>
            <a:rect l="l" t="t" r="r" b="b"/>
            <a:pathLst>
              <a:path w="14668500" h="1666875">
                <a:moveTo>
                  <a:pt x="14668050" y="1666874"/>
                </a:moveTo>
                <a:lnTo>
                  <a:pt x="0" y="1666874"/>
                </a:lnTo>
                <a:lnTo>
                  <a:pt x="0" y="0"/>
                </a:lnTo>
                <a:lnTo>
                  <a:pt x="14668050" y="0"/>
                </a:lnTo>
                <a:lnTo>
                  <a:pt x="14668050" y="16668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12400" y="365361"/>
            <a:ext cx="127596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5575">
              <a:lnSpc>
                <a:spcPct val="100000"/>
              </a:lnSpc>
              <a:spcBef>
                <a:spcPts val="100"/>
              </a:spcBef>
            </a:pPr>
            <a:r>
              <a:rPr lang="en-US" spc="55" dirty="0" smtClean="0">
                <a:latin typeface="Tahoma"/>
                <a:cs typeface="Tahoma"/>
              </a:rPr>
              <a:t>CODE</a:t>
            </a:r>
            <a:endParaRPr spc="55" dirty="0">
              <a:latin typeface="Tahoma"/>
              <a:cs typeface="Tahom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2939" y="-1"/>
            <a:ext cx="45719" cy="10256403"/>
          </a:xfrm>
          <a:prstGeom prst="rect">
            <a:avLst/>
          </a:prstGeom>
          <a:solidFill>
            <a:srgbClr val="2A4A9D"/>
          </a:solidFill>
          <a:ln>
            <a:solidFill>
              <a:srgbClr val="2A4A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7617" y="3005102"/>
            <a:ext cx="133212" cy="553725"/>
          </a:xfrm>
          <a:prstGeom prst="rect">
            <a:avLst/>
          </a:prstGeom>
          <a:solidFill>
            <a:srgbClr val="2A4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032236"/>
            <a:ext cx="11954910" cy="7703702"/>
          </a:xfrm>
          <a:prstGeom prst="rect">
            <a:avLst/>
          </a:prstGeom>
        </p:spPr>
      </p:pic>
      <p:sp>
        <p:nvSpPr>
          <p:cNvPr id="11" name="object 9"/>
          <p:cNvSpPr txBox="1"/>
          <p:nvPr/>
        </p:nvSpPr>
        <p:spPr>
          <a:xfrm>
            <a:off x="114797" y="2372362"/>
            <a:ext cx="3275605" cy="500457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Introduction</a:t>
            </a:r>
            <a:endParaRPr lang="en-US" sz="2400" dirty="0" smtClean="0">
              <a:latin typeface="Trebuchet MS"/>
              <a:cs typeface="Trebuchet MS"/>
            </a:endParaRP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PROBLEM STATEMENT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SOLUTION- DIAGRAM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MEMORY ALLOCATION DIAGRAM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b="1" spc="260" dirty="0" smtClean="0">
                <a:latin typeface="Trebuchet MS"/>
                <a:cs typeface="Trebuchet MS"/>
              </a:rPr>
              <a:t>CODE IMPLEMENTATION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OUTPUT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11295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877" y="1"/>
            <a:ext cx="14668500" cy="1666875"/>
          </a:xfrm>
          <a:custGeom>
            <a:avLst/>
            <a:gdLst/>
            <a:ahLst/>
            <a:cxnLst/>
            <a:rect l="l" t="t" r="r" b="b"/>
            <a:pathLst>
              <a:path w="14668500" h="1666875">
                <a:moveTo>
                  <a:pt x="14668050" y="1666874"/>
                </a:moveTo>
                <a:lnTo>
                  <a:pt x="0" y="1666874"/>
                </a:lnTo>
                <a:lnTo>
                  <a:pt x="0" y="0"/>
                </a:lnTo>
                <a:lnTo>
                  <a:pt x="14668050" y="0"/>
                </a:lnTo>
                <a:lnTo>
                  <a:pt x="14668050" y="16668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12400" y="365361"/>
            <a:ext cx="127596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5575">
              <a:lnSpc>
                <a:spcPct val="100000"/>
              </a:lnSpc>
              <a:spcBef>
                <a:spcPts val="100"/>
              </a:spcBef>
            </a:pPr>
            <a:r>
              <a:rPr lang="en-US" spc="55" dirty="0" smtClean="0">
                <a:latin typeface="Tahoma"/>
                <a:cs typeface="Tahoma"/>
              </a:rPr>
              <a:t>CODE</a:t>
            </a:r>
            <a:endParaRPr spc="55" dirty="0">
              <a:latin typeface="Tahoma"/>
              <a:cs typeface="Tahom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1363" y="30597"/>
            <a:ext cx="45719" cy="10256403"/>
          </a:xfrm>
          <a:prstGeom prst="rect">
            <a:avLst/>
          </a:prstGeom>
          <a:solidFill>
            <a:srgbClr val="2A4A9D"/>
          </a:solidFill>
          <a:ln>
            <a:solidFill>
              <a:srgbClr val="2A4A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47900"/>
            <a:ext cx="11658600" cy="738963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4797" y="2372362"/>
            <a:ext cx="3275605" cy="500457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Introduction</a:t>
            </a:r>
            <a:endParaRPr lang="en-US" sz="2400" dirty="0" smtClean="0">
              <a:latin typeface="Trebuchet MS"/>
              <a:cs typeface="Trebuchet MS"/>
            </a:endParaRP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PROBLEM STATEMENT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SOLUTION- DIAGRAM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MEMORY ALLOCATION DIAGRAM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b="1" spc="260" dirty="0" smtClean="0">
                <a:latin typeface="Trebuchet MS"/>
                <a:cs typeface="Trebuchet MS"/>
              </a:rPr>
              <a:t>CODE IMPLEMENTATION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OUTPUT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8698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877" y="1"/>
            <a:ext cx="14668500" cy="1666875"/>
          </a:xfrm>
          <a:custGeom>
            <a:avLst/>
            <a:gdLst/>
            <a:ahLst/>
            <a:cxnLst/>
            <a:rect l="l" t="t" r="r" b="b"/>
            <a:pathLst>
              <a:path w="14668500" h="1666875">
                <a:moveTo>
                  <a:pt x="14668050" y="1666874"/>
                </a:moveTo>
                <a:lnTo>
                  <a:pt x="0" y="1666874"/>
                </a:lnTo>
                <a:lnTo>
                  <a:pt x="0" y="0"/>
                </a:lnTo>
                <a:lnTo>
                  <a:pt x="14668050" y="0"/>
                </a:lnTo>
                <a:lnTo>
                  <a:pt x="14668050" y="1666874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70956" y="365361"/>
            <a:ext cx="127596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5575">
              <a:lnSpc>
                <a:spcPct val="100000"/>
              </a:lnSpc>
              <a:spcBef>
                <a:spcPts val="100"/>
              </a:spcBef>
            </a:pPr>
            <a:r>
              <a:rPr lang="en-US" b="0" spc="-165" dirty="0" smtClean="0">
                <a:latin typeface="Arial Black"/>
                <a:cs typeface="Tahoma"/>
              </a:rPr>
              <a:t>OUTPUT</a:t>
            </a:r>
            <a:endParaRPr spc="55" dirty="0">
              <a:latin typeface="Tahoma"/>
              <a:cs typeface="Tahom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2939" y="-1"/>
            <a:ext cx="45719" cy="10256403"/>
          </a:xfrm>
          <a:prstGeom prst="rect">
            <a:avLst/>
          </a:prstGeom>
          <a:solidFill>
            <a:srgbClr val="2A4A9D"/>
          </a:solidFill>
          <a:ln>
            <a:solidFill>
              <a:srgbClr val="2A4A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39192" y="3695700"/>
            <a:ext cx="133212" cy="553725"/>
          </a:xfrm>
          <a:prstGeom prst="rect">
            <a:avLst/>
          </a:prstGeom>
          <a:solidFill>
            <a:srgbClr val="2A4A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171700"/>
            <a:ext cx="11625864" cy="7810525"/>
          </a:xfrm>
          <a:prstGeom prst="rect">
            <a:avLst/>
          </a:prstGeom>
        </p:spPr>
      </p:pic>
      <p:sp>
        <p:nvSpPr>
          <p:cNvPr id="10" name="object 9"/>
          <p:cNvSpPr txBox="1"/>
          <p:nvPr/>
        </p:nvSpPr>
        <p:spPr>
          <a:xfrm>
            <a:off x="114797" y="2372362"/>
            <a:ext cx="3275605" cy="500457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Introduction</a:t>
            </a:r>
            <a:endParaRPr lang="en-US" sz="2400" dirty="0" smtClean="0">
              <a:latin typeface="Trebuchet MS"/>
              <a:cs typeface="Trebuchet MS"/>
            </a:endParaRP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PROBLEM STATEMENT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SOLUTION- DIAGRAM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MEMORY ALLOCATION DIAGRAM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CODE IMPLEMENTATION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b="1" spc="260" dirty="0" smtClean="0">
                <a:latin typeface="Trebuchet MS"/>
                <a:cs typeface="Trebuchet MS"/>
              </a:rPr>
              <a:t>OUTPUT</a:t>
            </a:r>
          </a:p>
          <a:p>
            <a:pPr marL="36195">
              <a:lnSpc>
                <a:spcPct val="100000"/>
              </a:lnSpc>
              <a:spcBef>
                <a:spcPts val="520"/>
              </a:spcBef>
              <a:tabLst>
                <a:tab pos="340995" algn="l"/>
              </a:tabLst>
            </a:pPr>
            <a:r>
              <a:rPr lang="en-US" sz="2400" spc="260" dirty="0" smtClean="0">
                <a:latin typeface="Trebuchet MS"/>
                <a:cs typeface="Trebuchet MS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2885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256</Words>
  <Application>Microsoft Office PowerPoint</Application>
  <PresentationFormat>Custom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Tahoma</vt:lpstr>
      <vt:lpstr>Trebuchet MS</vt:lpstr>
      <vt:lpstr>Verdana</vt:lpstr>
      <vt:lpstr>Office Theme</vt:lpstr>
      <vt:lpstr>HEAP     (DYNAMIC MEMORY ALLOCATOR)</vt:lpstr>
      <vt:lpstr>CONTENTS</vt:lpstr>
      <vt:lpstr>INTRODUCTION</vt:lpstr>
      <vt:lpstr>PROBLEM STATEMENT</vt:lpstr>
      <vt:lpstr>         SOLUTION- DIAGRAM</vt:lpstr>
      <vt:lpstr>MEMORY ALLOCATION DIAGRAM</vt:lpstr>
      <vt:lpstr>CODE</vt:lpstr>
      <vt:lpstr>CODE</vt:lpstr>
      <vt:lpstr>OUTPUT</vt:lpstr>
      <vt:lpstr>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and Professional Company Business Proposal Presentation</dc:title>
  <dc:creator>salwaishtiaq30</dc:creator>
  <cp:keywords>DAFTXDVy_YA,BAEOQKAqSaI</cp:keywords>
  <cp:lastModifiedBy>Microsoft account</cp:lastModifiedBy>
  <cp:revision>49</cp:revision>
  <dcterms:created xsi:type="dcterms:W3CDTF">2023-11-30T16:29:36Z</dcterms:created>
  <dcterms:modified xsi:type="dcterms:W3CDTF">2024-05-12T14:20:03Z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2022-11-30T00:00:00Z</vt:filetime>
  </property>
</Properties>
</file>