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icFzZMYmrm3LUWcUL3GFr0SkJK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12"/>
          <p:cNvGrpSpPr/>
          <p:nvPr/>
        </p:nvGrpSpPr>
        <p:grpSpPr>
          <a:xfrm>
            <a:off x="6098378" y="5"/>
            <a:ext cx="3045625" cy="2030570"/>
            <a:chOff x="6098378" y="5"/>
            <a:chExt cx="3045625" cy="2030570"/>
          </a:xfrm>
        </p:grpSpPr>
        <p:sp>
          <p:nvSpPr>
            <p:cNvPr id="11" name="Google Shape;11;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1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2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0" name="Google Shape;70;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22"/>
          <p:cNvGrpSpPr/>
          <p:nvPr/>
        </p:nvGrpSpPr>
        <p:grpSpPr>
          <a:xfrm>
            <a:off x="6098378" y="5"/>
            <a:ext cx="3045625" cy="2030570"/>
            <a:chOff x="6098378" y="5"/>
            <a:chExt cx="3045625" cy="2030570"/>
          </a:xfrm>
        </p:grpSpPr>
        <p:sp>
          <p:nvSpPr>
            <p:cNvPr id="73" name="Google Shape;73;p2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2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2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0" name="Google Shape;80;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14"/>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1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5" name="Google Shape;25;p1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6" name="Google Shape;26;p1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1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8" name="Google Shape;28;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grpSp>
        <p:nvGrpSpPr>
          <p:cNvPr id="30" name="Google Shape;30;p15"/>
          <p:cNvGrpSpPr/>
          <p:nvPr/>
        </p:nvGrpSpPr>
        <p:grpSpPr>
          <a:xfrm>
            <a:off x="0" y="3903669"/>
            <a:ext cx="9144000" cy="1239925"/>
            <a:chOff x="0" y="3903669"/>
            <a:chExt cx="9144000" cy="1239925"/>
          </a:xfrm>
        </p:grpSpPr>
        <p:sp>
          <p:nvSpPr>
            <p:cNvPr id="31" name="Google Shape;31;p15"/>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5"/>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5"/>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5"/>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1" name="Shape 41"/>
        <p:cNvGrpSpPr/>
        <p:nvPr/>
      </p:nvGrpSpPr>
      <p:grpSpPr>
        <a:xfrm>
          <a:off x="0" y="0"/>
          <a:ext cx="0" cy="0"/>
          <a:chOff x="0" y="0"/>
          <a:chExt cx="0" cy="0"/>
        </a:xfrm>
      </p:grpSpPr>
      <p:grpSp>
        <p:nvGrpSpPr>
          <p:cNvPr id="42" name="Google Shape;42;p17"/>
          <p:cNvGrpSpPr/>
          <p:nvPr/>
        </p:nvGrpSpPr>
        <p:grpSpPr>
          <a:xfrm>
            <a:off x="6098378" y="5"/>
            <a:ext cx="3045625" cy="2030570"/>
            <a:chOff x="6098378" y="5"/>
            <a:chExt cx="3045625" cy="2030570"/>
          </a:xfrm>
        </p:grpSpPr>
        <p:sp>
          <p:nvSpPr>
            <p:cNvPr id="43" name="Google Shape;43;p17"/>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7"/>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7"/>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7"/>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17"/>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49" name="Google Shape;49;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2" name="Google Shape;52;p18"/>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3" name="Google Shape;53;p18"/>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19"/>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8" name="Google Shape;58;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9" name="Shape 59"/>
        <p:cNvGrpSpPr/>
        <p:nvPr/>
      </p:nvGrpSpPr>
      <p:grpSpPr>
        <a:xfrm>
          <a:off x="0" y="0"/>
          <a:ext cx="0" cy="0"/>
          <a:chOff x="0" y="0"/>
          <a:chExt cx="0" cy="0"/>
        </a:xfrm>
      </p:grpSpPr>
      <p:grpSp>
        <p:nvGrpSpPr>
          <p:cNvPr id="60" name="Google Shape;60;p20"/>
          <p:cNvGrpSpPr/>
          <p:nvPr/>
        </p:nvGrpSpPr>
        <p:grpSpPr>
          <a:xfrm>
            <a:off x="6098378" y="5"/>
            <a:ext cx="3045625" cy="2030570"/>
            <a:chOff x="6098378" y="5"/>
            <a:chExt cx="3045625" cy="2030570"/>
          </a:xfrm>
        </p:grpSpPr>
        <p:sp>
          <p:nvSpPr>
            <p:cNvPr id="61" name="Google Shape;61;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7" name="Google Shape;67;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0" Type="http://schemas.openxmlformats.org/officeDocument/2006/relationships/hyperlink" Target="https://ieeexplore.ieee.org/author/37086163729" TargetMode="External"/><Relationship Id="rId22" Type="http://schemas.openxmlformats.org/officeDocument/2006/relationships/hyperlink" Target="https://ieeexplore.ieee.org/author/37086339428" TargetMode="External"/><Relationship Id="rId21" Type="http://schemas.openxmlformats.org/officeDocument/2006/relationships/hyperlink" Target="https://ieeexplore.ieee.org/author/37086339428" TargetMode="External"/><Relationship Id="rId24" Type="http://schemas.openxmlformats.org/officeDocument/2006/relationships/hyperlink" Target="https://ieeexplore.ieee.org/author/37086340994" TargetMode="External"/><Relationship Id="rId23" Type="http://schemas.openxmlformats.org/officeDocument/2006/relationships/hyperlink" Target="https://ieeexplore.ieee.org/author/37086340994"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ieeexplore.ieee.org/author/37595066900" TargetMode="External"/><Relationship Id="rId4" Type="http://schemas.openxmlformats.org/officeDocument/2006/relationships/hyperlink" Target="https://ieeexplore.ieee.org/author/37075794900" TargetMode="External"/><Relationship Id="rId9" Type="http://schemas.openxmlformats.org/officeDocument/2006/relationships/hyperlink" Target="https://ieeexplore.ieee.org/author/37298827300" TargetMode="External"/><Relationship Id="rId26" Type="http://schemas.openxmlformats.org/officeDocument/2006/relationships/hyperlink" Target="https://ieeexplore.ieee.org/author/37266231500" TargetMode="External"/><Relationship Id="rId25" Type="http://schemas.openxmlformats.org/officeDocument/2006/relationships/hyperlink" Target="https://ieeexplore.ieee.org/author/37085721698" TargetMode="External"/><Relationship Id="rId28" Type="http://schemas.openxmlformats.org/officeDocument/2006/relationships/hyperlink" Target="https://ieeexplore.ieee.org/author/37088511149" TargetMode="External"/><Relationship Id="rId27" Type="http://schemas.openxmlformats.org/officeDocument/2006/relationships/hyperlink" Target="https://ieeexplore.ieee.org/author/37266231500" TargetMode="External"/><Relationship Id="rId5" Type="http://schemas.openxmlformats.org/officeDocument/2006/relationships/hyperlink" Target="https://ieeexplore.ieee.org/author/37075794900" TargetMode="External"/><Relationship Id="rId6" Type="http://schemas.openxmlformats.org/officeDocument/2006/relationships/hyperlink" Target="https://ieeexplore.ieee.org/author/38518372200" TargetMode="External"/><Relationship Id="rId29" Type="http://schemas.openxmlformats.org/officeDocument/2006/relationships/hyperlink" Target="https://ieeexplore.ieee.org/author/37085595927" TargetMode="External"/><Relationship Id="rId7" Type="http://schemas.openxmlformats.org/officeDocument/2006/relationships/hyperlink" Target="https://ieeexplore.ieee.org/author/38518372200" TargetMode="External"/><Relationship Id="rId8" Type="http://schemas.openxmlformats.org/officeDocument/2006/relationships/hyperlink" Target="https://ieeexplore.ieee.org/author/37298827300" TargetMode="External"/><Relationship Id="rId31" Type="http://schemas.openxmlformats.org/officeDocument/2006/relationships/hyperlink" Target="https://ieeexplore.ieee.org/author/37071502200" TargetMode="External"/><Relationship Id="rId30" Type="http://schemas.openxmlformats.org/officeDocument/2006/relationships/hyperlink" Target="https://ieeexplore.ieee.org/author/37085595927" TargetMode="External"/><Relationship Id="rId11" Type="http://schemas.openxmlformats.org/officeDocument/2006/relationships/hyperlink" Target="https://ieeexplore.ieee.org/author/37280831300" TargetMode="External"/><Relationship Id="rId33" Type="http://schemas.openxmlformats.org/officeDocument/2006/relationships/hyperlink" Target="https://docs.unity3d.com/Manual/AROverview.html" TargetMode="External"/><Relationship Id="rId10" Type="http://schemas.openxmlformats.org/officeDocument/2006/relationships/hyperlink" Target="https://ieeexplore.ieee.org/author/37280831300" TargetMode="External"/><Relationship Id="rId32" Type="http://schemas.openxmlformats.org/officeDocument/2006/relationships/hyperlink" Target="https://ieeexplore.ieee.org/author/37071502200" TargetMode="External"/><Relationship Id="rId13" Type="http://schemas.openxmlformats.org/officeDocument/2006/relationships/hyperlink" Target="https://ieeexplore.ieee.org/author/37543958200" TargetMode="External"/><Relationship Id="rId35" Type="http://schemas.openxmlformats.org/officeDocument/2006/relationships/image" Target="../media/image1.png"/><Relationship Id="rId12" Type="http://schemas.openxmlformats.org/officeDocument/2006/relationships/hyperlink" Target="https://ieeexplore.ieee.org/author/37543958200" TargetMode="External"/><Relationship Id="rId34" Type="http://schemas.openxmlformats.org/officeDocument/2006/relationships/hyperlink" Target="https://www.business-standard.com/article/companies/the-top-6-online-furniture-ecommerce-sites-in-india-115110401480_1.html" TargetMode="External"/><Relationship Id="rId15" Type="http://schemas.openxmlformats.org/officeDocument/2006/relationships/hyperlink" Target="https://ieeexplore.ieee.org/author/37086340031" TargetMode="External"/><Relationship Id="rId14" Type="http://schemas.openxmlformats.org/officeDocument/2006/relationships/hyperlink" Target="https://ieeexplore.ieee.org/author/37086156547" TargetMode="External"/><Relationship Id="rId17" Type="http://schemas.openxmlformats.org/officeDocument/2006/relationships/hyperlink" Target="https://ieeexplore.ieee.org/author/37085759517" TargetMode="External"/><Relationship Id="rId16" Type="http://schemas.openxmlformats.org/officeDocument/2006/relationships/hyperlink" Target="https://ieeexplore.ieee.org/author/37086340031" TargetMode="External"/><Relationship Id="rId19" Type="http://schemas.openxmlformats.org/officeDocument/2006/relationships/hyperlink" Target="https://ieeexplore.ieee.org/author/37086163729" TargetMode="External"/><Relationship Id="rId18" Type="http://schemas.openxmlformats.org/officeDocument/2006/relationships/hyperlink" Target="https://ieeexplore.ieee.org/author/370857595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Furniture E-Commerce Store Based On Augmented Reality</a:t>
            </a:r>
            <a:endParaRPr/>
          </a:p>
        </p:txBody>
      </p:sp>
      <p:sp>
        <p:nvSpPr>
          <p:cNvPr id="86" name="Google Shape;86;p1"/>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By : Syamantak Dhavle, Mohammed Qais,</a:t>
            </a:r>
            <a:r>
              <a:rPr lang="en">
                <a:solidFill>
                  <a:srgbClr val="FFFFFF"/>
                </a:solidFill>
              </a:rPr>
              <a:t>Mohd Saif Tabarkullah</a:t>
            </a:r>
            <a:endParaRPr sz="3300">
              <a:solidFill>
                <a:srgbClr val="FFFFFF"/>
              </a:solidFill>
            </a:endParaRPr>
          </a:p>
          <a:p>
            <a:pPr indent="0" lvl="0" marL="0" rtl="0" algn="l">
              <a:lnSpc>
                <a:spcPct val="100000"/>
              </a:lnSpc>
              <a:spcBef>
                <a:spcPts val="0"/>
              </a:spcBef>
              <a:spcAft>
                <a:spcPts val="0"/>
              </a:spcAft>
              <a:buSzPts val="2100"/>
              <a:buNone/>
            </a:pPr>
            <a:r>
              <a:rPr lang="en"/>
              <a:t>Group Number - 28</a:t>
            </a:r>
            <a:endParaRPr/>
          </a:p>
          <a:p>
            <a:pPr indent="0" lvl="0" marL="0" rtl="0" algn="l">
              <a:lnSpc>
                <a:spcPct val="100000"/>
              </a:lnSpc>
              <a:spcBef>
                <a:spcPts val="0"/>
              </a:spcBef>
              <a:spcAft>
                <a:spcPts val="0"/>
              </a:spcAft>
              <a:buSzPts val="2100"/>
              <a:buNone/>
            </a:pPr>
            <a:r>
              <a:rPr lang="en"/>
              <a:t>Project Guide : Prof. Bhavna Arora</a:t>
            </a:r>
            <a:endParaRPr/>
          </a:p>
          <a:p>
            <a:pPr indent="0" lvl="0" marL="0" rtl="0" algn="l">
              <a:lnSpc>
                <a:spcPct val="100000"/>
              </a:lnSpc>
              <a:spcBef>
                <a:spcPts val="0"/>
              </a:spcBef>
              <a:spcAft>
                <a:spcPts val="0"/>
              </a:spcAft>
              <a:buSzPts val="2100"/>
              <a:buNone/>
            </a:pPr>
            <a:r>
              <a:rPr lang="en"/>
              <a:t>Atharva College Of Engineering</a:t>
            </a:r>
            <a:endParaRPr/>
          </a:p>
        </p:txBody>
      </p:sp>
      <p:pic>
        <p:nvPicPr>
          <p:cNvPr descr="https://lh5.googleusercontent.com/VQc8r-7Kn49X1uI5sQ0WBUL-dH4Jq9Qj1DfoUxO2DWEVyNEcAuxZfoPSYndVDZ_yEFXAJHXMlckmNs2g5_7trsdxZ7Hf9-2YYvBY_mceyZ-3EoKT4coOu6i9Z1JXQzJNIEXxipk" id="87" name="Google Shape;87;p1"/>
          <p:cNvPicPr preferRelativeResize="0"/>
          <p:nvPr/>
        </p:nvPicPr>
        <p:blipFill rotWithShape="1">
          <a:blip r:embed="rId3">
            <a:alphaModFix/>
          </a:blip>
          <a:srcRect b="0" l="0" r="0" t="0"/>
          <a:stretch/>
        </p:blipFill>
        <p:spPr>
          <a:xfrm>
            <a:off x="0" y="0"/>
            <a:ext cx="1076325" cy="10763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References</a:t>
            </a:r>
            <a:endParaRPr/>
          </a:p>
        </p:txBody>
      </p:sp>
      <p:sp>
        <p:nvSpPr>
          <p:cNvPr id="209" name="Google Shape;209;p10"/>
          <p:cNvSpPr txBox="1"/>
          <p:nvPr/>
        </p:nvSpPr>
        <p:spPr>
          <a:xfrm>
            <a:off x="368000" y="1050225"/>
            <a:ext cx="8520600" cy="3819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2400"/>
              </a:spcBef>
              <a:spcAft>
                <a:spcPts val="0"/>
              </a:spcAft>
              <a:buClr>
                <a:schemeClr val="dk2"/>
              </a:buClr>
              <a:buSzPts val="1400"/>
              <a:buFont typeface="Roboto"/>
              <a:buChar char="●"/>
            </a:pPr>
            <a:r>
              <a:rPr b="0" i="0" lang="en" sz="1400" u="none" cap="none" strike="noStrike">
                <a:solidFill>
                  <a:schemeClr val="dk2"/>
                </a:solidFill>
                <a:latin typeface="Roboto"/>
                <a:ea typeface="Roboto"/>
                <a:cs typeface="Roboto"/>
                <a:sym typeface="Roboto"/>
              </a:rPr>
              <a:t>Augmented Reality Web Applications with Mobile Agents in the Internet of Things-IEEE 2014 | Authors:</a:t>
            </a:r>
            <a:r>
              <a:rPr b="0" i="0" lang="en" sz="1100" u="sng" cap="none" strike="noStrike">
                <a:solidFill>
                  <a:schemeClr val="dk2"/>
                </a:solidFill>
                <a:latin typeface="Arial"/>
                <a:ea typeface="Arial"/>
                <a:cs typeface="Arial"/>
                <a:sym typeface="Arial"/>
                <a:hlinkClick r:id="rId3">
                  <a:extLst>
                    <a:ext uri="{A12FA001-AC4F-418D-AE19-62706E023703}">
                      <ahyp:hlinkClr val="tx"/>
                    </a:ext>
                  </a:extLst>
                </a:hlinkClick>
              </a:rPr>
              <a:t>Teemu Leppänen</a:t>
            </a:r>
            <a:r>
              <a:rPr b="0" i="0" lang="en" sz="1100" u="none" cap="none" strike="noStrike">
                <a:solidFill>
                  <a:schemeClr val="dk2"/>
                </a:solidFill>
                <a:latin typeface="Arial"/>
                <a:ea typeface="Arial"/>
                <a:cs typeface="Arial"/>
                <a:sym typeface="Arial"/>
              </a:rPr>
              <a:t>;</a:t>
            </a:r>
            <a:r>
              <a:rPr b="0" i="0" lang="en" sz="1100" u="none" cap="none" strike="noStrike">
                <a:solidFill>
                  <a:schemeClr val="dk2"/>
                </a:solidFill>
                <a:uFill>
                  <a:noFill/>
                </a:uFill>
                <a:latin typeface="Arial"/>
                <a:ea typeface="Arial"/>
                <a:cs typeface="Arial"/>
                <a:sym typeface="Arial"/>
                <a:hlinkClick r:id="rId4">
                  <a:extLst>
                    <a:ext uri="{A12FA001-AC4F-418D-AE19-62706E023703}">
                      <ahyp:hlinkClr val="tx"/>
                    </a:ext>
                  </a:extLst>
                </a:hlinkClick>
              </a:rPr>
              <a:t> </a:t>
            </a:r>
            <a:r>
              <a:rPr b="0" i="0" lang="en" sz="1100" u="sng" cap="none" strike="noStrike">
                <a:solidFill>
                  <a:schemeClr val="dk2"/>
                </a:solidFill>
                <a:latin typeface="Arial"/>
                <a:ea typeface="Arial"/>
                <a:cs typeface="Arial"/>
                <a:sym typeface="Arial"/>
                <a:hlinkClick r:id="rId5">
                  <a:extLst>
                    <a:ext uri="{A12FA001-AC4F-418D-AE19-62706E023703}">
                      <ahyp:hlinkClr val="tx"/>
                    </a:ext>
                  </a:extLst>
                </a:hlinkClick>
              </a:rPr>
              <a:t>Arto Heikkinen</a:t>
            </a:r>
            <a:r>
              <a:rPr b="0" i="0" lang="en" sz="1100" u="none" cap="none" strike="noStrike">
                <a:solidFill>
                  <a:schemeClr val="dk2"/>
                </a:solidFill>
                <a:latin typeface="Arial"/>
                <a:ea typeface="Arial"/>
                <a:cs typeface="Arial"/>
                <a:sym typeface="Arial"/>
              </a:rPr>
              <a:t>;</a:t>
            </a:r>
            <a:r>
              <a:rPr b="0" i="0" lang="en" sz="1100" u="none" cap="none" strike="noStrike">
                <a:solidFill>
                  <a:schemeClr val="dk2"/>
                </a:solidFill>
                <a:uFill>
                  <a:noFill/>
                </a:uFill>
                <a:latin typeface="Arial"/>
                <a:ea typeface="Arial"/>
                <a:cs typeface="Arial"/>
                <a:sym typeface="Arial"/>
                <a:hlinkClick r:id="rId6">
                  <a:extLst>
                    <a:ext uri="{A12FA001-AC4F-418D-AE19-62706E023703}">
                      <ahyp:hlinkClr val="tx"/>
                    </a:ext>
                  </a:extLst>
                </a:hlinkClick>
              </a:rPr>
              <a:t> </a:t>
            </a:r>
            <a:r>
              <a:rPr b="0" i="0" lang="en" sz="1100" u="sng" cap="none" strike="noStrike">
                <a:solidFill>
                  <a:schemeClr val="dk2"/>
                </a:solidFill>
                <a:latin typeface="Arial"/>
                <a:ea typeface="Arial"/>
                <a:cs typeface="Arial"/>
                <a:sym typeface="Arial"/>
                <a:hlinkClick r:id="rId7">
                  <a:extLst>
                    <a:ext uri="{A12FA001-AC4F-418D-AE19-62706E023703}">
                      <ahyp:hlinkClr val="tx"/>
                    </a:ext>
                  </a:extLst>
                </a:hlinkClick>
              </a:rPr>
              <a:t>Antti Karhu</a:t>
            </a:r>
            <a:r>
              <a:rPr b="0" i="0" lang="en" sz="1100" u="none" cap="none" strike="noStrike">
                <a:solidFill>
                  <a:schemeClr val="dk2"/>
                </a:solidFill>
                <a:latin typeface="Arial"/>
                <a:ea typeface="Arial"/>
                <a:cs typeface="Arial"/>
                <a:sym typeface="Arial"/>
              </a:rPr>
              <a:t>;</a:t>
            </a:r>
            <a:r>
              <a:rPr b="0" i="0" lang="en" sz="1100" u="none" cap="none" strike="noStrike">
                <a:solidFill>
                  <a:schemeClr val="dk2"/>
                </a:solidFill>
                <a:uFill>
                  <a:noFill/>
                </a:uFill>
                <a:latin typeface="Arial"/>
                <a:ea typeface="Arial"/>
                <a:cs typeface="Arial"/>
                <a:sym typeface="Arial"/>
                <a:hlinkClick r:id="rId8">
                  <a:extLst>
                    <a:ext uri="{A12FA001-AC4F-418D-AE19-62706E023703}">
                      <ahyp:hlinkClr val="tx"/>
                    </a:ext>
                  </a:extLst>
                </a:hlinkClick>
              </a:rPr>
              <a:t> </a:t>
            </a:r>
            <a:r>
              <a:rPr b="0" i="0" lang="en" sz="1100" u="sng" cap="none" strike="noStrike">
                <a:solidFill>
                  <a:schemeClr val="dk2"/>
                </a:solidFill>
                <a:latin typeface="Arial"/>
                <a:ea typeface="Arial"/>
                <a:cs typeface="Arial"/>
                <a:sym typeface="Arial"/>
                <a:hlinkClick r:id="rId9">
                  <a:extLst>
                    <a:ext uri="{A12FA001-AC4F-418D-AE19-62706E023703}">
                      <ahyp:hlinkClr val="tx"/>
                    </a:ext>
                  </a:extLst>
                </a:hlinkClick>
              </a:rPr>
              <a:t>Erkki Harjula</a:t>
            </a:r>
            <a:r>
              <a:rPr b="0" i="0" lang="en" sz="1100" u="none" cap="none" strike="noStrike">
                <a:solidFill>
                  <a:schemeClr val="dk2"/>
                </a:solidFill>
                <a:latin typeface="Arial"/>
                <a:ea typeface="Arial"/>
                <a:cs typeface="Arial"/>
                <a:sym typeface="Arial"/>
              </a:rPr>
              <a:t>;</a:t>
            </a:r>
            <a:r>
              <a:rPr b="0" i="0" lang="en" sz="1100" u="none" cap="none" strike="noStrike">
                <a:solidFill>
                  <a:schemeClr val="dk2"/>
                </a:solidFill>
                <a:uFill>
                  <a:noFill/>
                </a:uFill>
                <a:latin typeface="Arial"/>
                <a:ea typeface="Arial"/>
                <a:cs typeface="Arial"/>
                <a:sym typeface="Arial"/>
                <a:hlinkClick r:id="rId10">
                  <a:extLst>
                    <a:ext uri="{A12FA001-AC4F-418D-AE19-62706E023703}">
                      <ahyp:hlinkClr val="tx"/>
                    </a:ext>
                  </a:extLst>
                </a:hlinkClick>
              </a:rPr>
              <a:t> </a:t>
            </a:r>
            <a:r>
              <a:rPr b="0" i="0" lang="en" sz="1100" u="sng" cap="none" strike="noStrike">
                <a:solidFill>
                  <a:schemeClr val="dk2"/>
                </a:solidFill>
                <a:latin typeface="Arial"/>
                <a:ea typeface="Arial"/>
                <a:cs typeface="Arial"/>
                <a:sym typeface="Arial"/>
                <a:hlinkClick r:id="rId11">
                  <a:extLst>
                    <a:ext uri="{A12FA001-AC4F-418D-AE19-62706E023703}">
                      <ahyp:hlinkClr val="tx"/>
                    </a:ext>
                  </a:extLst>
                </a:hlinkClick>
              </a:rPr>
              <a:t>Jukka Riekki</a:t>
            </a:r>
            <a:r>
              <a:rPr b="0" i="0" lang="en" sz="1100" u="none" cap="none" strike="noStrike">
                <a:solidFill>
                  <a:schemeClr val="dk2"/>
                </a:solidFill>
                <a:latin typeface="Arial"/>
                <a:ea typeface="Arial"/>
                <a:cs typeface="Arial"/>
                <a:sym typeface="Arial"/>
              </a:rPr>
              <a:t>;</a:t>
            </a:r>
            <a:r>
              <a:rPr b="0" i="0" lang="en" sz="1100" u="none" cap="none" strike="noStrike">
                <a:solidFill>
                  <a:schemeClr val="dk2"/>
                </a:solidFill>
                <a:uFill>
                  <a:noFill/>
                </a:uFill>
                <a:latin typeface="Arial"/>
                <a:ea typeface="Arial"/>
                <a:cs typeface="Arial"/>
                <a:sym typeface="Arial"/>
                <a:hlinkClick r:id="rId12">
                  <a:extLst>
                    <a:ext uri="{A12FA001-AC4F-418D-AE19-62706E023703}">
                      <ahyp:hlinkClr val="tx"/>
                    </a:ext>
                  </a:extLst>
                </a:hlinkClick>
              </a:rPr>
              <a:t> </a:t>
            </a:r>
            <a:r>
              <a:rPr b="0" i="0" lang="en" sz="1100" u="sng" cap="none" strike="noStrike">
                <a:solidFill>
                  <a:schemeClr val="dk2"/>
                </a:solidFill>
                <a:latin typeface="Arial"/>
                <a:ea typeface="Arial"/>
                <a:cs typeface="Arial"/>
                <a:sym typeface="Arial"/>
                <a:hlinkClick r:id="rId13">
                  <a:extLst>
                    <a:ext uri="{A12FA001-AC4F-418D-AE19-62706E023703}">
                      <ahyp:hlinkClr val="tx"/>
                    </a:ext>
                  </a:extLst>
                </a:hlinkClick>
              </a:rPr>
              <a:t>Timo Koskela</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 sz="1400" u="none" cap="none" strike="noStrike">
                <a:solidFill>
                  <a:schemeClr val="dk2"/>
                </a:solidFill>
                <a:latin typeface="Roboto"/>
                <a:ea typeface="Roboto"/>
                <a:cs typeface="Roboto"/>
                <a:sym typeface="Roboto"/>
              </a:rPr>
              <a:t>Research on the technology of LIDAR data processing: IEEE 2018 | Authors:</a:t>
            </a:r>
            <a:r>
              <a:rPr b="0" i="0" lang="en" sz="1100" u="sng" cap="none" strike="noStrike">
                <a:solidFill>
                  <a:schemeClr val="dk2"/>
                </a:solidFill>
                <a:latin typeface="Arial"/>
                <a:ea typeface="Arial"/>
                <a:cs typeface="Arial"/>
                <a:sym typeface="Arial"/>
                <a:hlinkClick r:id="rId14">
                  <a:extLst>
                    <a:ext uri="{A12FA001-AC4F-418D-AE19-62706E023703}">
                      <ahyp:hlinkClr val="tx"/>
                    </a:ext>
                  </a:extLst>
                </a:hlinkClick>
              </a:rPr>
              <a:t>Dekui Lv</a:t>
            </a:r>
            <a:r>
              <a:rPr b="0" i="0" lang="en" sz="1100" u="none" cap="none" strike="noStrike">
                <a:solidFill>
                  <a:schemeClr val="dk2"/>
                </a:solidFill>
                <a:latin typeface="Arial"/>
                <a:ea typeface="Arial"/>
                <a:cs typeface="Arial"/>
                <a:sym typeface="Arial"/>
              </a:rPr>
              <a:t>;</a:t>
            </a:r>
            <a:r>
              <a:rPr b="0" i="0" lang="en" sz="1100" u="none" cap="none" strike="noStrike">
                <a:solidFill>
                  <a:schemeClr val="dk2"/>
                </a:solidFill>
                <a:uFill>
                  <a:noFill/>
                </a:uFill>
                <a:latin typeface="Arial"/>
                <a:ea typeface="Arial"/>
                <a:cs typeface="Arial"/>
                <a:sym typeface="Arial"/>
                <a:hlinkClick r:id="rId15">
                  <a:extLst>
                    <a:ext uri="{A12FA001-AC4F-418D-AE19-62706E023703}">
                      <ahyp:hlinkClr val="tx"/>
                    </a:ext>
                  </a:extLst>
                </a:hlinkClick>
              </a:rPr>
              <a:t> </a:t>
            </a:r>
            <a:r>
              <a:rPr b="0" i="0" lang="en" sz="1100" u="sng" cap="none" strike="noStrike">
                <a:solidFill>
                  <a:schemeClr val="dk2"/>
                </a:solidFill>
                <a:latin typeface="Arial"/>
                <a:ea typeface="Arial"/>
                <a:cs typeface="Arial"/>
                <a:sym typeface="Arial"/>
                <a:hlinkClick r:id="rId16">
                  <a:extLst>
                    <a:ext uri="{A12FA001-AC4F-418D-AE19-62706E023703}">
                      <ahyp:hlinkClr val="tx"/>
                    </a:ext>
                  </a:extLst>
                </a:hlinkClick>
              </a:rPr>
              <a:t>Xiaxin Ying</a:t>
            </a:r>
            <a:r>
              <a:rPr b="0" i="0" lang="en" sz="1100" u="none" cap="none" strike="noStrike">
                <a:solidFill>
                  <a:schemeClr val="dk2"/>
                </a:solidFill>
                <a:latin typeface="Arial"/>
                <a:ea typeface="Arial"/>
                <a:cs typeface="Arial"/>
                <a:sym typeface="Arial"/>
              </a:rPr>
              <a:t>;</a:t>
            </a:r>
            <a:r>
              <a:rPr b="0" i="0" lang="en" sz="1100" u="none" cap="none" strike="noStrike">
                <a:solidFill>
                  <a:schemeClr val="dk2"/>
                </a:solidFill>
                <a:uFill>
                  <a:noFill/>
                </a:uFill>
                <a:latin typeface="Arial"/>
                <a:ea typeface="Arial"/>
                <a:cs typeface="Arial"/>
                <a:sym typeface="Arial"/>
                <a:hlinkClick r:id="rId17">
                  <a:extLst>
                    <a:ext uri="{A12FA001-AC4F-418D-AE19-62706E023703}">
                      <ahyp:hlinkClr val="tx"/>
                    </a:ext>
                  </a:extLst>
                </a:hlinkClick>
              </a:rPr>
              <a:t> </a:t>
            </a:r>
            <a:r>
              <a:rPr b="0" i="0" lang="en" sz="1100" u="sng" cap="none" strike="noStrike">
                <a:solidFill>
                  <a:schemeClr val="dk2"/>
                </a:solidFill>
                <a:latin typeface="Arial"/>
                <a:ea typeface="Arial"/>
                <a:cs typeface="Arial"/>
                <a:sym typeface="Arial"/>
                <a:hlinkClick r:id="rId18">
                  <a:extLst>
                    <a:ext uri="{A12FA001-AC4F-418D-AE19-62706E023703}">
                      <ahyp:hlinkClr val="tx"/>
                    </a:ext>
                  </a:extLst>
                </a:hlinkClick>
              </a:rPr>
              <a:t>Yanjun Cui</a:t>
            </a:r>
            <a:r>
              <a:rPr b="0" i="0" lang="en" sz="1100" u="none" cap="none" strike="noStrike">
                <a:solidFill>
                  <a:schemeClr val="dk2"/>
                </a:solidFill>
                <a:latin typeface="Arial"/>
                <a:ea typeface="Arial"/>
                <a:cs typeface="Arial"/>
                <a:sym typeface="Arial"/>
              </a:rPr>
              <a:t>;</a:t>
            </a:r>
            <a:r>
              <a:rPr b="0" i="0" lang="en" sz="1100" u="none" cap="none" strike="noStrike">
                <a:solidFill>
                  <a:schemeClr val="dk2"/>
                </a:solidFill>
                <a:uFill>
                  <a:noFill/>
                </a:uFill>
                <a:latin typeface="Arial"/>
                <a:ea typeface="Arial"/>
                <a:cs typeface="Arial"/>
                <a:sym typeface="Arial"/>
                <a:hlinkClick r:id="rId19">
                  <a:extLst>
                    <a:ext uri="{A12FA001-AC4F-418D-AE19-62706E023703}">
                      <ahyp:hlinkClr val="tx"/>
                    </a:ext>
                  </a:extLst>
                </a:hlinkClick>
              </a:rPr>
              <a:t> </a:t>
            </a:r>
            <a:r>
              <a:rPr b="0" i="0" lang="en" sz="1100" u="sng" cap="none" strike="noStrike">
                <a:solidFill>
                  <a:schemeClr val="dk2"/>
                </a:solidFill>
                <a:latin typeface="Arial"/>
                <a:ea typeface="Arial"/>
                <a:cs typeface="Arial"/>
                <a:sym typeface="Arial"/>
                <a:hlinkClick r:id="rId20">
                  <a:extLst>
                    <a:ext uri="{A12FA001-AC4F-418D-AE19-62706E023703}">
                      <ahyp:hlinkClr val="tx"/>
                    </a:ext>
                  </a:extLst>
                </a:hlinkClick>
              </a:rPr>
              <a:t>Jianyu Song</a:t>
            </a:r>
            <a:r>
              <a:rPr b="0" i="0" lang="en" sz="1100" u="none" cap="none" strike="noStrike">
                <a:solidFill>
                  <a:schemeClr val="dk2"/>
                </a:solidFill>
                <a:latin typeface="Arial"/>
                <a:ea typeface="Arial"/>
                <a:cs typeface="Arial"/>
                <a:sym typeface="Arial"/>
              </a:rPr>
              <a:t>;</a:t>
            </a:r>
            <a:r>
              <a:rPr b="0" i="0" lang="en" sz="1100" u="none" cap="none" strike="noStrike">
                <a:solidFill>
                  <a:schemeClr val="dk2"/>
                </a:solidFill>
                <a:uFill>
                  <a:noFill/>
                </a:uFill>
                <a:latin typeface="Arial"/>
                <a:ea typeface="Arial"/>
                <a:cs typeface="Arial"/>
                <a:sym typeface="Arial"/>
                <a:hlinkClick r:id="rId21">
                  <a:extLst>
                    <a:ext uri="{A12FA001-AC4F-418D-AE19-62706E023703}">
                      <ahyp:hlinkClr val="tx"/>
                    </a:ext>
                  </a:extLst>
                </a:hlinkClick>
              </a:rPr>
              <a:t> </a:t>
            </a:r>
            <a:r>
              <a:rPr b="0" i="0" lang="en" sz="1100" u="sng" cap="none" strike="noStrike">
                <a:solidFill>
                  <a:schemeClr val="dk2"/>
                </a:solidFill>
                <a:latin typeface="Arial"/>
                <a:ea typeface="Arial"/>
                <a:cs typeface="Arial"/>
                <a:sym typeface="Arial"/>
                <a:hlinkClick r:id="rId22">
                  <a:extLst>
                    <a:ext uri="{A12FA001-AC4F-418D-AE19-62706E023703}">
                      <ahyp:hlinkClr val="tx"/>
                    </a:ext>
                  </a:extLst>
                </a:hlinkClick>
              </a:rPr>
              <a:t>Kuidong Qian</a:t>
            </a:r>
            <a:r>
              <a:rPr b="0" i="0" lang="en" sz="1100" u="none" cap="none" strike="noStrike">
                <a:solidFill>
                  <a:schemeClr val="dk2"/>
                </a:solidFill>
                <a:latin typeface="Arial"/>
                <a:ea typeface="Arial"/>
                <a:cs typeface="Arial"/>
                <a:sym typeface="Arial"/>
              </a:rPr>
              <a:t>;</a:t>
            </a:r>
            <a:r>
              <a:rPr b="0" i="0" lang="en" sz="1100" u="none" cap="none" strike="noStrike">
                <a:solidFill>
                  <a:schemeClr val="dk2"/>
                </a:solidFill>
                <a:uFill>
                  <a:noFill/>
                </a:uFill>
                <a:latin typeface="Arial"/>
                <a:ea typeface="Arial"/>
                <a:cs typeface="Arial"/>
                <a:sym typeface="Arial"/>
                <a:hlinkClick r:id="rId23">
                  <a:extLst>
                    <a:ext uri="{A12FA001-AC4F-418D-AE19-62706E023703}">
                      <ahyp:hlinkClr val="tx"/>
                    </a:ext>
                  </a:extLst>
                </a:hlinkClick>
              </a:rPr>
              <a:t> </a:t>
            </a:r>
            <a:r>
              <a:rPr b="0" i="0" lang="en" sz="1100" u="sng" cap="none" strike="noStrike">
                <a:solidFill>
                  <a:schemeClr val="dk2"/>
                </a:solidFill>
                <a:latin typeface="Arial"/>
                <a:ea typeface="Arial"/>
                <a:cs typeface="Arial"/>
                <a:sym typeface="Arial"/>
                <a:hlinkClick r:id="rId24">
                  <a:extLst>
                    <a:ext uri="{A12FA001-AC4F-418D-AE19-62706E023703}">
                      <ahyp:hlinkClr val="tx"/>
                    </a:ext>
                  </a:extLst>
                </a:hlinkClick>
              </a:rPr>
              <a:t>Maolin Li</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 sz="1400" u="none" cap="none" strike="noStrike">
                <a:solidFill>
                  <a:schemeClr val="dk2"/>
                </a:solidFill>
                <a:latin typeface="Roboto"/>
                <a:ea typeface="Roboto"/>
                <a:cs typeface="Roboto"/>
                <a:sym typeface="Roboto"/>
              </a:rPr>
              <a:t>Using the unity® game engine as a platform for advanced real time cinema image processing: IEEE 2018 | Author:</a:t>
            </a:r>
            <a:r>
              <a:rPr b="0" i="0" lang="en" sz="1100" u="sng" cap="none" strike="noStrike">
                <a:solidFill>
                  <a:schemeClr val="dk2"/>
                </a:solidFill>
                <a:latin typeface="Arial"/>
                <a:ea typeface="Arial"/>
                <a:cs typeface="Arial"/>
                <a:sym typeface="Arial"/>
                <a:hlinkClick r:id="rId25">
                  <a:extLst>
                    <a:ext uri="{A12FA001-AC4F-418D-AE19-62706E023703}">
                      <ahyp:hlinkClr val="tx"/>
                    </a:ext>
                  </a:extLst>
                </a:hlinkClick>
              </a:rPr>
              <a:t>Timothée de Goussencourt</a:t>
            </a:r>
            <a:r>
              <a:rPr b="0" i="0" lang="en" sz="1100" u="none" cap="none" strike="noStrike">
                <a:solidFill>
                  <a:schemeClr val="dk2"/>
                </a:solidFill>
                <a:latin typeface="Arial"/>
                <a:ea typeface="Arial"/>
                <a:cs typeface="Arial"/>
                <a:sym typeface="Arial"/>
              </a:rPr>
              <a:t>;</a:t>
            </a:r>
            <a:r>
              <a:rPr b="0" i="0" lang="en" sz="1100" u="none" cap="none" strike="noStrike">
                <a:solidFill>
                  <a:schemeClr val="dk2"/>
                </a:solidFill>
                <a:uFill>
                  <a:noFill/>
                </a:uFill>
                <a:latin typeface="Arial"/>
                <a:ea typeface="Arial"/>
                <a:cs typeface="Arial"/>
                <a:sym typeface="Arial"/>
                <a:hlinkClick r:id="rId26">
                  <a:extLst>
                    <a:ext uri="{A12FA001-AC4F-418D-AE19-62706E023703}">
                      <ahyp:hlinkClr val="tx"/>
                    </a:ext>
                  </a:extLst>
                </a:hlinkClick>
              </a:rPr>
              <a:t> </a:t>
            </a:r>
            <a:r>
              <a:rPr b="0" i="0" lang="en" sz="1100" u="sng" cap="none" strike="noStrike">
                <a:solidFill>
                  <a:schemeClr val="dk2"/>
                </a:solidFill>
                <a:latin typeface="Arial"/>
                <a:ea typeface="Arial"/>
                <a:cs typeface="Arial"/>
                <a:sym typeface="Arial"/>
                <a:hlinkClick r:id="rId27">
                  <a:extLst>
                    <a:ext uri="{A12FA001-AC4F-418D-AE19-62706E023703}">
                      <ahyp:hlinkClr val="tx"/>
                    </a:ext>
                  </a:extLst>
                </a:hlinkClick>
              </a:rPr>
              <a:t>Pascal Bertolino</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 sz="1400" u="none" cap="none" strike="noStrike">
                <a:solidFill>
                  <a:schemeClr val="dk2"/>
                </a:solidFill>
                <a:latin typeface="Roboto"/>
                <a:ea typeface="Roboto"/>
                <a:cs typeface="Roboto"/>
                <a:sym typeface="Roboto"/>
              </a:rPr>
              <a:t>ARKit and ARCore in serve to augmented reality-IEEE 2020 | Authors: </a:t>
            </a:r>
            <a:r>
              <a:rPr b="0" i="0" lang="en" sz="1100" u="sng" cap="none" strike="noStrike">
                <a:solidFill>
                  <a:schemeClr val="dk2"/>
                </a:solidFill>
                <a:latin typeface="Arial"/>
                <a:ea typeface="Arial"/>
                <a:cs typeface="Arial"/>
                <a:sym typeface="Arial"/>
                <a:hlinkClick r:id="rId28">
                  <a:extLst>
                    <a:ext uri="{A12FA001-AC4F-418D-AE19-62706E023703}">
                      <ahyp:hlinkClr val="tx"/>
                    </a:ext>
                  </a:extLst>
                </a:hlinkClick>
              </a:rPr>
              <a:t>Zainab Oufqir</a:t>
            </a:r>
            <a:r>
              <a:rPr b="0" i="0" lang="en" sz="1100" u="none" cap="none" strike="noStrike">
                <a:solidFill>
                  <a:schemeClr val="dk2"/>
                </a:solidFill>
                <a:latin typeface="Arial"/>
                <a:ea typeface="Arial"/>
                <a:cs typeface="Arial"/>
                <a:sym typeface="Arial"/>
              </a:rPr>
              <a:t>;</a:t>
            </a:r>
            <a:r>
              <a:rPr b="0" i="0" lang="en" sz="1100" u="none" cap="none" strike="noStrike">
                <a:solidFill>
                  <a:schemeClr val="dk2"/>
                </a:solidFill>
                <a:uFill>
                  <a:noFill/>
                </a:uFill>
                <a:latin typeface="Arial"/>
                <a:ea typeface="Arial"/>
                <a:cs typeface="Arial"/>
                <a:sym typeface="Arial"/>
                <a:hlinkClick r:id="rId29">
                  <a:extLst>
                    <a:ext uri="{A12FA001-AC4F-418D-AE19-62706E023703}">
                      <ahyp:hlinkClr val="tx"/>
                    </a:ext>
                  </a:extLst>
                </a:hlinkClick>
              </a:rPr>
              <a:t> </a:t>
            </a:r>
            <a:r>
              <a:rPr b="0" i="0" lang="en" sz="1100" u="sng" cap="none" strike="noStrike">
                <a:solidFill>
                  <a:schemeClr val="dk2"/>
                </a:solidFill>
                <a:latin typeface="Arial"/>
                <a:ea typeface="Arial"/>
                <a:cs typeface="Arial"/>
                <a:sym typeface="Arial"/>
                <a:hlinkClick r:id="rId30">
                  <a:extLst>
                    <a:ext uri="{A12FA001-AC4F-418D-AE19-62706E023703}">
                      <ahyp:hlinkClr val="tx"/>
                    </a:ext>
                  </a:extLst>
                </a:hlinkClick>
              </a:rPr>
              <a:t>Abdellatif El Abderrahmani</a:t>
            </a:r>
            <a:r>
              <a:rPr b="0" i="0" lang="en" sz="1100" u="none" cap="none" strike="noStrike">
                <a:solidFill>
                  <a:schemeClr val="dk2"/>
                </a:solidFill>
                <a:latin typeface="Arial"/>
                <a:ea typeface="Arial"/>
                <a:cs typeface="Arial"/>
                <a:sym typeface="Arial"/>
              </a:rPr>
              <a:t>;</a:t>
            </a:r>
            <a:r>
              <a:rPr b="0" i="0" lang="en" sz="1100" u="none" cap="none" strike="noStrike">
                <a:solidFill>
                  <a:schemeClr val="dk2"/>
                </a:solidFill>
                <a:uFill>
                  <a:noFill/>
                </a:uFill>
                <a:latin typeface="Arial"/>
                <a:ea typeface="Arial"/>
                <a:cs typeface="Arial"/>
                <a:sym typeface="Arial"/>
                <a:hlinkClick r:id="rId31">
                  <a:extLst>
                    <a:ext uri="{A12FA001-AC4F-418D-AE19-62706E023703}">
                      <ahyp:hlinkClr val="tx"/>
                    </a:ext>
                  </a:extLst>
                </a:hlinkClick>
              </a:rPr>
              <a:t> </a:t>
            </a:r>
            <a:r>
              <a:rPr b="0" i="0" lang="en" sz="1100" u="sng" cap="none" strike="noStrike">
                <a:solidFill>
                  <a:schemeClr val="dk2"/>
                </a:solidFill>
                <a:latin typeface="Arial"/>
                <a:ea typeface="Arial"/>
                <a:cs typeface="Arial"/>
                <a:sym typeface="Arial"/>
                <a:hlinkClick r:id="rId32">
                  <a:extLst>
                    <a:ext uri="{A12FA001-AC4F-418D-AE19-62706E023703}">
                      <ahyp:hlinkClr val="tx"/>
                    </a:ext>
                  </a:extLst>
                </a:hlinkClick>
              </a:rPr>
              <a:t>Khalid Satori</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 sz="1400" u="none" cap="none" strike="noStrike">
                <a:solidFill>
                  <a:schemeClr val="dk2"/>
                </a:solidFill>
                <a:latin typeface="Roboto"/>
                <a:ea typeface="Roboto"/>
                <a:cs typeface="Roboto"/>
                <a:sym typeface="Roboto"/>
              </a:rPr>
              <a:t>Getting started with AR development in Unity : </a:t>
            </a:r>
            <a:r>
              <a:rPr b="0" i="0" lang="en" sz="1400" u="sng" cap="none" strike="noStrike">
                <a:solidFill>
                  <a:schemeClr val="dk2"/>
                </a:solidFill>
                <a:latin typeface="Roboto"/>
                <a:ea typeface="Roboto"/>
                <a:cs typeface="Roboto"/>
                <a:sym typeface="Roboto"/>
                <a:hlinkClick r:id="rId33">
                  <a:extLst>
                    <a:ext uri="{A12FA001-AC4F-418D-AE19-62706E023703}">
                      <ahyp:hlinkClr val="tx"/>
                    </a:ext>
                  </a:extLst>
                </a:hlinkClick>
              </a:rPr>
              <a:t>https://docs.unity3d.com/Manual/AROverview.html</a:t>
            </a:r>
            <a:r>
              <a:rPr b="0" i="0" lang="en" sz="1400" u="none" cap="none" strike="noStrike">
                <a:solidFill>
                  <a:schemeClr val="dk2"/>
                </a:solidFill>
                <a:latin typeface="Roboto"/>
                <a:ea typeface="Roboto"/>
                <a:cs typeface="Roboto"/>
                <a:sym typeface="Roboto"/>
              </a:rPr>
              <a:t> </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 sz="1400" u="none" cap="none" strike="noStrike">
                <a:solidFill>
                  <a:schemeClr val="dk2"/>
                </a:solidFill>
                <a:latin typeface="Roboto"/>
                <a:ea typeface="Roboto"/>
                <a:cs typeface="Roboto"/>
                <a:sym typeface="Roboto"/>
              </a:rPr>
              <a:t>ARCore overview: https://developers.google.com/ar/discover</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 sz="1400" u="none" cap="none" strike="noStrike">
                <a:solidFill>
                  <a:schemeClr val="dk2"/>
                </a:solidFill>
                <a:latin typeface="Roboto"/>
                <a:ea typeface="Roboto"/>
                <a:cs typeface="Roboto"/>
                <a:sym typeface="Roboto"/>
              </a:rPr>
              <a:t>Top 6 e-commerce furniture sites in india : </a:t>
            </a:r>
            <a:r>
              <a:rPr b="0" i="0" lang="en" sz="1400" u="sng" cap="none" strike="noStrike">
                <a:solidFill>
                  <a:schemeClr val="dk2"/>
                </a:solidFill>
                <a:latin typeface="Roboto"/>
                <a:ea typeface="Roboto"/>
                <a:cs typeface="Roboto"/>
                <a:sym typeface="Roboto"/>
                <a:hlinkClick r:id="rId34">
                  <a:extLst>
                    <a:ext uri="{A12FA001-AC4F-418D-AE19-62706E023703}">
                      <ahyp:hlinkClr val="tx"/>
                    </a:ext>
                  </a:extLst>
                </a:hlinkClick>
              </a:rPr>
              <a:t>https://www.business-standard.com/article/companies/the-top-6-online-furniture-ecommerce-sites-in-india-115110401480_1.html</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chemeClr val="dk2"/>
              </a:buClr>
              <a:buSzPts val="1400"/>
              <a:buFont typeface="Roboto"/>
              <a:buChar char="●"/>
            </a:pPr>
            <a:r>
              <a:rPr b="0" i="0" lang="en" sz="1400" u="none" cap="none" strike="noStrike">
                <a:solidFill>
                  <a:schemeClr val="dk2"/>
                </a:solidFill>
                <a:latin typeface="Roboto"/>
                <a:ea typeface="Roboto"/>
                <a:cs typeface="Roboto"/>
                <a:sym typeface="Roboto"/>
              </a:rPr>
              <a:t>Blender 2.90 Reference Manual: https://docs.blender.org/manual/en/latest/</a:t>
            </a:r>
            <a:endParaRPr b="0" i="0" sz="1400" u="none" cap="none" strike="noStrike">
              <a:solidFill>
                <a:schemeClr val="dk2"/>
              </a:solidFill>
              <a:latin typeface="Roboto"/>
              <a:ea typeface="Roboto"/>
              <a:cs typeface="Roboto"/>
              <a:sym typeface="Roboto"/>
            </a:endParaRPr>
          </a:p>
        </p:txBody>
      </p:sp>
      <p:pic>
        <p:nvPicPr>
          <p:cNvPr descr="https://lh5.googleusercontent.com/VQc8r-7Kn49X1uI5sQ0WBUL-dH4Jq9Qj1DfoUxO2DWEVyNEcAuxZfoPSYndVDZ_yEFXAJHXMlckmNs2g5_7trsdxZ7Hf9-2YYvBY_mceyZ-3EoKT4coOu6i9Z1JXQzJNIEXxipk" id="210" name="Google Shape;210;p10"/>
          <p:cNvPicPr preferRelativeResize="0"/>
          <p:nvPr/>
        </p:nvPicPr>
        <p:blipFill rotWithShape="1">
          <a:blip r:embed="rId35">
            <a:alphaModFix/>
          </a:blip>
          <a:srcRect b="0" l="0" r="0" t="0"/>
          <a:stretch/>
        </p:blipFill>
        <p:spPr>
          <a:xfrm>
            <a:off x="0" y="0"/>
            <a:ext cx="1076325" cy="1076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305300" y="416113"/>
            <a:ext cx="8520600" cy="60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The Problem</a:t>
            </a:r>
            <a:endParaRPr/>
          </a:p>
        </p:txBody>
      </p:sp>
      <p:grpSp>
        <p:nvGrpSpPr>
          <p:cNvPr id="93" name="Google Shape;93;p2"/>
          <p:cNvGrpSpPr/>
          <p:nvPr/>
        </p:nvGrpSpPr>
        <p:grpSpPr>
          <a:xfrm>
            <a:off x="318080" y="1310988"/>
            <a:ext cx="8520613" cy="3416400"/>
            <a:chOff x="6212550" y="1304875"/>
            <a:chExt cx="2632500" cy="3416400"/>
          </a:xfrm>
        </p:grpSpPr>
        <p:sp>
          <p:nvSpPr>
            <p:cNvPr id="94" name="Google Shape;94;p2"/>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2"/>
          <p:cNvSpPr txBox="1"/>
          <p:nvPr>
            <p:ph idx="4294967295" type="body"/>
          </p:nvPr>
        </p:nvSpPr>
        <p:spPr>
          <a:xfrm>
            <a:off x="3318338" y="1310988"/>
            <a:ext cx="2494500" cy="46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solidFill>
                  <a:schemeClr val="lt1"/>
                </a:solidFill>
              </a:rPr>
              <a:t>Problem Definition</a:t>
            </a:r>
            <a:endParaRPr>
              <a:solidFill>
                <a:schemeClr val="lt1"/>
              </a:solidFill>
            </a:endParaRPr>
          </a:p>
        </p:txBody>
      </p:sp>
      <p:sp>
        <p:nvSpPr>
          <p:cNvPr id="97" name="Google Shape;97;p2"/>
          <p:cNvSpPr txBox="1"/>
          <p:nvPr>
            <p:ph idx="4294967295" type="body"/>
          </p:nvPr>
        </p:nvSpPr>
        <p:spPr>
          <a:xfrm>
            <a:off x="415400" y="1856413"/>
            <a:ext cx="8343300" cy="2794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When customers buy furniture online, It's not very easy to determine whether it will go well with their overall home decor or the rest of their furniture.</a:t>
            </a:r>
            <a:endParaRPr/>
          </a:p>
          <a:p>
            <a:pPr indent="-342900" lvl="0" marL="457200" rtl="0" algn="l">
              <a:lnSpc>
                <a:spcPct val="100000"/>
              </a:lnSpc>
              <a:spcBef>
                <a:spcPts val="0"/>
              </a:spcBef>
              <a:spcAft>
                <a:spcPts val="0"/>
              </a:spcAft>
              <a:buSzPts val="1800"/>
              <a:buChar char="●"/>
            </a:pPr>
            <a:r>
              <a:rPr lang="en"/>
              <a:t> People end up buying furniture with incorrect measurements, inaccurate colours or different designs from the ones that they see in their product images. </a:t>
            </a:r>
            <a:endParaRPr/>
          </a:p>
          <a:p>
            <a:pPr indent="-342900" lvl="0" marL="457200" rtl="0" algn="l">
              <a:lnSpc>
                <a:spcPct val="100000"/>
              </a:lnSpc>
              <a:spcBef>
                <a:spcPts val="0"/>
              </a:spcBef>
              <a:spcAft>
                <a:spcPts val="0"/>
              </a:spcAft>
              <a:buSzPts val="1800"/>
              <a:buChar char="●"/>
            </a:pPr>
            <a:r>
              <a:rPr lang="en"/>
              <a:t>This creates a problem for customers as returns in such online stores is also a hassle and generally a bad idea, since it is not easy to ship furniture due to the high prices involved in shipping.</a:t>
            </a:r>
            <a:endParaRPr/>
          </a:p>
          <a:p>
            <a:pPr indent="0" lvl="0" marL="0" rtl="0" algn="l">
              <a:lnSpc>
                <a:spcPct val="115000"/>
              </a:lnSpc>
              <a:spcBef>
                <a:spcPts val="0"/>
              </a:spcBef>
              <a:spcAft>
                <a:spcPts val="1600"/>
              </a:spcAft>
              <a:buSzPts val="1800"/>
              <a:buNone/>
            </a:pPr>
            <a:r>
              <a:t/>
            </a:r>
            <a:endParaRPr sz="1600"/>
          </a:p>
        </p:txBody>
      </p:sp>
      <p:pic>
        <p:nvPicPr>
          <p:cNvPr descr="https://lh5.googleusercontent.com/VQc8r-7Kn49X1uI5sQ0WBUL-dH4Jq9Qj1DfoUxO2DWEVyNEcAuxZfoPSYndVDZ_yEFXAJHXMlckmNs2g5_7trsdxZ7Hf9-2YYvBY_mceyZ-3EoKT4coOu6i9Z1JXQzJNIEXxipk" id="98" name="Google Shape;98;p2"/>
          <p:cNvPicPr preferRelativeResize="0"/>
          <p:nvPr/>
        </p:nvPicPr>
        <p:blipFill rotWithShape="1">
          <a:blip r:embed="rId3">
            <a:alphaModFix/>
          </a:blip>
          <a:srcRect b="0" l="0" r="0" t="0"/>
          <a:stretch/>
        </p:blipFill>
        <p:spPr>
          <a:xfrm>
            <a:off x="0" y="0"/>
            <a:ext cx="1076325" cy="10763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305300" y="416113"/>
            <a:ext cx="8520600" cy="60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Introduction</a:t>
            </a:r>
            <a:endParaRPr/>
          </a:p>
        </p:txBody>
      </p:sp>
      <p:grpSp>
        <p:nvGrpSpPr>
          <p:cNvPr id="104" name="Google Shape;104;p3"/>
          <p:cNvGrpSpPr/>
          <p:nvPr/>
        </p:nvGrpSpPr>
        <p:grpSpPr>
          <a:xfrm>
            <a:off x="318080" y="1125561"/>
            <a:ext cx="8520613" cy="3601911"/>
            <a:chOff x="6212550" y="1304875"/>
            <a:chExt cx="2632500" cy="3416400"/>
          </a:xfrm>
        </p:grpSpPr>
        <p:sp>
          <p:nvSpPr>
            <p:cNvPr id="105" name="Google Shape;105;p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3"/>
          <p:cNvSpPr txBox="1"/>
          <p:nvPr>
            <p:ph idx="4294967295" type="body"/>
          </p:nvPr>
        </p:nvSpPr>
        <p:spPr>
          <a:xfrm>
            <a:off x="3318338" y="1125538"/>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E-Commerce in India</a:t>
            </a:r>
            <a:endParaRPr>
              <a:solidFill>
                <a:schemeClr val="lt1"/>
              </a:solidFill>
            </a:endParaRPr>
          </a:p>
        </p:txBody>
      </p:sp>
      <p:sp>
        <p:nvSpPr>
          <p:cNvPr id="108" name="Google Shape;108;p3"/>
          <p:cNvSpPr txBox="1"/>
          <p:nvPr>
            <p:ph idx="4294967295" type="body"/>
          </p:nvPr>
        </p:nvSpPr>
        <p:spPr>
          <a:xfrm>
            <a:off x="406725" y="1688576"/>
            <a:ext cx="8343300" cy="2962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The modern home decor and furniture lessens your stress after spending with a hectic schedule at the office. As vast changes have occurred in the furniture world, many innovative startups are accommodating to the huge demand.</a:t>
            </a:r>
            <a:endParaRPr sz="1300"/>
          </a:p>
          <a:p>
            <a:pPr indent="-311150" lvl="0" marL="457200" rtl="0" algn="l">
              <a:lnSpc>
                <a:spcPct val="115000"/>
              </a:lnSpc>
              <a:spcBef>
                <a:spcPts val="0"/>
              </a:spcBef>
              <a:spcAft>
                <a:spcPts val="0"/>
              </a:spcAft>
              <a:buSzPts val="1300"/>
              <a:buChar char="●"/>
            </a:pPr>
            <a:r>
              <a:rPr lang="en" sz="1300"/>
              <a:t>The online marketplace of India is expected to grow to $14.5 billion (Rs 88,921 crore), and online furniture share of retail is likely to go up by 2021. </a:t>
            </a:r>
            <a:endParaRPr sz="1300"/>
          </a:p>
          <a:p>
            <a:pPr indent="-311150" lvl="0" marL="457200" rtl="0" algn="l">
              <a:lnSpc>
                <a:spcPct val="115000"/>
              </a:lnSpc>
              <a:spcBef>
                <a:spcPts val="0"/>
              </a:spcBef>
              <a:spcAft>
                <a:spcPts val="0"/>
              </a:spcAft>
              <a:buSzPts val="1300"/>
              <a:buChar char="●"/>
            </a:pPr>
            <a:r>
              <a:rPr lang="en" sz="1300"/>
              <a:t>In the beginning, except a few organized players like Home Stop, and HomeTown; none other brands in the furniture retail space have controlled to create a large chain of stores. But, a group of online furniture marketers has come out in the last few years, providing new business models for a company which is certain to grow as India’s middle-class broadens and spending hikes.</a:t>
            </a:r>
            <a:endParaRPr sz="1300"/>
          </a:p>
          <a:p>
            <a:pPr indent="-311150" lvl="0" marL="457200" rtl="0" algn="l">
              <a:lnSpc>
                <a:spcPct val="115000"/>
              </a:lnSpc>
              <a:spcBef>
                <a:spcPts val="0"/>
              </a:spcBef>
              <a:spcAft>
                <a:spcPts val="0"/>
              </a:spcAft>
              <a:buSzPts val="1300"/>
              <a:buChar char="●"/>
            </a:pPr>
            <a:r>
              <a:rPr lang="en" sz="1300"/>
              <a:t>Now, platforms like Pepperfry, Urban Ladder, and FabFurnish have become the most successful eCommerce portals of India as they drive the latest market and assisting people to furnish their homes.</a:t>
            </a:r>
            <a:endParaRPr sz="1300"/>
          </a:p>
          <a:p>
            <a:pPr indent="0" lvl="0" marL="0" rtl="0" algn="l">
              <a:lnSpc>
                <a:spcPct val="115000"/>
              </a:lnSpc>
              <a:spcBef>
                <a:spcPts val="0"/>
              </a:spcBef>
              <a:spcAft>
                <a:spcPts val="1600"/>
              </a:spcAft>
              <a:buSzPts val="1800"/>
              <a:buNone/>
            </a:pPr>
            <a:r>
              <a:t/>
            </a:r>
            <a:endParaRPr sz="1200"/>
          </a:p>
        </p:txBody>
      </p:sp>
      <p:pic>
        <p:nvPicPr>
          <p:cNvPr descr="https://lh5.googleusercontent.com/VQc8r-7Kn49X1uI5sQ0WBUL-dH4Jq9Qj1DfoUxO2DWEVyNEcAuxZfoPSYndVDZ_yEFXAJHXMlckmNs2g5_7trsdxZ7Hf9-2YYvBY_mceyZ-3EoKT4coOu6i9Z1JXQzJNIEXxipk" id="109" name="Google Shape;109;p3"/>
          <p:cNvPicPr preferRelativeResize="0"/>
          <p:nvPr/>
        </p:nvPicPr>
        <p:blipFill rotWithShape="1">
          <a:blip r:embed="rId3">
            <a:alphaModFix/>
          </a:blip>
          <a:srcRect b="0" l="0" r="0" t="0"/>
          <a:stretch/>
        </p:blipFill>
        <p:spPr>
          <a:xfrm>
            <a:off x="0" y="0"/>
            <a:ext cx="1076325" cy="1076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305300" y="416113"/>
            <a:ext cx="8520600" cy="60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Background</a:t>
            </a:r>
            <a:endParaRPr/>
          </a:p>
        </p:txBody>
      </p:sp>
      <p:grpSp>
        <p:nvGrpSpPr>
          <p:cNvPr id="115" name="Google Shape;115;p4"/>
          <p:cNvGrpSpPr/>
          <p:nvPr/>
        </p:nvGrpSpPr>
        <p:grpSpPr>
          <a:xfrm>
            <a:off x="318080" y="1125542"/>
            <a:ext cx="8520613" cy="3949017"/>
            <a:chOff x="6212550" y="1304875"/>
            <a:chExt cx="2632500" cy="3416400"/>
          </a:xfrm>
        </p:grpSpPr>
        <p:sp>
          <p:nvSpPr>
            <p:cNvPr id="116" name="Google Shape;116;p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 name="Google Shape;118;p4"/>
          <p:cNvSpPr txBox="1"/>
          <p:nvPr>
            <p:ph idx="4294967295" type="body"/>
          </p:nvPr>
        </p:nvSpPr>
        <p:spPr>
          <a:xfrm>
            <a:off x="430293" y="1076325"/>
            <a:ext cx="82962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i="1" lang="en" sz="1200">
                <a:solidFill>
                  <a:schemeClr val="lt1"/>
                </a:solidFill>
              </a:rPr>
              <a:t>“Looking at the current scenario, it seems like Home Decor and Furnishing is rising to the NEXT BIG THING in the Indian eCommerce space.”     -</a:t>
            </a:r>
            <a:r>
              <a:rPr b="1" lang="en" sz="1200">
                <a:solidFill>
                  <a:schemeClr val="lt1"/>
                </a:solidFill>
              </a:rPr>
              <a:t>Rahul Agarwal, Co-Founder &amp; CEO, Mebelkart.</a:t>
            </a:r>
            <a:endParaRPr sz="1900">
              <a:solidFill>
                <a:schemeClr val="lt1"/>
              </a:solidFill>
            </a:endParaRPr>
          </a:p>
        </p:txBody>
      </p:sp>
      <p:sp>
        <p:nvSpPr>
          <p:cNvPr id="119" name="Google Shape;119;p4"/>
          <p:cNvSpPr txBox="1"/>
          <p:nvPr>
            <p:ph idx="4294967295" type="body"/>
          </p:nvPr>
        </p:nvSpPr>
        <p:spPr>
          <a:xfrm>
            <a:off x="406725" y="1688575"/>
            <a:ext cx="8343300" cy="34077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E-commerce is a gigantic industry when we look at the market size which is close to $20 billion and half of this is expected to be in the furniture category. </a:t>
            </a:r>
            <a:endParaRPr sz="1200"/>
          </a:p>
          <a:p>
            <a:pPr indent="-304800" lvl="0" marL="457200" rtl="0" algn="l">
              <a:lnSpc>
                <a:spcPct val="150000"/>
              </a:lnSpc>
              <a:spcBef>
                <a:spcPts val="0"/>
              </a:spcBef>
              <a:spcAft>
                <a:spcPts val="0"/>
              </a:spcAft>
              <a:buSzPts val="1200"/>
              <a:buChar char="●"/>
            </a:pPr>
            <a:r>
              <a:rPr lang="en" sz="1200"/>
              <a:t>After introducing options like partial payment and COD due to customer's apprehensive approach towards buying furniture online, trust started building in for the customers.</a:t>
            </a:r>
            <a:endParaRPr sz="1200"/>
          </a:p>
          <a:p>
            <a:pPr indent="-304800" lvl="0" marL="457200" rtl="0" algn="l">
              <a:lnSpc>
                <a:spcPct val="150000"/>
              </a:lnSpc>
              <a:spcBef>
                <a:spcPts val="0"/>
              </a:spcBef>
              <a:spcAft>
                <a:spcPts val="0"/>
              </a:spcAft>
              <a:buSzPts val="1200"/>
              <a:buChar char="●"/>
            </a:pPr>
            <a:r>
              <a:rPr lang="en" sz="1200"/>
              <a:t>Items such as bed, sofa etc. are large items which constitute 25% of the total furnishing items and Indian customers are still hesitant towards online shopping for such large items as there is no touch and feel factor involved.</a:t>
            </a:r>
            <a:endParaRPr sz="1200"/>
          </a:p>
          <a:p>
            <a:pPr indent="-323850" lvl="0" marL="457200" rtl="0" algn="l">
              <a:lnSpc>
                <a:spcPct val="150000"/>
              </a:lnSpc>
              <a:spcBef>
                <a:spcPts val="0"/>
              </a:spcBef>
              <a:spcAft>
                <a:spcPts val="0"/>
              </a:spcAft>
              <a:buSzPts val="1500"/>
              <a:buChar char="●"/>
            </a:pPr>
            <a:r>
              <a:rPr b="1" lang="en" sz="1200"/>
              <a:t>Introduction of LiDAR Sensor in iphone 12 : LiDAR</a:t>
            </a:r>
            <a:r>
              <a:rPr lang="en" sz="1200"/>
              <a:t> stands for Light Detection And Ranging. ... That means a </a:t>
            </a:r>
            <a:r>
              <a:rPr b="1" lang="en" sz="1200"/>
              <a:t>LiDAR sensor</a:t>
            </a:r>
            <a:r>
              <a:rPr lang="en" sz="1200"/>
              <a:t> can use infrared and ultraviolet light to map out the environment around it. It can get a sense of both the physical dimensions and motion (if any) of objects in its vicinity. This sensor is expected to be included in many of the upcoming android as well as ios phones.</a:t>
            </a:r>
            <a:endParaRPr sz="1500"/>
          </a:p>
          <a:p>
            <a:pPr indent="0" lvl="0" marL="0" rtl="0" algn="l">
              <a:lnSpc>
                <a:spcPct val="115000"/>
              </a:lnSpc>
              <a:spcBef>
                <a:spcPts val="0"/>
              </a:spcBef>
              <a:spcAft>
                <a:spcPts val="1600"/>
              </a:spcAft>
              <a:buSzPts val="1800"/>
              <a:buNone/>
            </a:pPr>
            <a:r>
              <a:t/>
            </a:r>
            <a:endParaRPr sz="1100"/>
          </a:p>
        </p:txBody>
      </p:sp>
      <p:pic>
        <p:nvPicPr>
          <p:cNvPr descr="https://lh5.googleusercontent.com/VQc8r-7Kn49X1uI5sQ0WBUL-dH4Jq9Qj1DfoUxO2DWEVyNEcAuxZfoPSYndVDZ_yEFXAJHXMlckmNs2g5_7trsdxZ7Hf9-2YYvBY_mceyZ-3EoKT4coOu6i9Z1JXQzJNIEXxipk" id="120" name="Google Shape;120;p4"/>
          <p:cNvPicPr preferRelativeResize="0"/>
          <p:nvPr/>
        </p:nvPicPr>
        <p:blipFill rotWithShape="1">
          <a:blip r:embed="rId3">
            <a:alphaModFix/>
          </a:blip>
          <a:srcRect b="0" l="0" r="0" t="0"/>
          <a:stretch/>
        </p:blipFill>
        <p:spPr>
          <a:xfrm>
            <a:off x="0" y="0"/>
            <a:ext cx="1076325" cy="1076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305300" y="416113"/>
            <a:ext cx="8520600" cy="60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Review of Literature</a:t>
            </a:r>
            <a:endParaRPr/>
          </a:p>
        </p:txBody>
      </p:sp>
      <p:sp>
        <p:nvSpPr>
          <p:cNvPr id="126" name="Google Shape;126;p5"/>
          <p:cNvSpPr txBox="1"/>
          <p:nvPr>
            <p:ph idx="4294967295" type="body"/>
          </p:nvPr>
        </p:nvSpPr>
        <p:spPr>
          <a:xfrm>
            <a:off x="430293" y="1076325"/>
            <a:ext cx="82962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900">
              <a:solidFill>
                <a:schemeClr val="lt1"/>
              </a:solidFill>
            </a:endParaRPr>
          </a:p>
        </p:txBody>
      </p:sp>
      <p:grpSp>
        <p:nvGrpSpPr>
          <p:cNvPr id="127" name="Google Shape;127;p5"/>
          <p:cNvGrpSpPr/>
          <p:nvPr/>
        </p:nvGrpSpPr>
        <p:grpSpPr>
          <a:xfrm>
            <a:off x="318080" y="1125968"/>
            <a:ext cx="8520613" cy="3752232"/>
            <a:chOff x="6212550" y="1304875"/>
            <a:chExt cx="2632500" cy="3416400"/>
          </a:xfrm>
        </p:grpSpPr>
        <p:sp>
          <p:nvSpPr>
            <p:cNvPr id="128" name="Google Shape;128;p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 name="Google Shape;130;p5"/>
          <p:cNvSpPr txBox="1"/>
          <p:nvPr>
            <p:ph idx="4294967295" type="body"/>
          </p:nvPr>
        </p:nvSpPr>
        <p:spPr>
          <a:xfrm>
            <a:off x="406725" y="1688575"/>
            <a:ext cx="8343300" cy="3175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a:t>
            </a:r>
            <a:r>
              <a:rPr lang="en" sz="1300">
                <a:latin typeface="Arial"/>
                <a:ea typeface="Arial"/>
                <a:cs typeface="Arial"/>
                <a:sym typeface="Arial"/>
              </a:rPr>
              <a:t>ARKit and ARCore in serve to augmented reality’</a:t>
            </a:r>
            <a:endParaRPr sz="1300"/>
          </a:p>
          <a:p>
            <a:pPr indent="-311150" lvl="0" marL="457200" rtl="0" algn="l">
              <a:lnSpc>
                <a:spcPct val="115000"/>
              </a:lnSpc>
              <a:spcBef>
                <a:spcPts val="0"/>
              </a:spcBef>
              <a:spcAft>
                <a:spcPts val="0"/>
              </a:spcAft>
              <a:buSzPts val="1300"/>
              <a:buChar char="-"/>
            </a:pPr>
            <a:r>
              <a:rPr lang="en" sz="1300"/>
              <a:t>Provides a basic understanding about the open-source libraries to be used in building this project, their main features and functionalities for a better implementation in the real world.</a:t>
            </a:r>
            <a:endParaRPr sz="1300"/>
          </a:p>
          <a:p>
            <a:pPr indent="-311150" lvl="0" marL="457200" rtl="0" algn="l">
              <a:lnSpc>
                <a:spcPct val="115000"/>
              </a:lnSpc>
              <a:spcBef>
                <a:spcPts val="0"/>
              </a:spcBef>
              <a:spcAft>
                <a:spcPts val="0"/>
              </a:spcAft>
              <a:buSzPts val="1300"/>
              <a:buChar char="●"/>
            </a:pPr>
            <a:r>
              <a:rPr lang="en" sz="1300"/>
              <a:t>‘Web-based AR (Web AR) implementation can provide a pervasive Mobile AR experience to users thanks to the many successful deployments of the Web as a lightweight and cross-platform service provisioning platform.’     -Displaying product models through webAR, which is lightweight and does not require much bandwidth or storage.</a:t>
            </a:r>
            <a:endParaRPr sz="1300"/>
          </a:p>
          <a:p>
            <a:pPr indent="-311150" lvl="0" marL="457200" rtl="0" algn="l">
              <a:lnSpc>
                <a:spcPct val="115000"/>
              </a:lnSpc>
              <a:spcBef>
                <a:spcPts val="0"/>
              </a:spcBef>
              <a:spcAft>
                <a:spcPts val="0"/>
              </a:spcAft>
              <a:buSzPts val="1300"/>
              <a:buChar char="●"/>
            </a:pPr>
            <a:r>
              <a:rPr lang="en" sz="1300"/>
              <a:t>‘Using Unity 3D to facilitate mobile augmented reality game development.			                                         -An approach on the combined use of unity and mobile app development &amp; the general advantage of unity than third party game engines.</a:t>
            </a:r>
            <a:endParaRPr sz="1300"/>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‘Creating open source repository of 3D models of laboratory equipments using Blender’    	      -Facilitates the identification of key design goals and presents a methodology to create a repository of 3D models. </a:t>
            </a:r>
            <a:endParaRPr sz="1300"/>
          </a:p>
          <a:p>
            <a:pPr indent="0" lvl="0" marL="0" rtl="0" algn="l">
              <a:lnSpc>
                <a:spcPct val="115000"/>
              </a:lnSpc>
              <a:spcBef>
                <a:spcPts val="600"/>
              </a:spcBef>
              <a:spcAft>
                <a:spcPts val="0"/>
              </a:spcAft>
              <a:buSzPts val="1800"/>
              <a:buNone/>
            </a:pPr>
            <a:r>
              <a:t/>
            </a:r>
            <a:endParaRPr sz="1300"/>
          </a:p>
          <a:p>
            <a:pPr indent="0" lvl="0" marL="0" rtl="0" algn="l">
              <a:lnSpc>
                <a:spcPct val="115000"/>
              </a:lnSpc>
              <a:spcBef>
                <a:spcPts val="1600"/>
              </a:spcBef>
              <a:spcAft>
                <a:spcPts val="0"/>
              </a:spcAft>
              <a:buSzPts val="1800"/>
              <a:buNone/>
            </a:pPr>
            <a:r>
              <a:t/>
            </a:r>
            <a:endParaRPr sz="1300"/>
          </a:p>
          <a:p>
            <a:pPr indent="0" lvl="0" marL="0" rtl="0" algn="l">
              <a:lnSpc>
                <a:spcPct val="115000"/>
              </a:lnSpc>
              <a:spcBef>
                <a:spcPts val="1600"/>
              </a:spcBef>
              <a:spcAft>
                <a:spcPts val="0"/>
              </a:spcAft>
              <a:buSzPts val="1800"/>
              <a:buNone/>
            </a:pPr>
            <a:r>
              <a:t/>
            </a:r>
            <a:endParaRPr sz="1300"/>
          </a:p>
          <a:p>
            <a:pPr indent="0" lvl="0" marL="0" rtl="0" algn="l">
              <a:lnSpc>
                <a:spcPct val="115000"/>
              </a:lnSpc>
              <a:spcBef>
                <a:spcPts val="1600"/>
              </a:spcBef>
              <a:spcAft>
                <a:spcPts val="0"/>
              </a:spcAft>
              <a:buSzPts val="1800"/>
              <a:buNone/>
            </a:pPr>
            <a:r>
              <a:t/>
            </a:r>
            <a:endParaRPr sz="1300"/>
          </a:p>
          <a:p>
            <a:pPr indent="0" lvl="0" marL="457200" rtl="0" algn="l">
              <a:lnSpc>
                <a:spcPct val="115000"/>
              </a:lnSpc>
              <a:spcBef>
                <a:spcPts val="1600"/>
              </a:spcBef>
              <a:spcAft>
                <a:spcPts val="1600"/>
              </a:spcAft>
              <a:buSzPts val="1800"/>
              <a:buNone/>
            </a:pPr>
            <a:r>
              <a:t/>
            </a:r>
            <a:endParaRPr sz="1300"/>
          </a:p>
        </p:txBody>
      </p:sp>
      <p:pic>
        <p:nvPicPr>
          <p:cNvPr descr="https://lh5.googleusercontent.com/VQc8r-7Kn49X1uI5sQ0WBUL-dH4Jq9Qj1DfoUxO2DWEVyNEcAuxZfoPSYndVDZ_yEFXAJHXMlckmNs2g5_7trsdxZ7Hf9-2YYvBY_mceyZ-3EoKT4coOu6i9Z1JXQzJNIEXxipk" id="131" name="Google Shape;131;p5"/>
          <p:cNvPicPr preferRelativeResize="0"/>
          <p:nvPr/>
        </p:nvPicPr>
        <p:blipFill rotWithShape="1">
          <a:blip r:embed="rId3">
            <a:alphaModFix/>
          </a:blip>
          <a:srcRect b="0" l="0" r="0" t="0"/>
          <a:stretch/>
        </p:blipFill>
        <p:spPr>
          <a:xfrm>
            <a:off x="0" y="0"/>
            <a:ext cx="1076325" cy="1076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Solution</a:t>
            </a:r>
            <a:endParaRPr/>
          </a:p>
        </p:txBody>
      </p:sp>
      <p:sp>
        <p:nvSpPr>
          <p:cNvPr id="137" name="Google Shape;137;p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Use of Blender, Cinema4D to create the most realistic rendition of the furniture products present in the e-commerce store.</a:t>
            </a:r>
            <a:endParaRPr sz="1300"/>
          </a:p>
          <a:p>
            <a:pPr indent="-311150" lvl="0" marL="457200" rtl="0" algn="l">
              <a:lnSpc>
                <a:spcPct val="115000"/>
              </a:lnSpc>
              <a:spcBef>
                <a:spcPts val="0"/>
              </a:spcBef>
              <a:spcAft>
                <a:spcPts val="0"/>
              </a:spcAft>
              <a:buSzPts val="1300"/>
              <a:buChar char="●"/>
            </a:pPr>
            <a:r>
              <a:rPr lang="en" sz="1300"/>
              <a:t>Importing the objects created to Android studio  and creating an app which includes an e-commerce store with AR functionality.</a:t>
            </a:r>
            <a:endParaRPr sz="1300"/>
          </a:p>
          <a:p>
            <a:pPr indent="-311150" lvl="0" marL="457200" rtl="0" algn="l">
              <a:lnSpc>
                <a:spcPct val="115000"/>
              </a:lnSpc>
              <a:spcBef>
                <a:spcPts val="0"/>
              </a:spcBef>
              <a:spcAft>
                <a:spcPts val="0"/>
              </a:spcAft>
              <a:buSzPts val="1300"/>
              <a:buChar char="●"/>
            </a:pPr>
            <a:r>
              <a:rPr lang="en" sz="1300"/>
              <a:t>This app will provide users with a more accurate representation of the said products and will reduce the rate of returns, thereby saving shipping costs.</a:t>
            </a:r>
            <a:endParaRPr sz="1300"/>
          </a:p>
          <a:p>
            <a:pPr indent="-311150" lvl="0" marL="457200" rtl="0" algn="l">
              <a:lnSpc>
                <a:spcPct val="115000"/>
              </a:lnSpc>
              <a:spcBef>
                <a:spcPts val="0"/>
              </a:spcBef>
              <a:spcAft>
                <a:spcPts val="0"/>
              </a:spcAft>
              <a:buSzPts val="1300"/>
              <a:buChar char="●"/>
            </a:pPr>
            <a:r>
              <a:rPr lang="en" sz="1300"/>
              <a:t>Provides the user with a substitute to a certain degree for the touch and feel aspect while buying furniture, which also increases their trust in the store.</a:t>
            </a:r>
            <a:endParaRPr sz="1300"/>
          </a:p>
        </p:txBody>
      </p:sp>
      <p:pic>
        <p:nvPicPr>
          <p:cNvPr descr="https://lh5.googleusercontent.com/VQc8r-7Kn49X1uI5sQ0WBUL-dH4Jq9Qj1DfoUxO2DWEVyNEcAuxZfoPSYndVDZ_yEFXAJHXMlckmNs2g5_7trsdxZ7Hf9-2YYvBY_mceyZ-3EoKT4coOu6i9Z1JXQzJNIEXxipk" id="138" name="Google Shape;138;p6"/>
          <p:cNvPicPr preferRelativeResize="0"/>
          <p:nvPr/>
        </p:nvPicPr>
        <p:blipFill rotWithShape="1">
          <a:blip r:embed="rId3">
            <a:alphaModFix/>
          </a:blip>
          <a:srcRect b="0" l="0" r="0" t="0"/>
          <a:stretch/>
        </p:blipFill>
        <p:spPr>
          <a:xfrm>
            <a:off x="0" y="0"/>
            <a:ext cx="1076325" cy="1076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311700" y="39925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          Feasibility</a:t>
            </a:r>
            <a:endParaRPr/>
          </a:p>
        </p:txBody>
      </p:sp>
      <p:sp>
        <p:nvSpPr>
          <p:cNvPr id="144" name="Google Shape;144;p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7"/>
          <p:cNvSpPr txBox="1"/>
          <p:nvPr>
            <p:ph idx="4294967295" type="body"/>
          </p:nvPr>
        </p:nvSpPr>
        <p:spPr>
          <a:xfrm>
            <a:off x="432350"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1"/>
                </a:solidFill>
              </a:rPr>
              <a:t>Mobile Application</a:t>
            </a:r>
            <a:endParaRPr>
              <a:solidFill>
                <a:schemeClr val="lt1"/>
              </a:solidFill>
            </a:endParaRPr>
          </a:p>
        </p:txBody>
      </p:sp>
      <p:sp>
        <p:nvSpPr>
          <p:cNvPr id="146" name="Google Shape;146;p7"/>
          <p:cNvSpPr txBox="1"/>
          <p:nvPr>
            <p:ph idx="4294967295" type="body"/>
          </p:nvPr>
        </p:nvSpPr>
        <p:spPr>
          <a:xfrm>
            <a:off x="432350" y="207057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SzPts val="1800"/>
              <a:buNone/>
            </a:pPr>
            <a:r>
              <a:rPr lang="en" sz="1600"/>
              <a:t>Android/Ios Smartphones with ARCore platforms are fairly common, most of the phones are compatible to run AR apps.</a:t>
            </a:r>
            <a:endParaRPr sz="1600"/>
          </a:p>
        </p:txBody>
      </p:sp>
      <p:sp>
        <p:nvSpPr>
          <p:cNvPr id="147" name="Google Shape;147;p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7"/>
          <p:cNvSpPr txBox="1"/>
          <p:nvPr>
            <p:ph idx="4294967295" type="body"/>
          </p:nvPr>
        </p:nvSpPr>
        <p:spPr>
          <a:xfrm>
            <a:off x="3336150"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1"/>
                </a:solidFill>
              </a:rPr>
              <a:t>Technologies</a:t>
            </a:r>
            <a:endParaRPr>
              <a:solidFill>
                <a:schemeClr val="lt1"/>
              </a:solidFill>
            </a:endParaRPr>
          </a:p>
        </p:txBody>
      </p:sp>
      <p:sp>
        <p:nvSpPr>
          <p:cNvPr id="149" name="Google Shape;149;p7"/>
          <p:cNvSpPr txBox="1"/>
          <p:nvPr>
            <p:ph idx="4294967295" type="body"/>
          </p:nvPr>
        </p:nvSpPr>
        <p:spPr>
          <a:xfrm>
            <a:off x="3336146" y="2070575"/>
            <a:ext cx="2471700" cy="2650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434343"/>
              </a:buClr>
              <a:buSzPts val="1300"/>
              <a:buChar char="●"/>
            </a:pPr>
            <a:r>
              <a:rPr lang="en" sz="1100">
                <a:solidFill>
                  <a:srgbClr val="434343"/>
                </a:solidFill>
              </a:rPr>
              <a:t>Featuring an intelligent Code Editor equipped with  IntelliJ IDEA interface, </a:t>
            </a:r>
            <a:r>
              <a:rPr b="1" i="1" lang="en" sz="1100">
                <a:solidFill>
                  <a:srgbClr val="434343"/>
                </a:solidFill>
              </a:rPr>
              <a:t>Android Studio</a:t>
            </a:r>
            <a:r>
              <a:rPr lang="en" sz="1100">
                <a:solidFill>
                  <a:srgbClr val="434343"/>
                </a:solidFill>
              </a:rPr>
              <a:t> makes code writing and analysis faster, easier and more accurate. </a:t>
            </a:r>
            <a:endParaRPr sz="1100">
              <a:solidFill>
                <a:srgbClr val="434343"/>
              </a:solidFill>
            </a:endParaRPr>
          </a:p>
          <a:p>
            <a:pPr indent="-311150" lvl="0" marL="457200" rtl="0" algn="l">
              <a:lnSpc>
                <a:spcPct val="100000"/>
              </a:lnSpc>
              <a:spcBef>
                <a:spcPts val="0"/>
              </a:spcBef>
              <a:spcAft>
                <a:spcPts val="0"/>
              </a:spcAft>
              <a:buClr>
                <a:srgbClr val="434343"/>
              </a:buClr>
              <a:buSzPts val="1300"/>
              <a:buChar char="●"/>
            </a:pPr>
            <a:r>
              <a:rPr lang="en" sz="1300"/>
              <a:t>ArCore SDK provide native APIs for all of the essential AR features like motion tracking, environmental understanding, and light estimation.</a:t>
            </a:r>
            <a:endParaRPr sz="1300"/>
          </a:p>
        </p:txBody>
      </p:sp>
      <p:sp>
        <p:nvSpPr>
          <p:cNvPr id="150" name="Google Shape;150;p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7"/>
          <p:cNvSpPr txBox="1"/>
          <p:nvPr>
            <p:ph idx="4294967295" type="body"/>
          </p:nvPr>
        </p:nvSpPr>
        <p:spPr>
          <a:xfrm>
            <a:off x="6254233"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1"/>
                </a:solidFill>
              </a:rPr>
              <a:t>LiDAR Sensor</a:t>
            </a:r>
            <a:endParaRPr>
              <a:solidFill>
                <a:schemeClr val="lt1"/>
              </a:solidFill>
            </a:endParaRPr>
          </a:p>
        </p:txBody>
      </p:sp>
      <p:sp>
        <p:nvSpPr>
          <p:cNvPr id="152" name="Google Shape;152;p7"/>
          <p:cNvSpPr txBox="1"/>
          <p:nvPr>
            <p:ph idx="4294967295" type="body"/>
          </p:nvPr>
        </p:nvSpPr>
        <p:spPr>
          <a:xfrm>
            <a:off x="6254226" y="207057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SzPts val="1800"/>
              <a:buNone/>
            </a:pPr>
            <a:r>
              <a:rPr lang="en" sz="1500"/>
              <a:t>iPhone 12 series’ LiDAR sensor increases AR accuracy and more upcoming phones are expected to follow Apple and implement this sensor in their phones, which will increase the use of AR in the forseeable future.</a:t>
            </a:r>
            <a:endParaRPr sz="1500"/>
          </a:p>
        </p:txBody>
      </p:sp>
      <p:pic>
        <p:nvPicPr>
          <p:cNvPr descr="https://lh5.googleusercontent.com/VQc8r-7Kn49X1uI5sQ0WBUL-dH4Jq9Qj1DfoUxO2DWEVyNEcAuxZfoPSYndVDZ_yEFXAJHXMlckmNs2g5_7trsdxZ7Hf9-2YYvBY_mceyZ-3EoKT4coOu6i9Z1JXQzJNIEXxipk" id="153" name="Google Shape;153;p7"/>
          <p:cNvPicPr preferRelativeResize="0"/>
          <p:nvPr/>
        </p:nvPicPr>
        <p:blipFill rotWithShape="1">
          <a:blip r:embed="rId3">
            <a:alphaModFix/>
          </a:blip>
          <a:srcRect b="0" l="0" r="0" t="0"/>
          <a:stretch/>
        </p:blipFill>
        <p:spPr>
          <a:xfrm>
            <a:off x="0" y="0"/>
            <a:ext cx="1076325" cy="1076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8"/>
          <p:cNvPicPr preferRelativeResize="0"/>
          <p:nvPr/>
        </p:nvPicPr>
        <p:blipFill rotWithShape="1">
          <a:blip r:embed="rId3">
            <a:alphaModFix/>
          </a:blip>
          <a:srcRect b="0" l="0" r="0" t="0"/>
          <a:stretch/>
        </p:blipFill>
        <p:spPr>
          <a:xfrm>
            <a:off x="3696925" y="817738"/>
            <a:ext cx="1750149" cy="1312589"/>
          </a:xfrm>
          <a:prstGeom prst="rect">
            <a:avLst/>
          </a:prstGeom>
          <a:noFill/>
          <a:ln>
            <a:noFill/>
          </a:ln>
        </p:spPr>
      </p:pic>
      <p:pic>
        <p:nvPicPr>
          <p:cNvPr id="159" name="Google Shape;159;p8"/>
          <p:cNvPicPr preferRelativeResize="0"/>
          <p:nvPr/>
        </p:nvPicPr>
        <p:blipFill rotWithShape="1">
          <a:blip r:embed="rId4">
            <a:alphaModFix/>
          </a:blip>
          <a:srcRect b="0" l="0" r="0" t="0"/>
          <a:stretch/>
        </p:blipFill>
        <p:spPr>
          <a:xfrm>
            <a:off x="752900" y="782324"/>
            <a:ext cx="1750149" cy="1383426"/>
          </a:xfrm>
          <a:prstGeom prst="rect">
            <a:avLst/>
          </a:prstGeom>
          <a:noFill/>
          <a:ln>
            <a:noFill/>
          </a:ln>
        </p:spPr>
      </p:pic>
      <p:sp>
        <p:nvSpPr>
          <p:cNvPr id="160" name="Google Shape;160;p8"/>
          <p:cNvSpPr txBox="1"/>
          <p:nvPr/>
        </p:nvSpPr>
        <p:spPr>
          <a:xfrm>
            <a:off x="423775" y="2196000"/>
            <a:ext cx="2408400" cy="53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Roboto"/>
                <a:ea typeface="Roboto"/>
                <a:cs typeface="Roboto"/>
                <a:sym typeface="Roboto"/>
              </a:rPr>
              <a:t>User Downloads the store app to their AR Compatible Device</a:t>
            </a:r>
            <a:endParaRPr b="0" i="0" sz="1100" u="none" cap="none" strike="noStrike">
              <a:solidFill>
                <a:schemeClr val="dk1"/>
              </a:solidFill>
              <a:latin typeface="Roboto"/>
              <a:ea typeface="Roboto"/>
              <a:cs typeface="Roboto"/>
              <a:sym typeface="Roboto"/>
            </a:endParaRPr>
          </a:p>
        </p:txBody>
      </p:sp>
      <p:sp>
        <p:nvSpPr>
          <p:cNvPr id="161" name="Google Shape;161;p8"/>
          <p:cNvSpPr txBox="1"/>
          <p:nvPr/>
        </p:nvSpPr>
        <p:spPr>
          <a:xfrm>
            <a:off x="1494600" y="221675"/>
            <a:ext cx="6154800" cy="53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sng" cap="none" strike="noStrike">
                <a:solidFill>
                  <a:schemeClr val="dk2"/>
                </a:solidFill>
                <a:latin typeface="Roboto"/>
                <a:ea typeface="Roboto"/>
                <a:cs typeface="Roboto"/>
                <a:sym typeface="Roboto"/>
              </a:rPr>
              <a:t>System Overview</a:t>
            </a:r>
            <a:endParaRPr b="0" i="0" sz="2000" u="sng" cap="none" strike="noStrike">
              <a:solidFill>
                <a:schemeClr val="dk2"/>
              </a:solidFill>
              <a:latin typeface="Roboto"/>
              <a:ea typeface="Roboto"/>
              <a:cs typeface="Roboto"/>
              <a:sym typeface="Roboto"/>
            </a:endParaRPr>
          </a:p>
        </p:txBody>
      </p:sp>
      <p:sp>
        <p:nvSpPr>
          <p:cNvPr id="162" name="Google Shape;162;p8"/>
          <p:cNvSpPr txBox="1"/>
          <p:nvPr/>
        </p:nvSpPr>
        <p:spPr>
          <a:xfrm>
            <a:off x="3367800" y="2196000"/>
            <a:ext cx="2408400" cy="53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Roboto"/>
                <a:ea typeface="Roboto"/>
                <a:cs typeface="Roboto"/>
                <a:sym typeface="Roboto"/>
              </a:rPr>
              <a:t>User browses the store for their required products</a:t>
            </a:r>
            <a:endParaRPr b="0" i="0" sz="1100" u="none" cap="none" strike="noStrike">
              <a:solidFill>
                <a:schemeClr val="dk1"/>
              </a:solidFill>
              <a:latin typeface="Roboto"/>
              <a:ea typeface="Roboto"/>
              <a:cs typeface="Roboto"/>
              <a:sym typeface="Roboto"/>
            </a:endParaRPr>
          </a:p>
        </p:txBody>
      </p:sp>
      <p:pic>
        <p:nvPicPr>
          <p:cNvPr id="163" name="Google Shape;163;p8"/>
          <p:cNvPicPr preferRelativeResize="0"/>
          <p:nvPr/>
        </p:nvPicPr>
        <p:blipFill rotWithShape="1">
          <a:blip r:embed="rId5">
            <a:alphaModFix/>
          </a:blip>
          <a:srcRect b="0" l="47171" r="0" t="0"/>
          <a:stretch/>
        </p:blipFill>
        <p:spPr>
          <a:xfrm>
            <a:off x="7093322" y="782325"/>
            <a:ext cx="1024851" cy="1383425"/>
          </a:xfrm>
          <a:prstGeom prst="rect">
            <a:avLst/>
          </a:prstGeom>
          <a:noFill/>
          <a:ln>
            <a:noFill/>
          </a:ln>
        </p:spPr>
      </p:pic>
      <p:sp>
        <p:nvSpPr>
          <p:cNvPr id="164" name="Google Shape;164;p8"/>
          <p:cNvSpPr txBox="1"/>
          <p:nvPr/>
        </p:nvSpPr>
        <p:spPr>
          <a:xfrm>
            <a:off x="6401550" y="2306550"/>
            <a:ext cx="2408400" cy="53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Roboto"/>
                <a:ea typeface="Roboto"/>
                <a:cs typeface="Roboto"/>
                <a:sym typeface="Roboto"/>
              </a:rPr>
              <a:t>User checks colour/size/design compatibility of the product with their particular houses through their cameras on AR enabled smartphones.</a:t>
            </a:r>
            <a:endParaRPr b="0" i="0" sz="1100" u="none" cap="none" strike="noStrike">
              <a:solidFill>
                <a:schemeClr val="dk1"/>
              </a:solidFill>
              <a:latin typeface="Roboto"/>
              <a:ea typeface="Roboto"/>
              <a:cs typeface="Roboto"/>
              <a:sym typeface="Roboto"/>
            </a:endParaRPr>
          </a:p>
        </p:txBody>
      </p:sp>
      <p:pic>
        <p:nvPicPr>
          <p:cNvPr id="165" name="Google Shape;165;p8"/>
          <p:cNvPicPr preferRelativeResize="0"/>
          <p:nvPr/>
        </p:nvPicPr>
        <p:blipFill rotWithShape="1">
          <a:blip r:embed="rId6">
            <a:alphaModFix/>
          </a:blip>
          <a:srcRect b="0" l="0" r="0" t="0"/>
          <a:stretch/>
        </p:blipFill>
        <p:spPr>
          <a:xfrm>
            <a:off x="692025" y="2726400"/>
            <a:ext cx="1871905" cy="1495200"/>
          </a:xfrm>
          <a:prstGeom prst="rect">
            <a:avLst/>
          </a:prstGeom>
          <a:noFill/>
          <a:ln>
            <a:noFill/>
          </a:ln>
        </p:spPr>
      </p:pic>
      <p:sp>
        <p:nvSpPr>
          <p:cNvPr id="166" name="Google Shape;166;p8"/>
          <p:cNvSpPr txBox="1"/>
          <p:nvPr/>
        </p:nvSpPr>
        <p:spPr>
          <a:xfrm>
            <a:off x="358375" y="4221600"/>
            <a:ext cx="2408400" cy="53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Roboto"/>
                <a:ea typeface="Roboto"/>
                <a:cs typeface="Roboto"/>
                <a:sym typeface="Roboto"/>
              </a:rPr>
              <a:t>User places their order and the product is delivered.</a:t>
            </a:r>
            <a:endParaRPr b="0" i="0" sz="1100" u="none" cap="none" strike="noStrike">
              <a:solidFill>
                <a:schemeClr val="dk1"/>
              </a:solidFill>
              <a:latin typeface="Roboto"/>
              <a:ea typeface="Roboto"/>
              <a:cs typeface="Roboto"/>
              <a:sym typeface="Roboto"/>
            </a:endParaRPr>
          </a:p>
        </p:txBody>
      </p:sp>
      <p:cxnSp>
        <p:nvCxnSpPr>
          <p:cNvPr id="167" name="Google Shape;167;p8"/>
          <p:cNvCxnSpPr>
            <a:stCxn id="159" idx="3"/>
            <a:endCxn id="158" idx="1"/>
          </p:cNvCxnSpPr>
          <p:nvPr/>
        </p:nvCxnSpPr>
        <p:spPr>
          <a:xfrm>
            <a:off x="2503049" y="1474037"/>
            <a:ext cx="1194000" cy="0"/>
          </a:xfrm>
          <a:prstGeom prst="straightConnector1">
            <a:avLst/>
          </a:prstGeom>
          <a:noFill/>
          <a:ln cap="flat" cmpd="sng" w="9525">
            <a:solidFill>
              <a:schemeClr val="dk2"/>
            </a:solidFill>
            <a:prstDash val="solid"/>
            <a:round/>
            <a:headEnd len="sm" w="sm" type="none"/>
            <a:tailEnd len="med" w="med" type="triangle"/>
          </a:ln>
        </p:spPr>
      </p:cxnSp>
      <p:cxnSp>
        <p:nvCxnSpPr>
          <p:cNvPr id="168" name="Google Shape;168;p8"/>
          <p:cNvCxnSpPr>
            <a:stCxn id="158" idx="3"/>
            <a:endCxn id="163" idx="1"/>
          </p:cNvCxnSpPr>
          <p:nvPr/>
        </p:nvCxnSpPr>
        <p:spPr>
          <a:xfrm>
            <a:off x="5447074" y="1474032"/>
            <a:ext cx="1646100" cy="0"/>
          </a:xfrm>
          <a:prstGeom prst="straightConnector1">
            <a:avLst/>
          </a:prstGeom>
          <a:noFill/>
          <a:ln cap="flat" cmpd="sng" w="9525">
            <a:solidFill>
              <a:schemeClr val="dk2"/>
            </a:solidFill>
            <a:prstDash val="solid"/>
            <a:round/>
            <a:headEnd len="sm" w="sm" type="none"/>
            <a:tailEnd len="med" w="med" type="triangle"/>
          </a:ln>
        </p:spPr>
      </p:cxnSp>
      <p:cxnSp>
        <p:nvCxnSpPr>
          <p:cNvPr id="169" name="Google Shape;169;p8"/>
          <p:cNvCxnSpPr/>
          <p:nvPr/>
        </p:nvCxnSpPr>
        <p:spPr>
          <a:xfrm flipH="1">
            <a:off x="4144825" y="2954825"/>
            <a:ext cx="1990800" cy="6993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descr="Background pointer shape in timeline graphic" id="174" name="Google Shape;174;p9"/>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9"/>
          <p:cNvSpPr txBox="1"/>
          <p:nvPr>
            <p:ph idx="4294967295" type="body"/>
          </p:nvPr>
        </p:nvSpPr>
        <p:spPr>
          <a:xfrm>
            <a:off x="340923" y="2336550"/>
            <a:ext cx="14556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1600">
                <a:solidFill>
                  <a:schemeClr val="lt1"/>
                </a:solidFill>
              </a:rPr>
              <a:t>Nov 1-9</a:t>
            </a:r>
            <a:endParaRPr sz="1600">
              <a:solidFill>
                <a:schemeClr val="lt1"/>
              </a:solidFill>
            </a:endParaRPr>
          </a:p>
        </p:txBody>
      </p:sp>
      <p:grpSp>
        <p:nvGrpSpPr>
          <p:cNvPr id="176" name="Google Shape;176;p9"/>
          <p:cNvGrpSpPr/>
          <p:nvPr/>
        </p:nvGrpSpPr>
        <p:grpSpPr>
          <a:xfrm>
            <a:off x="969270" y="1610215"/>
            <a:ext cx="198900" cy="593656"/>
            <a:chOff x="777447" y="1610215"/>
            <a:chExt cx="198900" cy="593656"/>
          </a:xfrm>
        </p:grpSpPr>
        <p:cxnSp>
          <p:nvCxnSpPr>
            <p:cNvPr id="177" name="Google Shape;177;p9"/>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8" name="Google Shape;178;p9"/>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9"/>
          <p:cNvSpPr txBox="1"/>
          <p:nvPr>
            <p:ph idx="4294967295" type="body"/>
          </p:nvPr>
        </p:nvSpPr>
        <p:spPr>
          <a:xfrm>
            <a:off x="253825" y="70391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Finalization of Topic along with reviewing papers.</a:t>
            </a:r>
            <a:endParaRPr sz="1400"/>
          </a:p>
        </p:txBody>
      </p:sp>
      <p:sp>
        <p:nvSpPr>
          <p:cNvPr descr="Background pointer shape in timeline graphic" id="180" name="Google Shape;180;p9"/>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9"/>
          <p:cNvSpPr txBox="1"/>
          <p:nvPr>
            <p:ph idx="4294967295" type="body"/>
          </p:nvPr>
        </p:nvSpPr>
        <p:spPr>
          <a:xfrm>
            <a:off x="2126317"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1600">
                <a:solidFill>
                  <a:schemeClr val="lt1"/>
                </a:solidFill>
              </a:rPr>
              <a:t>Nov 10-20</a:t>
            </a:r>
            <a:endParaRPr sz="1600">
              <a:solidFill>
                <a:schemeClr val="lt1"/>
              </a:solidFill>
            </a:endParaRPr>
          </a:p>
        </p:txBody>
      </p:sp>
      <p:grpSp>
        <p:nvGrpSpPr>
          <p:cNvPr id="182" name="Google Shape;182;p9"/>
          <p:cNvGrpSpPr/>
          <p:nvPr/>
        </p:nvGrpSpPr>
        <p:grpSpPr>
          <a:xfrm>
            <a:off x="2684632" y="2938958"/>
            <a:ext cx="198900" cy="593656"/>
            <a:chOff x="2223534" y="2938958"/>
            <a:chExt cx="198900" cy="593656"/>
          </a:xfrm>
        </p:grpSpPr>
        <p:cxnSp>
          <p:nvCxnSpPr>
            <p:cNvPr id="183" name="Google Shape;183;p9"/>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84" name="Google Shape;184;p9"/>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9"/>
          <p:cNvSpPr txBox="1"/>
          <p:nvPr>
            <p:ph idx="4294967295" type="body"/>
          </p:nvPr>
        </p:nvSpPr>
        <p:spPr>
          <a:xfrm>
            <a:off x="1244325" y="3757725"/>
            <a:ext cx="32742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Research based on technologies and softwares which can be used for an efficient implementation</a:t>
            </a:r>
            <a:endParaRPr sz="1400"/>
          </a:p>
        </p:txBody>
      </p:sp>
      <p:sp>
        <p:nvSpPr>
          <p:cNvPr descr="Background pointer shape in timeline graphic" id="186" name="Google Shape;186;p9"/>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9"/>
          <p:cNvSpPr txBox="1"/>
          <p:nvPr>
            <p:ph idx="4294967295" type="body"/>
          </p:nvPr>
        </p:nvSpPr>
        <p:spPr>
          <a:xfrm>
            <a:off x="3767750" y="2336550"/>
            <a:ext cx="14556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1600">
                <a:solidFill>
                  <a:schemeClr val="lt1"/>
                </a:solidFill>
              </a:rPr>
              <a:t>Nov 21-Dec 1</a:t>
            </a:r>
            <a:endParaRPr sz="1600">
              <a:solidFill>
                <a:schemeClr val="lt1"/>
              </a:solidFill>
            </a:endParaRPr>
          </a:p>
        </p:txBody>
      </p:sp>
      <p:grpSp>
        <p:nvGrpSpPr>
          <p:cNvPr id="188" name="Google Shape;188;p9"/>
          <p:cNvGrpSpPr/>
          <p:nvPr/>
        </p:nvGrpSpPr>
        <p:grpSpPr>
          <a:xfrm>
            <a:off x="4319545" y="1610215"/>
            <a:ext cx="198900" cy="593656"/>
            <a:chOff x="3918084" y="1610215"/>
            <a:chExt cx="198900" cy="593656"/>
          </a:xfrm>
        </p:grpSpPr>
        <p:cxnSp>
          <p:nvCxnSpPr>
            <p:cNvPr id="189" name="Google Shape;189;p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90" name="Google Shape;190;p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9"/>
          <p:cNvSpPr txBox="1"/>
          <p:nvPr>
            <p:ph idx="4294967295" type="body"/>
          </p:nvPr>
        </p:nvSpPr>
        <p:spPr>
          <a:xfrm>
            <a:off x="2786000" y="385675"/>
            <a:ext cx="3274200" cy="132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Reviewing existing papers based on technologies to be used and assessing them for shortcomings and possible restrictions</a:t>
            </a:r>
            <a:endParaRPr sz="1400"/>
          </a:p>
        </p:txBody>
      </p:sp>
      <p:sp>
        <p:nvSpPr>
          <p:cNvPr descr="Background pointer shape in timeline graphic" id="192" name="Google Shape;192;p9"/>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9"/>
          <p:cNvSpPr txBox="1"/>
          <p:nvPr>
            <p:ph idx="4294967295" type="body"/>
          </p:nvPr>
        </p:nvSpPr>
        <p:spPr>
          <a:xfrm>
            <a:off x="5416699"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1600">
                <a:solidFill>
                  <a:schemeClr val="lt1"/>
                </a:solidFill>
              </a:rPr>
              <a:t>Dec 2-20</a:t>
            </a:r>
            <a:endParaRPr sz="1600">
              <a:solidFill>
                <a:schemeClr val="lt1"/>
              </a:solidFill>
            </a:endParaRPr>
          </a:p>
        </p:txBody>
      </p:sp>
      <p:grpSp>
        <p:nvGrpSpPr>
          <p:cNvPr id="194" name="Google Shape;194;p9"/>
          <p:cNvGrpSpPr/>
          <p:nvPr/>
        </p:nvGrpSpPr>
        <p:grpSpPr>
          <a:xfrm>
            <a:off x="5973070" y="2938958"/>
            <a:ext cx="198900" cy="593656"/>
            <a:chOff x="5958946" y="2938958"/>
            <a:chExt cx="198900" cy="593656"/>
          </a:xfrm>
        </p:grpSpPr>
        <p:cxnSp>
          <p:nvCxnSpPr>
            <p:cNvPr id="195" name="Google Shape;195;p9"/>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96" name="Google Shape;196;p9"/>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9"/>
          <p:cNvSpPr txBox="1"/>
          <p:nvPr>
            <p:ph idx="4294967295" type="body"/>
          </p:nvPr>
        </p:nvSpPr>
        <p:spPr>
          <a:xfrm>
            <a:off x="4997775" y="3664625"/>
            <a:ext cx="3462000" cy="122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300"/>
              <a:t>Use of all research and data collected for creating a working prototype of the project and start of work simultaneously on separate platforms to be assembled in a later stage.</a:t>
            </a:r>
            <a:endParaRPr sz="1300"/>
          </a:p>
        </p:txBody>
      </p:sp>
      <p:sp>
        <p:nvSpPr>
          <p:cNvPr descr="Background pointer shape in timeline graphic" id="198" name="Google Shape;198;p9"/>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9"/>
          <p:cNvSpPr txBox="1"/>
          <p:nvPr>
            <p:ph idx="4294967295" type="body"/>
          </p:nvPr>
        </p:nvSpPr>
        <p:spPr>
          <a:xfrm>
            <a:off x="7111500" y="2336550"/>
            <a:ext cx="15744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1600">
                <a:solidFill>
                  <a:schemeClr val="lt1"/>
                </a:solidFill>
              </a:rPr>
              <a:t>Dec 20-Jan 10</a:t>
            </a:r>
            <a:endParaRPr sz="1600">
              <a:solidFill>
                <a:schemeClr val="lt1"/>
              </a:solidFill>
            </a:endParaRPr>
          </a:p>
        </p:txBody>
      </p:sp>
      <p:grpSp>
        <p:nvGrpSpPr>
          <p:cNvPr id="200" name="Google Shape;200;p9"/>
          <p:cNvGrpSpPr/>
          <p:nvPr/>
        </p:nvGrpSpPr>
        <p:grpSpPr>
          <a:xfrm>
            <a:off x="7669807" y="1610215"/>
            <a:ext cx="198900" cy="593656"/>
            <a:chOff x="3918084" y="1610215"/>
            <a:chExt cx="198900" cy="593656"/>
          </a:xfrm>
        </p:grpSpPr>
        <p:cxnSp>
          <p:nvCxnSpPr>
            <p:cNvPr id="201" name="Google Shape;201;p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02" name="Google Shape;202;p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 name="Google Shape;203;p9"/>
          <p:cNvSpPr txBox="1"/>
          <p:nvPr>
            <p:ph idx="4294967295" type="body"/>
          </p:nvPr>
        </p:nvSpPr>
        <p:spPr>
          <a:xfrm>
            <a:off x="6777300" y="432628"/>
            <a:ext cx="2242800" cy="122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300"/>
              <a:t>Getting the project approval from the mentor, making any refinements in finishing and preparing the final presentation and synopsis.</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